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3" r:id="rId5"/>
    <p:sldId id="259" r:id="rId6"/>
    <p:sldId id="260" r:id="rId7"/>
    <p:sldId id="276" r:id="rId8"/>
    <p:sldId id="274" r:id="rId9"/>
    <p:sldId id="277" r:id="rId10"/>
    <p:sldId id="278" r:id="rId11"/>
    <p:sldId id="279" r:id="rId12"/>
    <p:sldId id="28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0" r:id="rId21"/>
    <p:sldId id="271" r:id="rId22"/>
    <p:sldId id="272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8C7"/>
    <a:srgbClr val="62859A"/>
    <a:srgbClr val="86ABBB"/>
    <a:srgbClr val="DBE0E6"/>
    <a:srgbClr val="E6E6E6"/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>
      <p:cViewPr varScale="1">
        <p:scale>
          <a:sx n="115" d="100"/>
          <a:sy n="115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4"/>
          <a:stretch/>
        </p:blipFill>
        <p:spPr>
          <a:xfrm>
            <a:off x="1" y="0"/>
            <a:ext cx="9143999" cy="57734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24/09/2022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09800"/>
            <a:ext cx="8991601" cy="16002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Методы качественного и</a:t>
            </a:r>
            <a:r>
              <a:rPr lang="ru-RU" sz="2800" b="1" dirty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количественного анализа.</a:t>
            </a:r>
            <a:r>
              <a:rPr lang="ru-RU" sz="2800" b="1" baseline="30000" dirty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ru-RU" sz="2800" b="1" baseline="300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ru-RU" sz="2800" b="1" baseline="30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Спектральный анализ. </a:t>
            </a:r>
            <a:br>
              <a:rPr lang="ru-RU" sz="2800" b="1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Спектральные характеристики основных </a:t>
            </a:r>
            <a:r>
              <a:rPr lang="ru-RU" sz="2800" b="1" dirty="0">
                <a:solidFill>
                  <a:schemeClr val="tx1"/>
                </a:solidFill>
                <a:latin typeface="Impact" panose="020B0806030902050204" pitchFamily="34" charset="0"/>
              </a:rPr>
              <a:t>классов </a:t>
            </a:r>
            <a:r>
              <a:rPr lang="ru-RU" sz="2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соединений.</a:t>
            </a:r>
            <a:endParaRPr lang="en-GB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0" y="6172200"/>
            <a:ext cx="525780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Доцент кафедры химии, к.х.н. </a:t>
            </a:r>
            <a:r>
              <a:rPr lang="ru-RU" sz="2000" b="1" dirty="0" err="1" smtClean="0">
                <a:solidFill>
                  <a:schemeClr val="tx1"/>
                </a:solidFill>
                <a:latin typeface="Impact" panose="020B0806030902050204" pitchFamily="34" charset="0"/>
              </a:rPr>
              <a:t>Танкабекян</a:t>
            </a:r>
            <a:r>
              <a:rPr lang="ru-RU" sz="20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 Н.А.</a:t>
            </a:r>
            <a:endParaRPr lang="en-GB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204006"/>
            <a:ext cx="9296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Происхождение атомных и молекулярных спектров</a:t>
            </a:r>
            <a:endParaRPr lang="ru-RU" sz="2800" dirty="0"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009" y="2256605"/>
            <a:ext cx="6848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Переход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из основного состояния в первое возбужденное 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66800" y="2767769"/>
            <a:ext cx="200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фотон 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энергией: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71800" y="2763609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ε = Е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Е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94026" y="2789378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410777" y="2771929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Е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Е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4099510" y="2827172"/>
            <a:ext cx="270983" cy="317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flipV="1">
            <a:off x="5090738" y="2860900"/>
            <a:ext cx="304800" cy="226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300846" y="3085310"/>
                <a:ext cx="1280992" cy="867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846" y="3085310"/>
                <a:ext cx="1280992" cy="867482"/>
              </a:xfrm>
              <a:prstGeom prst="rect">
                <a:avLst/>
              </a:prstGeom>
              <a:blipFill>
                <a:blip r:embed="rId2"/>
                <a:stretch>
                  <a:fillRect r="-227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/>
          <p:cNvGrpSpPr/>
          <p:nvPr/>
        </p:nvGrpSpPr>
        <p:grpSpPr>
          <a:xfrm>
            <a:off x="1125395" y="3920005"/>
            <a:ext cx="4962525" cy="933450"/>
            <a:chOff x="0" y="0"/>
            <a:chExt cx="4962525" cy="93345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333375" y="180975"/>
              <a:ext cx="124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33375" y="790575"/>
              <a:ext cx="1247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771525" y="228600"/>
              <a:ext cx="0" cy="514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Надпись 2"/>
            <p:cNvSpPr txBox="1">
              <a:spLocks noChangeArrowheads="1"/>
            </p:cNvSpPr>
            <p:nvPr/>
          </p:nvSpPr>
          <p:spPr bwMode="auto">
            <a:xfrm>
              <a:off x="0" y="62865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Надпись 2"/>
            <p:cNvSpPr txBox="1">
              <a:spLocks noChangeArrowheads="1"/>
            </p:cNvSpPr>
            <p:nvPr/>
          </p:nvSpPr>
          <p:spPr bwMode="auto">
            <a:xfrm>
              <a:off x="762000" y="428625"/>
              <a:ext cx="13430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 = hv = E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E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Надпись 2"/>
            <p:cNvSpPr txBox="1">
              <a:spLocks noChangeArrowheads="1"/>
            </p:cNvSpPr>
            <p:nvPr/>
          </p:nvSpPr>
          <p:spPr bwMode="auto">
            <a:xfrm>
              <a:off x="1628775" y="0"/>
              <a:ext cx="33337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возбужденное состояние (резонансное)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Надпись 2"/>
            <p:cNvSpPr txBox="1">
              <a:spLocks noChangeArrowheads="1"/>
            </p:cNvSpPr>
            <p:nvPr/>
          </p:nvSpPr>
          <p:spPr bwMode="auto">
            <a:xfrm>
              <a:off x="1628775" y="619125"/>
              <a:ext cx="1704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основное состояние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855609" y="4979669"/>
            <a:ext cx="461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Расчет электромагнитных волн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частотами: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5308330" y="4882276"/>
                <a:ext cx="981359" cy="534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ru-RU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∆</m:t>
                        </m:r>
                        <m:r>
                          <m:rPr>
                            <m:nor/>
                          </m:rPr>
                          <a:rPr lang="en-US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330" y="4882276"/>
                <a:ext cx="981359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257009" y="6020692"/>
            <a:ext cx="8582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Важно! </a:t>
            </a:r>
            <a:r>
              <a:rPr lang="ru-RU" b="1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b="1" dirty="0">
                <a:latin typeface="Sitka Subheading" panose="02000505000000020004" pitchFamily="2" charset="0"/>
                <a:ea typeface="Calibri" panose="020F0502020204030204" pitchFamily="34" charset="0"/>
              </a:rPr>
              <a:t>Е – разность энергий стационарных состояний, на других частотах поглощения не </a:t>
            </a:r>
            <a:r>
              <a:rPr lang="ru-RU" b="1" dirty="0" smtClean="0">
                <a:latin typeface="Sitka Subheading" panose="02000505000000020004" pitchFamily="2" charset="0"/>
                <a:ea typeface="Calibri" panose="020F0502020204030204" pitchFamily="34" charset="0"/>
              </a:rPr>
              <a:t>будет.</a:t>
            </a:r>
            <a:endParaRPr lang="ru-RU" b="1" dirty="0">
              <a:latin typeface="Sitka Subheading" panose="0200050500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95" y="3403612"/>
            <a:ext cx="4381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400" y="700593"/>
            <a:ext cx="6066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Impact" panose="020B0806030902050204" pitchFamily="34" charset="0"/>
                <a:ea typeface="Calibri" panose="020F0502020204030204" pitchFamily="34" charset="0"/>
              </a:rPr>
              <a:t>Атомная эмиссионная </a:t>
            </a:r>
            <a:r>
              <a:rPr lang="ru-RU" sz="2400" dirty="0" smtClean="0">
                <a:latin typeface="Impact" panose="020B0806030902050204" pitchFamily="34" charset="0"/>
                <a:ea typeface="Calibri" panose="020F0502020204030204" pitchFamily="34" charset="0"/>
              </a:rPr>
              <a:t>спектроскопия (АЭС) 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98" y="1371600"/>
            <a:ext cx="87297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Sitka Subheading" panose="02000505000000020004" pitchFamily="2" charset="0"/>
                <a:ea typeface="Calibri" panose="020F0502020204030204" pitchFamily="34" charset="0"/>
              </a:rPr>
              <a:t>АЭС </a:t>
            </a:r>
            <a:r>
              <a:rPr lang="ru-RU" b="1" dirty="0" smtClean="0">
                <a:latin typeface="Sitka Subheading" panose="02000505000000020004" pitchFamily="2" charset="0"/>
                <a:ea typeface="Calibri" panose="020F0502020204030204" pitchFamily="34" charset="0"/>
              </a:rPr>
              <a:t>–метод, используемый </a:t>
            </a:r>
            <a:r>
              <a:rPr lang="ru-RU" b="1" dirty="0">
                <a:latin typeface="Sitka Subheading" panose="02000505000000020004" pitchFamily="2" charset="0"/>
                <a:ea typeface="Calibri" panose="020F0502020204030204" pitchFamily="34" charset="0"/>
              </a:rPr>
              <a:t>в элементном анализе. </a:t>
            </a:r>
            <a:endParaRPr lang="ru-RU" b="1" dirty="0" smtClean="0">
              <a:latin typeface="Sitka Subheading" panose="02000505000000020004" pitchFamily="2" charset="0"/>
              <a:ea typeface="Calibri" panose="020F0502020204030204" pitchFamily="34" charset="0"/>
            </a:endParaRPr>
          </a:p>
          <a:p>
            <a:pPr indent="360000" algn="just"/>
            <a:r>
              <a:rPr lang="ru-RU" dirty="0" smtClean="0">
                <a:solidFill>
                  <a:srgbClr val="C00000"/>
                </a:solidFill>
                <a:latin typeface="Sitka Subheading" panose="02000505000000020004" pitchFamily="2" charset="0"/>
                <a:ea typeface="Calibri" panose="020F0502020204030204" pitchFamily="34" charset="0"/>
              </a:rPr>
              <a:t>Интересно!</a:t>
            </a:r>
            <a:r>
              <a:rPr lang="ru-RU" dirty="0" smtClean="0">
                <a:latin typeface="Sitka Subheading" panose="02000505000000020004" pitchFamily="2" charset="0"/>
                <a:ea typeface="Calibri" panose="020F0502020204030204" pitchFamily="34" charset="0"/>
              </a:rPr>
              <a:t> Для </a:t>
            </a:r>
            <a:r>
              <a:rPr lang="ru-RU" dirty="0">
                <a:latin typeface="Sitka Subheading" panose="02000505000000020004" pitchFamily="2" charset="0"/>
                <a:ea typeface="Calibri" panose="020F0502020204030204" pitchFamily="34" charset="0"/>
              </a:rPr>
              <a:t>получения эмиссионного спектра (спектра испускания), атом переводят в возбужденное состояние, затем он возвращается в основное состояние, испуская фотоны определенной частоты в соответствии с (1</a:t>
            </a:r>
            <a:r>
              <a:rPr lang="ru-RU" dirty="0" smtClean="0">
                <a:latin typeface="Sitka Subheading" panose="02000505000000020004" pitchFamily="2" charset="0"/>
                <a:ea typeface="Calibri" panose="020F0502020204030204" pitchFamily="34" charset="0"/>
              </a:rPr>
              <a:t>), которые </a:t>
            </a:r>
            <a:r>
              <a:rPr lang="ru-RU" dirty="0">
                <a:latin typeface="Sitka Subheading" panose="02000505000000020004" pitchFamily="2" charset="0"/>
                <a:ea typeface="Calibri" panose="020F0502020204030204" pitchFamily="34" charset="0"/>
              </a:rPr>
              <a:t>приводят к возникновению спектральных линий </a:t>
            </a:r>
            <a:r>
              <a:rPr lang="ru-RU" dirty="0" smtClean="0">
                <a:latin typeface="Sitka Subheading" panose="02000505000000020004" pitchFamily="2" charset="0"/>
                <a:ea typeface="Calibri" panose="020F0502020204030204" pitchFamily="34" charset="0"/>
              </a:rPr>
              <a:t>испускания.</a:t>
            </a:r>
            <a:r>
              <a:rPr lang="ru-RU" dirty="0">
                <a:latin typeface="Sitka Subheading" panose="02000505000000020004" pitchFamily="2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Sitka Subheading" panose="02000505000000020004" pitchFamily="2" charset="0"/>
                <a:ea typeface="Calibri" panose="020F0502020204030204" pitchFamily="34" charset="0"/>
              </a:rPr>
              <a:t>Излучение</a:t>
            </a:r>
            <a:r>
              <a:rPr lang="ru-RU" dirty="0">
                <a:latin typeface="Sitka Subheading" panose="02000505000000020004" pitchFamily="2" charset="0"/>
                <a:ea typeface="Calibri" panose="020F0502020204030204" pitchFamily="34" charset="0"/>
              </a:rPr>
              <a:t>, сопровождающее переход атома из первого возбужденного состояния в основное, называется </a:t>
            </a:r>
            <a:r>
              <a:rPr lang="ru-RU" b="1" i="1" dirty="0">
                <a:latin typeface="Sitka Subheading" panose="02000505000000020004" pitchFamily="2" charset="0"/>
                <a:ea typeface="Calibri" panose="020F0502020204030204" pitchFamily="34" charset="0"/>
              </a:rPr>
              <a:t>резонансным излучением.</a:t>
            </a:r>
            <a:r>
              <a:rPr lang="ru-RU" dirty="0">
                <a:latin typeface="Sitka Subheading" panose="02000505000000020004" pitchFamily="2" charset="0"/>
                <a:ea typeface="Calibri" panose="020F0502020204030204" pitchFamily="34" charset="0"/>
              </a:rPr>
              <a:t> </a:t>
            </a:r>
            <a:endParaRPr lang="ru-RU" dirty="0">
              <a:latin typeface="Sitka Subheading" panose="02000505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1740" y="3587433"/>
                <a:ext cx="8305800" cy="1365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Каждый атом имеет специфический набор возбужденных энергетических состояний, отличающихся от набора другого химического элемента, поэтому каждый элемент в соответствии с </a:t>
                </a:r>
                <a:r>
                  <a:rPr lang="ru-RU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формулой: </a:t>
                </a:r>
                <a:endParaRPr lang="ru-RU" sz="14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Sitka Subheading" panose="02000505000000020004" pitchFamily="2" charset="0"/>
                    <a:ea typeface="Times New Roman" panose="02020603050405020304" pitchFamily="18" charset="0"/>
                  </a:rPr>
                  <a:t>                                                        </a:t>
                </a:r>
                <a:r>
                  <a:rPr lang="ru-RU" dirty="0" smtClean="0">
                    <a:latin typeface="Sitka Subheading" panose="02000505000000020004" pitchFamily="2" charset="0"/>
                    <a:ea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Sitka Subheading" panose="02000505000000020004" pitchFamily="2" charset="0"/>
                        <a:ea typeface="Calibri" panose="020F050202020403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ru-RU">
                        <a:latin typeface="Sitka Subheading" panose="02000505000000020004" pitchFamily="2" charset="0"/>
                        <a:ea typeface="Calibri" panose="020F0502020204030204" pitchFamily="34" charset="0"/>
                      </a:rPr>
                      <m:t> 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>
                            <a:latin typeface="Sitka Subheading" panose="02000505000000020004" pitchFamily="2" charset="0"/>
                            <a:ea typeface="Calibri" panose="020F0502020204030204" pitchFamily="34" charset="0"/>
                          </a:rPr>
                          <m:t> ∆</m:t>
                        </m:r>
                        <m:r>
                          <m:rPr>
                            <m:nor/>
                          </m:rPr>
                          <a:rPr lang="en-US">
                            <a:latin typeface="Sitka Subheading" panose="02000505000000020004" pitchFamily="2" charset="0"/>
                            <a:ea typeface="Calibri" panose="020F050202020403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>
                            <a:latin typeface="Sitka Subheading" panose="02000505000000020004" pitchFamily="2" charset="0"/>
                            <a:ea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>
                            <a:latin typeface="Sitka Subheading" panose="02000505000000020004" pitchFamily="2" charset="0"/>
                            <a:ea typeface="Calibri" panose="020F0502020204030204" pitchFamily="34" charset="0"/>
                          </a:rPr>
                          <m:t>h</m:t>
                        </m:r>
                      </m:den>
                    </m:f>
                  </m:oMath>
                </a14:m>
                <a:endParaRPr lang="ru-RU" dirty="0">
                  <a:latin typeface="Sitka Subheading" panose="02000505000000020004" pitchFamily="2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0" y="3587433"/>
                <a:ext cx="8305800" cy="1365567"/>
              </a:xfrm>
              <a:prstGeom prst="rect">
                <a:avLst/>
              </a:prstGeom>
              <a:blipFill>
                <a:blip r:embed="rId2"/>
                <a:stretch>
                  <a:fillRect l="-587" t="-2222" r="-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8099" y="4953000"/>
            <a:ext cx="88059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ru-RU" sz="16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Интенсивность (I) каждой спектральной линии зависит от концентрации (c) излучаемых атомов: </a:t>
            </a:r>
            <a:endParaRPr lang="ru-RU" sz="1600" dirty="0" smtClean="0">
              <a:latin typeface="Sitka Sub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I </a:t>
            </a:r>
            <a:r>
              <a:rPr lang="ru-RU" sz="16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ru-RU" sz="16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kc</a:t>
            </a:r>
            <a:r>
              <a:rPr lang="ru-RU" sz="16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где k </a:t>
            </a:r>
            <a:r>
              <a:rPr lang="ru-RU" sz="16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коэффициент пропорциональности. </a:t>
            </a:r>
          </a:p>
          <a:p>
            <a:pPr indent="360000" algn="just">
              <a:spcAft>
                <a:spcPts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Важно!</a:t>
            </a:r>
            <a:r>
              <a:rPr lang="ru-RU" sz="1600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Чем </a:t>
            </a:r>
            <a:r>
              <a:rPr lang="ru-RU" sz="16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концентрация атомов в пробе, тем выше интенсивность линий испускания, </a:t>
            </a:r>
            <a:r>
              <a:rPr lang="ru-RU" sz="1600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т.е</a:t>
            </a:r>
            <a:r>
              <a:rPr lang="ru-RU" sz="16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интенсивность линии прямо пропорциональна концентрации </a:t>
            </a:r>
            <a:r>
              <a:rPr lang="ru-RU" sz="1600" i="1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на этом основан количественный анализ.</a:t>
            </a:r>
            <a:endParaRPr lang="ru-RU" sz="1600" dirty="0">
              <a:effectLst/>
              <a:latin typeface="Sitka Sub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1440" y="1138707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ru-RU" sz="1200" b="1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Абсорбционный </a:t>
            </a:r>
            <a:r>
              <a:rPr lang="ru-RU" sz="1200" b="1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спектральный анализ</a:t>
            </a:r>
            <a:r>
              <a:rPr lang="ru-RU" sz="12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физический метод определения количественного и качественного элементного и молекулярного состава вещества, а также их структуры по спектрам поглощения вещества. </a:t>
            </a:r>
          </a:p>
          <a:p>
            <a:pPr indent="360000" algn="just">
              <a:spcAft>
                <a:spcPts val="0"/>
              </a:spcAft>
            </a:pPr>
            <a:r>
              <a:rPr lang="ru-RU" sz="12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Качественный атомный и молекулярный абсорбционный спектральный анализ, также как и в эмиссионной спектроскопии, основан на частотном анализе спектра поглощения. </a:t>
            </a:r>
          </a:p>
          <a:p>
            <a:pPr indent="360000" algn="just">
              <a:spcAft>
                <a:spcPts val="0"/>
              </a:spcAft>
            </a:pPr>
            <a:r>
              <a:rPr lang="ru-RU" sz="12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Количественный атомный и молекулярный абсорбционный спектральный анализ основаны на основном законе </a:t>
            </a:r>
            <a:r>
              <a:rPr lang="ru-RU" sz="1200" dirty="0" err="1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светопоглощения</a:t>
            </a:r>
            <a:r>
              <a:rPr lang="ru-RU" sz="12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Sitka Sub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" y="2297842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spcAft>
                <a:spcPts val="0"/>
              </a:spcAft>
            </a:pPr>
            <a:r>
              <a:rPr lang="ru-RU" sz="12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закон </a:t>
            </a:r>
            <a:r>
              <a:rPr lang="ru-RU" sz="1200" dirty="0" err="1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светопоглощения</a:t>
            </a:r>
            <a:r>
              <a:rPr lang="ru-RU" sz="1200" dirty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(закон </a:t>
            </a:r>
            <a:r>
              <a:rPr lang="ru-RU" sz="1200" dirty="0" err="1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Бугера</a:t>
            </a:r>
            <a:r>
              <a:rPr lang="ru-RU" sz="1200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-Ламберта-</a:t>
            </a:r>
            <a:r>
              <a:rPr lang="ru-RU" sz="1200" dirty="0" err="1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Бера</a:t>
            </a:r>
            <a:r>
              <a:rPr lang="ru-RU" sz="1200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закон </a:t>
            </a:r>
            <a:r>
              <a:rPr lang="ru-RU" sz="1200" dirty="0" err="1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светопоглощения</a:t>
            </a:r>
            <a:r>
              <a:rPr lang="ru-RU" sz="1200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закон поглощения света, согласно которому интенсивность I плоской монохроматической световой волны после прохождения слоя поглощающего вещества толщиной </a:t>
            </a:r>
            <a:r>
              <a:rPr lang="en-US" sz="1200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1200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(рис.) связана с интенсивностью I</a:t>
            </a:r>
            <a:r>
              <a:rPr lang="ru-RU" sz="1200" baseline="-25000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200" dirty="0" smtClean="0"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падающей волны соотношением: </a:t>
            </a:r>
            <a:endParaRPr lang="ru-RU" sz="1200" dirty="0">
              <a:effectLst/>
              <a:latin typeface="Sitka Sub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2815629"/>
            <a:ext cx="880642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· 10</a:t>
            </a:r>
            <a:r>
              <a:rPr lang="ru-RU" sz="14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i="1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εlc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молярный десятичный коэффициент поглощения, </a:t>
            </a: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молярная концентрация частиц в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светопоглощающем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слое.</a:t>
            </a:r>
            <a:endParaRPr lang="ru-RU" sz="10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3636401" y="3751395"/>
            <a:ext cx="3116580" cy="1131570"/>
            <a:chOff x="0" y="0"/>
            <a:chExt cx="3116580" cy="1131570"/>
          </a:xfrm>
        </p:grpSpPr>
        <p:cxnSp>
          <p:nvCxnSpPr>
            <p:cNvPr id="35" name="Прямая со стрелкой 34"/>
            <p:cNvCxnSpPr/>
            <p:nvPr/>
          </p:nvCxnSpPr>
          <p:spPr>
            <a:xfrm>
              <a:off x="0" y="457200"/>
              <a:ext cx="40068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2152650" y="457200"/>
              <a:ext cx="4008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Надпись 2"/>
            <p:cNvSpPr txBox="1">
              <a:spLocks noChangeArrowheads="1"/>
            </p:cNvSpPr>
            <p:nvPr/>
          </p:nvSpPr>
          <p:spPr bwMode="auto">
            <a:xfrm>
              <a:off x="19050" y="200025"/>
              <a:ext cx="308610" cy="316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Надпись 2"/>
            <p:cNvSpPr txBox="1">
              <a:spLocks noChangeArrowheads="1"/>
            </p:cNvSpPr>
            <p:nvPr/>
          </p:nvSpPr>
          <p:spPr bwMode="auto">
            <a:xfrm>
              <a:off x="2152650" y="190500"/>
              <a:ext cx="963930" cy="316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I, (I &lt; I</a:t>
              </a:r>
              <a:r>
                <a:rPr lang="en-US" sz="14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0</a:t>
              </a:r>
              <a:r>
                <a:rPr lang="en-US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695325" y="0"/>
              <a:ext cx="1190625" cy="1131570"/>
              <a:chOff x="0" y="0"/>
              <a:chExt cx="1190625" cy="1131570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0" y="0"/>
                <a:ext cx="1190625" cy="6381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0" y="638175"/>
                <a:ext cx="0" cy="4348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190625" y="638175"/>
                <a:ext cx="0" cy="4348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0" y="1076325"/>
                <a:ext cx="1190625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Надпись 2"/>
              <p:cNvSpPr txBox="1">
                <a:spLocks noChangeArrowheads="1"/>
              </p:cNvSpPr>
              <p:nvPr/>
            </p:nvSpPr>
            <p:spPr bwMode="auto">
              <a:xfrm>
                <a:off x="495300" y="819150"/>
                <a:ext cx="233680" cy="312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5" name="Прямоугольник 44"/>
          <p:cNvSpPr/>
          <p:nvPr/>
        </p:nvSpPr>
        <p:spPr>
          <a:xfrm>
            <a:off x="2527691" y="4882965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Рис.2. Прохождение излучения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через </a:t>
            </a:r>
            <a:r>
              <a:rPr lang="ru-RU" sz="1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светопоглощающий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слой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-609600" y="5335152"/>
                <a:ext cx="8915400" cy="1502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ctr">
                  <a:spcAft>
                    <a:spcPts val="0"/>
                  </a:spcAft>
                </a:pPr>
                <a:r>
                  <a:rPr lang="ru-RU" sz="12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Измерения и расчеты интенсивности светового излучения называются </a:t>
                </a:r>
                <a:r>
                  <a:rPr lang="ru-RU" sz="1200" i="1" u="sng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фотометрическими </a:t>
                </a:r>
                <a:r>
                  <a:rPr lang="ru-RU" sz="1200" i="1" u="sng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расчетами. </a:t>
                </a:r>
                <a:endParaRPr lang="ru-RU" sz="1200" i="1" u="sng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2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Из (1) </a:t>
                </a:r>
                <a:r>
                  <a:rPr lang="ru-RU" sz="12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следует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  <m: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𝑙𝑐</m:t>
                        </m:r>
                      </m:sup>
                    </m:sSup>
                    <m:r>
                      <a:rPr lang="ru-RU" sz="1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(2)</m:t>
                    </m:r>
                  </m:oMath>
                </a14:m>
                <a:endParaRPr lang="ru-RU" sz="12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2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Прологарифмируем </a:t>
                </a:r>
                <a:r>
                  <a:rPr lang="ru-RU" sz="12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последнее выражение: </a:t>
                </a:r>
                <a:endParaRPr lang="ru-RU" sz="12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𝑙𝑔</m:t>
                    </m:r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𝑙𝑐</m:t>
                    </m:r>
                  </m:oMath>
                </a14:m>
                <a:r>
                  <a:rPr lang="ru-RU" sz="12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ru-RU" sz="12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(3)</a:t>
                </a:r>
                <a:endParaRPr lang="ru-RU" sz="12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2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обозначим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𝑙𝑔</m:t>
                    </m:r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sz="12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200" dirty="0" smtClean="0"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2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    тогда </a:t>
                </a:r>
                <a:r>
                  <a:rPr lang="en-US" sz="1200" i="1" dirty="0" smtClean="0">
                    <a:latin typeface="Sitka Subheading" panose="02000505000000020004" pitchFamily="2" charset="0"/>
                    <a:ea typeface="Calibri" panose="020F0502020204030204" pitchFamily="34" charset="0"/>
                  </a:rPr>
                  <a:t> </a:t>
                </a:r>
                <a:r>
                  <a:rPr lang="en-US" sz="1200" i="1" dirty="0">
                    <a:latin typeface="Sitka Subheading" panose="02000505000000020004" pitchFamily="2" charset="0"/>
                    <a:ea typeface="Calibri" panose="020F0502020204030204" pitchFamily="34" charset="0"/>
                  </a:rPr>
                  <a:t>A</a:t>
                </a:r>
                <a:r>
                  <a:rPr lang="ru-RU" sz="1200" i="1" dirty="0">
                    <a:latin typeface="Sitka Subheading" panose="02000505000000020004" pitchFamily="2" charset="0"/>
                    <a:ea typeface="Calibri" panose="020F0502020204030204" pitchFamily="34" charset="0"/>
                  </a:rPr>
                  <a:t> = </a:t>
                </a:r>
                <a:r>
                  <a:rPr lang="en-US" sz="1200" i="1" dirty="0" err="1">
                    <a:latin typeface="Sitka Subheading" panose="02000505000000020004" pitchFamily="2" charset="0"/>
                    <a:ea typeface="Calibri" panose="020F0502020204030204" pitchFamily="34" charset="0"/>
                  </a:rPr>
                  <a:t>εlc</a:t>
                </a:r>
                <a:r>
                  <a:rPr lang="ru-RU" sz="1200" i="1" dirty="0">
                    <a:latin typeface="Sitka Subheading" panose="02000505000000020004" pitchFamily="2" charset="0"/>
                    <a:ea typeface="Calibri" panose="020F0502020204030204" pitchFamily="34" charset="0"/>
                  </a:rPr>
                  <a:t>.</a:t>
                </a:r>
                <a:r>
                  <a:rPr lang="en-US" sz="1200" i="1" dirty="0">
                    <a:latin typeface="Sitka Subheading" panose="02000505000000020004" pitchFamily="2" charset="0"/>
                    <a:ea typeface="Calibri" panose="020F0502020204030204" pitchFamily="34" charset="0"/>
                  </a:rPr>
                  <a:t> </a:t>
                </a:r>
                <a:endParaRPr lang="ru-RU" sz="12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600" y="5335152"/>
                <a:ext cx="8915400" cy="1502142"/>
              </a:xfrm>
              <a:prstGeom prst="rect">
                <a:avLst/>
              </a:prstGeom>
              <a:blipFill>
                <a:blip r:embed="rId2"/>
                <a:stretch>
                  <a:fillRect b="-2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106321" y="338948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Абсорбционная </a:t>
            </a:r>
            <a:r>
              <a:rPr lang="ru-RU" sz="24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спектроскопия</a:t>
            </a:r>
            <a:endParaRPr lang="ru-RU" sz="2400" dirty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73" y="4024907"/>
            <a:ext cx="1219200" cy="30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04" y="4056772"/>
            <a:ext cx="1219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8382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Impact" panose="020B0806030902050204" pitchFamily="34" charset="0"/>
              </a:rPr>
              <a:t>ОСНОВНЫЕ ТИПЫ СПЕКТРАЛЬНЫХ ПРИБОРОВ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2133600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dirty="0">
                <a:latin typeface="Sitka Subheading" panose="02000505000000020004" pitchFamily="2" charset="0"/>
              </a:rPr>
              <a:t>В зависимости от способа регистрации спектральные приборы делятся на: </a:t>
            </a:r>
            <a:endParaRPr lang="ru-RU" sz="2400" dirty="0" smtClean="0">
              <a:latin typeface="Sitka Subheading" panose="02000505000000020004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latin typeface="Sitka Subheading" panose="02000505000000020004" pitchFamily="2" charset="0"/>
              </a:rPr>
              <a:t>стилоскопы</a:t>
            </a:r>
            <a:r>
              <a:rPr lang="ru-RU" sz="2400" dirty="0" smtClean="0">
                <a:latin typeface="Sitka Subheading" panose="02000505000000020004" pitchFamily="2" charset="0"/>
              </a:rPr>
              <a:t> </a:t>
            </a:r>
            <a:r>
              <a:rPr lang="ru-RU" sz="2400" dirty="0">
                <a:latin typeface="Sitka Subheading" panose="02000505000000020004" pitchFamily="2" charset="0"/>
              </a:rPr>
              <a:t>и стилометры, предназначенные для визуального </a:t>
            </a:r>
            <a:r>
              <a:rPr lang="ru-RU" sz="2400" dirty="0" smtClean="0">
                <a:latin typeface="Sitka Subheading" panose="02000505000000020004" pitchFamily="2" charset="0"/>
              </a:rPr>
              <a:t>наблюдения спектров</a:t>
            </a:r>
            <a:r>
              <a:rPr lang="ru-RU" sz="2400" dirty="0">
                <a:latin typeface="Sitka Subheading" panose="02000505000000020004" pitchFamily="2" charset="0"/>
              </a:rPr>
              <a:t>; </a:t>
            </a:r>
            <a:endParaRPr lang="ru-RU" sz="2400" dirty="0" smtClean="0">
              <a:latin typeface="Sitka Subheading" panose="02000505000000020004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Sitka Subheading" panose="02000505000000020004" pitchFamily="2" charset="0"/>
              </a:rPr>
              <a:t>спектрографы </a:t>
            </a:r>
            <a:r>
              <a:rPr lang="ru-RU" sz="2400" dirty="0">
                <a:latin typeface="Sitka Subheading" panose="02000505000000020004" pitchFamily="2" charset="0"/>
              </a:rPr>
              <a:t>– для фотографической регистрации спектров; </a:t>
            </a:r>
            <a:endParaRPr lang="ru-RU" sz="2400" dirty="0" smtClean="0">
              <a:latin typeface="Sitka Subheading" panose="02000505000000020004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Sitka Subheading" panose="02000505000000020004" pitchFamily="2" charset="0"/>
              </a:rPr>
              <a:t>монохроматоры</a:t>
            </a:r>
            <a:r>
              <a:rPr lang="ru-RU" sz="2400" dirty="0">
                <a:latin typeface="Sitka Subheading" panose="02000505000000020004" pitchFamily="2" charset="0"/>
              </a:rPr>
              <a:t>, имеющие выходную щель для выделения монохроматического света строго определенной длины волны с последующей регистрацией его интенсивности при помощи фотоэлектрического преобразователя. </a:t>
            </a:r>
          </a:p>
        </p:txBody>
      </p:sp>
    </p:spTree>
    <p:extLst>
      <p:ext uri="{BB962C8B-B14F-4D97-AF65-F5344CB8AC3E}">
        <p14:creationId xmlns:p14="http://schemas.microsoft.com/office/powerpoint/2010/main" val="37956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9117" y="632602"/>
            <a:ext cx="5048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latin typeface="Impact" panose="020B0806030902050204" pitchFamily="34" charset="0"/>
              </a:rPr>
              <a:t>Стилоскопы</a:t>
            </a:r>
            <a:r>
              <a:rPr lang="ru-RU" sz="3200" dirty="0">
                <a:latin typeface="Impact" panose="020B0806030902050204" pitchFamily="34" charset="0"/>
              </a:rPr>
              <a:t> и стилометры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984" y="2144863"/>
            <a:ext cx="861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Sitka Subheading" panose="02000505000000020004" pitchFamily="2" charset="0"/>
              </a:rPr>
              <a:t>С т и л о с к о п ы </a:t>
            </a:r>
            <a:r>
              <a:rPr lang="ru-RU" dirty="0">
                <a:latin typeface="Sitka Subheading" panose="02000505000000020004" pitchFamily="2" charset="0"/>
              </a:rPr>
              <a:t>– это спектроскопы, имеющие специальное устройство для перехода от одного участка спектра к </a:t>
            </a:r>
            <a:r>
              <a:rPr lang="ru-RU" dirty="0" smtClean="0">
                <a:latin typeface="Sitka Subheading" panose="02000505000000020004" pitchFamily="2" charset="0"/>
              </a:rPr>
              <a:t>другому. </a:t>
            </a:r>
          </a:p>
          <a:p>
            <a:pPr algn="just"/>
            <a:r>
              <a:rPr lang="ru-RU" dirty="0" smtClean="0">
                <a:latin typeface="Sitka Subheading" panose="02000505000000020004" pitchFamily="2" charset="0"/>
              </a:rPr>
              <a:t>Преимущества: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Sitka Subheading" panose="02000505000000020004" pitchFamily="2" charset="0"/>
              </a:rPr>
              <a:t>приборы предназначены </a:t>
            </a:r>
            <a:r>
              <a:rPr lang="ru-RU" dirty="0">
                <a:latin typeface="Sitka Subheading" panose="02000505000000020004" pitchFamily="2" charset="0"/>
              </a:rPr>
              <a:t>для визуального </a:t>
            </a:r>
            <a:r>
              <a:rPr lang="ru-RU" dirty="0" smtClean="0">
                <a:latin typeface="Sitka Subheading" panose="02000505000000020004" pitchFamily="2" charset="0"/>
              </a:rPr>
              <a:t>анализа;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Sitka Subheading" panose="02000505000000020004" pitchFamily="2" charset="0"/>
              </a:rPr>
              <a:t>рабочая </a:t>
            </a:r>
            <a:r>
              <a:rPr lang="ru-RU" dirty="0">
                <a:latin typeface="Sitka Subheading" panose="02000505000000020004" pitchFamily="2" charset="0"/>
              </a:rPr>
              <a:t>спектральная область охватывает примерно 390…700 </a:t>
            </a:r>
            <a:r>
              <a:rPr lang="ru-RU" dirty="0" err="1" smtClean="0">
                <a:latin typeface="Sitka Subheading" panose="02000505000000020004" pitchFamily="2" charset="0"/>
              </a:rPr>
              <a:t>нм</a:t>
            </a:r>
            <a:r>
              <a:rPr lang="ru-RU" dirty="0" smtClean="0">
                <a:latin typeface="Sitka Subheading" panose="02000505000000020004" pitchFamily="2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Sitka Subheading" panose="02000505000000020004" pitchFamily="2" charset="0"/>
              </a:rPr>
              <a:t>применяются </a:t>
            </a:r>
            <a:r>
              <a:rPr lang="ru-RU" dirty="0">
                <a:latin typeface="Sitka Subheading" panose="02000505000000020004" pitchFamily="2" charset="0"/>
              </a:rPr>
              <a:t>при качественных и полуколичественных массовых </a:t>
            </a:r>
            <a:r>
              <a:rPr lang="ru-RU" dirty="0" smtClean="0">
                <a:latin typeface="Sitka Subheading" panose="02000505000000020004" pitchFamily="2" charset="0"/>
              </a:rPr>
              <a:t>анализах, которые </a:t>
            </a:r>
            <a:r>
              <a:rPr lang="ru-RU" dirty="0">
                <a:latin typeface="Sitka Subheading" panose="02000505000000020004" pitchFamily="2" charset="0"/>
              </a:rPr>
              <a:t>не требуют большой точности (порядка 25…50 %)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99" y="4180344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b="1" dirty="0">
                <a:latin typeface="Sitka Subheading" panose="02000505000000020004" pitchFamily="2" charset="0"/>
              </a:rPr>
              <a:t>С т и л о м е т р </a:t>
            </a:r>
            <a:r>
              <a:rPr lang="ru-RU" dirty="0">
                <a:latin typeface="Sitka Subheading" panose="02000505000000020004" pitchFamily="2" charset="0"/>
              </a:rPr>
              <a:t>– это </a:t>
            </a:r>
            <a:r>
              <a:rPr lang="ru-RU" dirty="0" err="1">
                <a:latin typeface="Sitka Subheading" panose="02000505000000020004" pitchFamily="2" charset="0"/>
              </a:rPr>
              <a:t>стилоскоп</a:t>
            </a:r>
            <a:r>
              <a:rPr lang="ru-RU" dirty="0">
                <a:latin typeface="Sitka Subheading" panose="02000505000000020004" pitchFamily="2" charset="0"/>
              </a:rPr>
              <a:t>, снабженный фотометром для количественного измерения относительной интенсивности спектральных линий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5828" y="5103674"/>
            <a:ext cx="8614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b="1" dirty="0" err="1" smtClean="0">
                <a:solidFill>
                  <a:srgbClr val="333333"/>
                </a:solidFill>
                <a:latin typeface="Sitka Subheading" panose="02000505000000020004" pitchFamily="2" charset="0"/>
              </a:rPr>
              <a:t>Стилоскоп</a:t>
            </a:r>
            <a:r>
              <a:rPr lang="ru-RU" dirty="0">
                <a:solidFill>
                  <a:srgbClr val="333333"/>
                </a:solidFill>
                <a:latin typeface="Sitka Subheading" panose="02000505000000020004" pitchFamily="2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Sitka Subheading" panose="02000505000000020004" pitchFamily="2" charset="0"/>
              </a:rPr>
              <a:t>применяется </a:t>
            </a:r>
            <a:r>
              <a:rPr lang="ru-RU" dirty="0">
                <a:solidFill>
                  <a:srgbClr val="333333"/>
                </a:solidFill>
                <a:latin typeface="Sitka Subheading" panose="02000505000000020004" pitchFamily="2" charset="0"/>
              </a:rPr>
              <a:t>для экспрессных анализов, к точности которых не предъявляется высоких требовании. Имеется возможность анализа тонкой проволоки, ленты, образцов малой массы из легкоплавких сплавов (па основе олова, свинца и т. п.). Определения малых содержании трудновозбудимых элементов: углерода от 0,1%, кремния 0,1%, серы от 0,02% и других элементов в сталях и </a:t>
            </a:r>
            <a:r>
              <a:rPr lang="ru-RU" dirty="0" smtClean="0">
                <a:solidFill>
                  <a:srgbClr val="333333"/>
                </a:solidFill>
                <a:latin typeface="Sitka Subheading" panose="02000505000000020004" pitchFamily="2" charset="0"/>
              </a:rPr>
              <a:t>сплава.</a:t>
            </a:r>
            <a:endParaRPr lang="ru-RU" dirty="0">
              <a:latin typeface="Sitka Subheading" panose="0200050500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8" y="5181600"/>
            <a:ext cx="419100" cy="2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589511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Impact" panose="020B0806030902050204" pitchFamily="34" charset="0"/>
              </a:rPr>
              <a:t> </a:t>
            </a:r>
            <a:r>
              <a:rPr lang="ru-RU" sz="2800" dirty="0">
                <a:latin typeface="Impact" panose="020B0806030902050204" pitchFamily="34" charset="0"/>
              </a:rPr>
              <a:t>Спектрографы, спектрометры и монохроматоры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1542345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b="1" dirty="0">
                <a:latin typeface="Sitka Subheading" panose="02000505000000020004" pitchFamily="2" charset="0"/>
              </a:rPr>
              <a:t>С п е к т р о г р а ф ы </a:t>
            </a:r>
            <a:r>
              <a:rPr lang="ru-RU" dirty="0">
                <a:latin typeface="Sitka Subheading" panose="02000505000000020004" pitchFamily="2" charset="0"/>
              </a:rPr>
              <a:t>– это спектральные аппараты, в которых спектр регистрируется фотографическим методом. Они служат, главным образом, для работы с эмиссионными спектрами, но могут быть легко использованы и для получения спектров поглощения. </a:t>
            </a:r>
            <a:endParaRPr lang="ru-RU" dirty="0" smtClean="0">
              <a:latin typeface="Sitka Subheading" panose="02000505000000020004" pitchFamily="2" charset="0"/>
            </a:endParaRPr>
          </a:p>
          <a:p>
            <a:pPr indent="360000" algn="just"/>
            <a:r>
              <a:rPr lang="ru-RU" dirty="0" smtClean="0">
                <a:latin typeface="Sitka Subheading" panose="02000505000000020004" pitchFamily="2" charset="0"/>
              </a:rPr>
              <a:t>Наиболее </a:t>
            </a:r>
            <a:r>
              <a:rPr lang="ru-RU" dirty="0">
                <a:latin typeface="Sitka Subheading" panose="02000505000000020004" pitchFamily="2" charset="0"/>
              </a:rPr>
              <a:t>распространенными являются кварцевые призменные </a:t>
            </a:r>
            <a:r>
              <a:rPr lang="ru-RU" dirty="0" smtClean="0">
                <a:latin typeface="Sitka Subheading" panose="02000505000000020004" pitchFamily="2" charset="0"/>
              </a:rPr>
              <a:t>спектрографы.</a:t>
            </a:r>
            <a:endParaRPr lang="ru-RU" dirty="0">
              <a:latin typeface="Sitka Subheading" panose="020005050000000200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3733800"/>
            <a:ext cx="70104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700" b="1" dirty="0">
                <a:latin typeface="Sitka Subheading" panose="02000505000000020004" pitchFamily="2" charset="0"/>
                <a:ea typeface="Times New Roman" panose="02020603050405020304" pitchFamily="18" charset="0"/>
              </a:rPr>
              <a:t>Монохроматор</a:t>
            </a:r>
            <a:r>
              <a:rPr lang="ru-RU" sz="17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 — </a:t>
            </a:r>
            <a:r>
              <a:rPr lang="ru-RU" sz="1700" dirty="0" smtClean="0">
                <a:latin typeface="Sitka Subheading" panose="02000505000000020004" pitchFamily="2" charset="0"/>
                <a:ea typeface="Times New Roman" panose="02020603050405020304" pitchFamily="18" charset="0"/>
              </a:rPr>
              <a:t>спектральный</a:t>
            </a:r>
            <a:r>
              <a:rPr lang="ru-RU" sz="17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 оптико-механический прибор, предназначенный для выделения </a:t>
            </a:r>
            <a:r>
              <a:rPr lang="ru-RU" sz="1700" dirty="0" smtClean="0">
                <a:latin typeface="Sitka Subheading" panose="02000505000000020004" pitchFamily="2" charset="0"/>
                <a:ea typeface="Times New Roman" panose="02020603050405020304" pitchFamily="18" charset="0"/>
              </a:rPr>
              <a:t>монохроматического излучения. </a:t>
            </a:r>
          </a:p>
          <a:p>
            <a:pPr algn="just"/>
            <a:r>
              <a:rPr lang="ru-RU" sz="1700" dirty="0" smtClean="0">
                <a:latin typeface="Sitka Subheading" panose="02000505000000020004" pitchFamily="2" charset="0"/>
                <a:ea typeface="Times New Roman" panose="02020603050405020304" pitchFamily="18" charset="0"/>
              </a:rPr>
              <a:t>Принцип </a:t>
            </a:r>
            <a:r>
              <a:rPr lang="ru-RU" sz="17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работы основан на дисперсии </a:t>
            </a:r>
            <a:r>
              <a:rPr lang="ru-RU" sz="1700" dirty="0" smtClean="0">
                <a:latin typeface="Sitka Subheading" panose="02000505000000020004" pitchFamily="2" charset="0"/>
                <a:ea typeface="Times New Roman" panose="02020603050405020304" pitchFamily="18" charset="0"/>
              </a:rPr>
              <a:t>света. </a:t>
            </a:r>
          </a:p>
          <a:p>
            <a:pPr indent="360000" algn="just"/>
            <a:r>
              <a:rPr lang="ru-RU" sz="1700" dirty="0" smtClean="0">
                <a:latin typeface="Sitka Subheading" panose="02000505000000020004" pitchFamily="2" charset="0"/>
              </a:rPr>
              <a:t>Монохроматор </a:t>
            </a:r>
            <a:r>
              <a:rPr lang="ru-RU" sz="1700" dirty="0">
                <a:latin typeface="Sitka Subheading" panose="02000505000000020004" pitchFamily="2" charset="0"/>
              </a:rPr>
              <a:t>состоит из следующих основных частей и узлов: </a:t>
            </a:r>
            <a:endParaRPr lang="ru-RU" sz="1700" dirty="0" smtClean="0">
              <a:latin typeface="Sitka Sub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dirty="0" smtClean="0">
                <a:latin typeface="Sitka Subheading" panose="02000505000000020004" pitchFamily="2" charset="0"/>
              </a:rPr>
              <a:t>входная </a:t>
            </a:r>
            <a:r>
              <a:rPr lang="ru-RU" sz="1700" dirty="0">
                <a:latin typeface="Sitka Subheading" panose="02000505000000020004" pitchFamily="2" charset="0"/>
              </a:rPr>
              <a:t>спектральная щель, </a:t>
            </a:r>
            <a:endParaRPr lang="ru-RU" sz="1700" dirty="0" smtClean="0">
              <a:latin typeface="Sitka Sub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dirty="0" err="1" smtClean="0">
                <a:latin typeface="Sitka Subheading" panose="02000505000000020004" pitchFamily="2" charset="0"/>
              </a:rPr>
              <a:t>коллиматорный</a:t>
            </a:r>
            <a:r>
              <a:rPr lang="ru-RU" sz="1700" dirty="0">
                <a:latin typeface="Sitka Subheading" panose="02000505000000020004" pitchFamily="2" charset="0"/>
              </a:rPr>
              <a:t> </a:t>
            </a:r>
            <a:r>
              <a:rPr lang="ru-RU" sz="1700" dirty="0" smtClean="0">
                <a:latin typeface="Sitka Subheading" panose="02000505000000020004" pitchFamily="2" charset="0"/>
              </a:rPr>
              <a:t>объектив,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dirty="0" err="1" smtClean="0">
                <a:latin typeface="Sitka Subheading" panose="02000505000000020004" pitchFamily="2" charset="0"/>
              </a:rPr>
              <a:t>диспергирующий</a:t>
            </a:r>
            <a:r>
              <a:rPr lang="ru-RU" sz="1700" dirty="0" smtClean="0">
                <a:latin typeface="Sitka Subheading" panose="02000505000000020004" pitchFamily="2" charset="0"/>
              </a:rPr>
              <a:t> </a:t>
            </a:r>
            <a:r>
              <a:rPr lang="ru-RU" sz="1700" dirty="0">
                <a:latin typeface="Sitka Subheading" panose="02000505000000020004" pitchFamily="2" charset="0"/>
              </a:rPr>
              <a:t>элемент (</a:t>
            </a:r>
            <a:r>
              <a:rPr lang="ru-RU" sz="1700" dirty="0" smtClean="0">
                <a:latin typeface="Sitka Subheading" panose="02000505000000020004" pitchFamily="2" charset="0"/>
              </a:rPr>
              <a:t>призма</a:t>
            </a:r>
            <a:r>
              <a:rPr lang="ru-RU" sz="1700" dirty="0">
                <a:latin typeface="Sitka Subheading" panose="02000505000000020004" pitchFamily="2" charset="0"/>
              </a:rPr>
              <a:t> или дифракционная </a:t>
            </a:r>
            <a:r>
              <a:rPr lang="ru-RU" sz="1700" dirty="0" smtClean="0">
                <a:latin typeface="Sitka Subheading" panose="02000505000000020004" pitchFamily="2" charset="0"/>
              </a:rPr>
              <a:t>решётка),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dirty="0" smtClean="0">
                <a:latin typeface="Sitka Subheading" panose="02000505000000020004" pitchFamily="2" charset="0"/>
              </a:rPr>
              <a:t>фокусирующий </a:t>
            </a:r>
            <a:r>
              <a:rPr lang="ru-RU" sz="1700" dirty="0">
                <a:latin typeface="Sitka Subheading" panose="02000505000000020004" pitchFamily="2" charset="0"/>
              </a:rPr>
              <a:t>объектив и выходная спектральная </a:t>
            </a:r>
            <a:r>
              <a:rPr lang="ru-RU" sz="1700" dirty="0" smtClean="0">
                <a:latin typeface="Sitka Subheading" panose="02000505000000020004" pitchFamily="2" charset="0"/>
              </a:rPr>
              <a:t>щель (выделяет </a:t>
            </a:r>
            <a:r>
              <a:rPr lang="ru-RU" sz="1700" dirty="0">
                <a:latin typeface="Sitka Subheading" panose="02000505000000020004" pitchFamily="2" charset="0"/>
              </a:rPr>
              <a:t>излучение, принадлежащее узкому интервалу </a:t>
            </a:r>
            <a:r>
              <a:rPr lang="ru-RU" sz="1700" dirty="0" smtClean="0">
                <a:latin typeface="Sitka Subheading" panose="02000505000000020004" pitchFamily="2" charset="0"/>
              </a:rPr>
              <a:t>длин  волн).</a:t>
            </a:r>
            <a:endParaRPr lang="ru-RU" sz="1700" dirty="0">
              <a:latin typeface="Sitka Subheading" panose="02000505000000020004" pitchFamily="2" charset="0"/>
            </a:endParaRPr>
          </a:p>
        </p:txBody>
      </p:sp>
      <p:pic>
        <p:nvPicPr>
          <p:cNvPr id="1026" name="Picture 2" descr="https://assets.baader-planetarium.com/media/extendware/ewimageopt/media/inline/e5/7/dados-slit-spectrograph-4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1407"/>
            <a:ext cx="22098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stec-instruments.com/upload/medialibrary/88f/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1828800" cy="16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925" y="721053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b="1" dirty="0">
                <a:latin typeface="Sitka Subheading" panose="02000505000000020004" pitchFamily="2" charset="0"/>
              </a:rPr>
              <a:t>Спектрометр –</a:t>
            </a:r>
            <a:r>
              <a:rPr lang="ru-RU" dirty="0">
                <a:latin typeface="Sitka Subheading" panose="02000505000000020004" pitchFamily="2" charset="0"/>
              </a:rPr>
              <a:t> это аналитический прибор, принцип работы которого основан на накоплении, обработке и анализе спектра излучения. Получают этот спектр методом облучения образца и регистрации появляющейся флуоресценции. Замеряется длина, частота волн, интенсивность излучения.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2207945"/>
            <a:ext cx="426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515354"/>
                </a:solidFill>
                <a:latin typeface="Sitka Subheading" panose="02000505000000020004" pitchFamily="2" charset="0"/>
              </a:rPr>
              <a:t>По способу разложения </a:t>
            </a:r>
            <a:r>
              <a:rPr lang="ru-RU" dirty="0" smtClean="0">
                <a:solidFill>
                  <a:srgbClr val="515354"/>
                </a:solidFill>
                <a:latin typeface="Sitka Subheading" panose="02000505000000020004" pitchFamily="2" charset="0"/>
              </a:rPr>
              <a:t>спектра приборы </a:t>
            </a:r>
            <a:r>
              <a:rPr lang="ru-RU" dirty="0">
                <a:solidFill>
                  <a:srgbClr val="515354"/>
                </a:solidFill>
                <a:latin typeface="Sitka Subheading" panose="02000505000000020004" pitchFamily="2" charset="0"/>
              </a:rPr>
              <a:t>бывают: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515354"/>
                </a:solidFill>
                <a:latin typeface="Sitka Subheading" panose="02000505000000020004" pitchFamily="2" charset="0"/>
              </a:rPr>
              <a:t>дифракционными,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515354"/>
                </a:solidFill>
                <a:latin typeface="Sitka Subheading" panose="02000505000000020004" pitchFamily="2" charset="0"/>
              </a:rPr>
              <a:t>интерференционными,</a:t>
            </a:r>
            <a:endParaRPr lang="ru-RU" dirty="0">
              <a:solidFill>
                <a:srgbClr val="515354"/>
              </a:solidFill>
              <a:latin typeface="Sitka Sub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515354"/>
                </a:solidFill>
                <a:latin typeface="Sitka Subheading" panose="02000505000000020004" pitchFamily="2" charset="0"/>
              </a:rPr>
              <a:t>призменными.</a:t>
            </a:r>
            <a:endParaRPr lang="ru-RU" dirty="0">
              <a:solidFill>
                <a:srgbClr val="515354"/>
              </a:solidFill>
              <a:latin typeface="Sitka Subheading" panose="02000505000000020004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6225" y="2207945"/>
            <a:ext cx="4707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515354"/>
                </a:solidFill>
                <a:latin typeface="Sitka Subheading" panose="02000505000000020004" pitchFamily="2" charset="0"/>
              </a:rPr>
              <a:t>По принципу действия виды спектрометров разделяют на: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515354"/>
                </a:solidFill>
                <a:latin typeface="Sitka Subheading" panose="02000505000000020004" pitchFamily="2" charset="0"/>
              </a:rPr>
              <a:t>инфракрасные,</a:t>
            </a:r>
            <a:endParaRPr lang="ru-RU" dirty="0">
              <a:solidFill>
                <a:srgbClr val="515354"/>
              </a:solidFill>
              <a:latin typeface="Sitka Sub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515354"/>
                </a:solidFill>
                <a:latin typeface="Sitka Subheading" panose="02000505000000020004" pitchFamily="2" charset="0"/>
              </a:rPr>
              <a:t>атомно-абсорбционные </a:t>
            </a:r>
            <a:r>
              <a:rPr lang="ru-RU" dirty="0">
                <a:solidFill>
                  <a:srgbClr val="515354"/>
                </a:solidFill>
                <a:latin typeface="Sitka Subheading" panose="02000505000000020004" pitchFamily="2" charset="0"/>
              </a:rPr>
              <a:t>и </a:t>
            </a:r>
            <a:r>
              <a:rPr lang="ru-RU" dirty="0" smtClean="0">
                <a:solidFill>
                  <a:srgbClr val="515354"/>
                </a:solidFill>
                <a:latin typeface="Sitka Subheading" panose="02000505000000020004" pitchFamily="2" charset="0"/>
              </a:rPr>
              <a:t>атомно-</a:t>
            </a:r>
            <a:r>
              <a:rPr lang="ru-RU" dirty="0" err="1" smtClean="0">
                <a:solidFill>
                  <a:srgbClr val="515354"/>
                </a:solidFill>
                <a:latin typeface="Sitka Subheading" panose="02000505000000020004" pitchFamily="2" charset="0"/>
              </a:rPr>
              <a:t>эмисионные</a:t>
            </a:r>
            <a:r>
              <a:rPr lang="ru-RU" dirty="0" smtClean="0">
                <a:solidFill>
                  <a:srgbClr val="515354"/>
                </a:solidFill>
                <a:latin typeface="Sitka Subheading" panose="02000505000000020004" pitchFamily="2" charset="0"/>
              </a:rPr>
              <a:t>,</a:t>
            </a:r>
            <a:endParaRPr lang="ru-RU" dirty="0">
              <a:solidFill>
                <a:srgbClr val="515354"/>
              </a:solidFill>
              <a:latin typeface="Sitka Sub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515354"/>
                </a:solidFill>
                <a:latin typeface="Sitka Subheading" panose="02000505000000020004" pitchFamily="2" charset="0"/>
              </a:rPr>
              <a:t>рентгено</a:t>
            </a:r>
            <a:r>
              <a:rPr lang="ru-RU" dirty="0" smtClean="0">
                <a:solidFill>
                  <a:srgbClr val="515354"/>
                </a:solidFill>
                <a:latin typeface="Sitka Subheading" panose="02000505000000020004" pitchFamily="2" charset="0"/>
              </a:rPr>
              <a:t>-флуоресцентные,</a:t>
            </a:r>
            <a:endParaRPr lang="ru-RU" dirty="0">
              <a:solidFill>
                <a:srgbClr val="515354"/>
              </a:solidFill>
              <a:latin typeface="Sitka Sub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515354"/>
                </a:solidFill>
                <a:latin typeface="Sitka Subheading" panose="02000505000000020004" pitchFamily="2" charset="0"/>
              </a:rPr>
              <a:t>масс-спектрометры,</a:t>
            </a:r>
            <a:endParaRPr lang="ru-RU" dirty="0">
              <a:solidFill>
                <a:srgbClr val="515354"/>
              </a:solidFill>
              <a:latin typeface="Sitka Sub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515354"/>
                </a:solidFill>
                <a:latin typeface="Sitka Subheading" panose="02000505000000020004" pitchFamily="2" charset="0"/>
              </a:rPr>
              <a:t>фурье</a:t>
            </a:r>
            <a:r>
              <a:rPr lang="ru-RU" dirty="0" smtClean="0">
                <a:solidFill>
                  <a:srgbClr val="515354"/>
                </a:solidFill>
                <a:latin typeface="Sitka Subheading" panose="02000505000000020004" pitchFamily="2" charset="0"/>
              </a:rPr>
              <a:t>-спектрометры</a:t>
            </a:r>
            <a:r>
              <a:rPr lang="ru-RU" dirty="0">
                <a:solidFill>
                  <a:srgbClr val="515354"/>
                </a:solidFill>
                <a:latin typeface="Sitka Subheading" panose="02000505000000020004" pitchFamily="2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23" y="4572000"/>
            <a:ext cx="7947554" cy="1752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33600" y="6380331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Impact" panose="020B0806030902050204" pitchFamily="34" charset="0"/>
              </a:rPr>
              <a:t>Рис. 3 Принципиальная </a:t>
            </a:r>
            <a:r>
              <a:rPr lang="ru-RU" dirty="0">
                <a:latin typeface="Impact" panose="020B0806030902050204" pitchFamily="34" charset="0"/>
              </a:rPr>
              <a:t>схема </a:t>
            </a:r>
            <a:r>
              <a:rPr lang="ru-RU" dirty="0" smtClean="0">
                <a:latin typeface="Impact" panose="020B0806030902050204" pitchFamily="34" charset="0"/>
              </a:rPr>
              <a:t>спектрометра</a:t>
            </a:r>
            <a:endParaRPr lang="ru-RU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" y="390489"/>
            <a:ext cx="8610600" cy="103316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Impact" panose="020B0806030902050204" pitchFamily="34" charset="0"/>
              </a:rPr>
              <a:t>Что такое спектрометры, их виды и принцип </a:t>
            </a:r>
            <a:r>
              <a:rPr lang="ru-RU" sz="2800" dirty="0" smtClean="0">
                <a:solidFill>
                  <a:schemeClr val="tx1"/>
                </a:solidFill>
                <a:latin typeface="Impact" panose="020B0806030902050204" pitchFamily="34" charset="0"/>
              </a:rPr>
              <a:t>работы</a:t>
            </a:r>
            <a:endParaRPr lang="ru-RU" sz="28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117" y="1574326"/>
            <a:ext cx="4461163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Sitka Subheading" panose="02000505000000020004" pitchFamily="2" charset="0"/>
              </a:rPr>
              <a:t>Инфракрасный спектр - принцип </a:t>
            </a:r>
            <a:r>
              <a:rPr lang="ru-RU" b="1" dirty="0">
                <a:latin typeface="Sitka Subheading" panose="02000505000000020004" pitchFamily="2" charset="0"/>
              </a:rPr>
              <a:t>работы и сфера </a:t>
            </a:r>
            <a:r>
              <a:rPr lang="ru-RU" b="1" dirty="0" smtClean="0">
                <a:latin typeface="Sitka Subheading" panose="02000505000000020004" pitchFamily="2" charset="0"/>
              </a:rPr>
              <a:t>применения</a:t>
            </a:r>
            <a:r>
              <a:rPr lang="ru-RU" dirty="0">
                <a:latin typeface="Sitka Subheading" panose="02000505000000020004" pitchFamily="2" charset="0"/>
              </a:rPr>
              <a:t/>
            </a:r>
            <a:br>
              <a:rPr lang="ru-RU" dirty="0">
                <a:latin typeface="Sitka Subheading" panose="02000505000000020004" pitchFamily="2" charset="0"/>
              </a:rPr>
            </a:br>
            <a:r>
              <a:rPr lang="ru-RU" dirty="0">
                <a:latin typeface="Sitka Subheading" panose="02000505000000020004" pitchFamily="2" charset="0"/>
              </a:rPr>
              <a:t>Принцип работы основан на возбуждении степеней свободы при облучении образца ИК-излучением. По спектрам пропускания и отражения, которые зависят от строения атомов, их масс, распределения </a:t>
            </a:r>
            <a:r>
              <a:rPr lang="ru-RU" dirty="0" smtClean="0">
                <a:latin typeface="Sitka Subheading" panose="02000505000000020004" pitchFamily="2" charset="0"/>
              </a:rPr>
              <a:t>заряда.</a:t>
            </a:r>
            <a:endParaRPr lang="ru-RU" dirty="0">
              <a:latin typeface="Sitka Subheading" panose="02000505000000020004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Sitka Subheading" panose="02000505000000020004" pitchFamily="2" charset="0"/>
              </a:rPr>
              <a:t>Преимущества:</a:t>
            </a:r>
            <a:endParaRPr lang="ru-RU" b="1" dirty="0">
              <a:latin typeface="Sitka Subheading" panose="02000505000000020004" pitchFamily="2" charset="0"/>
            </a:endParaRPr>
          </a:p>
          <a:p>
            <a:r>
              <a:rPr lang="ru-RU" dirty="0">
                <a:latin typeface="Sitka Subheading" panose="02000505000000020004" pitchFamily="2" charset="0"/>
              </a:rPr>
              <a:t>Высокая точность исследований.</a:t>
            </a:r>
          </a:p>
          <a:p>
            <a:r>
              <a:rPr lang="ru-RU" dirty="0">
                <a:latin typeface="Sitka Subheading" panose="02000505000000020004" pitchFamily="2" charset="0"/>
              </a:rPr>
              <a:t>Простота использования.</a:t>
            </a:r>
          </a:p>
          <a:p>
            <a:r>
              <a:rPr lang="ru-RU" dirty="0">
                <a:latin typeface="Sitka Subheading" panose="02000505000000020004" pitchFamily="2" charset="0"/>
              </a:rPr>
              <a:t>Полная автоматизация измерительного процесса.</a:t>
            </a:r>
          </a:p>
          <a:p>
            <a:r>
              <a:rPr lang="ru-RU" dirty="0" err="1">
                <a:latin typeface="Sitka Subheading" panose="02000505000000020004" pitchFamily="2" charset="0"/>
              </a:rPr>
              <a:t>Экспрессность</a:t>
            </a:r>
            <a:r>
              <a:rPr lang="ru-RU" dirty="0">
                <a:latin typeface="Sitka Subheading" panose="02000505000000020004" pitchFamily="2" charset="0"/>
              </a:rPr>
              <a:t>.</a:t>
            </a:r>
          </a:p>
          <a:p>
            <a:r>
              <a:rPr lang="ru-RU" dirty="0">
                <a:latin typeface="Sitka Subheading" panose="02000505000000020004" pitchFamily="2" charset="0"/>
              </a:rPr>
              <a:t>Модульная конструкция.</a:t>
            </a:r>
          </a:p>
          <a:p>
            <a:pPr marL="0" indent="0">
              <a:buNone/>
            </a:pPr>
            <a:r>
              <a:rPr lang="ru-RU" b="1" dirty="0">
                <a:latin typeface="Sitka Subheading" panose="02000505000000020004" pitchFamily="2" charset="0"/>
              </a:rPr>
              <a:t>Применяются </a:t>
            </a:r>
            <a:r>
              <a:rPr lang="ru-RU" b="1" dirty="0" smtClean="0">
                <a:latin typeface="Sitka Subheading" panose="02000505000000020004" pitchFamily="2" charset="0"/>
              </a:rPr>
              <a:t>в </a:t>
            </a:r>
            <a:r>
              <a:rPr lang="ru-RU" b="1" dirty="0">
                <a:latin typeface="Sitka Subheading" panose="02000505000000020004" pitchFamily="2" charset="0"/>
              </a:rPr>
              <a:t>следующих отраслях промышленности:</a:t>
            </a:r>
          </a:p>
          <a:p>
            <a:r>
              <a:rPr lang="ru-RU" dirty="0">
                <a:latin typeface="Sitka Subheading" panose="02000505000000020004" pitchFamily="2" charset="0"/>
              </a:rPr>
              <a:t>Химической и нефтехимической.</a:t>
            </a:r>
          </a:p>
          <a:p>
            <a:r>
              <a:rPr lang="ru-RU" dirty="0">
                <a:latin typeface="Sitka Subheading" panose="02000505000000020004" pitchFamily="2" charset="0"/>
              </a:rPr>
              <a:t>Фармацевтике.</a:t>
            </a:r>
          </a:p>
          <a:p>
            <a:r>
              <a:rPr lang="ru-RU" dirty="0">
                <a:latin typeface="Sitka Subheading" panose="02000505000000020004" pitchFamily="2" charset="0"/>
              </a:rPr>
              <a:t>Электронной.</a:t>
            </a:r>
          </a:p>
          <a:p>
            <a:r>
              <a:rPr lang="ru-RU" dirty="0">
                <a:latin typeface="Sitka Subheading" panose="02000505000000020004" pitchFamily="2" charset="0"/>
              </a:rPr>
              <a:t>Пищевой.</a:t>
            </a:r>
          </a:p>
          <a:p>
            <a:r>
              <a:rPr lang="ru-RU" dirty="0">
                <a:latin typeface="Sitka Subheading" panose="02000505000000020004" pitchFamily="2" charset="0"/>
              </a:rPr>
              <a:t>Парфюмерной.</a:t>
            </a:r>
          </a:p>
          <a:p>
            <a:endParaRPr lang="ru-RU" dirty="0">
              <a:latin typeface="Sitka Subheading" panose="02000505000000020004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574326"/>
            <a:ext cx="4038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Sitka Subheading" panose="02000505000000020004" pitchFamily="2" charset="0"/>
              </a:rPr>
              <a:t>Атомно-абсорбционный спектрометр – принцип действия и сфера применения</a:t>
            </a:r>
          </a:p>
          <a:p>
            <a:pPr marL="0" indent="0">
              <a:buNone/>
            </a:pPr>
            <a:r>
              <a:rPr lang="ru-RU" dirty="0">
                <a:latin typeface="Sitka Subheading" panose="02000505000000020004" pitchFamily="2" charset="0"/>
              </a:rPr>
              <a:t>Принцип работы этих приборов основан на методе количественного элементного анализа по атомным спектрам </a:t>
            </a:r>
            <a:r>
              <a:rPr lang="ru-RU" dirty="0" smtClean="0">
                <a:latin typeface="Sitka Subheading" panose="02000505000000020004" pitchFamily="2" charset="0"/>
              </a:rPr>
              <a:t>абсорбции.</a:t>
            </a:r>
          </a:p>
          <a:p>
            <a:pPr marL="0" indent="0">
              <a:buNone/>
            </a:pPr>
            <a:r>
              <a:rPr lang="ru-RU" b="1" dirty="0" smtClean="0">
                <a:latin typeface="Sitka Subheading" panose="02000505000000020004" pitchFamily="2" charset="0"/>
              </a:rPr>
              <a:t>Преимущества:</a:t>
            </a:r>
          </a:p>
          <a:p>
            <a:r>
              <a:rPr lang="ru-RU" dirty="0" smtClean="0">
                <a:latin typeface="Sitka Subheading" panose="02000505000000020004" pitchFamily="2" charset="0"/>
              </a:rPr>
              <a:t>Атомизатор создает атомные пары.</a:t>
            </a:r>
          </a:p>
          <a:p>
            <a:r>
              <a:rPr lang="ru-RU" dirty="0" smtClean="0">
                <a:latin typeface="Sitka Subheading" panose="02000505000000020004" pitchFamily="2" charset="0"/>
              </a:rPr>
              <a:t>Через </a:t>
            </a:r>
            <a:r>
              <a:rPr lang="ru-RU" dirty="0">
                <a:latin typeface="Sitka Subheading" panose="02000505000000020004" pitchFamily="2" charset="0"/>
              </a:rPr>
              <a:t>них пропускают излучение определенного диапазона (190-850нм).</a:t>
            </a:r>
          </a:p>
          <a:p>
            <a:r>
              <a:rPr lang="ru-RU" dirty="0">
                <a:latin typeface="Sitka Subheading" panose="02000505000000020004" pitchFamily="2" charset="0"/>
              </a:rPr>
              <a:t>Атомы поглощают кванты света и возбуждаются.</a:t>
            </a:r>
          </a:p>
          <a:p>
            <a:r>
              <a:rPr lang="ru-RU" dirty="0">
                <a:latin typeface="Sitka Subheading" panose="02000505000000020004" pitchFamily="2" charset="0"/>
              </a:rPr>
              <a:t>При этом процессе в атомных спектрах образуются резонансные линии, соответствующие определенным элементам.</a:t>
            </a:r>
          </a:p>
          <a:p>
            <a:pPr marL="0" indent="0">
              <a:buNone/>
            </a:pPr>
            <a:r>
              <a:rPr lang="ru-RU" b="1" dirty="0" smtClean="0">
                <a:latin typeface="Sitka Subheading" panose="02000505000000020004" pitchFamily="2" charset="0"/>
              </a:rPr>
              <a:t>Применяются</a:t>
            </a:r>
            <a:r>
              <a:rPr lang="ru-RU" b="1" dirty="0">
                <a:latin typeface="Sitka Subheading" panose="02000505000000020004" pitchFamily="2" charset="0"/>
              </a:rPr>
              <a:t>:</a:t>
            </a:r>
          </a:p>
          <a:p>
            <a:r>
              <a:rPr lang="ru-RU" dirty="0">
                <a:latin typeface="Sitka Subheading" panose="02000505000000020004" pitchFamily="2" charset="0"/>
              </a:rPr>
              <a:t>В экологическом анализе.</a:t>
            </a:r>
          </a:p>
          <a:p>
            <a:r>
              <a:rPr lang="ru-RU" dirty="0">
                <a:latin typeface="Sitka Subheading" panose="02000505000000020004" pitchFamily="2" charset="0"/>
              </a:rPr>
              <a:t>При контроле лекарств.</a:t>
            </a:r>
          </a:p>
          <a:p>
            <a:r>
              <a:rPr lang="ru-RU" dirty="0">
                <a:latin typeface="Sitka Subheading" panose="02000505000000020004" pitchFamily="2" charset="0"/>
              </a:rPr>
              <a:t>В горно-металлургической промышленности.</a:t>
            </a:r>
          </a:p>
          <a:p>
            <a:r>
              <a:rPr lang="ru-RU" dirty="0">
                <a:latin typeface="Sitka Subheading" panose="02000505000000020004" pitchFamily="2" charset="0"/>
              </a:rPr>
              <a:t>При проведении клинических анализов.</a:t>
            </a:r>
          </a:p>
          <a:p>
            <a:pPr marL="0" indent="0">
              <a:buNone/>
            </a:pPr>
            <a:endParaRPr lang="ru-RU" dirty="0">
              <a:latin typeface="Sitka Subheading" panose="0200050500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7" y="5339810"/>
            <a:ext cx="3851563" cy="1518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39810"/>
            <a:ext cx="2133600" cy="14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" y="573739"/>
            <a:ext cx="4191000" cy="95026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err="1" smtClean="0">
                <a:latin typeface="Sitka Subheading" panose="02000505000000020004" pitchFamily="2" charset="0"/>
              </a:rPr>
              <a:t>Рентгенофлуоресцентные</a:t>
            </a:r>
            <a:r>
              <a:rPr lang="ru-RU" sz="2000" b="1" dirty="0" smtClean="0">
                <a:latin typeface="Sitka Subheading" panose="02000505000000020004" pitchFamily="2" charset="0"/>
              </a:rPr>
              <a:t> с</a:t>
            </a:r>
            <a:r>
              <a:rPr lang="ru-RU" sz="2000" b="1" u="sng" dirty="0" smtClean="0">
                <a:latin typeface="Sitka Subheading" panose="02000505000000020004" pitchFamily="2" charset="0"/>
              </a:rPr>
              <a:t>п</a:t>
            </a:r>
            <a:r>
              <a:rPr lang="ru-RU" sz="2000" b="1" dirty="0" smtClean="0">
                <a:latin typeface="Sitka Subheading" panose="02000505000000020004" pitchFamily="2" charset="0"/>
              </a:rPr>
              <a:t>ектрометры</a:t>
            </a:r>
            <a:endParaRPr lang="ru-RU" sz="2000" b="1" dirty="0">
              <a:latin typeface="Sitka Subheading" panose="02000505000000020004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89743"/>
            <a:ext cx="2438400" cy="1740548"/>
          </a:xfrm>
        </p:spPr>
      </p:pic>
      <p:sp>
        <p:nvSpPr>
          <p:cNvPr id="5" name="Прямоугольник 4"/>
          <p:cNvSpPr/>
          <p:nvPr/>
        </p:nvSpPr>
        <p:spPr>
          <a:xfrm>
            <a:off x="76200" y="164190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latin typeface="Sitka Subheading" panose="02000505000000020004" pitchFamily="2" charset="0"/>
              </a:rPr>
              <a:t>Принцип работы:</a:t>
            </a:r>
            <a:endParaRPr lang="ru-RU" sz="1400" b="1" dirty="0">
              <a:latin typeface="Sitka Sub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Sitka Subheading" panose="02000505000000020004" pitchFamily="2" charset="0"/>
              </a:rPr>
              <a:t>Проводится возбуждение рентгеновскими лучами исследуемого образца.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Sitka Subheading" panose="02000505000000020004" pitchFamily="2" charset="0"/>
              </a:rPr>
              <a:t>Появившееся флуоресцентное излучение отражается от кристалла-анализатора и регистрируется детектором.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Sitka Subheading" panose="02000505000000020004" pitchFamily="2" charset="0"/>
              </a:rPr>
              <a:t>Угол падения излучения изменяется, таким образом отражая разные спектры, которые также поочередно регистрируются детектором.</a:t>
            </a:r>
          </a:p>
          <a:p>
            <a:pPr algn="just"/>
            <a:r>
              <a:rPr lang="ru-RU" sz="1400" b="1" dirty="0" smtClean="0">
                <a:latin typeface="Sitka Subheading" panose="02000505000000020004" pitchFamily="2" charset="0"/>
              </a:rPr>
              <a:t>Применение: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Sitka Subheading" panose="02000505000000020004" pitchFamily="2" charset="0"/>
              </a:rPr>
              <a:t>определяют </a:t>
            </a:r>
            <a:r>
              <a:rPr lang="ru-RU" sz="1400" dirty="0">
                <a:latin typeface="Sitka Subheading" panose="02000505000000020004" pitchFamily="2" charset="0"/>
              </a:rPr>
              <a:t>наличие и процентное содержание металлов, в том числе и драгоценных, кальция, йода, серы, хлора, </a:t>
            </a:r>
            <a:endParaRPr lang="ru-RU" sz="1400" dirty="0" smtClean="0">
              <a:latin typeface="Sitka Sub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Sitka Subheading" panose="02000505000000020004" pitchFamily="2" charset="0"/>
              </a:rPr>
              <a:t>проводят анализ </a:t>
            </a:r>
            <a:r>
              <a:rPr lang="ru-RU" sz="1400" dirty="0">
                <a:latin typeface="Sitka Subheading" panose="02000505000000020004" pitchFamily="2" charset="0"/>
              </a:rPr>
              <a:t>почвы, воды, минералов.</a:t>
            </a:r>
            <a:endParaRPr lang="ru-RU" sz="1400" b="0" i="0" dirty="0">
              <a:effectLst/>
              <a:latin typeface="Sitka Subheading" panose="02000505000000020004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1260902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latin typeface="Sitka Subheading" panose="02000505000000020004" pitchFamily="2" charset="0"/>
              </a:rPr>
              <a:t>Принцип работы:</a:t>
            </a:r>
          </a:p>
          <a:p>
            <a:pPr algn="just"/>
            <a:r>
              <a:rPr lang="ru-RU" sz="1400" dirty="0" smtClean="0">
                <a:latin typeface="Sitka Subheading" panose="02000505000000020004" pitchFamily="2" charset="0"/>
              </a:rPr>
              <a:t>Измеряют </a:t>
            </a:r>
            <a:r>
              <a:rPr lang="ru-RU" sz="1400" dirty="0">
                <a:latin typeface="Sitka Subheading" panose="02000505000000020004" pitchFamily="2" charset="0"/>
              </a:rPr>
              <a:t>отношения массы атома к его заряду. </a:t>
            </a:r>
            <a:endParaRPr lang="ru-RU" sz="1400" dirty="0" smtClean="0">
              <a:latin typeface="Sitka Subheading" panose="02000505000000020004" pitchFamily="2" charset="0"/>
            </a:endParaRPr>
          </a:p>
          <a:p>
            <a:pPr algn="just"/>
            <a:r>
              <a:rPr lang="ru-RU" sz="1400" dirty="0" smtClean="0">
                <a:latin typeface="Sitka Subheading" panose="02000505000000020004" pitchFamily="2" charset="0"/>
              </a:rPr>
              <a:t>На </a:t>
            </a:r>
            <a:r>
              <a:rPr lang="ru-RU" sz="1400" dirty="0">
                <a:latin typeface="Sitka Subheading" panose="02000505000000020004" pitchFamily="2" charset="0"/>
              </a:rPr>
              <a:t>нейтральный атом не действуют ни магнитные, ни электрические поля. </a:t>
            </a:r>
            <a:endParaRPr lang="ru-RU" sz="1400" dirty="0" smtClean="0">
              <a:latin typeface="Sitka Subheading" panose="02000505000000020004" pitchFamily="2" charset="0"/>
            </a:endParaRPr>
          </a:p>
          <a:p>
            <a:pPr algn="just"/>
            <a:r>
              <a:rPr lang="ru-RU" sz="1400" b="1" dirty="0" smtClean="0">
                <a:latin typeface="Sitka Subheading" panose="02000505000000020004" pitchFamily="2" charset="0"/>
              </a:rPr>
              <a:t>Функционирование:</a:t>
            </a:r>
            <a:endParaRPr lang="ru-RU" sz="1400" b="1" dirty="0">
              <a:latin typeface="Sitka Subheading" panose="02000505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itka Subheading" panose="02000505000000020004" pitchFamily="2" charset="0"/>
              </a:rPr>
              <a:t>Сначала исследуемый материал ионизируется выбиванием электронов из атома.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itka Subheading" panose="02000505000000020004" pitchFamily="2" charset="0"/>
              </a:rPr>
              <a:t>Полученные ионы ускоряются так, чтобы каждый имел одинаковую кинетическую энергию.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itka Subheading" panose="02000505000000020004" pitchFamily="2" charset="0"/>
              </a:rPr>
              <a:t>Производится отклонение ионов от траектории (чем меньше его масса, тем сильнее он отклоняется).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itka Subheading" panose="02000505000000020004" pitchFamily="2" charset="0"/>
              </a:rPr>
              <a:t>Завершающий этап – детектирование пучка ионов, прошедших через прибор</a:t>
            </a:r>
            <a:r>
              <a:rPr lang="ru-RU" sz="1400" dirty="0" smtClean="0">
                <a:latin typeface="Sitka Subheading" panose="02000505000000020004" pitchFamily="2" charset="0"/>
              </a:rPr>
              <a:t>.</a:t>
            </a:r>
          </a:p>
          <a:p>
            <a:r>
              <a:rPr lang="ru-RU" sz="1400" b="1" dirty="0">
                <a:latin typeface="Sitka Subheading" panose="02000505000000020004" pitchFamily="2" charset="0"/>
              </a:rPr>
              <a:t>Применение: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itka Subheading" panose="02000505000000020004" pitchFamily="2" charset="0"/>
              </a:rPr>
              <a:t>Химическая промышленность.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itka Subheading" panose="02000505000000020004" pitchFamily="2" charset="0"/>
              </a:rPr>
              <a:t>Металлургия.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itka Subheading" panose="02000505000000020004" pitchFamily="2" charset="0"/>
              </a:rPr>
              <a:t>Пищевая отрасль и сельское хозяйство.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itka Subheading" panose="02000505000000020004" pitchFamily="2" charset="0"/>
              </a:rPr>
              <a:t>Медицина.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400" b="0" i="0" dirty="0">
              <a:effectLst/>
              <a:latin typeface="Sitka Subheading" panose="0200050500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90913"/>
            <a:ext cx="2628900" cy="1476785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668289" y="569583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latin typeface="wf_SegoeUILight"/>
              </a:rPr>
              <a:t>Масс-спектрометры</a:t>
            </a:r>
          </a:p>
        </p:txBody>
      </p:sp>
    </p:spTree>
    <p:extLst>
      <p:ext uri="{BB962C8B-B14F-4D97-AF65-F5344CB8AC3E}">
        <p14:creationId xmlns:p14="http://schemas.microsoft.com/office/powerpoint/2010/main" val="119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044" y="760456"/>
            <a:ext cx="4097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Impact" panose="020B0806030902050204" pitchFamily="34" charset="0"/>
              </a:rPr>
              <a:t>Фурье-спектрометры</a:t>
            </a:r>
            <a:endParaRPr lang="ru-RU" sz="3200" i="0" dirty="0">
              <a:effectLst/>
              <a:latin typeface="Impact" panose="020B080603090205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443" y="18288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>
                <a:latin typeface="Sitka Subheading" panose="02000505000000020004" pitchFamily="2" charset="0"/>
              </a:rPr>
              <a:t>Эти приборы представляют собой доработанные интерферометры Майкельсона, облучаемые определенным способом. При этом одно зеркало перемещается с неизменной скоростью. </a:t>
            </a:r>
            <a:endParaRPr lang="ru-RU" dirty="0" smtClean="0">
              <a:latin typeface="Sitka Subheading" panose="02000505000000020004" pitchFamily="2" charset="0"/>
            </a:endParaRPr>
          </a:p>
          <a:p>
            <a:pPr algn="just"/>
            <a:r>
              <a:rPr lang="ru-RU" dirty="0" smtClean="0">
                <a:latin typeface="Sitka Subheading" panose="02000505000000020004" pitchFamily="2" charset="0"/>
              </a:rPr>
              <a:t>       </a:t>
            </a:r>
            <a:r>
              <a:rPr lang="ru-RU" b="1" dirty="0" smtClean="0">
                <a:latin typeface="Sitka Subheading" panose="02000505000000020004" pitchFamily="2" charset="0"/>
              </a:rPr>
              <a:t>Результат </a:t>
            </a:r>
            <a:r>
              <a:rPr lang="ru-RU" dirty="0">
                <a:latin typeface="Sitka Subheading" panose="02000505000000020004" pitchFamily="2" charset="0"/>
              </a:rPr>
              <a:t>– полученная на выходе кривая подвергается Фурье-анализу. </a:t>
            </a:r>
            <a:r>
              <a:rPr lang="ru-RU" dirty="0" smtClean="0">
                <a:latin typeface="Sitka Subheading" panose="02000505000000020004" pitchFamily="2" charset="0"/>
              </a:rPr>
              <a:t>               </a:t>
            </a:r>
          </a:p>
          <a:p>
            <a:pPr algn="just"/>
            <a:r>
              <a:rPr lang="ru-RU" dirty="0" smtClean="0">
                <a:latin typeface="Sitka Subheading" panose="02000505000000020004" pitchFamily="2" charset="0"/>
              </a:rPr>
              <a:t>Такой </a:t>
            </a:r>
            <a:r>
              <a:rPr lang="ru-RU" dirty="0">
                <a:latin typeface="Sitka Subheading" panose="02000505000000020004" pitchFamily="2" charset="0"/>
              </a:rPr>
              <a:t>способ зачастую более эффективен, чем обычный прямой анализ спектра.</a:t>
            </a:r>
          </a:p>
        </p:txBody>
      </p:sp>
      <p:pic>
        <p:nvPicPr>
          <p:cNvPr id="2050" name="Picture 2" descr="https://ued-lab.ru/upload/iblock/f67/cd304d0883ee3f3c7a20002215d7ad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513"/>
            <a:ext cx="3733800" cy="29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3800" y="4191000"/>
            <a:ext cx="5253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 smtClean="0">
                <a:latin typeface="Sitka Subheading" panose="02000505000000020004" pitchFamily="2" charset="0"/>
              </a:rPr>
              <a:t>Используются </a:t>
            </a:r>
            <a:r>
              <a:rPr lang="ru-RU" sz="2000" dirty="0">
                <a:latin typeface="Sitka Subheading" panose="02000505000000020004" pitchFamily="2" charset="0"/>
              </a:rPr>
              <a:t>приборы при исследованиях в инфракрасном спектре колебательно-вращательных спектров различных газов. </a:t>
            </a:r>
            <a:endParaRPr lang="ru-RU" sz="2000" dirty="0" smtClean="0">
              <a:latin typeface="Sitka Subheading" panose="02000505000000020004" pitchFamily="2" charset="0"/>
            </a:endParaRPr>
          </a:p>
          <a:p>
            <a:pPr indent="360000" algn="just"/>
            <a:r>
              <a:rPr lang="ru-RU" sz="2000" dirty="0" smtClean="0">
                <a:latin typeface="Sitka Subheading" panose="02000505000000020004" pitchFamily="2" charset="0"/>
              </a:rPr>
              <a:t>Метод </a:t>
            </a:r>
            <a:r>
              <a:rPr lang="ru-RU" sz="2000" dirty="0">
                <a:latin typeface="Sitka Subheading" panose="02000505000000020004" pitchFamily="2" charset="0"/>
              </a:rPr>
              <a:t>применяется для анализа атмосферы Земли и других планет.</a:t>
            </a:r>
          </a:p>
        </p:txBody>
      </p:sp>
    </p:spTree>
    <p:extLst>
      <p:ext uri="{BB962C8B-B14F-4D97-AF65-F5344CB8AC3E}">
        <p14:creationId xmlns:p14="http://schemas.microsoft.com/office/powerpoint/2010/main" val="37443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672" y="300398"/>
            <a:ext cx="4648200" cy="557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Impact" panose="020B0806030902050204" pitchFamily="34" charset="0"/>
              </a:rPr>
              <a:t>Основные понятия</a:t>
            </a:r>
            <a:endParaRPr lang="ru-RU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5846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" y="2897031"/>
            <a:ext cx="6781800" cy="37393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6348" y="6488668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Impact" panose="020B0806030902050204" pitchFamily="34" charset="0"/>
              </a:rPr>
              <a:t>Рис. 1 Диапазон </a:t>
            </a:r>
            <a:r>
              <a:rPr lang="ru-RU" dirty="0">
                <a:latin typeface="Impact" panose="020B0806030902050204" pitchFamily="34" charset="0"/>
              </a:rPr>
              <a:t>электромагнитного спектра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1050372"/>
            <a:ext cx="8880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i="1" dirty="0" smtClean="0">
                <a:latin typeface="Sitka Subheading" panose="02000505000000020004" pitchFamily="2" charset="0"/>
              </a:rPr>
              <a:t>Спектром </a:t>
            </a:r>
            <a:r>
              <a:rPr lang="ru-RU" i="1" dirty="0">
                <a:latin typeface="Sitka Subheading" panose="02000505000000020004" pitchFamily="2" charset="0"/>
              </a:rPr>
              <a:t>поглощения </a:t>
            </a:r>
            <a:r>
              <a:rPr lang="ru-RU" dirty="0">
                <a:latin typeface="Sitka Subheading" panose="02000505000000020004" pitchFamily="2" charset="0"/>
              </a:rPr>
              <a:t>вещества называется зависимость </a:t>
            </a:r>
            <a:r>
              <a:rPr lang="ru-RU" dirty="0" smtClean="0">
                <a:latin typeface="Sitka Subheading" panose="02000505000000020004" pitchFamily="2" charset="0"/>
              </a:rPr>
              <a:t>интенсивности </a:t>
            </a:r>
            <a:r>
              <a:rPr lang="ru-RU" dirty="0">
                <a:latin typeface="Sitka Subheading" panose="02000505000000020004" pitchFamily="2" charset="0"/>
              </a:rPr>
              <a:t>поглощенного веществом электромагнитного излучения от </a:t>
            </a:r>
            <a:r>
              <a:rPr lang="ru-RU" dirty="0" smtClean="0">
                <a:latin typeface="Sitka Subheading" panose="02000505000000020004" pitchFamily="2" charset="0"/>
              </a:rPr>
              <a:t>частоты. Спектром </a:t>
            </a:r>
            <a:r>
              <a:rPr lang="ru-RU" dirty="0">
                <a:latin typeface="Sitka Subheading" panose="02000505000000020004" pitchFamily="2" charset="0"/>
              </a:rPr>
              <a:t>испускания вещества называется зависимость </a:t>
            </a:r>
            <a:r>
              <a:rPr lang="ru-RU" dirty="0" smtClean="0">
                <a:latin typeface="Sitka Subheading" panose="02000505000000020004" pitchFamily="2" charset="0"/>
              </a:rPr>
              <a:t>интенсивности испущенного </a:t>
            </a:r>
            <a:r>
              <a:rPr lang="ru-RU" dirty="0">
                <a:latin typeface="Sitka Subheading" panose="02000505000000020004" pitchFamily="2" charset="0"/>
              </a:rPr>
              <a:t>данным веществом электромагнитного излучения от частоты. </a:t>
            </a:r>
            <a:endParaRPr lang="ru-RU" dirty="0" smtClean="0">
              <a:latin typeface="Sitka Subheading" panose="02000505000000020004" pitchFamily="2" charset="0"/>
            </a:endParaRPr>
          </a:p>
          <a:p>
            <a:pPr indent="360000" algn="just"/>
            <a:r>
              <a:rPr lang="ru-RU" i="1" dirty="0" smtClean="0">
                <a:latin typeface="Sitka Subheading" panose="02000505000000020004" pitchFamily="2" charset="0"/>
              </a:rPr>
              <a:t>Интенсивностью </a:t>
            </a:r>
            <a:r>
              <a:rPr lang="ru-RU" i="1" dirty="0">
                <a:latin typeface="Sitka Subheading" panose="02000505000000020004" pitchFamily="2" charset="0"/>
              </a:rPr>
              <a:t>линии поглощения (испускания) </a:t>
            </a:r>
            <a:r>
              <a:rPr lang="ru-RU" dirty="0">
                <a:latin typeface="Sitka Subheading" panose="02000505000000020004" pitchFamily="2" charset="0"/>
              </a:rPr>
              <a:t>называется энергия поглощенная (испущенная) веществом на данной частоте в единицу времени.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502" y="3557293"/>
            <a:ext cx="4876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8496"/>
            <a:ext cx="8153400" cy="6858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Impact" panose="020B0806030902050204" pitchFamily="34" charset="0"/>
              </a:rPr>
              <a:t>Спектроскопические методы, используемые в медико-биологических исследованиях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" y="1039639"/>
            <a:ext cx="4249392" cy="639762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>
                <a:latin typeface="Sitka Subheading" panose="02000505000000020004" pitchFamily="2" charset="0"/>
              </a:rPr>
              <a:t>Ультрафиолетовая</a:t>
            </a:r>
            <a:r>
              <a:rPr lang="ru-RU" b="0" dirty="0"/>
              <a:t> (УФ) и видимая спектроскопия.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200" y="1752600"/>
            <a:ext cx="4040188" cy="5379187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300" dirty="0">
                <a:solidFill>
                  <a:srgbClr val="C00000"/>
                </a:solidFill>
                <a:latin typeface="Sitka Subheading" panose="02000505000000020004" pitchFamily="2" charset="0"/>
              </a:rPr>
              <a:t>Электронные спектры в </a:t>
            </a:r>
            <a:r>
              <a:rPr lang="ru-RU" sz="1300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ультрафиолетовой </a:t>
            </a:r>
            <a:r>
              <a:rPr lang="ru-RU" sz="1300" dirty="0">
                <a:solidFill>
                  <a:srgbClr val="C00000"/>
                </a:solidFill>
                <a:latin typeface="Sitka Subheading" panose="02000505000000020004" pitchFamily="2" charset="0"/>
              </a:rPr>
              <a:t>и видимой областях спектра возникают в результате переходов электронов с одного </a:t>
            </a:r>
            <a:r>
              <a:rPr lang="ru-RU" sz="1300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энергетического </a:t>
            </a:r>
            <a:r>
              <a:rPr lang="ru-RU" sz="1300" dirty="0">
                <a:solidFill>
                  <a:srgbClr val="C00000"/>
                </a:solidFill>
                <a:latin typeface="Sitka Subheading" panose="02000505000000020004" pitchFamily="2" charset="0"/>
              </a:rPr>
              <a:t>уровня на другие вследствие поглощения излучения. </a:t>
            </a:r>
            <a:endParaRPr lang="ru-RU" sz="1300" dirty="0" smtClean="0">
              <a:solidFill>
                <a:srgbClr val="C00000"/>
              </a:solidFill>
              <a:latin typeface="Sitka Subheading" panose="02000505000000020004" pitchFamily="2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accent1"/>
                </a:solidFill>
                <a:latin typeface="Sitka Subheading" panose="02000505000000020004" pitchFamily="2" charset="0"/>
              </a:rPr>
              <a:t>Применяется </a:t>
            </a:r>
            <a:r>
              <a:rPr lang="ru-RU" sz="1300" dirty="0">
                <a:solidFill>
                  <a:schemeClr val="accent1"/>
                </a:solidFill>
                <a:latin typeface="Sitka Subheading" panose="02000505000000020004" pitchFamily="2" charset="0"/>
              </a:rPr>
              <a:t>в клинических, биохимических, санитарно-гигиенических, судебно-медицинских и фармацевтических лабораториях для качественного и количественного анализа различного рода объектов биологического происхождения (сыворотка крови, спинномозговая жидкость, моча и др.), лекарственных средств, продуктов питания. </a:t>
            </a:r>
            <a:endParaRPr lang="ru-RU" sz="1300" dirty="0" smtClean="0">
              <a:solidFill>
                <a:schemeClr val="accent1"/>
              </a:solidFill>
              <a:latin typeface="Sitka Subheading" panose="0200050500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 smtClean="0">
                <a:latin typeface="Sitka Subheading" panose="02000505000000020004" pitchFamily="2" charset="0"/>
              </a:rPr>
              <a:t>Используется </a:t>
            </a:r>
            <a:r>
              <a:rPr lang="ru-RU" sz="1300" b="1" dirty="0">
                <a:latin typeface="Sitka Subheading" panose="02000505000000020004" pitchFamily="2" charset="0"/>
              </a:rPr>
              <a:t>для исследования: </a:t>
            </a:r>
            <a:endParaRPr lang="ru-RU" sz="1300" b="1" dirty="0" smtClean="0">
              <a:latin typeface="Sitka Subheading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Sitka Subheading" panose="02000505000000020004" pitchFamily="2" charset="0"/>
              </a:rPr>
              <a:t>доброкачественности </a:t>
            </a:r>
            <a:r>
              <a:rPr lang="ru-RU" sz="1300" dirty="0">
                <a:latin typeface="Sitka Subheading" panose="02000505000000020004" pitchFamily="2" charset="0"/>
              </a:rPr>
              <a:t>фармакопейных препаратов, их подлинности и чистоты; </a:t>
            </a:r>
            <a:endParaRPr lang="ru-RU" sz="1300" dirty="0" smtClean="0">
              <a:latin typeface="Sitka Subheading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Sitka Subheading" panose="02000505000000020004" pitchFamily="2" charset="0"/>
              </a:rPr>
              <a:t>кинетических </a:t>
            </a:r>
            <a:r>
              <a:rPr lang="ru-RU" sz="1300" dirty="0">
                <a:latin typeface="Sitka Subheading" panose="02000505000000020004" pitchFamily="2" charset="0"/>
              </a:rPr>
              <a:t>параметров реакций, протекающих в растворах; </a:t>
            </a:r>
            <a:endParaRPr lang="ru-RU" sz="1300" dirty="0" smtClean="0">
              <a:latin typeface="Sitka Subheading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Sitka Subheading" panose="02000505000000020004" pitchFamily="2" charset="0"/>
              </a:rPr>
              <a:t>активности </a:t>
            </a:r>
            <a:r>
              <a:rPr lang="ru-RU" sz="1300" dirty="0">
                <a:latin typeface="Sitka Subheading" panose="02000505000000020004" pitchFamily="2" charset="0"/>
              </a:rPr>
              <a:t>ферментов, например β-</a:t>
            </a:r>
            <a:r>
              <a:rPr lang="ru-RU" sz="1300" dirty="0" err="1">
                <a:latin typeface="Sitka Subheading" panose="02000505000000020004" pitchFamily="2" charset="0"/>
              </a:rPr>
              <a:t>галактозидазы</a:t>
            </a:r>
            <a:r>
              <a:rPr lang="ru-RU" sz="1300" dirty="0">
                <a:latin typeface="Sitka Subheading" panose="02000505000000020004" pitchFamily="2" charset="0"/>
              </a:rPr>
              <a:t>; • ферментативного гидролиза </a:t>
            </a:r>
            <a:r>
              <a:rPr lang="ru-RU" sz="1300" dirty="0" err="1">
                <a:latin typeface="Sitka Subheading" panose="02000505000000020004" pitchFamily="2" charset="0"/>
              </a:rPr>
              <a:t>полинуклеотидов</a:t>
            </a:r>
            <a:r>
              <a:rPr lang="ru-RU" sz="1300" dirty="0">
                <a:latin typeface="Sitka Subheading" panose="02000505000000020004" pitchFamily="2" charset="0"/>
              </a:rPr>
              <a:t>; </a:t>
            </a:r>
            <a:endParaRPr lang="ru-RU" sz="1300" dirty="0" smtClean="0">
              <a:latin typeface="Sitka Subheading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Sitka Subheading" panose="02000505000000020004" pitchFamily="2" charset="0"/>
              </a:rPr>
              <a:t>особенностей </a:t>
            </a:r>
            <a:r>
              <a:rPr lang="ru-RU" sz="1300" dirty="0" err="1">
                <a:latin typeface="Sitka Subheading" panose="02000505000000020004" pitchFamily="2" charset="0"/>
              </a:rPr>
              <a:t>конформации</a:t>
            </a:r>
            <a:r>
              <a:rPr lang="ru-RU" sz="1300" dirty="0">
                <a:latin typeface="Sitka Subheading" panose="02000505000000020004" pitchFamily="2" charset="0"/>
              </a:rPr>
              <a:t> белков; </a:t>
            </a:r>
            <a:endParaRPr lang="ru-RU" sz="1300" dirty="0" smtClean="0">
              <a:latin typeface="Sitka Subheading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Sitka Subheading" panose="02000505000000020004" pitchFamily="2" charset="0"/>
              </a:rPr>
              <a:t>процесса </a:t>
            </a:r>
            <a:r>
              <a:rPr lang="ru-RU" sz="1300" dirty="0">
                <a:latin typeface="Sitka Subheading" panose="02000505000000020004" pitchFamily="2" charset="0"/>
              </a:rPr>
              <a:t>денатурации и ассоциации белков</a:t>
            </a:r>
            <a:r>
              <a:rPr lang="ru-RU" sz="1300" dirty="0" smtClean="0">
                <a:latin typeface="Sitka Subheading" panose="02000505000000020004" pitchFamily="2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Sitka Subheading" panose="02000505000000020004" pitchFamily="2" charset="0"/>
              </a:rPr>
              <a:t> связывания </a:t>
            </a:r>
            <a:r>
              <a:rPr lang="ru-RU" sz="1300" dirty="0">
                <a:latin typeface="Sitka Subheading" panose="02000505000000020004" pitchFamily="2" charset="0"/>
              </a:rPr>
              <a:t>белками малых молекул.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0600" y="1039639"/>
            <a:ext cx="4296295" cy="422275"/>
          </a:xfrm>
        </p:spPr>
        <p:txBody>
          <a:bodyPr>
            <a:noAutofit/>
          </a:bodyPr>
          <a:lstStyle/>
          <a:p>
            <a:r>
              <a:rPr lang="ru-RU" sz="2200" b="0" dirty="0" smtClean="0">
                <a:latin typeface="Sitka Subheading" panose="02000505000000020004" pitchFamily="2" charset="0"/>
              </a:rPr>
              <a:t>Инфракрасная спектроскопия</a:t>
            </a:r>
            <a:endParaRPr lang="ru-RU" sz="2200" b="0" dirty="0">
              <a:latin typeface="Sitka Subheading" panose="02000505000000020004" pitchFamily="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00600" y="1752600"/>
            <a:ext cx="4041775" cy="4830706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 smtClean="0">
                <a:latin typeface="Sitka Subheading" panose="02000505000000020004" pitchFamily="2" charset="0"/>
              </a:rPr>
              <a:t>Основана </a:t>
            </a:r>
            <a:r>
              <a:rPr lang="ru-RU" sz="1350" dirty="0">
                <a:latin typeface="Sitka Subheading" panose="02000505000000020004" pitchFamily="2" charset="0"/>
              </a:rPr>
              <a:t>на изучении колебаний одних атомов вещества </a:t>
            </a:r>
            <a:r>
              <a:rPr lang="ru-RU" sz="1350" dirty="0" smtClean="0">
                <a:latin typeface="Sitka Subheading" panose="02000505000000020004" pitchFamily="2" charset="0"/>
              </a:rPr>
              <a:t>относительно </a:t>
            </a:r>
            <a:r>
              <a:rPr lang="ru-RU" sz="1350" dirty="0">
                <a:latin typeface="Sitka Subheading" panose="02000505000000020004" pitchFamily="2" charset="0"/>
              </a:rPr>
              <a:t>других атомов. Важнейшую роль играют относительные колебания двух атомов, связанных между собой химической связью. </a:t>
            </a:r>
            <a:endParaRPr lang="ru-RU" sz="1350" dirty="0" smtClean="0">
              <a:latin typeface="Sitka Subheading" panose="0200050500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b="1" dirty="0" smtClean="0">
                <a:latin typeface="Sitka Subheading" panose="02000505000000020004" pitchFamily="2" charset="0"/>
              </a:rPr>
              <a:t>Применяется </a:t>
            </a:r>
            <a:r>
              <a:rPr lang="ru-RU" sz="1350" b="1" dirty="0">
                <a:latin typeface="Sitka Subheading" panose="02000505000000020004" pitchFamily="2" charset="0"/>
              </a:rPr>
              <a:t>для определения: </a:t>
            </a:r>
            <a:endParaRPr lang="ru-RU" sz="1350" b="1" dirty="0" smtClean="0">
              <a:latin typeface="Sitka Subheading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350" dirty="0" smtClean="0">
                <a:latin typeface="Sitka Subheading" panose="02000505000000020004" pitchFamily="2" charset="0"/>
              </a:rPr>
              <a:t>глюкозы </a:t>
            </a:r>
            <a:r>
              <a:rPr lang="ru-RU" sz="1350" dirty="0">
                <a:latin typeface="Sitka Subheading" panose="02000505000000020004" pitchFamily="2" charset="0"/>
              </a:rPr>
              <a:t>в сыворотке крови; </a:t>
            </a:r>
            <a:endParaRPr lang="ru-RU" sz="1350" dirty="0" smtClean="0">
              <a:latin typeface="Sitka Subheading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350" dirty="0" smtClean="0">
                <a:latin typeface="Sitka Subheading" panose="02000505000000020004" pitchFamily="2" charset="0"/>
              </a:rPr>
              <a:t>относительного </a:t>
            </a:r>
            <a:r>
              <a:rPr lang="ru-RU" sz="1350" dirty="0">
                <a:latin typeface="Sitka Subheading" panose="02000505000000020004" pitchFamily="2" charset="0"/>
              </a:rPr>
              <a:t>содержания α-спирали, β-структуры и беспорядочного клубка в белках; </a:t>
            </a:r>
            <a:endParaRPr lang="ru-RU" sz="1350" dirty="0" smtClean="0">
              <a:latin typeface="Sitka Subheading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350" dirty="0" smtClean="0">
                <a:latin typeface="Sitka Subheading" panose="02000505000000020004" pitchFamily="2" charset="0"/>
              </a:rPr>
              <a:t>числа </a:t>
            </a:r>
            <a:r>
              <a:rPr lang="ru-RU" sz="1350" dirty="0">
                <a:latin typeface="Sitka Subheading" panose="02000505000000020004" pitchFamily="2" charset="0"/>
              </a:rPr>
              <a:t>водородных связей и функциональных групп, участвующих в образовании водородных связей, </a:t>
            </a:r>
            <a:r>
              <a:rPr lang="ru-RU" sz="1350" dirty="0" smtClean="0">
                <a:latin typeface="Sitka Subheading" panose="02000505000000020004" pitchFamily="2" charset="0"/>
              </a:rPr>
              <a:t>для изучения </a:t>
            </a:r>
            <a:r>
              <a:rPr lang="ru-RU" sz="1350" dirty="0">
                <a:latin typeface="Sitka Subheading" panose="02000505000000020004" pitchFamily="2" charset="0"/>
              </a:rPr>
              <a:t>разрыва водородных связей при денатурации; </a:t>
            </a:r>
            <a:endParaRPr lang="ru-RU" sz="1350" dirty="0" smtClean="0">
              <a:latin typeface="Sitka Subheading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350" dirty="0" err="1" smtClean="0">
                <a:latin typeface="Sitka Subheading" panose="02000505000000020004" pitchFamily="2" charset="0"/>
              </a:rPr>
              <a:t>таутомерных</a:t>
            </a:r>
            <a:r>
              <a:rPr lang="ru-RU" sz="1350" dirty="0" smtClean="0">
                <a:latin typeface="Sitka Subheading" panose="02000505000000020004" pitchFamily="2" charset="0"/>
              </a:rPr>
              <a:t> </a:t>
            </a:r>
            <a:r>
              <a:rPr lang="ru-RU" sz="1350" dirty="0">
                <a:latin typeface="Sitka Subheading" panose="02000505000000020004" pitchFamily="2" charset="0"/>
              </a:rPr>
              <a:t>форм; </a:t>
            </a:r>
            <a:endParaRPr lang="ru-RU" sz="1350" dirty="0" smtClean="0">
              <a:latin typeface="Sitka Subheading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350" dirty="0" smtClean="0">
                <a:latin typeface="Sitka Subheading" panose="02000505000000020004" pitchFamily="2" charset="0"/>
              </a:rPr>
              <a:t>взаимодействия </a:t>
            </a:r>
            <a:r>
              <a:rPr lang="ru-RU" sz="1350" dirty="0">
                <a:latin typeface="Sitka Subheading" panose="02000505000000020004" pitchFamily="2" charset="0"/>
              </a:rPr>
              <a:t>между небольшими молекулами, такими как рибофлавин и </a:t>
            </a:r>
            <a:r>
              <a:rPr lang="ru-RU" sz="1350" dirty="0" err="1">
                <a:latin typeface="Sitka Subheading" panose="02000505000000020004" pitchFamily="2" charset="0"/>
              </a:rPr>
              <a:t>аденин</a:t>
            </a:r>
            <a:r>
              <a:rPr lang="ru-RU" sz="1350" dirty="0">
                <a:latin typeface="Sitka Subheading" panose="02000505000000020004" pitchFamily="2" charset="0"/>
              </a:rPr>
              <a:t>, и связывания белка с </a:t>
            </a:r>
            <a:r>
              <a:rPr lang="ru-RU" sz="1350" dirty="0" err="1">
                <a:latin typeface="Sitka Subheading" panose="02000505000000020004" pitchFamily="2" charset="0"/>
              </a:rPr>
              <a:t>лигандом</a:t>
            </a:r>
            <a:r>
              <a:rPr lang="ru-RU" sz="1350" dirty="0">
                <a:latin typeface="Sitka Subheading" panose="02000505000000020004" pitchFamily="2" charset="0"/>
              </a:rPr>
              <a:t>; </a:t>
            </a:r>
            <a:endParaRPr lang="ru-RU" sz="1350" dirty="0" smtClean="0">
              <a:latin typeface="Sitka Subheading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350" dirty="0" smtClean="0">
                <a:latin typeface="Sitka Subheading" panose="02000505000000020004" pitchFamily="2" charset="0"/>
              </a:rPr>
              <a:t>ориентации </a:t>
            </a:r>
            <a:r>
              <a:rPr lang="ru-RU" sz="1350" dirty="0">
                <a:latin typeface="Sitka Subheading" panose="02000505000000020004" pitchFamily="2" charset="0"/>
              </a:rPr>
              <a:t>водородных связей в вытянутых пленках белков и полипептидов путем установления ориентации С=О- и </a:t>
            </a:r>
            <a:r>
              <a:rPr lang="ru-RU" sz="1350" dirty="0" smtClean="0">
                <a:latin typeface="Sitka Subheading" panose="02000505000000020004" pitchFamily="2" charset="0"/>
              </a:rPr>
              <a:t>NН-групп.</a:t>
            </a:r>
            <a:endParaRPr lang="ru-RU" sz="1350" dirty="0"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520" y="533400"/>
            <a:ext cx="4343400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Sitka Subheading" panose="02000505000000020004" pitchFamily="2" charset="0"/>
              </a:rPr>
              <a:t>Флуоресцентная спектроскопия.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5978" y="1326947"/>
            <a:ext cx="4283622" cy="3951288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Sitka Subheading" panose="02000505000000020004" pitchFamily="2" charset="0"/>
              </a:rPr>
              <a:t>Возникает </a:t>
            </a:r>
            <a:r>
              <a:rPr lang="ru-RU" sz="1600" dirty="0">
                <a:latin typeface="Sitka Subheading" panose="02000505000000020004" pitchFamily="2" charset="0"/>
              </a:rPr>
              <a:t>при спонтанных квантовых </a:t>
            </a:r>
            <a:r>
              <a:rPr lang="ru-RU" sz="1600" dirty="0" smtClean="0">
                <a:latin typeface="Sitka Subheading" panose="02000505000000020004" pitchFamily="2" charset="0"/>
              </a:rPr>
              <a:t>переходах </a:t>
            </a:r>
            <a:r>
              <a:rPr lang="ru-RU" sz="1600" dirty="0">
                <a:latin typeface="Sitka Subheading" panose="02000505000000020004" pitchFamily="2" charset="0"/>
              </a:rPr>
              <a:t>молекул или атомов. Используется свойство некоторых веществ делаться временно </a:t>
            </a:r>
            <a:r>
              <a:rPr lang="ru-RU" sz="1600" dirty="0" smtClean="0">
                <a:latin typeface="Sitka Subheading" panose="02000505000000020004" pitchFamily="2" charset="0"/>
              </a:rPr>
              <a:t>самосветящимися</a:t>
            </a:r>
            <a:r>
              <a:rPr lang="ru-RU" sz="1600" dirty="0">
                <a:latin typeface="Sitka Subheading" panose="02000505000000020004" pitchFamily="2" charset="0"/>
              </a:rPr>
              <a:t>, если они были подвергнуты освещению. </a:t>
            </a:r>
            <a:endParaRPr lang="ru-RU" sz="1600" dirty="0" smtClean="0">
              <a:latin typeface="Sitka Subheading" panose="02000505000000020004" pitchFamily="2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Sitka Subheading" panose="02000505000000020004" pitchFamily="2" charset="0"/>
              </a:rPr>
              <a:t>Метод </a:t>
            </a:r>
            <a:r>
              <a:rPr lang="ru-RU" sz="1600" b="1" dirty="0">
                <a:latin typeface="Sitka Subheading" panose="02000505000000020004" pitchFamily="2" charset="0"/>
              </a:rPr>
              <a:t>применяется:</a:t>
            </a:r>
            <a:r>
              <a:rPr lang="ru-RU" sz="1600" dirty="0">
                <a:latin typeface="Sitka Subheading" panose="02000505000000020004" pitchFamily="2" charset="0"/>
              </a:rPr>
              <a:t> </a:t>
            </a:r>
            <a:endParaRPr lang="ru-RU" sz="1600" dirty="0" smtClean="0">
              <a:latin typeface="Sitka Subheading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Sitka Subheading" panose="02000505000000020004" pitchFamily="2" charset="0"/>
              </a:rPr>
              <a:t>для </a:t>
            </a:r>
            <a:r>
              <a:rPr lang="ru-RU" sz="1600" dirty="0">
                <a:latin typeface="Sitka Subheading" panose="02000505000000020004" pitchFamily="2" charset="0"/>
              </a:rPr>
              <a:t>количественного определения неорганических ионов (за счет </a:t>
            </a:r>
            <a:r>
              <a:rPr lang="ru-RU" sz="1600" dirty="0" err="1">
                <a:latin typeface="Sitka Subheading" panose="02000505000000020004" pitchFamily="2" charset="0"/>
              </a:rPr>
              <a:t>комплексообразования</a:t>
            </a:r>
            <a:r>
              <a:rPr lang="ru-RU" sz="1600" dirty="0">
                <a:latin typeface="Sitka Subheading" panose="02000505000000020004" pitchFamily="2" charset="0"/>
              </a:rPr>
              <a:t> с </a:t>
            </a:r>
            <a:r>
              <a:rPr lang="ru-RU" sz="1600" dirty="0" smtClean="0">
                <a:latin typeface="Sitka Subheading" panose="02000505000000020004" pitchFamily="2" charset="0"/>
              </a:rPr>
              <a:t>флуоресцирующими </a:t>
            </a:r>
            <a:r>
              <a:rPr lang="ru-RU" sz="1600" dirty="0">
                <a:latin typeface="Sitka Subheading" panose="02000505000000020004" pitchFamily="2" charset="0"/>
              </a:rPr>
              <a:t>органическими реагентами); </a:t>
            </a:r>
            <a:endParaRPr lang="ru-RU" sz="1600" dirty="0" smtClean="0">
              <a:latin typeface="Sitka Subheading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Sitka Subheading" panose="02000505000000020004" pitchFamily="2" charset="0"/>
              </a:rPr>
              <a:t>при </a:t>
            </a:r>
            <a:r>
              <a:rPr lang="ru-RU" sz="1600" dirty="0">
                <a:latin typeface="Sitka Subheading" panose="02000505000000020004" pitchFamily="2" charset="0"/>
              </a:rPr>
              <a:t>исследовании структуры, динамики и функций нуклеиновых кислот и белков; </a:t>
            </a:r>
            <a:endParaRPr lang="ru-RU" sz="1600" dirty="0" smtClean="0">
              <a:latin typeface="Sitka Subheading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Sitka Subheading" panose="02000505000000020004" pitchFamily="2" charset="0"/>
              </a:rPr>
              <a:t>для </a:t>
            </a:r>
            <a:r>
              <a:rPr lang="ru-RU" sz="1600" dirty="0">
                <a:latin typeface="Sitka Subheading" panose="02000505000000020004" pitchFamily="2" charset="0"/>
              </a:rPr>
              <a:t>получения фотоснимков (с высоким разрешением) внутриклеточных белковых структур.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3240" y="533400"/>
            <a:ext cx="4343400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Sitka Subheading" panose="02000505000000020004" pitchFamily="2" charset="0"/>
              </a:rPr>
              <a:t>Атомно-абсорбционная спектроскопия.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3240" y="1325562"/>
            <a:ext cx="4242160" cy="3951288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600" dirty="0">
                <a:latin typeface="Sitka Subheading" panose="02000505000000020004" pitchFamily="2" charset="0"/>
              </a:rPr>
              <a:t>Метод основан на измерении интенсивности </a:t>
            </a:r>
            <a:r>
              <a:rPr lang="ru-RU" sz="1600" dirty="0" smtClean="0">
                <a:latin typeface="Sitka Subheading" panose="02000505000000020004" pitchFamily="2" charset="0"/>
              </a:rPr>
              <a:t>излучения </a:t>
            </a:r>
            <a:r>
              <a:rPr lang="ru-RU" sz="1600" dirty="0">
                <a:latin typeface="Sitka Subheading" panose="02000505000000020004" pitchFamily="2" charset="0"/>
              </a:rPr>
              <a:t>света, испускаемого возбужденными атомами. Определяемые концентрации </a:t>
            </a:r>
            <a:r>
              <a:rPr lang="ru-RU" sz="1600" dirty="0" smtClean="0">
                <a:latin typeface="Sitka Subheading" panose="02000505000000020004" pitchFamily="2" charset="0"/>
              </a:rPr>
              <a:t>элементов </a:t>
            </a:r>
            <a:r>
              <a:rPr lang="ru-RU" sz="1600" dirty="0">
                <a:latin typeface="Sitka Subheading" panose="02000505000000020004" pitchFamily="2" charset="0"/>
              </a:rPr>
              <a:t>в растворах 0,01–100 мкг/л. </a:t>
            </a:r>
            <a:endParaRPr lang="ru-RU" sz="1600" dirty="0" smtClean="0">
              <a:latin typeface="Sitka Subheading" panose="02000505000000020004" pitchFamily="2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Особая </a:t>
            </a:r>
            <a:r>
              <a:rPr lang="ru-RU" sz="1600" dirty="0">
                <a:solidFill>
                  <a:schemeClr val="accent2"/>
                </a:solidFill>
                <a:latin typeface="Sitka Subheading" panose="02000505000000020004" pitchFamily="2" charset="0"/>
              </a:rPr>
              <a:t>роль принадлежит данному методу при определении уровней содержания различных макро- и микроэлементов в </a:t>
            </a:r>
            <a:r>
              <a:rPr lang="ru-RU" sz="1600" dirty="0" err="1">
                <a:solidFill>
                  <a:schemeClr val="accent2"/>
                </a:solidFill>
                <a:latin typeface="Sitka Subheading" panose="02000505000000020004" pitchFamily="2" charset="0"/>
              </a:rPr>
              <a:t>биосубстратах</a:t>
            </a:r>
            <a:r>
              <a:rPr lang="ru-RU" sz="1600" dirty="0">
                <a:solidFill>
                  <a:schemeClr val="accent2"/>
                </a:solidFill>
                <a:latin typeface="Sitka Subheading" panose="02000505000000020004" pitchFamily="2" charset="0"/>
              </a:rPr>
              <a:t> человека (цельная кровь, моча, волосы, слюна, зубной дентин и костная ткань), что широко используется при диагностике различных заболеваний и патологий, связанных с </a:t>
            </a:r>
            <a:r>
              <a:rPr lang="ru-RU" sz="16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нарушением </a:t>
            </a:r>
            <a:r>
              <a:rPr lang="ru-RU" sz="1600" dirty="0" err="1">
                <a:solidFill>
                  <a:schemeClr val="accent2"/>
                </a:solidFill>
                <a:latin typeface="Sitka Subheading" panose="02000505000000020004" pitchFamily="2" charset="0"/>
              </a:rPr>
              <a:t>микроэлементозного</a:t>
            </a:r>
            <a:r>
              <a:rPr lang="ru-RU" sz="1600" dirty="0">
                <a:solidFill>
                  <a:schemeClr val="accent2"/>
                </a:solidFill>
                <a:latin typeface="Sitka Subheading" panose="02000505000000020004" pitchFamily="2" charset="0"/>
              </a:rPr>
              <a:t> баланса в организме. </a:t>
            </a:r>
            <a:endParaRPr lang="ru-RU" sz="1600" dirty="0" smtClean="0">
              <a:solidFill>
                <a:schemeClr val="accent2"/>
              </a:solidFill>
              <a:latin typeface="Sitka Subheading" panose="02000505000000020004" pitchFamily="2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  <a:latin typeface="Sitka Subheading" panose="02000505000000020004" pitchFamily="2" charset="0"/>
              </a:rPr>
              <a:t>Метод </a:t>
            </a:r>
            <a:r>
              <a:rPr lang="ru-RU" sz="1600" dirty="0">
                <a:solidFill>
                  <a:srgbClr val="0070C0"/>
                </a:solidFill>
                <a:latin typeface="Sitka Subheading" panose="02000505000000020004" pitchFamily="2" charset="0"/>
              </a:rPr>
              <a:t>применяется также для определения содержания микроэлементов в фармакологических </a:t>
            </a:r>
            <a:r>
              <a:rPr lang="ru-RU" sz="1600" dirty="0" smtClean="0">
                <a:solidFill>
                  <a:srgbClr val="0070C0"/>
                </a:solidFill>
                <a:latin typeface="Sitka Subheading" panose="02000505000000020004" pitchFamily="2" charset="0"/>
              </a:rPr>
              <a:t>препаратах</a:t>
            </a:r>
            <a:r>
              <a:rPr lang="ru-RU" sz="1600" dirty="0">
                <a:solidFill>
                  <a:srgbClr val="0070C0"/>
                </a:solidFill>
                <a:latin typeface="Sitka Subheading" panose="02000505000000020004" pitchFamily="2" charset="0"/>
              </a:rPr>
              <a:t>, пищевых продуктах и напитках, а также свинца и меди в промышленных сточных водах.</a:t>
            </a:r>
          </a:p>
        </p:txBody>
      </p:sp>
    </p:spTree>
    <p:extLst>
      <p:ext uri="{BB962C8B-B14F-4D97-AF65-F5344CB8AC3E}">
        <p14:creationId xmlns:p14="http://schemas.microsoft.com/office/powerpoint/2010/main" val="10027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89" y="356768"/>
            <a:ext cx="4563687" cy="10803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>
                <a:latin typeface="Sitka Subheading" panose="02000505000000020004" pitchFamily="2" charset="0"/>
              </a:rPr>
              <a:t>Спектроскопия ядерного магнитного резонанса </a:t>
            </a:r>
            <a:endParaRPr lang="ru-RU" sz="2200" dirty="0" smtClean="0">
              <a:latin typeface="Sitka Subheading" panose="02000505000000020004" pitchFamily="2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latin typeface="Sitka Subheading" panose="02000505000000020004" pitchFamily="2" charset="0"/>
              </a:rPr>
              <a:t>(</a:t>
            </a:r>
            <a:r>
              <a:rPr lang="ru-RU" sz="2200" dirty="0">
                <a:latin typeface="Sitka Subheading" panose="02000505000000020004" pitchFamily="2" charset="0"/>
              </a:rPr>
              <a:t>ЯМР 13С)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389" y="1600200"/>
            <a:ext cx="4572000" cy="3951288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200" dirty="0">
                <a:latin typeface="Sitka Subheading" panose="02000505000000020004" pitchFamily="2" charset="0"/>
              </a:rPr>
              <a:t>Метод основан на использовании магнитных свойств атомных ядер и электромагнитного излучения в радиочастотной области. </a:t>
            </a:r>
            <a:r>
              <a:rPr lang="ru-RU" sz="1200" dirty="0" smtClean="0">
                <a:latin typeface="Sitka Subheading" panose="02000505000000020004" pitchFamily="2" charset="0"/>
              </a:rPr>
              <a:t>Разновидность </a:t>
            </a:r>
            <a:r>
              <a:rPr lang="ru-RU" sz="1200" dirty="0">
                <a:latin typeface="Sitka Subheading" panose="02000505000000020004" pitchFamily="2" charset="0"/>
              </a:rPr>
              <a:t>спектроскопии ЯМР, в которой изучаются магнитные свойства протонов, называется </a:t>
            </a:r>
            <a:r>
              <a:rPr lang="ru-RU" sz="1200" dirty="0" smtClean="0">
                <a:latin typeface="Sitka Subheading" panose="02000505000000020004" pitchFamily="2" charset="0"/>
              </a:rPr>
              <a:t>спектроскопией </a:t>
            </a:r>
            <a:r>
              <a:rPr lang="ru-RU" sz="1200" dirty="0">
                <a:latin typeface="Sitka Subheading" panose="02000505000000020004" pitchFamily="2" charset="0"/>
              </a:rPr>
              <a:t>протонного магнитного резонанса (ПМР или ЯМР 1 Н). </a:t>
            </a:r>
            <a:endParaRPr lang="ru-RU" sz="1200" dirty="0" smtClean="0">
              <a:latin typeface="Sitka Subheading" panose="02000505000000020004" pitchFamily="2" charset="0"/>
            </a:endParaRPr>
          </a:p>
          <a:p>
            <a:pPr marL="0" indent="0" algn="just">
              <a:buNone/>
            </a:pPr>
            <a:r>
              <a:rPr lang="ru-RU" sz="1200" b="1" dirty="0" smtClean="0">
                <a:latin typeface="Sitka Subheading" panose="02000505000000020004" pitchFamily="2" charset="0"/>
              </a:rPr>
              <a:t>Применяется: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itka Subheading" panose="02000505000000020004" pitchFamily="2" charset="0"/>
              </a:rPr>
              <a:t>Для определения </a:t>
            </a:r>
            <a:r>
              <a:rPr lang="ru-RU" sz="1200" dirty="0">
                <a:latin typeface="Sitka Subheading" panose="02000505000000020004" pitchFamily="2" charset="0"/>
              </a:rPr>
              <a:t>структуры органических молекул, включая </a:t>
            </a:r>
            <a:r>
              <a:rPr lang="ru-RU" sz="1200" dirty="0" smtClean="0">
                <a:latin typeface="Sitka Subheading" panose="02000505000000020004" pitchFamily="2" charset="0"/>
              </a:rPr>
              <a:t>биоорганические </a:t>
            </a:r>
            <a:r>
              <a:rPr lang="ru-RU" sz="1200" dirty="0">
                <a:latin typeface="Sitka Subheading" panose="02000505000000020004" pitchFamily="2" charset="0"/>
              </a:rPr>
              <a:t>(</a:t>
            </a:r>
            <a:r>
              <a:rPr lang="ru-RU" sz="1200" dirty="0" err="1">
                <a:latin typeface="Sitka Subheading" panose="02000505000000020004" pitchFamily="2" charset="0"/>
              </a:rPr>
              <a:t>полинуклеотиды</a:t>
            </a:r>
            <a:r>
              <a:rPr lang="ru-RU" sz="1200" dirty="0" smtClean="0">
                <a:latin typeface="Sitka Subheading" panose="02000505000000020004" pitchFamily="2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itka Subheading" panose="02000505000000020004" pitchFamily="2" charset="0"/>
              </a:rPr>
              <a:t>для </a:t>
            </a:r>
            <a:r>
              <a:rPr lang="ru-RU" sz="1200" dirty="0">
                <a:latin typeface="Sitka Subheading" panose="02000505000000020004" pitchFamily="2" charset="0"/>
              </a:rPr>
              <a:t>установления структуры неорганических соединений, </a:t>
            </a:r>
            <a:endParaRPr lang="ru-RU" sz="1200" dirty="0" smtClean="0">
              <a:latin typeface="Sitka Subheading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itka Subheading" panose="02000505000000020004" pitchFamily="2" charset="0"/>
              </a:rPr>
              <a:t> </a:t>
            </a:r>
            <a:r>
              <a:rPr lang="ru-RU" sz="1200" dirty="0">
                <a:latin typeface="Sitka Subheading" panose="02000505000000020004" pitchFamily="2" charset="0"/>
              </a:rPr>
              <a:t>для количественного анализа. </a:t>
            </a:r>
            <a:endParaRPr lang="ru-RU" sz="1200" dirty="0" smtClean="0">
              <a:latin typeface="Sitka Subheading" panose="02000505000000020004" pitchFamily="2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Sitka Subheading" panose="02000505000000020004" pitchFamily="2" charset="0"/>
              </a:rPr>
              <a:t>Метод </a:t>
            </a:r>
            <a:r>
              <a:rPr lang="ru-RU" sz="1200" b="1" dirty="0">
                <a:latin typeface="Sitka Subheading" panose="02000505000000020004" pitchFamily="2" charset="0"/>
              </a:rPr>
              <a:t>успешно используется в биохимических исследованиях для изучения следующих свойств </a:t>
            </a:r>
            <a:r>
              <a:rPr lang="ru-RU" sz="1200" b="1" dirty="0" smtClean="0">
                <a:latin typeface="Sitka Subheading" panose="02000505000000020004" pitchFamily="2" charset="0"/>
              </a:rPr>
              <a:t>белков</a:t>
            </a:r>
            <a:r>
              <a:rPr lang="ru-RU" sz="1200" b="1" dirty="0">
                <a:latin typeface="Sitka Subheading" panose="02000505000000020004" pitchFamily="2" charset="0"/>
              </a:rPr>
              <a:t>: </a:t>
            </a:r>
            <a:endParaRPr lang="ru-RU" sz="1200" b="1" dirty="0" smtClean="0">
              <a:latin typeface="Sitka Subheading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itka Subheading" panose="02000505000000020004" pitchFamily="2" charset="0"/>
              </a:rPr>
              <a:t>определение </a:t>
            </a:r>
            <a:r>
              <a:rPr lang="ru-RU" sz="1200" dirty="0">
                <a:latin typeface="Sitka Subheading" panose="02000505000000020004" pitchFamily="2" charset="0"/>
              </a:rPr>
              <a:t>доли аминокислот в α-спиральной </a:t>
            </a:r>
            <a:r>
              <a:rPr lang="ru-RU" sz="1200" dirty="0" err="1">
                <a:latin typeface="Sitka Subheading" panose="02000505000000020004" pitchFamily="2" charset="0"/>
              </a:rPr>
              <a:t>конформации</a:t>
            </a:r>
            <a:r>
              <a:rPr lang="ru-RU" sz="1200" dirty="0">
                <a:latin typeface="Sitka Subheading" panose="02000505000000020004" pitchFamily="2" charset="0"/>
              </a:rPr>
              <a:t> с целью подтверждения существования в растворе структуры, установленной по данным дифракции рентгеновских лучей; </a:t>
            </a:r>
            <a:endParaRPr lang="ru-RU" sz="1200" dirty="0" smtClean="0">
              <a:latin typeface="Sitka Subheading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itka Subheading" panose="02000505000000020004" pitchFamily="2" charset="0"/>
              </a:rPr>
              <a:t>контроль </a:t>
            </a:r>
            <a:r>
              <a:rPr lang="ru-RU" sz="1200" dirty="0">
                <a:latin typeface="Sitka Subheading" panose="02000505000000020004" pitchFamily="2" charset="0"/>
              </a:rPr>
              <a:t>за переходами «спираль – клубок</a:t>
            </a:r>
            <a:r>
              <a:rPr lang="ru-RU" sz="1200" dirty="0" smtClean="0">
                <a:latin typeface="Sitka Subheading" panose="02000505000000020004" pitchFamily="2" charset="0"/>
              </a:rPr>
              <a:t>»;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itka Subheading" panose="02000505000000020004" pitchFamily="2" charset="0"/>
              </a:rPr>
              <a:t> определение </a:t>
            </a:r>
            <a:r>
              <a:rPr lang="ru-RU" sz="1200" dirty="0" err="1">
                <a:latin typeface="Sitka Subheading" panose="02000505000000020004" pitchFamily="2" charset="0"/>
              </a:rPr>
              <a:t>конформации</a:t>
            </a:r>
            <a:r>
              <a:rPr lang="ru-RU" sz="1200" dirty="0">
                <a:latin typeface="Sitka Subheading" panose="02000505000000020004" pitchFamily="2" charset="0"/>
              </a:rPr>
              <a:t> выбранных участков </a:t>
            </a:r>
            <a:r>
              <a:rPr lang="ru-RU" sz="1200" dirty="0" smtClean="0">
                <a:latin typeface="Sitka Subheading" panose="02000505000000020004" pitchFamily="2" charset="0"/>
              </a:rPr>
              <a:t>белка (например</a:t>
            </a:r>
            <a:r>
              <a:rPr lang="ru-RU" sz="1200" dirty="0">
                <a:latin typeface="Sitka Subheading" panose="02000505000000020004" pitchFamily="2" charset="0"/>
              </a:rPr>
              <a:t>, вблизи определенной аминокислоты</a:t>
            </a:r>
            <a:r>
              <a:rPr lang="ru-RU" sz="1200" dirty="0" smtClean="0">
                <a:latin typeface="Sitka Subheading" panose="02000505000000020004" pitchFamily="2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itka Subheading" panose="02000505000000020004" pitchFamily="2" charset="0"/>
              </a:rPr>
              <a:t> наблюдение </a:t>
            </a:r>
            <a:r>
              <a:rPr lang="ru-RU" sz="1200" dirty="0">
                <a:latin typeface="Sitka Subheading" panose="02000505000000020004" pitchFamily="2" charset="0"/>
              </a:rPr>
              <a:t>связывания малых молекул и ионов металлов с выбранными участками белка (на основании спектра либо </a:t>
            </a:r>
            <a:r>
              <a:rPr lang="ru-RU" sz="1200" dirty="0" err="1">
                <a:latin typeface="Sitka Subheading" panose="02000505000000020004" pitchFamily="2" charset="0"/>
              </a:rPr>
              <a:t>лиганда</a:t>
            </a:r>
            <a:r>
              <a:rPr lang="ru-RU" sz="1200" dirty="0">
                <a:latin typeface="Sitka Subheading" panose="02000505000000020004" pitchFamily="2" charset="0"/>
              </a:rPr>
              <a:t>, либо белка</a:t>
            </a:r>
            <a:r>
              <a:rPr lang="ru-RU" sz="1200" dirty="0" smtClean="0">
                <a:latin typeface="Sitka Subheading" panose="02000505000000020004" pitchFamily="2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itka Subheading" panose="02000505000000020004" pitchFamily="2" charset="0"/>
              </a:rPr>
              <a:t> исследование </a:t>
            </a:r>
            <a:r>
              <a:rPr lang="ru-RU" sz="1200" dirty="0">
                <a:latin typeface="Sitka Subheading" panose="02000505000000020004" pitchFamily="2" charset="0"/>
              </a:rPr>
              <a:t>парамагнитных активных центров в белках – переносчиках электронов: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3316" y="360924"/>
            <a:ext cx="4041775" cy="422275"/>
          </a:xfrm>
        </p:spPr>
        <p:txBody>
          <a:bodyPr>
            <a:noAutofit/>
          </a:bodyPr>
          <a:lstStyle/>
          <a:p>
            <a:r>
              <a:rPr lang="ru-RU" sz="2200" dirty="0">
                <a:latin typeface="Sitka Subheading" panose="02000505000000020004" pitchFamily="2" charset="0"/>
              </a:rPr>
              <a:t>Масс-спектроскопия.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6800" y="1600200"/>
            <a:ext cx="4114800" cy="3951288"/>
          </a:xfrm>
        </p:spPr>
        <p:txBody>
          <a:bodyPr>
            <a:normAutofit fontScale="550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Метод основан на превращении определяемых компонентов в </a:t>
            </a:r>
            <a:r>
              <a:rPr lang="ru-RU" dirty="0" smtClean="0"/>
              <a:t>ионизированные </a:t>
            </a:r>
            <a:r>
              <a:rPr lang="ru-RU" dirty="0"/>
              <a:t>частицы и их разделении в газовой фазе в соответствии с их массовыми числами – </a:t>
            </a:r>
            <a:r>
              <a:rPr lang="ru-RU" dirty="0" smtClean="0"/>
              <a:t>отношениями </a:t>
            </a:r>
            <a:r>
              <a:rPr lang="ru-RU" dirty="0"/>
              <a:t>массы к заряду (m/z). </a:t>
            </a:r>
            <a:r>
              <a:rPr lang="ru-RU" dirty="0" smtClean="0"/>
              <a:t>Применяется: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Для качественной </a:t>
            </a:r>
            <a:r>
              <a:rPr lang="ru-RU" dirty="0"/>
              <a:t>идентификации веществ и их количественного определения.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Предел </a:t>
            </a:r>
            <a:r>
              <a:rPr lang="ru-RU" dirty="0"/>
              <a:t>обнаружения некоторых металлов составляет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1 </a:t>
            </a:r>
            <a:r>
              <a:rPr lang="ru-RU" dirty="0" err="1"/>
              <a:t>ppq</a:t>
            </a:r>
            <a:r>
              <a:rPr lang="ru-RU" dirty="0"/>
              <a:t> (одна доля на квадриллион).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/>
              <a:t>Метод </a:t>
            </a:r>
            <a:r>
              <a:rPr lang="ru-RU" b="1" dirty="0"/>
              <a:t>позволяет проводить: </a:t>
            </a:r>
            <a:endParaRPr lang="ru-RU" b="1" dirty="0" smtClean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установление </a:t>
            </a:r>
            <a:r>
              <a:rPr lang="ru-RU" dirty="0"/>
              <a:t>структуры органических соединений, включая определение молярной массы; </a:t>
            </a:r>
            <a:endParaRPr lang="ru-RU" dirty="0" smtClean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качественный </a:t>
            </a:r>
            <a:r>
              <a:rPr lang="ru-RU" dirty="0"/>
              <a:t>анализ органических и неорганических соединений; </a:t>
            </a:r>
            <a:endParaRPr lang="ru-RU" dirty="0" smtClean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количественный </a:t>
            </a:r>
            <a:r>
              <a:rPr lang="ru-RU" dirty="0"/>
              <a:t>анализ сложных смесей веществ</a:t>
            </a:r>
            <a:r>
              <a:rPr lang="ru-RU" dirty="0" smtClean="0"/>
              <a:t>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 определение </a:t>
            </a:r>
            <a:r>
              <a:rPr lang="ru-RU" dirty="0"/>
              <a:t>изотопного состава.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257800"/>
            <a:ext cx="1752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200"/>
            <a:ext cx="2281123" cy="253127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357381" y="3276600"/>
            <a:ext cx="5668539" cy="816827"/>
          </a:xfrm>
          <a:prstGeom prst="rect">
            <a:avLst/>
          </a:prstGeom>
          <a:solidFill>
            <a:srgbClr val="A0B8C7"/>
          </a:solidFill>
          <a:ln>
            <a:solidFill>
              <a:srgbClr val="86ABBB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</a:t>
            </a:r>
            <a:r>
              <a:rPr lang="ru-RU" sz="4400" b="1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</a:t>
            </a:r>
            <a:endParaRPr lang="ru-RU" sz="4400" b="1" dirty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295400"/>
            <a:ext cx="87842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2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Спектральные </a:t>
            </a:r>
            <a:r>
              <a:rPr lang="ru-RU" sz="2200" b="1" dirty="0">
                <a:solidFill>
                  <a:srgbClr val="C00000"/>
                </a:solidFill>
                <a:latin typeface="Sitka Subheading" panose="02000505000000020004" pitchFamily="2" charset="0"/>
              </a:rPr>
              <a:t>методы анализа </a:t>
            </a:r>
            <a:r>
              <a:rPr lang="ru-RU" sz="2200" b="1" dirty="0">
                <a:latin typeface="Sitka Subheading" panose="02000505000000020004" pitchFamily="2" charset="0"/>
              </a:rPr>
              <a:t>основаны на способностях атомов и молекул поглощать или испускать электромагнитное излучение при изменении внутренней энергии вещества</a:t>
            </a:r>
            <a:r>
              <a:rPr lang="ru-RU" sz="2200" b="1" dirty="0" smtClean="0">
                <a:latin typeface="Sitka Subheading" panose="02000505000000020004" pitchFamily="2" charset="0"/>
              </a:rPr>
              <a:t>.</a:t>
            </a:r>
          </a:p>
          <a:p>
            <a:pPr indent="360000" algn="just"/>
            <a:r>
              <a:rPr lang="ru-RU" sz="2200" b="1" dirty="0" smtClean="0">
                <a:latin typeface="Sitka Subheading" panose="02000505000000020004" pitchFamily="2" charset="0"/>
              </a:rPr>
              <a:t> </a:t>
            </a:r>
            <a:r>
              <a:rPr lang="ru-RU" sz="2200" b="1" dirty="0">
                <a:latin typeface="Sitka Subheading" panose="02000505000000020004" pitchFamily="2" charset="0"/>
              </a:rPr>
              <a:t>Характер этого излучения </a:t>
            </a:r>
            <a:r>
              <a:rPr lang="ru-RU" sz="2200" b="1" dirty="0" smtClean="0">
                <a:latin typeface="Sitka Subheading" panose="02000505000000020004" pitchFamily="2" charset="0"/>
              </a:rPr>
              <a:t>определяет методы спектрального анализа: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200" b="1" dirty="0" smtClean="0">
                <a:latin typeface="Sitka Subheading" panose="02000505000000020004" pitchFamily="2" charset="0"/>
              </a:rPr>
              <a:t>Рентгеноспектральные </a:t>
            </a:r>
            <a:r>
              <a:rPr lang="ru-RU" sz="2200" b="1" dirty="0">
                <a:latin typeface="Sitka Subheading" panose="02000505000000020004" pitchFamily="2" charset="0"/>
              </a:rPr>
              <a:t>методы основаны на изучении спектров поглощения и спектров испускания вещества, лежащих в рентгеновской области электромагнитного излучения. </a:t>
            </a:r>
            <a:endParaRPr lang="ru-RU" sz="2200" b="1" dirty="0" smtClean="0">
              <a:latin typeface="Sitka Subheading" panose="02000505000000020004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200" b="1" dirty="0" err="1" smtClean="0">
                <a:latin typeface="Sitka Subheading" panose="02000505000000020004" pitchFamily="2" charset="0"/>
              </a:rPr>
              <a:t>Радиоспектральные</a:t>
            </a:r>
            <a:r>
              <a:rPr lang="ru-RU" sz="2200" b="1" dirty="0" smtClean="0">
                <a:latin typeface="Sitka Subheading" panose="02000505000000020004" pitchFamily="2" charset="0"/>
              </a:rPr>
              <a:t> </a:t>
            </a:r>
            <a:r>
              <a:rPr lang="ru-RU" sz="2200" b="1" dirty="0">
                <a:latin typeface="Sitka Subheading" panose="02000505000000020004" pitchFamily="2" charset="0"/>
              </a:rPr>
              <a:t>методы анализа изучают спектры молекул радиоволнового диапазона длин волн. </a:t>
            </a:r>
            <a:endParaRPr lang="ru-RU" sz="2200" b="1" dirty="0" smtClean="0">
              <a:latin typeface="Sitka Subheading" panose="02000505000000020004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200" b="1" dirty="0" smtClean="0">
                <a:latin typeface="Sitka Subheading" panose="02000505000000020004" pitchFamily="2" charset="0"/>
              </a:rPr>
              <a:t>Оптические </a:t>
            </a:r>
            <a:r>
              <a:rPr lang="ru-RU" sz="2200" b="1" dirty="0">
                <a:latin typeface="Sitka Subheading" panose="02000505000000020004" pitchFamily="2" charset="0"/>
              </a:rPr>
              <a:t>методы исследуют спектры, лежащие в ультрафиолетовой, видимой и инфракрасной областях. </a:t>
            </a:r>
          </a:p>
        </p:txBody>
      </p:sp>
    </p:spTree>
    <p:extLst>
      <p:ext uri="{BB962C8B-B14F-4D97-AF65-F5344CB8AC3E}">
        <p14:creationId xmlns:p14="http://schemas.microsoft.com/office/powerpoint/2010/main" val="34610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67640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Sitka Subheading" panose="02000505000000020004" pitchFamily="2" charset="0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Sitka Subheading" panose="02000505000000020004" pitchFamily="2" charset="0"/>
              </a:rPr>
              <a:t>характеру взаимодействия электромагнитного поля с веществом спектральные методы анализа делятся на эмиссионные, абсорбционные и методы рассеяния.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Sitka Subheading" panose="02000505000000020004" pitchFamily="2" charset="0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Sitka Subheading" panose="02000505000000020004" pitchFamily="2" charset="0"/>
              </a:rPr>
              <a:t>типу используемой области шкалы электромагнитных волн спектральные методы анализа делятся </a:t>
            </a:r>
            <a:r>
              <a:rPr lang="ru-RU" sz="2000" dirty="0" err="1">
                <a:solidFill>
                  <a:srgbClr val="000000"/>
                </a:solidFill>
                <a:latin typeface="Sitka Subheading" panose="02000505000000020004" pitchFamily="2" charset="0"/>
              </a:rPr>
              <a:t>спектрофотометрию</a:t>
            </a:r>
            <a:r>
              <a:rPr lang="ru-RU" sz="2000" dirty="0">
                <a:solidFill>
                  <a:srgbClr val="000000"/>
                </a:solidFill>
                <a:latin typeface="Sitka Subheading" panose="02000505000000020004" pitchFamily="2" charset="0"/>
              </a:rPr>
              <a:t> ( видимая и УФ области) и ИК спектроскопию.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Sitka Subheading" panose="02000505000000020004" pitchFamily="2" charset="0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Sitka Subheading" panose="02000505000000020004" pitchFamily="2" charset="0"/>
              </a:rPr>
              <a:t>типу частиц анализируемого вещества в аналитической химии можно выделить атомный и молекулярный спектральный анализ.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Sitka Subheading" panose="02000505000000020004" pitchFamily="2" charset="0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Sitka Subheading" panose="02000505000000020004" pitchFamily="2" charset="0"/>
              </a:rPr>
              <a:t>природе энергетических переходов в молекулярном спектральном анализе выделяют электронную, колебательную и вращательную спектроскопию.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Интересно.</a:t>
            </a:r>
            <a:r>
              <a:rPr lang="ru-RU" sz="2000" b="1" dirty="0" smtClean="0">
                <a:solidFill>
                  <a:srgbClr val="000000"/>
                </a:solidFill>
                <a:latin typeface="Sitka Subheading" panose="02000505000000020004" pitchFamily="2" charset="0"/>
              </a:rPr>
              <a:t> Частота </a:t>
            </a:r>
            <a:r>
              <a:rPr lang="ru-RU" sz="2000" b="1" dirty="0">
                <a:solidFill>
                  <a:srgbClr val="000000"/>
                </a:solidFill>
                <a:latin typeface="Sitka Subheading" panose="02000505000000020004" pitchFamily="2" charset="0"/>
              </a:rPr>
              <a:t>сигнала несет качественную информацию </a:t>
            </a:r>
            <a:r>
              <a:rPr lang="ru-RU" sz="2000" dirty="0">
                <a:solidFill>
                  <a:srgbClr val="000000"/>
                </a:solidFill>
                <a:latin typeface="Sitka Subheading" panose="02000505000000020004" pitchFamily="2" charset="0"/>
              </a:rPr>
              <a:t>о составе вещества. </a:t>
            </a:r>
            <a:endParaRPr lang="ru-RU" sz="2000" dirty="0" smtClean="0">
              <a:solidFill>
                <a:srgbClr val="000000"/>
              </a:solidFill>
              <a:latin typeface="Sitka Subheading" panose="02000505000000020004" pitchFamily="2" charset="0"/>
            </a:endParaRPr>
          </a:p>
          <a:p>
            <a:pPr indent="360000" algn="just"/>
            <a:r>
              <a:rPr lang="ru-RU" sz="2000" dirty="0" smtClean="0">
                <a:solidFill>
                  <a:srgbClr val="000000"/>
                </a:solidFill>
                <a:latin typeface="Sitka Subheading" panose="02000505000000020004" pitchFamily="2" charset="0"/>
              </a:rPr>
              <a:t>Интенсивность </a:t>
            </a:r>
            <a:r>
              <a:rPr lang="ru-RU" sz="2000" dirty="0">
                <a:solidFill>
                  <a:srgbClr val="000000"/>
                </a:solidFill>
                <a:latin typeface="Sitka Subheading" panose="02000505000000020004" pitchFamily="2" charset="0"/>
              </a:rPr>
              <a:t>сигнала определяется концентрацией анализируемого компонента в пробе. Поэтому </a:t>
            </a:r>
            <a:r>
              <a:rPr lang="ru-RU" sz="2000" b="1" dirty="0">
                <a:solidFill>
                  <a:srgbClr val="000000"/>
                </a:solidFill>
                <a:latin typeface="Sitka Subheading" panose="02000505000000020004" pitchFamily="2" charset="0"/>
              </a:rPr>
              <a:t>интенсивность сигнала несет количественную информацию </a:t>
            </a:r>
            <a:r>
              <a:rPr lang="ru-RU" sz="2000" dirty="0">
                <a:solidFill>
                  <a:srgbClr val="000000"/>
                </a:solidFill>
                <a:latin typeface="Sitka Subheading" panose="02000505000000020004" pitchFamily="2" charset="0"/>
              </a:rPr>
              <a:t>о веществе. </a:t>
            </a:r>
            <a:endParaRPr lang="ru-RU" sz="2000" dirty="0">
              <a:latin typeface="Sitka Subheading" panose="02000505000000020004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5334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Impact" panose="020B0806030902050204" pitchFamily="34" charset="0"/>
              </a:rPr>
              <a:t>Классификация спектральных методов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8094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99476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Impact" panose="020B0806030902050204" pitchFamily="34" charset="0"/>
              </a:rPr>
              <a:t>Схема 1. Атомный и молекулярный спектральный анализ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8808"/>
            <a:ext cx="8305799" cy="488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"/>
            <a:ext cx="9144000" cy="38633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3928646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Impact" panose="020B0806030902050204" pitchFamily="34" charset="0"/>
              </a:rPr>
              <a:t>Рис. </a:t>
            </a:r>
            <a:r>
              <a:rPr lang="ru-RU" sz="1600" dirty="0" smtClean="0">
                <a:latin typeface="Impact" panose="020B0806030902050204" pitchFamily="34" charset="0"/>
              </a:rPr>
              <a:t>2. </a:t>
            </a:r>
            <a:r>
              <a:rPr lang="ru-RU" sz="1600" dirty="0">
                <a:latin typeface="Impact" panose="020B0806030902050204" pitchFamily="34" charset="0"/>
              </a:rPr>
              <a:t>Принципиальная схема спектрального </a:t>
            </a:r>
            <a:r>
              <a:rPr lang="ru-RU" sz="1600" dirty="0" smtClean="0">
                <a:latin typeface="Impact" panose="020B0806030902050204" pitchFamily="34" charset="0"/>
              </a:rPr>
              <a:t>анализа: а </a:t>
            </a:r>
            <a:r>
              <a:rPr lang="ru-RU" sz="1600" dirty="0">
                <a:latin typeface="Impact" panose="020B0806030902050204" pitchFamily="34" charset="0"/>
              </a:rPr>
              <a:t>– </a:t>
            </a:r>
            <a:r>
              <a:rPr lang="ru-RU" sz="1600" dirty="0" err="1" smtClean="0">
                <a:latin typeface="Impact" panose="020B0806030902050204" pitchFamily="34" charset="0"/>
              </a:rPr>
              <a:t>эмиссионного;б</a:t>
            </a:r>
            <a:r>
              <a:rPr lang="ru-RU" sz="1600" dirty="0" smtClean="0">
                <a:latin typeface="Impact" panose="020B0806030902050204" pitchFamily="34" charset="0"/>
              </a:rPr>
              <a:t> </a:t>
            </a:r>
            <a:r>
              <a:rPr lang="ru-RU" sz="1600" dirty="0">
                <a:latin typeface="Impact" panose="020B0806030902050204" pitchFamily="34" charset="0"/>
              </a:rPr>
              <a:t>– абсорбционного;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4549676"/>
            <a:ext cx="701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Impact" panose="020B0806030902050204" pitchFamily="34" charset="0"/>
              </a:rPr>
              <a:t>1 – источник света; </a:t>
            </a:r>
            <a:endParaRPr lang="ru-RU" sz="1600" dirty="0" smtClean="0">
              <a:latin typeface="Impact" panose="020B0806030902050204" pitchFamily="34" charset="0"/>
            </a:endParaRPr>
          </a:p>
          <a:p>
            <a:r>
              <a:rPr lang="ru-RU" sz="1600" dirty="0" smtClean="0">
                <a:latin typeface="Impact" panose="020B0806030902050204" pitchFamily="34" charset="0"/>
              </a:rPr>
              <a:t>2 </a:t>
            </a:r>
            <a:r>
              <a:rPr lang="ru-RU" sz="1600" dirty="0">
                <a:latin typeface="Impact" panose="020B0806030902050204" pitchFamily="34" charset="0"/>
              </a:rPr>
              <a:t>– осветительный конденсор; </a:t>
            </a:r>
            <a:endParaRPr lang="ru-RU" sz="1600" dirty="0" smtClean="0">
              <a:latin typeface="Impact" panose="020B0806030902050204" pitchFamily="34" charset="0"/>
            </a:endParaRPr>
          </a:p>
          <a:p>
            <a:r>
              <a:rPr lang="ru-RU" sz="1600" dirty="0" smtClean="0">
                <a:latin typeface="Impact" panose="020B0806030902050204" pitchFamily="34" charset="0"/>
              </a:rPr>
              <a:t>3 </a:t>
            </a:r>
            <a:r>
              <a:rPr lang="ru-RU" sz="1600" dirty="0">
                <a:latin typeface="Impact" panose="020B0806030902050204" pitchFamily="34" charset="0"/>
              </a:rPr>
              <a:t>– поглощающая ячейка; </a:t>
            </a:r>
            <a:endParaRPr lang="ru-RU" sz="1600" dirty="0" smtClean="0">
              <a:latin typeface="Impact" panose="020B0806030902050204" pitchFamily="34" charset="0"/>
            </a:endParaRPr>
          </a:p>
          <a:p>
            <a:r>
              <a:rPr lang="ru-RU" sz="1600" dirty="0" smtClean="0">
                <a:latin typeface="Impact" panose="020B0806030902050204" pitchFamily="34" charset="0"/>
              </a:rPr>
              <a:t>4 </a:t>
            </a:r>
            <a:r>
              <a:rPr lang="ru-RU" sz="1600" dirty="0">
                <a:latin typeface="Impact" panose="020B0806030902050204" pitchFamily="34" charset="0"/>
              </a:rPr>
              <a:t>– спектральный аппарат; </a:t>
            </a:r>
            <a:endParaRPr lang="ru-RU" sz="1600" dirty="0" smtClean="0">
              <a:latin typeface="Impact" panose="020B0806030902050204" pitchFamily="34" charset="0"/>
            </a:endParaRPr>
          </a:p>
          <a:p>
            <a:r>
              <a:rPr lang="ru-RU" sz="1600" dirty="0" smtClean="0">
                <a:latin typeface="Impact" panose="020B0806030902050204" pitchFamily="34" charset="0"/>
              </a:rPr>
              <a:t>5 </a:t>
            </a:r>
            <a:r>
              <a:rPr lang="ru-RU" sz="1600" dirty="0">
                <a:latin typeface="Impact" panose="020B0806030902050204" pitchFamily="34" charset="0"/>
              </a:rPr>
              <a:t>– регистрация спектра; </a:t>
            </a:r>
            <a:endParaRPr lang="ru-RU" sz="1600" dirty="0" smtClean="0">
              <a:latin typeface="Impact" panose="020B0806030902050204" pitchFamily="34" charset="0"/>
            </a:endParaRPr>
          </a:p>
          <a:p>
            <a:r>
              <a:rPr lang="ru-RU" sz="1600" dirty="0" smtClean="0">
                <a:latin typeface="Impact" panose="020B0806030902050204" pitchFamily="34" charset="0"/>
              </a:rPr>
              <a:t>6 </a:t>
            </a:r>
            <a:r>
              <a:rPr lang="ru-RU" sz="1600" dirty="0">
                <a:latin typeface="Impact" panose="020B0806030902050204" pitchFamily="34" charset="0"/>
              </a:rPr>
              <a:t>– определение длины волны спектральных линий; </a:t>
            </a:r>
            <a:endParaRPr lang="ru-RU" sz="1600" dirty="0" smtClean="0">
              <a:latin typeface="Impact" panose="020B0806030902050204" pitchFamily="34" charset="0"/>
            </a:endParaRPr>
          </a:p>
          <a:p>
            <a:r>
              <a:rPr lang="ru-RU" sz="1600" dirty="0" smtClean="0">
                <a:latin typeface="Impact" panose="020B0806030902050204" pitchFamily="34" charset="0"/>
              </a:rPr>
              <a:t>7 </a:t>
            </a:r>
            <a:r>
              <a:rPr lang="ru-RU" sz="1600" dirty="0">
                <a:latin typeface="Impact" panose="020B0806030902050204" pitchFamily="34" charset="0"/>
              </a:rPr>
              <a:t>– качественный анализ пробы с помощью таблиц и атласов; </a:t>
            </a:r>
            <a:endParaRPr lang="ru-RU" sz="1600" dirty="0" smtClean="0">
              <a:latin typeface="Impact" panose="020B0806030902050204" pitchFamily="34" charset="0"/>
            </a:endParaRPr>
          </a:p>
          <a:p>
            <a:r>
              <a:rPr lang="ru-RU" sz="1600" dirty="0" smtClean="0">
                <a:latin typeface="Impact" panose="020B0806030902050204" pitchFamily="34" charset="0"/>
              </a:rPr>
              <a:t>8 </a:t>
            </a:r>
            <a:r>
              <a:rPr lang="ru-RU" sz="1600" dirty="0">
                <a:latin typeface="Impact" panose="020B0806030902050204" pitchFamily="34" charset="0"/>
              </a:rPr>
              <a:t>– определение интенсивности линий; </a:t>
            </a:r>
            <a:endParaRPr lang="ru-RU" sz="1600" dirty="0" smtClean="0">
              <a:latin typeface="Impact" panose="020B0806030902050204" pitchFamily="34" charset="0"/>
            </a:endParaRPr>
          </a:p>
          <a:p>
            <a:r>
              <a:rPr lang="ru-RU" sz="1600" dirty="0" smtClean="0">
                <a:latin typeface="Impact" panose="020B0806030902050204" pitchFamily="34" charset="0"/>
              </a:rPr>
              <a:t>9 </a:t>
            </a:r>
            <a:r>
              <a:rPr lang="ru-RU" sz="1600" dirty="0">
                <a:latin typeface="Impact" panose="020B0806030902050204" pitchFamily="34" charset="0"/>
              </a:rPr>
              <a:t>– количественный анализ пробы по </a:t>
            </a:r>
            <a:r>
              <a:rPr lang="ru-RU" sz="1600" dirty="0" err="1">
                <a:latin typeface="Impact" panose="020B0806030902050204" pitchFamily="34" charset="0"/>
              </a:rPr>
              <a:t>градуировочному</a:t>
            </a:r>
            <a:r>
              <a:rPr lang="ru-RU" sz="1600" dirty="0">
                <a:latin typeface="Impact" panose="020B0806030902050204" pitchFamily="34" charset="0"/>
              </a:rPr>
              <a:t> графику</a:t>
            </a:r>
          </a:p>
        </p:txBody>
      </p:sp>
    </p:spTree>
    <p:extLst>
      <p:ext uri="{BB962C8B-B14F-4D97-AF65-F5344CB8AC3E}">
        <p14:creationId xmlns:p14="http://schemas.microsoft.com/office/powerpoint/2010/main" val="25247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6172200" cy="4953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" y="6096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Impact" panose="020B0806030902050204" pitchFamily="34" charset="0"/>
              </a:rPr>
              <a:t>ФИЗИКО-ХИМИЧЕСКИЕ </a:t>
            </a:r>
            <a:r>
              <a:rPr lang="ru-RU" sz="2400" dirty="0">
                <a:latin typeface="Impact" panose="020B0806030902050204" pitchFamily="34" charset="0"/>
              </a:rPr>
              <a:t>ПРОЦЕССЫ, ПРОТЕКАЮЩИЕ В ИСТОЧНИКАХ ВОЗБУЖДЕНИЯ СПЕКТРОВ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6400" y="53340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Impact" panose="020B0806030902050204" pitchFamily="34" charset="0"/>
              </a:rPr>
              <a:t>Схема 2. Состояние </a:t>
            </a:r>
            <a:r>
              <a:rPr lang="ru-RU" dirty="0">
                <a:latin typeface="Impact" panose="020B0806030902050204" pitchFamily="34" charset="0"/>
              </a:rPr>
              <a:t>исследуемой пробы и ее превращения </a:t>
            </a:r>
            <a:r>
              <a:rPr lang="ru-RU" dirty="0" smtClean="0">
                <a:latin typeface="Impact" panose="020B0806030902050204" pitchFamily="34" charset="0"/>
              </a:rPr>
              <a:t>в </a:t>
            </a:r>
            <a:r>
              <a:rPr lang="ru-RU" dirty="0">
                <a:latin typeface="Impact" panose="020B0806030902050204" pitchFamily="34" charset="0"/>
              </a:rPr>
              <a:t>первом </a:t>
            </a:r>
            <a:r>
              <a:rPr lang="ru-RU" dirty="0" smtClean="0">
                <a:latin typeface="Impact" panose="020B0806030902050204" pitchFamily="34" charset="0"/>
              </a:rPr>
              <a:t>приближении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5726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2400" y="1905000"/>
                <a:ext cx="8915400" cy="4784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sz="1500" b="1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Электромагнитное </a:t>
                </a:r>
                <a:r>
                  <a:rPr lang="ru-RU" sz="1500" b="1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излучение проявляет себя в двух аспектах: </a:t>
                </a:r>
                <a:endParaRPr lang="ru-RU" sz="1500" b="1" dirty="0" smtClean="0"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500" i="1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волновом</a:t>
                </a:r>
                <a:r>
                  <a:rPr lang="ru-RU" sz="15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(в явлениях интерференции, дифракции, преломления, отражения света и др</a:t>
                </a:r>
                <a:r>
                  <a:rPr lang="ru-RU" sz="15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.),</a:t>
                </a:r>
              </a:p>
              <a:p>
                <a:pPr marL="285750" indent="-285750" algn="just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500" i="1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корпускулярном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(в явлениях излучения и поглощения). </a:t>
                </a:r>
                <a:endParaRPr lang="ru-RU" sz="15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500" i="1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Волновые </a:t>
                </a:r>
                <a:r>
                  <a:rPr lang="ru-RU" sz="1500" i="1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свойства.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 волновым характеристикам электромагнитного поля относятся: </a:t>
                </a:r>
                <a:endParaRPr lang="ru-RU" sz="15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15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Частота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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число колебаний электрического (магнитного) поля в 1с. </a:t>
                </a:r>
                <a:endParaRPr lang="ru-RU" sz="15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15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Период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колебаний </a:t>
                </a:r>
                <a14:m>
                  <m:oMath xmlns:m="http://schemas.openxmlformats.org/officeDocument/2006/math">
                    <m:r>
                      <a:rPr lang="ru-RU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ru-RU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ru-RU" sz="1500" dirty="0">
                    <a:effectLst/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время, за которое совершается 1 полное колебание.</a:t>
                </a:r>
                <a:endParaRPr lang="ru-RU" sz="15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15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Скорость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распространения волны. </a:t>
                </a:r>
                <a:endParaRPr lang="ru-RU" sz="1500" dirty="0" smtClean="0"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15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вакууме волна распространяется со скоростью света </a:t>
                </a:r>
                <a:r>
                  <a:rPr lang="ru-RU" sz="1500" i="1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в среде – со скоростью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ru-RU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где </a:t>
                </a:r>
                <a:endParaRPr lang="ru-RU" sz="1500" dirty="0" smtClean="0"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5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sz="15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показатель преломления среды. </a:t>
                </a:r>
                <a:endParaRPr lang="ru-RU" sz="15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Aft>
                    <a:spcPts val="0"/>
                  </a:spcAft>
                  <a:buFont typeface="+mj-lt"/>
                  <a:buAutoNum type="arabicPeriod" startAt="4"/>
                </a:pPr>
                <a:r>
                  <a:rPr lang="ru-RU" sz="15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Длина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волны </a:t>
                </a:r>
                <a14:m>
                  <m:oMath xmlns:m="http://schemas.openxmlformats.org/officeDocument/2006/math">
                    <m:r>
                      <a:rPr lang="ru-RU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ru-RU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𝑐𝑇</m:t>
                    </m:r>
                    <m:r>
                      <a:rPr lang="ru-RU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ru-RU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ru-RU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– расстояние между двумя ближайшими синфазно колеблющимися точками. </a:t>
                </a:r>
                <a:endParaRPr lang="ru-RU" sz="15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Aft>
                    <a:spcPts val="0"/>
                  </a:spcAft>
                  <a:buFont typeface="+mj-lt"/>
                  <a:buAutoNum type="arabicPeriod" startAt="4"/>
                </a:pPr>
                <a:r>
                  <a:rPr lang="ru-RU" sz="15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Волновое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число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ru-RU" sz="15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ru-RU" sz="15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число волн, приходящихся на единицу длины. </a:t>
                </a:r>
                <a:endParaRPr lang="ru-RU" sz="15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500" i="1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Корпускулярные свойства.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Каждый фотон (элементарный квант электромагнитного поля) обладает энергией, массой, импульсом, частотой. Энергия фотона определяется по формуле: </a:t>
                </a:r>
                <a:endParaRPr lang="ru-RU" sz="15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1500" i="1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</a:t>
                </a:r>
                <a:r>
                  <a:rPr lang="ru-RU" sz="1500" i="1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500" i="1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</a:t>
                </a:r>
                <a:r>
                  <a:rPr lang="ru-RU" sz="1500" i="1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500" i="1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ru-RU" sz="1500" i="1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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где h = 6,62 · 10</a:t>
                </a:r>
                <a:r>
                  <a:rPr lang="ru-RU" sz="1500" baseline="300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-34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Дж · с – постоянная Планка,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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частота фотона. </a:t>
                </a:r>
                <a:endParaRPr lang="ru-RU" sz="1500" dirty="0" smtClean="0"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1500" dirty="0" smtClean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Учитывая </a:t>
                </a:r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связь частоты с длиной волны и волновым числом, получаем: </a:t>
                </a:r>
                <a:endParaRPr lang="ru-RU" sz="15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ru-RU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  <m:r>
                        <a:rPr lang="ru-RU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h𝑐</m:t>
                      </m:r>
                      <m:acc>
                        <m:accPr>
                          <m:chr m:val="̃"/>
                          <m:ctrlPr>
                            <a:rPr lang="ru-RU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sz="15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ru-RU" sz="15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effectLst/>
                  <a:latin typeface="Sitka Subheading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1500" dirty="0">
                    <a:latin typeface="Sitka Subheading" panose="02000505000000020004" pitchFamily="2" charset="0"/>
                    <a:ea typeface="Calibri" panose="020F0502020204030204" pitchFamily="34" charset="0"/>
                  </a:rPr>
                  <a:t>Поток фотонов с одинаковой частотой называется монохроматическим</a:t>
                </a:r>
                <a:endParaRPr lang="ru-RU" sz="1500" dirty="0">
                  <a:latin typeface="Sitka Subheading" panose="02000505000000020004" pitchFamily="2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05000"/>
                <a:ext cx="8915400" cy="4784836"/>
              </a:xfrm>
              <a:prstGeom prst="rect">
                <a:avLst/>
              </a:prstGeom>
              <a:blipFill>
                <a:blip r:embed="rId2"/>
                <a:stretch>
                  <a:fillRect l="-342" t="-255" r="-205" b="-6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609600"/>
            <a:ext cx="8763000" cy="65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 электромагнитного </a:t>
            </a:r>
            <a:r>
              <a:rPr lang="ru-RU" sz="28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излучения</a:t>
            </a:r>
            <a:endParaRPr lang="ru-RU" sz="2800" dirty="0"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0400" y="199856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Impact" panose="020B0806030902050204" pitchFamily="34" charset="0"/>
              </a:rPr>
              <a:t>Виды спектров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708991"/>
            <a:ext cx="90539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b="1" dirty="0">
                <a:latin typeface="Sitka Subheading" panose="02000505000000020004" pitchFamily="2" charset="0"/>
              </a:rPr>
              <a:t>Спектры разреженных атомных газов </a:t>
            </a:r>
            <a:r>
              <a:rPr lang="ru-RU" dirty="0">
                <a:latin typeface="Sitka Subheading" panose="02000505000000020004" pitchFamily="2" charset="0"/>
              </a:rPr>
              <a:t>являются линейчатыми, </a:t>
            </a:r>
            <a:r>
              <a:rPr lang="ru-RU" dirty="0" smtClean="0">
                <a:latin typeface="Sitka Subheading" panose="02000505000000020004" pitchFamily="2" charset="0"/>
              </a:rPr>
              <a:t>состоят </a:t>
            </a:r>
            <a:r>
              <a:rPr lang="ru-RU" dirty="0">
                <a:latin typeface="Sitka Subheading" panose="02000505000000020004" pitchFamily="2" charset="0"/>
              </a:rPr>
              <a:t>из отдельных линий. В атомах могут возбуждаться только электроны, низшие электронные уровни энергии атома расположены далеко друг от друга. </a:t>
            </a:r>
            <a:r>
              <a:rPr lang="ru-RU" dirty="0" smtClean="0">
                <a:latin typeface="Sitka Subheading" panose="02000505000000020004" pitchFamily="2" charset="0"/>
              </a:rPr>
              <a:t>Переходы </a:t>
            </a:r>
            <a:r>
              <a:rPr lang="ru-RU" dirty="0">
                <a:latin typeface="Sitka Subheading" panose="02000505000000020004" pitchFamily="2" charset="0"/>
              </a:rPr>
              <a:t>между отдельными уровнями приводят к возникновению линий в спектрах поглощения и испускания. Спектры атомов лежат в видимой и ультрафиолетовой областях шкалы электромагнитных волн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2399225"/>
            <a:ext cx="89777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b="1" dirty="0">
                <a:latin typeface="Sitka Subheading" panose="02000505000000020004" pitchFamily="2" charset="0"/>
              </a:rPr>
              <a:t>Спектры молекул являются полосатыми</a:t>
            </a:r>
            <a:r>
              <a:rPr lang="ru-RU" dirty="0">
                <a:latin typeface="Sitka Subheading" panose="02000505000000020004" pitchFamily="2" charset="0"/>
              </a:rPr>
              <a:t>, т.е. состоят из отдельных полос. </a:t>
            </a:r>
          </a:p>
          <a:p>
            <a:pPr algn="just"/>
            <a:r>
              <a:rPr lang="ru-RU" dirty="0" smtClean="0">
                <a:latin typeface="Sitka Subheading" panose="02000505000000020004" pitchFamily="2" charset="0"/>
              </a:rPr>
              <a:t>В </a:t>
            </a:r>
            <a:r>
              <a:rPr lang="ru-RU" dirty="0">
                <a:latin typeface="Sitka Subheading" panose="02000505000000020004" pitchFamily="2" charset="0"/>
              </a:rPr>
              <a:t>молекулах имеются 3 вида движения: </a:t>
            </a:r>
            <a:endParaRPr lang="ru-RU" dirty="0" smtClean="0">
              <a:latin typeface="Sitka Subheading" panose="02000505000000020004" pitchFamily="2" charset="0"/>
            </a:endParaRPr>
          </a:p>
          <a:p>
            <a:pPr algn="just"/>
            <a:r>
              <a:rPr lang="ru-RU" dirty="0" smtClean="0">
                <a:latin typeface="Sitka Subheading" panose="02000505000000020004" pitchFamily="2" charset="0"/>
              </a:rPr>
              <a:t>1. электроны </a:t>
            </a:r>
            <a:r>
              <a:rPr lang="ru-RU" dirty="0">
                <a:latin typeface="Sitka Subheading" panose="02000505000000020004" pitchFamily="2" charset="0"/>
              </a:rPr>
              <a:t>движутся вокруг ядер, </a:t>
            </a:r>
            <a:endParaRPr lang="ru-RU" dirty="0" smtClean="0">
              <a:latin typeface="Sitka Subheading" panose="02000505000000020004" pitchFamily="2" charset="0"/>
            </a:endParaRPr>
          </a:p>
          <a:p>
            <a:pPr algn="just"/>
            <a:r>
              <a:rPr lang="ru-RU" dirty="0" smtClean="0">
                <a:latin typeface="Sitka Subheading" panose="02000505000000020004" pitchFamily="2" charset="0"/>
              </a:rPr>
              <a:t>2. ядра </a:t>
            </a:r>
            <a:r>
              <a:rPr lang="ru-RU" dirty="0">
                <a:latin typeface="Sitka Subheading" panose="02000505000000020004" pitchFamily="2" charset="0"/>
              </a:rPr>
              <a:t>колеблются около положения равновесия, </a:t>
            </a:r>
            <a:endParaRPr lang="ru-RU" dirty="0" smtClean="0">
              <a:latin typeface="Sitka Subheading" panose="02000505000000020004" pitchFamily="2" charset="0"/>
            </a:endParaRPr>
          </a:p>
          <a:p>
            <a:pPr algn="just"/>
            <a:r>
              <a:rPr lang="ru-RU" dirty="0" smtClean="0">
                <a:latin typeface="Sitka Subheading" panose="02000505000000020004" pitchFamily="2" charset="0"/>
              </a:rPr>
              <a:t>3. молекула </a:t>
            </a:r>
            <a:r>
              <a:rPr lang="ru-RU" dirty="0">
                <a:latin typeface="Sitka Subheading" panose="02000505000000020004" pitchFamily="2" charset="0"/>
              </a:rPr>
              <a:t>как целое может вращаться вокруг некоторой оси. </a:t>
            </a:r>
            <a:endParaRPr lang="ru-RU" dirty="0" smtClean="0">
              <a:latin typeface="Sitka Subheading" panose="02000505000000020004" pitchFamily="2" charset="0"/>
            </a:endParaRPr>
          </a:p>
          <a:p>
            <a:pPr algn="just"/>
            <a:r>
              <a:rPr lang="ru-RU" dirty="0" smtClean="0">
                <a:latin typeface="Sitka Subheading" panose="02000505000000020004" pitchFamily="2" charset="0"/>
              </a:rPr>
              <a:t>В молекуле </a:t>
            </a:r>
            <a:r>
              <a:rPr lang="ru-RU" dirty="0">
                <a:latin typeface="Sitka Subheading" panose="02000505000000020004" pitchFamily="2" charset="0"/>
              </a:rPr>
              <a:t>могут возбуждаться не только электроны, но колебания и вращения </a:t>
            </a:r>
            <a:r>
              <a:rPr lang="ru-RU" dirty="0" smtClean="0">
                <a:latin typeface="Sitka Subheading" panose="02000505000000020004" pitchFamily="2" charset="0"/>
              </a:rPr>
              <a:t>ядер.</a:t>
            </a:r>
            <a:endParaRPr lang="ru-RU" dirty="0">
              <a:latin typeface="Sitka Subheading" panose="02000505000000020004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95" y="4481248"/>
            <a:ext cx="1981200" cy="6191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5" y="5155155"/>
            <a:ext cx="2076450" cy="371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61" y="5522796"/>
            <a:ext cx="2105025" cy="3619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679079" y="46622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/>
              <a:t>-изменение </a:t>
            </a:r>
            <a:r>
              <a:rPr lang="ru-RU" sz="1400" i="1" dirty="0"/>
              <a:t>электронной, колебательной и </a:t>
            </a:r>
            <a:r>
              <a:rPr lang="ru-RU" sz="1400" i="1" dirty="0" smtClean="0"/>
              <a:t>-вращательной </a:t>
            </a:r>
            <a:r>
              <a:rPr lang="ru-RU" sz="1400" i="1" dirty="0"/>
              <a:t>энергий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19300" y="5157298"/>
            <a:ext cx="273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-колебательные</a:t>
            </a:r>
            <a:r>
              <a:rPr lang="ru-RU" i="1" spc="5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спектры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65886" y="5527275"/>
            <a:ext cx="2108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-вращательные</a:t>
            </a:r>
            <a:r>
              <a:rPr lang="ru-RU" sz="1400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спектры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200" y="5863958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2595" indent="360000" algn="just">
              <a:spcAft>
                <a:spcPts val="0"/>
              </a:spcAft>
            </a:pPr>
            <a:r>
              <a:rPr lang="ru-RU" dirty="0">
                <a:latin typeface="Sitka Subheading" panose="02000505000000020004" pitchFamily="2" charset="0"/>
                <a:ea typeface="Times New Roman" panose="02020603050405020304" pitchFamily="18" charset="0"/>
              </a:rPr>
              <a:t>Спектры накаленных твердых и жидких тел и газов при большом</a:t>
            </a:r>
            <a:r>
              <a:rPr lang="ru-RU" spc="5" dirty="0"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itka Subheading" panose="02000505000000020004" pitchFamily="2" charset="0"/>
                <a:ea typeface="Times New Roman" panose="02020603050405020304" pitchFamily="18" charset="0"/>
              </a:rPr>
              <a:t>давлении</a:t>
            </a:r>
            <a:r>
              <a:rPr lang="ru-RU" spc="5" dirty="0"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itka Subheading" panose="02000505000000020004" pitchFamily="2" charset="0"/>
                <a:ea typeface="Times New Roman" panose="02020603050405020304" pitchFamily="18" charset="0"/>
              </a:rPr>
              <a:t>являются</a:t>
            </a:r>
            <a:r>
              <a:rPr lang="ru-RU" spc="5" dirty="0"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itka Subheading" panose="02000505000000020004" pitchFamily="2" charset="0"/>
                <a:ea typeface="Times New Roman" panose="02020603050405020304" pitchFamily="18" charset="0"/>
              </a:rPr>
              <a:t>сплошными,</a:t>
            </a:r>
            <a:r>
              <a:rPr lang="ru-RU" spc="5" dirty="0"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itka Subheading" panose="02000505000000020004" pitchFamily="2" charset="0"/>
                <a:ea typeface="Times New Roman" panose="02020603050405020304" pitchFamily="18" charset="0"/>
              </a:rPr>
              <a:t>т.е.</a:t>
            </a:r>
            <a:r>
              <a:rPr lang="ru-RU" spc="5" dirty="0"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itka Subheading" panose="02000505000000020004" pitchFamily="2" charset="0"/>
                <a:ea typeface="Times New Roman" panose="02020603050405020304" pitchFamily="18" charset="0"/>
              </a:rPr>
              <a:t>в них отдельные</a:t>
            </a:r>
            <a:r>
              <a:rPr lang="ru-RU" spc="5" dirty="0"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itka Subheading" panose="02000505000000020004" pitchFamily="2" charset="0"/>
                <a:ea typeface="Times New Roman" panose="02020603050405020304" pitchFamily="18" charset="0"/>
              </a:rPr>
              <a:t>спектральные</a:t>
            </a:r>
            <a:r>
              <a:rPr lang="ru-RU" spc="5" dirty="0"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itka Subheading" panose="02000505000000020004" pitchFamily="2" charset="0"/>
                <a:ea typeface="Times New Roman" panose="02020603050405020304" pitchFamily="18" charset="0"/>
              </a:rPr>
              <a:t>цвета</a:t>
            </a:r>
            <a:r>
              <a:rPr lang="ru-RU" spc="5" dirty="0"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itka Subheading" panose="02000505000000020004" pitchFamily="2" charset="0"/>
                <a:ea typeface="Times New Roman" panose="02020603050405020304" pitchFamily="18" charset="0"/>
              </a:rPr>
              <a:t>непрерывно переходят один</a:t>
            </a:r>
            <a:r>
              <a:rPr lang="ru-RU" spc="5" dirty="0"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itka Subheading" panose="02000505000000020004" pitchFamily="2" charset="0"/>
                <a:ea typeface="Times New Roman" panose="02020603050405020304" pitchFamily="18" charset="0"/>
              </a:rPr>
              <a:t>в</a:t>
            </a:r>
            <a:r>
              <a:rPr lang="ru-RU" spc="-5" dirty="0"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itka Subheading" panose="02000505000000020004" pitchFamily="2" charset="0"/>
                <a:ea typeface="Times New Roman" panose="02020603050405020304" pitchFamily="18" charset="0"/>
              </a:rPr>
              <a:t>другой.</a:t>
            </a:r>
            <a:endParaRPr lang="ru-RU" sz="1400" dirty="0">
              <a:effectLst/>
              <a:latin typeface="Sitka Subheading" panose="02000505000000020004" pitchFamily="2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757" y="4106989"/>
            <a:ext cx="2658244" cy="6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2218</Words>
  <Application>Microsoft Office PowerPoint</Application>
  <PresentationFormat>Экран (4:3)</PresentationFormat>
  <Paragraphs>247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Impact</vt:lpstr>
      <vt:lpstr>Sitka Subheading</vt:lpstr>
      <vt:lpstr>Symbol</vt:lpstr>
      <vt:lpstr>Times New Roman</vt:lpstr>
      <vt:lpstr>wf_SegoeUILight</vt:lpstr>
      <vt:lpstr>Wingdings</vt:lpstr>
      <vt:lpstr>Office Theme</vt:lpstr>
      <vt:lpstr>Методы качественного и количественного анализа.  Спектральный анализ.  Спектральные характеристики основных классов соединений.</vt:lpstr>
      <vt:lpstr>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спектрометры, их виды и принцип работы</vt:lpstr>
      <vt:lpstr>Презентация PowerPoint</vt:lpstr>
      <vt:lpstr>Презентация PowerPoint</vt:lpstr>
      <vt:lpstr>Спектроскопические методы, используемые в медико-биологических исследованиях</vt:lpstr>
      <vt:lpstr>Презентация PowerPoint</vt:lpstr>
      <vt:lpstr>Презентация PowerPoint</vt:lpstr>
      <vt:lpstr>Презентация PowerPoint</vt:lpstr>
    </vt:vector>
  </TitlesOfParts>
  <Company>HYATT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MyPC</cp:lastModifiedBy>
  <cp:revision>99</cp:revision>
  <dcterms:created xsi:type="dcterms:W3CDTF">2015-12-09T15:59:37Z</dcterms:created>
  <dcterms:modified xsi:type="dcterms:W3CDTF">2022-09-23T22:10:02Z</dcterms:modified>
</cp:coreProperties>
</file>