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03" r:id="rId2"/>
  </p:sldMasterIdLst>
  <p:sldIdLst>
    <p:sldId id="269" r:id="rId3"/>
    <p:sldId id="270" r:id="rId4"/>
    <p:sldId id="262" r:id="rId5"/>
    <p:sldId id="271" r:id="rId6"/>
    <p:sldId id="272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2" r:id="rId15"/>
    <p:sldId id="281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9" r:id="rId25"/>
    <p:sldId id="291" r:id="rId26"/>
    <p:sldId id="292" r:id="rId27"/>
    <p:sldId id="293" r:id="rId28"/>
    <p:sldId id="294" r:id="rId29"/>
    <p:sldId id="295" r:id="rId30"/>
    <p:sldId id="296" r:id="rId31"/>
    <p:sldId id="300" r:id="rId32"/>
    <p:sldId id="297" r:id="rId33"/>
    <p:sldId id="298" r:id="rId34"/>
    <p:sldId id="268" r:id="rId35"/>
  </p:sldIdLst>
  <p:sldSz cx="9144000" cy="5715000" type="screen16x10"/>
  <p:notesSz cx="6858000" cy="9144000"/>
  <p:custDataLst>
    <p:tags r:id="rId3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">
          <p15:clr>
            <a:srgbClr val="A4A3A4"/>
          </p15:clr>
        </p15:guide>
        <p15:guide id="2" pos="29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208"/>
    <a:srgbClr val="999999"/>
    <a:srgbClr val="05B05F"/>
    <a:srgbClr val="16BCB8"/>
    <a:srgbClr val="1E8FB2"/>
    <a:srgbClr val="05C3CD"/>
    <a:srgbClr val="13AFBF"/>
    <a:srgbClr val="22B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1074" y="126"/>
      </p:cViewPr>
      <p:guideLst>
        <p:guide orient="horz" pos="13"/>
        <p:guide pos="29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8098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2688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22490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6565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34072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96430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96010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02160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17221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125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776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20434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5799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72376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7846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5573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869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2892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1399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409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4753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新模板\城市高尔夫\未标题-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dirty="0"/>
          </a:p>
        </p:txBody>
      </p:sp>
      <p:sp>
        <p:nvSpPr>
          <p:cNvPr id="2052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EA07CAACB494bf09C6B7463F47878FC# #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5" t="50000" r="29532"/>
          <a:stretch>
            <a:fillRect/>
          </a:stretch>
        </p:blipFill>
        <p:spPr bwMode="auto">
          <a:xfrm>
            <a:off x="5795963" y="2857500"/>
            <a:ext cx="647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A32A9812DE504d1088A2729795CCEDD8# #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3" t="50000" r="36615"/>
          <a:stretch>
            <a:fillRect/>
          </a:stretch>
        </p:blipFill>
        <p:spPr bwMode="auto">
          <a:xfrm>
            <a:off x="5105400" y="2857500"/>
            <a:ext cx="6905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CEA913F9D5A94e76AC952E2AE1C6A752# #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7" r="36615" b="50000"/>
          <a:stretch>
            <a:fillRect/>
          </a:stretch>
        </p:blipFill>
        <p:spPr bwMode="auto">
          <a:xfrm>
            <a:off x="5114925" y="0"/>
            <a:ext cx="6810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035FB4945FF145b4B4A1E0E921563006# #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9" t="50000" r="43698"/>
          <a:stretch>
            <a:fillRect/>
          </a:stretch>
        </p:blipFill>
        <p:spPr bwMode="auto">
          <a:xfrm>
            <a:off x="4500563" y="2857500"/>
            <a:ext cx="647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3B601517A97448abBA7626A1662506CF# #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9" r="43698" b="50000"/>
          <a:stretch>
            <a:fillRect/>
          </a:stretch>
        </p:blipFill>
        <p:spPr bwMode="auto">
          <a:xfrm>
            <a:off x="4500563" y="0"/>
            <a:ext cx="647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" descr="41CA8F8EDD3E4f7f968671DDC8FDE0C6# #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7" t="50000" r="50781"/>
          <a:stretch>
            <a:fillRect/>
          </a:stretch>
        </p:blipFill>
        <p:spPr bwMode="auto">
          <a:xfrm>
            <a:off x="3851275" y="2857500"/>
            <a:ext cx="6492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" descr="B7C98D5BFBF44ee28FBC878A99BFF1B1# #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7" r="50781" b="50000"/>
          <a:stretch>
            <a:fillRect/>
          </a:stretch>
        </p:blipFill>
        <p:spPr bwMode="auto">
          <a:xfrm>
            <a:off x="3851275" y="0"/>
            <a:ext cx="6492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" descr="25A9A401F1A04fa3ABF3BEB55F248D12# #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6" t="50000" r="57883"/>
          <a:stretch>
            <a:fillRect/>
          </a:stretch>
        </p:blipFill>
        <p:spPr bwMode="auto">
          <a:xfrm>
            <a:off x="3203575" y="2857500"/>
            <a:ext cx="647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" descr="7001BAB92F2A4094BFA76E0562429F6B# #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6" r="57883" b="50000"/>
          <a:stretch>
            <a:fillRect/>
          </a:stretch>
        </p:blipFill>
        <p:spPr bwMode="auto">
          <a:xfrm>
            <a:off x="3203575" y="0"/>
            <a:ext cx="647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" descr="25019556A49C464991FD51711C5CD289# #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50000" r="64966"/>
          <a:stretch>
            <a:fillRect/>
          </a:stretch>
        </p:blipFill>
        <p:spPr bwMode="auto">
          <a:xfrm>
            <a:off x="2555875" y="2857500"/>
            <a:ext cx="647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" descr="E9AF5587BED348efBBF14AE63EDC97D7# #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r="64966" b="50000"/>
          <a:stretch>
            <a:fillRect/>
          </a:stretch>
        </p:blipFill>
        <p:spPr bwMode="auto">
          <a:xfrm>
            <a:off x="2555875" y="0"/>
            <a:ext cx="647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2" descr="98DB4F37811D4e9e9CBB40D0FFA05DA5# #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8" t="50000" r="72049"/>
          <a:stretch>
            <a:fillRect/>
          </a:stretch>
        </p:blipFill>
        <p:spPr bwMode="auto">
          <a:xfrm>
            <a:off x="1908175" y="2857500"/>
            <a:ext cx="647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" descr="CCC7CB9330AC4fee8F3F5C0788195FF8# #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8" r="72049" b="50000"/>
          <a:stretch>
            <a:fillRect/>
          </a:stretch>
        </p:blipFill>
        <p:spPr bwMode="auto">
          <a:xfrm>
            <a:off x="1908175" y="0"/>
            <a:ext cx="647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" descr="5DBE4B01647F449dB158A13647B12BF8# #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6" t="50000" r="79132"/>
          <a:stretch>
            <a:fillRect/>
          </a:stretch>
        </p:blipFill>
        <p:spPr bwMode="auto">
          <a:xfrm>
            <a:off x="1258888" y="2857500"/>
            <a:ext cx="6492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2" descr="C20E8CDB3BA448f2A4ABCA8DC752D227# #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6" r="79132" b="50000"/>
          <a:stretch>
            <a:fillRect/>
          </a:stretch>
        </p:blipFill>
        <p:spPr bwMode="auto">
          <a:xfrm>
            <a:off x="1258888" y="0"/>
            <a:ext cx="6492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2" descr="73768834632E4b99B937AD9CDBDF3BBC# #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 t="50000" r="86234"/>
          <a:stretch>
            <a:fillRect/>
          </a:stretch>
        </p:blipFill>
        <p:spPr bwMode="auto">
          <a:xfrm>
            <a:off x="625475" y="2857500"/>
            <a:ext cx="6334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" descr="4376C904009447fe8515B496DFBF307D# #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 r="86234" b="50000"/>
          <a:stretch>
            <a:fillRect/>
          </a:stretch>
        </p:blipFill>
        <p:spPr bwMode="auto">
          <a:xfrm>
            <a:off x="625475" y="0"/>
            <a:ext cx="6334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2" descr="C045BBCE2F774cb4A50AA1CE30F406F3# #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93159"/>
          <a:stretch>
            <a:fillRect/>
          </a:stretch>
        </p:blipFill>
        <p:spPr bwMode="auto">
          <a:xfrm>
            <a:off x="0" y="2857500"/>
            <a:ext cx="6254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" descr="E7200A08537748059C339A2158BF79AC# #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59" b="50000"/>
          <a:stretch>
            <a:fillRect/>
          </a:stretch>
        </p:blipFill>
        <p:spPr bwMode="auto">
          <a:xfrm>
            <a:off x="0" y="0"/>
            <a:ext cx="6254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" descr="B75320DD47EE4dd4B2549FF90BF32743# #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34" t="50000" r="2"/>
          <a:stretch>
            <a:fillRect/>
          </a:stretch>
        </p:blipFill>
        <p:spPr bwMode="auto">
          <a:xfrm>
            <a:off x="8388350" y="2857500"/>
            <a:ext cx="755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" descr="4783EC966EAF4cd0A4DA34A95510567A# #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34" r="2" b="50000"/>
          <a:stretch>
            <a:fillRect/>
          </a:stretch>
        </p:blipFill>
        <p:spPr bwMode="auto">
          <a:xfrm>
            <a:off x="8388350" y="0"/>
            <a:ext cx="755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" descr="9BF9ED91D54F41a58A80B6269D2AC5B2# #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1" t="50000" r="8266"/>
          <a:stretch>
            <a:fillRect/>
          </a:stretch>
        </p:blipFill>
        <p:spPr bwMode="auto">
          <a:xfrm>
            <a:off x="7740650" y="2857500"/>
            <a:ext cx="647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" descr="7C6D9E84ACB6428eAB7E9BFA1D94FE2C# #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1" r="8266" b="50000"/>
          <a:stretch>
            <a:fillRect/>
          </a:stretch>
        </p:blipFill>
        <p:spPr bwMode="auto">
          <a:xfrm>
            <a:off x="7740650" y="0"/>
            <a:ext cx="647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" descr="213BE4E595DE4717A0A9E53EE8CE140C# #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68" t="50000" r="15349"/>
          <a:stretch>
            <a:fillRect/>
          </a:stretch>
        </p:blipFill>
        <p:spPr bwMode="auto">
          <a:xfrm>
            <a:off x="7092950" y="2857500"/>
            <a:ext cx="647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" descr="E9CEA3B968034e8bB4329FDDF4E152AC# #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68" r="15349" b="50000"/>
          <a:stretch>
            <a:fillRect/>
          </a:stretch>
        </p:blipFill>
        <p:spPr bwMode="auto">
          <a:xfrm>
            <a:off x="7092950" y="0"/>
            <a:ext cx="647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" descr="02CFD2ECCBFE4e1fB199816D1D64E6FB# #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4" t="50000" r="22432"/>
          <a:stretch>
            <a:fillRect/>
          </a:stretch>
        </p:blipFill>
        <p:spPr bwMode="auto">
          <a:xfrm>
            <a:off x="6391275" y="2857500"/>
            <a:ext cx="7016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2" descr="3070552FBC8D4d7d8266D68C51061C44# #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4" r="22432" b="50000"/>
          <a:stretch>
            <a:fillRect/>
          </a:stretch>
        </p:blipFill>
        <p:spPr bwMode="auto">
          <a:xfrm>
            <a:off x="6391275" y="0"/>
            <a:ext cx="7016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2" descr="3470DE2D13484f76A3466854E911C65E# #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5" r="29532" b="50000"/>
          <a:stretch>
            <a:fillRect/>
          </a:stretch>
        </p:blipFill>
        <p:spPr bwMode="auto">
          <a:xfrm>
            <a:off x="5795963" y="0"/>
            <a:ext cx="647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Picture 3" descr="0E76BBF8F9B64090B7595FAE358F9047# #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21"/>
          <a:stretch>
            <a:fillRect/>
          </a:stretch>
        </p:blipFill>
        <p:spPr bwMode="auto">
          <a:xfrm>
            <a:off x="0" y="0"/>
            <a:ext cx="6381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9408" y="2247900"/>
            <a:ext cx="5134880" cy="342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Picture 6" descr="62F0484623214cdeBD1FCA56339DBF6F# #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7" r="44489" b="85280"/>
          <a:stretch>
            <a:fillRect/>
          </a:stretch>
        </p:blipFill>
        <p:spPr bwMode="auto">
          <a:xfrm>
            <a:off x="0" y="209550"/>
            <a:ext cx="50768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Picture 7" descr="5EA9D474C2A74ec69BFB4FB6B20A0487# #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 r="45000" b="67000"/>
          <a:stretch>
            <a:fillRect/>
          </a:stretch>
        </p:blipFill>
        <p:spPr bwMode="auto">
          <a:xfrm>
            <a:off x="0" y="685800"/>
            <a:ext cx="5805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Picture 8" descr="2903C2B4B6F14014AB00244AB55C5C13# #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3" r="20209" b="57001"/>
          <a:stretch>
            <a:fillRect/>
          </a:stretch>
        </p:blipFill>
        <p:spPr bwMode="auto">
          <a:xfrm>
            <a:off x="0" y="1676400"/>
            <a:ext cx="72961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Picture 4" descr="994A7831E4CE4bf8A1E1729048E7F342# #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8" r="76875" b="57333"/>
          <a:stretch>
            <a:fillRect/>
          </a:stretch>
        </p:blipFill>
        <p:spPr bwMode="auto">
          <a:xfrm>
            <a:off x="0" y="1695450"/>
            <a:ext cx="21145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8" name="Заголовок 1"/>
          <p:cNvSpPr>
            <a:spLocks noGrp="1"/>
          </p:cNvSpPr>
          <p:nvPr>
            <p:ph type="ctrTitle"/>
          </p:nvPr>
        </p:nvSpPr>
        <p:spPr>
          <a:xfrm>
            <a:off x="736166" y="685800"/>
            <a:ext cx="4787900" cy="122555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Буферные системы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0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4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7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0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3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3208"/>
            <a:ext cx="8229600" cy="843880"/>
          </a:xfrm>
        </p:spPr>
        <p:txBody>
          <a:bodyPr/>
          <a:lstStyle/>
          <a:p>
            <a:r>
              <a:rPr lang="ru-RU" sz="2800" b="1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Буферные системы</a:t>
            </a:r>
            <a:endParaRPr lang="ru-RU" sz="2800" dirty="0">
              <a:solidFill>
                <a:srgbClr val="09220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61356"/>
            <a:ext cx="8229600" cy="303616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Наибольшая величина буферной емкости достигается, если компоненты буферной смеси имеют одинаковые концентрации, тогда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Поэтому применение любой буферной смеси ограничивается определенной областью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(областью буферирования), а именно:</a:t>
            </a: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± 1</a:t>
            </a:r>
          </a:p>
          <a:p>
            <a:pPr marL="0" indent="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Итак, при использовании кислотных буферных растворов для обеспечения наибольшей буферной емкости необходимо выбирать такие кислоты, для которых значение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близки к заданному значению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работе с основными буферными растворами следует выбирать такие основания, для которых значение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наиболее близко к нужному значению (14-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24500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3208"/>
            <a:ext cx="8229600" cy="771872"/>
          </a:xfrm>
        </p:spPr>
        <p:txBody>
          <a:bodyPr/>
          <a:lstStyle/>
          <a:p>
            <a:r>
              <a:rPr lang="ru-RU" sz="2800" b="1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Буферные системы</a:t>
            </a:r>
            <a:endParaRPr lang="ru-RU" dirty="0">
              <a:solidFill>
                <a:srgbClr val="09220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7718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приведенных сведений о буферных растворах можно сделать следующие важные выводы: 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55B03-65F5-4A4F-AB51-DB4182E0C486}"/>
              </a:ext>
            </a:extLst>
          </p:cNvPr>
          <p:cNvSpPr txBox="1"/>
          <p:nvPr/>
        </p:nvSpPr>
        <p:spPr>
          <a:xfrm>
            <a:off x="457200" y="2064836"/>
            <a:ext cx="8229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algn="just">
              <a:buNone/>
              <a:tabLst>
                <a:tab pos="44450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любая буферная смесь практически сохраняет постоянство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при условии добавления небольшого определенного количества кислоты или щелочи, т.е. характеризуется определенной буферной емкостью;</a:t>
            </a:r>
          </a:p>
          <a:p>
            <a:pPr marL="533400" algn="just">
              <a:buNone/>
              <a:tabLst>
                <a:tab pos="44450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максимальную буферную емкость имеют буферные растворы, содержащие равные концентрации слабой кислоты и соли или слабого основания и соли;</a:t>
            </a:r>
          </a:p>
          <a:p>
            <a:pPr marL="533400" algn="just">
              <a:buNone/>
              <a:tabLst>
                <a:tab pos="44450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	чем выше концентрация компонентов буферной смеси, тем больше буферная емкость раствора;</a:t>
            </a:r>
          </a:p>
          <a:p>
            <a:pPr marL="533400" algn="just">
              <a:buNone/>
              <a:tabLst>
                <a:tab pos="44450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	по мере добавления к буферному раствору кислоты или щелочи устойчивость раствора к изменению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pHпостепенно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уменьшается;</a:t>
            </a:r>
          </a:p>
          <a:p>
            <a:pPr marL="533400" algn="just">
              <a:buNone/>
              <a:tabLst>
                <a:tab pos="44450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	чтобы буферная емкость имела достаточное для практического применения значение, концентрация одного из компонентов не должна превышать концентрацию второго компонента более чем в 10 раз.</a:t>
            </a:r>
          </a:p>
        </p:txBody>
      </p:sp>
    </p:spTree>
    <p:extLst>
      <p:ext uri="{BB962C8B-B14F-4D97-AF65-F5344CB8AC3E}">
        <p14:creationId xmlns:p14="http://schemas.microsoft.com/office/powerpoint/2010/main" val="209079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53244"/>
            <a:ext cx="8229600" cy="771872"/>
          </a:xfrm>
        </p:spPr>
        <p:txBody>
          <a:bodyPr/>
          <a:lstStyle/>
          <a:p>
            <a:r>
              <a:rPr lang="ru-RU" sz="2800" b="1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Буферные системы</a:t>
            </a:r>
            <a:endParaRPr lang="ru-RU" dirty="0">
              <a:solidFill>
                <a:srgbClr val="092208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457200" y="1181100"/>
            <a:ext cx="4038600" cy="4120108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постоянства кислотности жидких сред имеет для жизнедеятельности человеческого организма первостепенное значение. Такое постоянство обусловлено тем, что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ионы водорода осуществляют каталитическое действие во многих биохимических преобразованиях;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ферменты и гормоны проявляют биологическую активность только в определенном интервале значений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небольшие изменения концентраций ионов водорода в крови и межтканевых жидкостях ощутимо влияют на величину осмотического давления в этих жидкостях.</a:t>
            </a:r>
          </a:p>
          <a:p>
            <a:pPr lv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648200" y="2114922"/>
            <a:ext cx="4038600" cy="2252464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медицинской практике часто возникает необходимость в приготовлении буферных растворов с необходимым постоянным значением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например, для введения этих растворов в организм, для моделирования в лабораторных условиях биологических процессов, в некоторых клинических анализах и т.д.</a:t>
            </a:r>
          </a:p>
        </p:txBody>
      </p:sp>
    </p:spTree>
    <p:extLst>
      <p:ext uri="{BB962C8B-B14F-4D97-AF65-F5344CB8AC3E}">
        <p14:creationId xmlns:p14="http://schemas.microsoft.com/office/powerpoint/2010/main" val="2102846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27013"/>
            <a:ext cx="3754760" cy="968375"/>
          </a:xfrm>
        </p:spPr>
        <p:txBody>
          <a:bodyPr/>
          <a:lstStyle/>
          <a:p>
            <a:r>
              <a:rPr lang="ru-RU" sz="2800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Буферные системы</a:t>
            </a:r>
            <a:endParaRPr lang="ru-RU" dirty="0">
              <a:solidFill>
                <a:srgbClr val="092208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41313" y="1342368"/>
            <a:ext cx="3113782" cy="3030264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Регуляторами, непосредственно обеспечивающими быструю неполную компенсацию смещений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крови, являются буферные системы жидких сред организма, а именно крови и других биологических жидкостей. Деятельность легких, почек, печени и кожи компенсирует смещение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более медленно, но зато полностью, а буферные системы реагируют на изменение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практически мгновенно.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5292"/>
            <a:ext cx="5111750" cy="383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156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6952" y="689620"/>
            <a:ext cx="8229600" cy="720080"/>
          </a:xfrm>
        </p:spPr>
        <p:txBody>
          <a:bodyPr/>
          <a:lstStyle/>
          <a:p>
            <a:r>
              <a:rPr lang="ru-RU" sz="2800" b="1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Гидрокарбонатная (бикарбонатная) буферная система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456952" y="1409700"/>
                <a:ext cx="8229600" cy="4044280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Величина 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крови зависит от концентраций свободной растворенной в крови H</a:t>
                </a:r>
                <a:r>
                  <a:rPr lang="ru-RU" sz="1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ru-RU" sz="1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кислоты, связанной в гидрокарбонат-ион: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/>
                        </a:rPr>
                        <m:t>𝑝𝐻</m:t>
                      </m:r>
                      <m:r>
                        <a:rPr lang="ru-RU" sz="1400" i="1">
                          <a:latin typeface="Cambria Math"/>
                        </a:rPr>
                        <m:t>=</m:t>
                      </m:r>
                      <m:r>
                        <a:rPr lang="ru-RU" sz="1400" i="1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1400" i="1">
                          <a:latin typeface="Cambria Math"/>
                        </a:rPr>
                        <m:t>+</m:t>
                      </m:r>
                      <m:r>
                        <a:rPr lang="ru-RU" sz="1400" i="1">
                          <a:latin typeface="Cambria Math"/>
                        </a:rPr>
                        <m:t>𝐼𝑔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𝑁𝑎𝐻𝐶𝑂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ru-RU" sz="1400" i="1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ru-RU" sz="1400" i="1"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ru-RU" sz="1400" i="1">
                              <a:latin typeface="Cambria Math"/>
                            </a:rPr>
                            <m:t>]</m:t>
                          </m:r>
                        </m:den>
                      </m:f>
                      <m:r>
                        <a:rPr lang="ru-RU" sz="1400" i="1">
                          <a:latin typeface="Cambria Math"/>
                        </a:rPr>
                        <m:t>=</m:t>
                      </m:r>
                      <m:r>
                        <a:rPr lang="ru-RU" sz="1400" i="1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1400" i="1">
                          <a:latin typeface="Cambria Math"/>
                        </a:rPr>
                        <m:t>+</m:t>
                      </m:r>
                      <m:r>
                        <a:rPr lang="ru-RU" sz="1400" i="1">
                          <a:latin typeface="Cambria Math"/>
                        </a:rPr>
                        <m:t>𝐼𝑔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/>
                                </a:rPr>
                                <m:t>связ</m:t>
                              </m:r>
                            </m:sup>
                          </m:sSubSup>
                          <m:r>
                            <a:rPr lang="ru-RU" sz="1400" i="1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ru-RU" sz="1400" i="1">
                              <a:latin typeface="Cambria Math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/>
                                </a:rPr>
                                <m:t>своб</m:t>
                              </m:r>
                            </m:sup>
                          </m:sSubSup>
                          <m:r>
                            <a:rPr lang="ru-RU" sz="1400" i="1">
                              <a:latin typeface="Cambria Math"/>
                            </a:rPr>
                            <m:t>]</m:t>
                          </m:r>
                        </m:den>
                      </m:f>
                      <m:r>
                        <a:rPr lang="ru-RU" sz="1400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</a:rPr>
                      <m:t>[</m:t>
                    </m:r>
                    <m:sSubSup>
                      <m:sSubSup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400" i="1">
                            <a:latin typeface="Cambria Math"/>
                          </a:rPr>
                          <m:t>𝐶𝑂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ru-RU" sz="1400" i="1">
                            <a:latin typeface="Cambria Math"/>
                          </a:rPr>
                          <m:t>связ</m:t>
                        </m:r>
                      </m:sup>
                    </m:sSubSup>
                    <m:r>
                      <a:rPr lang="ru-RU" sz="1400" i="1">
                        <a:latin typeface="Cambria Math"/>
                      </a:rPr>
                      <m:t>]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концентрация гидрокарбоната в пересчете на CO</a:t>
                </a:r>
                <a:r>
                  <a:rPr lang="ru-RU" sz="1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объемных процентах;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</a:rPr>
                      <m:t>[</m:t>
                    </m:r>
                    <m:sSubSup>
                      <m:sSubSup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400" i="1">
                            <a:latin typeface="Cambria Math"/>
                          </a:rPr>
                          <m:t>𝐶𝑂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ru-RU" sz="1400" i="1">
                            <a:latin typeface="Cambria Math"/>
                          </a:rPr>
                          <m:t>своб</m:t>
                        </m:r>
                      </m:sup>
                    </m:sSubSup>
                    <m:r>
                      <a:rPr lang="ru-RU" sz="1400" i="1">
                        <a:latin typeface="Cambria Math"/>
                      </a:rPr>
                      <m:t>]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концентрация свободной угольной кислоты в объемных процентах. В условиях плазмы крови (при 37ºC)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</a:rPr>
                      <m:t>𝑝</m:t>
                    </m:r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1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/>
                                  </a:rPr>
                                  <m:t>𝐶𝑂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ru-RU" sz="1400" i="1">
                        <a:latin typeface="Cambria Math"/>
                      </a:rPr>
                      <m:t>=6.1.</m:t>
                    </m:r>
                  </m:oMath>
                </a14:m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Концентрация углекислоты, растворенной в крови, можно найти по формуле: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/>
                                </a:rPr>
                                <m:t>своб</m:t>
                              </m:r>
                            </m:sup>
                          </m:sSubSup>
                        </m:e>
                      </m:d>
                      <m:r>
                        <a:rPr lang="ru-RU" sz="1400" i="1">
                          <a:latin typeface="Cambria Math"/>
                        </a:rPr>
                        <m:t>=</m:t>
                      </m:r>
                      <m:r>
                        <a:rPr lang="ru-RU" sz="1400" i="1">
                          <a:latin typeface="Cambria Math"/>
                        </a:rPr>
                        <m:t>𝑠</m:t>
                      </m:r>
                      <m:r>
                        <a:rPr lang="ru-RU" sz="1400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ru-RU" sz="1400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𝐶𝑂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парциальное давление углекислого газа в воздухе, находящемся в равновесии с кровью; s – коэффициент растворимости углекислого газа в крови.</a:t>
                </a:r>
              </a:p>
              <a:p>
                <a:pPr marL="0" indent="0" algn="just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определения суммарной концентрации CO</a:t>
                </a:r>
                <a:r>
                  <a:rPr lang="ru-RU" sz="1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крови к ней добавляют сильную кислоту и измеряют объем выделяющегося газа. Таким образом, пользуясь газоаналитическим методом определения гидрокарбонат-иона и CO</a:t>
                </a:r>
                <a:r>
                  <a:rPr lang="ru-RU" sz="1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можно вычислить величину 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плазмы: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/>
                        </a:rPr>
                        <m:t>𝑝𝐻</m:t>
                      </m:r>
                      <m:r>
                        <a:rPr lang="ru-RU" sz="1400" i="1">
                          <a:latin typeface="Cambria Math"/>
                        </a:rPr>
                        <m:t>=6.1+</m:t>
                      </m:r>
                      <m:r>
                        <a:rPr lang="ru-RU" sz="1400" i="1">
                          <a:latin typeface="Cambria Math"/>
                        </a:rPr>
                        <m:t>𝐼𝑔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 i="1">
                                      <a:latin typeface="Cambria Math"/>
                                    </a:rPr>
                                    <m:t>𝐶𝑂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sz="1400" i="1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ru-RU" sz="1400" i="1">
                                      <a:latin typeface="Cambria Math"/>
                                    </a:rPr>
                                    <m:t>ум</m:t>
                                  </m:r>
                                </m:sup>
                              </m:sSubSup>
                            </m:e>
                          </m:d>
                          <m:r>
                            <a:rPr lang="ru-RU" sz="1400" i="1">
                              <a:latin typeface="Cambria Math"/>
                            </a:rPr>
                            <m:t>−[</m:t>
                          </m:r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/>
                                </a:rPr>
                                <m:t>своб</m:t>
                              </m:r>
                            </m:sup>
                          </m:sSubSup>
                          <m:r>
                            <a:rPr lang="ru-RU" sz="1400" i="1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ru-RU" sz="1400" i="1">
                              <a:latin typeface="Cambria Math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/>
                                </a:rPr>
                                <m:t>своб</m:t>
                              </m:r>
                            </m:sup>
                          </m:sSubSup>
                          <m:r>
                            <a:rPr lang="ru-RU" sz="1400" i="1">
                              <a:latin typeface="Cambria Math"/>
                            </a:rPr>
                            <m:t>]</m:t>
                          </m:r>
                        </m:den>
                      </m:f>
                      <m:r>
                        <a:rPr lang="ru-RU" sz="14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1600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952" y="1409700"/>
                <a:ext cx="8229600" cy="4044280"/>
              </a:xfrm>
              <a:blipFill>
                <a:blip r:embed="rId2"/>
                <a:stretch>
                  <a:fillRect l="-222" t="-151" r="-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981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64096"/>
          </a:xfrm>
        </p:spPr>
        <p:txBody>
          <a:bodyPr/>
          <a:lstStyle/>
          <a:p>
            <a:r>
              <a:rPr lang="ru-RU" sz="2800" b="1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Гидрокарбонатная (бикарбонатная) буферная система</a:t>
            </a:r>
            <a:endParaRPr lang="ru-RU" dirty="0">
              <a:solidFill>
                <a:srgbClr val="09220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73696"/>
                <a:ext cx="8229600" cy="37719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уравнения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Гендерсона-Гассельбаха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нетрудно рассчитать соотношение гидрокарбонат-иона и угольной кислоты в крови при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7.4. Оно равно 20:1. Избыток гидрокарбоната обеспечивает так называемый щелочной резерв крови. При поступлении в кровь кислот гидрокарбонат нейтрализует их, а избыток CO2 выводится через легкие, вызывая увеличение легочной вентиляции. Таким образом, соотношение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600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600">
                                <a:latin typeface="Cambria Math"/>
                                <a:cs typeface="Times New Roman" panose="02020603050405020304" pitchFamily="18" charset="0"/>
                              </a:rPr>
                              <m:t>𝑁𝑎𝐻𝐶𝑂</m:t>
                            </m:r>
                          </m:e>
                          <m:sub>
                            <m:r>
                              <a:rPr lang="ru-RU" sz="160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ru-RU" sz="1600">
                            <a:latin typeface="Cambria Math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ru-RU" sz="1600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600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ru-RU" sz="16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600">
                                <a:latin typeface="Cambria Math"/>
                                <a:cs typeface="Times New Roman" panose="020206030504050203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ru-RU" sz="160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ru-RU" sz="1600">
                            <a:latin typeface="Cambria Math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 следовательно, и величина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крови не изменяются.</a:t>
                </a:r>
              </a:p>
              <a:p>
                <a:pPr marL="0" indent="0">
                  <a:buNone/>
                </a:pP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гидрокарбонатной буферной системы наибольшая взаимосвязь со всеми буферными системами и вне-, и внутриклеточных жидкостей. Нарушение в любой буферной системе сказывается на концентрациях, составляющих гидрокарбонатной буферной системы, поэтому изменение ее параметров может достаточно точно характеризовать состояние дыхательных или метаболических нарушений, то есть кислотно-основное состояние организма.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73696"/>
                <a:ext cx="8229600" cy="3771900"/>
              </a:xfrm>
              <a:blipFill>
                <a:blip r:embed="rId2"/>
                <a:stretch>
                  <a:fillRect l="-370" t="-485" r="-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7342">
            <a:off x="7257562" y="4289383"/>
            <a:ext cx="1949131" cy="133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007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8608"/>
            <a:ext cx="8229600" cy="720080"/>
          </a:xfrm>
        </p:spPr>
        <p:txBody>
          <a:bodyPr/>
          <a:lstStyle/>
          <a:p>
            <a:r>
              <a:rPr lang="ru-RU" sz="2800" b="1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Фосфатная буферная система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Величина </a:t>
                </a:r>
                <a14:m>
                  <m:oMath xmlns:m="http://schemas.openxmlformats.org/officeDocument/2006/math">
                    <m:r>
                      <a:rPr lang="ru-RU" sz="1400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4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ru-RU" sz="14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𝑃𝑂</m:t>
                                </m:r>
                              </m:e>
                              <m:sub>
                                <m:r>
                                  <a:rPr lang="ru-RU" sz="14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</m:sub>
                    </m:sSub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условиях плазмы крови (при 37ºC) равна 6.8, поэтому уравнение 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Гендерсона-Гассельбаха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принимает вид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>
                          <a:latin typeface="Cambria Math"/>
                          <a:cs typeface="Times New Roman" panose="02020603050405020304" pitchFamily="18" charset="0"/>
                        </a:rPr>
                        <m:t>𝑝𝐻</m:t>
                      </m:r>
                      <m:r>
                        <a:rPr lang="ru-RU" sz="1400">
                          <a:latin typeface="Cambria Math"/>
                          <a:cs typeface="Times New Roman" panose="02020603050405020304" pitchFamily="18" charset="0"/>
                        </a:rPr>
                        <m:t>=6.8+</m:t>
                      </m:r>
                      <m:r>
                        <a:rPr lang="ru-RU" sz="1400">
                          <a:latin typeface="Cambria Math"/>
                          <a:cs typeface="Times New Roman" panose="02020603050405020304" pitchFamily="18" charset="0"/>
                        </a:rPr>
                        <m:t>𝐼𝑔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400">
                              <a:latin typeface="Cambria Math"/>
                              <a:cs typeface="Times New Roman" panose="020206030504050203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𝐻𝑃𝑂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ru-RU" sz="14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2−</m:t>
                              </m:r>
                            </m:sup>
                          </m:sSubSup>
                          <m:r>
                            <a:rPr lang="ru-RU" sz="1400">
                              <a:latin typeface="Cambria Math"/>
                              <a:cs typeface="Times New Roman" panose="020206030504050203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ru-RU" sz="1400">
                              <a:latin typeface="Cambria Math"/>
                              <a:cs typeface="Times New Roman" panose="020206030504050203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𝑃𝑂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ru-RU" sz="14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ru-RU" sz="1400">
                              <a:latin typeface="Cambria Math"/>
                              <a:cs typeface="Times New Roman" panose="02020603050405020304" pitchFamily="18" charset="0"/>
                            </a:rPr>
                            <m:t>]</m:t>
                          </m:r>
                        </m:den>
                      </m:f>
                      <m:r>
                        <a:rPr lang="ru-RU" sz="140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Отношение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400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sSubSup>
                          <m:sSubSupPr>
                            <m:ctrlPr>
                              <a:rPr lang="ru-RU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1400">
                                <a:latin typeface="Cambria Math"/>
                                <a:cs typeface="Times New Roman" panose="02020603050405020304" pitchFamily="18" charset="0"/>
                              </a:rPr>
                              <m:t>𝐻𝑃𝑂</m:t>
                            </m:r>
                          </m:e>
                          <m:sub>
                            <m:r>
                              <a:rPr lang="ru-RU" sz="1400"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ru-RU" sz="1400">
                                <a:latin typeface="Cambria Math"/>
                                <a:cs typeface="Times New Roman" panose="02020603050405020304" pitchFamily="18" charset="0"/>
                              </a:rPr>
                              <m:t>2−</m:t>
                            </m:r>
                          </m:sup>
                        </m:sSubSup>
                        <m:r>
                          <a:rPr lang="ru-RU" sz="1400">
                            <a:latin typeface="Cambria Math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ru-RU" sz="1400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400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ru-RU" sz="14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ru-RU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1400">
                                <a:latin typeface="Cambria Math"/>
                                <a:cs typeface="Times New Roman" panose="02020603050405020304" pitchFamily="18" charset="0"/>
                              </a:rPr>
                              <m:t>𝑃𝑂</m:t>
                            </m:r>
                          </m:e>
                          <m:sub>
                            <m:r>
                              <a:rPr lang="ru-RU" sz="1400"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ru-RU" sz="1400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ru-RU" sz="1400">
                            <a:latin typeface="Cambria Math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плазме крови (при 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7.4) равно 4:1 и не изменяется, так как при избыточном накоплении какого-либо из компонентов он выделяется с мочой.</a:t>
                </a:r>
              </a:p>
              <a:p>
                <a:pPr marL="0" indent="0">
                  <a:buNone/>
                </a:pP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Фосфатная буферная система крови характеризуется меньшей буферной емкостью, чем гидрокарбонатная, из-за малой концентрации компонентов в крови. Однако эта система играет решающую роль в других биологических средах – в клетке, в моче и соках пищеварительных желез.</a:t>
                </a:r>
              </a:p>
              <a:p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2" t="-3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Lenovo\OneDrive\Рабочий стол\1674005554_gas-kvas-com-p-risunok-na-temu-khimiya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85531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063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728" y="642516"/>
            <a:ext cx="8229600" cy="720080"/>
          </a:xfrm>
        </p:spPr>
        <p:txBody>
          <a:bodyPr/>
          <a:lstStyle/>
          <a:p>
            <a:r>
              <a:rPr lang="ru-RU" sz="2800" b="1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Белковые и аминокислотные буферные системы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Значительную долю буферной емкости крови обеспечивают белковые буферные системы (гемоглобин, оксигемоглобин и в меньшей степени, белки плазмы). Клетки и ткани организма проявляют заметное буферное действие благодаря белкам.</a:t>
                </a:r>
              </a:p>
              <a:p>
                <a:pPr marL="0" indent="0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Молекулы белков (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-H) содержат остатки аминокислот H2N-CHR-COOH, которые проявляют себя как амфотерные электролиты. В них группы –COOH имеют слабые кислотные, а –NH2 – слабоосновные свойства. Соответственно, белки противодействуют как подкислению, так и подщелачиванию среды.</a:t>
                </a:r>
              </a:p>
              <a:p>
                <a:pPr marL="0" indent="0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Следует подчеркнуть, что белковая (протеиновая) буферная система работает совместно с гидрокарбонатной системой: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/>
                            <a:cs typeface="Times New Roman" panose="02020603050405020304" pitchFamily="18" charset="0"/>
                          </a:rPr>
                          <m:t>𝐶𝑂</m:t>
                        </m:r>
                      </m:e>
                      <m:sub>
                        <m:r>
                          <a:rPr lang="ru-RU" sz="16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160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>
                            <a:latin typeface="Cambria Math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ru-RU" sz="16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1600">
                        <a:latin typeface="Cambria Math"/>
                        <a:cs typeface="Times New Roman" panose="02020603050405020304" pitchFamily="18" charset="0"/>
                      </a:rPr>
                      <m:t>𝑂</m:t>
                    </m:r>
                    <m:r>
                      <a:rPr lang="ru-RU" sz="1600">
                        <a:latin typeface="Cambria Math"/>
                        <a:cs typeface="Times New Roman" panose="02020603050405020304" pitchFamily="18" charset="0"/>
                      </a:rPr>
                      <m:t>               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1600">
                            <a:latin typeface="Cambria Math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ru-RU" sz="16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>
                            <a:latin typeface="Cambria Math"/>
                            <a:cs typeface="Times New Roman" panose="02020603050405020304" pitchFamily="18" charset="0"/>
                          </a:rPr>
                          <m:t>𝐶𝑂</m:t>
                        </m:r>
                      </m:e>
                      <m:sub>
                        <m:r>
                          <a:rPr lang="ru-RU" sz="160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ru-RU" sz="1600">
                        <a:latin typeface="Cambria Math"/>
                        <a:cs typeface="Times New Roman" panose="02020603050405020304" pitchFamily="18" charset="0"/>
                      </a:rPr>
                      <m:t>               </m:t>
                    </m:r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600">
                            <a:latin typeface="Cambria Math"/>
                            <a:cs typeface="Times New Roman" panose="02020603050405020304" pitchFamily="18" charset="0"/>
                          </a:rPr>
                          <m:t>𝐻𝐶𝑂</m:t>
                        </m:r>
                      </m:e>
                      <m:sub>
                        <m:r>
                          <a:rPr lang="ru-RU" sz="160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ru-RU" sz="160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  <m:r>
                      <a:rPr lang="ru-RU" sz="160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600">
                            <a:latin typeface="Cambria Math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ru-RU" sz="160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(а)</a:t>
                </a:r>
              </a:p>
              <a:p>
                <a14:m>
                  <m:oMath xmlns:m="http://schemas.openxmlformats.org/officeDocument/2006/math">
                    <m:r>
                      <a:rPr lang="ru-RU" sz="1600">
                        <a:latin typeface="Cambria Math"/>
                        <a:cs typeface="Times New Roman" panose="02020603050405020304" pitchFamily="18" charset="0"/>
                      </a:rPr>
                      <m:t>                              </m:t>
                    </m:r>
                    <m:r>
                      <a:rPr lang="ru-RU" sz="1600">
                        <a:latin typeface="Cambria Math"/>
                        <a:cs typeface="Times New Roman" panose="02020603050405020304" pitchFamily="18" charset="0"/>
                      </a:rPr>
                      <m:t>𝑃𝑟𝑜𝑡</m:t>
                    </m:r>
                    <m:r>
                      <a:rPr lang="ru-RU" sz="16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1600">
                        <a:latin typeface="Cambria Math"/>
                        <a:cs typeface="Times New Roman" panose="02020603050405020304" pitchFamily="18" charset="0"/>
                      </a:rPr>
                      <m:t>𝐻</m:t>
                    </m:r>
                    <m:r>
                      <a:rPr lang="ru-RU" sz="1600">
                        <a:latin typeface="Cambria Math"/>
                        <a:cs typeface="Times New Roman" panose="02020603050405020304" pitchFamily="18" charset="0"/>
                      </a:rPr>
                      <m:t>               </m:t>
                    </m:r>
                    <m:r>
                      <a:rPr lang="ru-RU" sz="1600">
                        <a:latin typeface="Cambria Math"/>
                        <a:cs typeface="Times New Roman" panose="02020603050405020304" pitchFamily="18" charset="0"/>
                      </a:rPr>
                      <m:t>𝑃𝑟𝑜</m:t>
                    </m:r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60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ru-RU" sz="160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ru-RU" sz="160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600">
                            <a:latin typeface="Cambria Math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ru-RU" sz="160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(б)</a:t>
                </a:r>
              </a:p>
              <a:p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4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>
            <a:off x="1979712" y="3865612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979712" y="3793604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116238" y="4153644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116238" y="4081636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cxnSpLocks/>
          </p:cNvCxnSpPr>
          <p:nvPr/>
        </p:nvCxnSpPr>
        <p:spPr>
          <a:xfrm rot="16200000" flipH="1">
            <a:off x="4865204" y="3848880"/>
            <a:ext cx="216024" cy="216024"/>
          </a:xfrm>
          <a:prstGeom prst="bentConnector3">
            <a:avLst>
              <a:gd name="adj1" fmla="val 1499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4865204" y="4153644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275856" y="3870424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275856" y="3793604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41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52500"/>
          </a:xfrm>
        </p:spPr>
        <p:txBody>
          <a:bodyPr/>
          <a:lstStyle/>
          <a:p>
            <a:r>
              <a:rPr lang="ru-RU" sz="2800" b="1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Белковые и аминокислотные буферные системы</a:t>
            </a:r>
            <a:endParaRPr lang="ru-RU" sz="2800" dirty="0">
              <a:solidFill>
                <a:srgbClr val="09220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46765" y="1562100"/>
                <a:ext cx="8229600" cy="3771900"/>
              </a:xfrm>
            </p:spPr>
            <p:txBody>
              <a:bodyPr/>
              <a:lstStyle/>
              <a:p>
                <a:pPr algn="just"/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Равновесия (а) и (б) тесно связаны между собой. Рост концентрации CO2 (за счет повышения продукции, например, при мышечной работе или за счет снижения скорости удаления при дыхательной недостаточности) сдвигает реакцию (а) вправо, а реакцию (б) – влево.</a:t>
                </a:r>
              </a:p>
              <a:p>
                <a:pPr algn="just"/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Следовательно, увеличение концентрации бикарбонат-иона соответствует снижению концентрации </a:t>
                </a:r>
                <a14:m>
                  <m:oMath xmlns:m="http://schemas.openxmlformats.org/officeDocument/2006/math">
                    <m:r>
                      <a:rPr lang="ru-RU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𝑃𝑟𝑜</m:t>
                    </m:r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Сумма концентраций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𝐻𝐶𝑂</m:t>
                        </m:r>
                      </m:e>
                      <m:sub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𝑃𝑟𝑜</m:t>
                    </m:r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остается неизменной благодаря совместному действию этих буферных систем.</a:t>
                </a:r>
              </a:p>
              <a:p>
                <a:pPr algn="just"/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ионы водорода возникают из других источников, например, в связи с избыточным образованием молочной кислоты при гипоксии или 3-гидроксимасляной кислоты при диабетическом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кетозе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обе реакции сдвигаются влево, образуются формы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-H и CO2, при этом избыток CO2 удаляется через легкие.</a:t>
                </a:r>
              </a:p>
              <a:p>
                <a:pPr algn="just"/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Чтобы понять механизм действия буферных систем белков плазмы, рассмотрим более простые аминокислотные системы с аналогичным механизмом буферного действия.</a:t>
                </a:r>
              </a:p>
              <a:p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765" y="1562100"/>
                <a:ext cx="8229600" cy="3771900"/>
              </a:xfrm>
              <a:blipFill>
                <a:blip r:embed="rId2"/>
                <a:stretch>
                  <a:fillRect l="-296" t="-485" r="-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499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2101"/>
            <a:ext cx="8229600" cy="952500"/>
          </a:xfrm>
        </p:spPr>
        <p:txBody>
          <a:bodyPr/>
          <a:lstStyle/>
          <a:p>
            <a:r>
              <a:rPr lang="ru-RU" sz="2800" b="1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Аминокислотные буферные растворы</a:t>
            </a:r>
            <a:endParaRPr lang="ru-RU" sz="2800" dirty="0">
              <a:solidFill>
                <a:srgbClr val="09220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качестве примера возьмем простейшую аминокислоту – глицин (аминоуксусная кислота). В результате ионизации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амино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и карбоксильной групп глицин существует в водном растворе в виде биполярного иона R±.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𝐶𝑂𝑂𝐻</m:t>
                      </m:r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       </m:t>
                      </m:r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sSubSup>
                        <m:sSubSup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bSup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𝐶𝑂</m:t>
                      </m:r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</m:sup>
                      </m:sSup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Концентрация биполярных ионов R± в водном растворе глицина в 224 000 раз больше концентрации нейтральных молекул R.</a:t>
                </a:r>
              </a:p>
              <a:p>
                <a:pPr marL="0" indent="0">
                  <a:buNone/>
                </a:pP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к водному раствору глицина добавить сильную кислоту, то он присоединит протон по COO- - группе с образованием катиона глицина R+. При добавлении к раствору глицина щелочи группа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𝑁𝐻</m:t>
                        </m:r>
                      </m:e>
                      <m:sub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отдаст протон, и образуется анион глицина R-: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485" r="-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>
            <a:off x="4265320" y="2281436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265320" y="2209428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81636"/>
            <a:ext cx="4896544" cy="1363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977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99864"/>
          </a:xfrm>
        </p:spPr>
        <p:txBody>
          <a:bodyPr/>
          <a:lstStyle/>
          <a:p>
            <a:r>
              <a:rPr lang="ru-RU" sz="2800" b="1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Буферные системы</a:t>
            </a:r>
            <a:endParaRPr lang="ru-RU" sz="2800" dirty="0">
              <a:solidFill>
                <a:srgbClr val="0922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Буферные растворы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растворы, обладающие свойством сохранять постоянство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разбавлении и противодействовать изменению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добавлении умеренных количеств сильной кислоты или щелочи.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7460"/>
            <a:ext cx="5944279" cy="287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095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9362"/>
            <a:ext cx="8229600" cy="952500"/>
          </a:xfrm>
        </p:spPr>
        <p:txBody>
          <a:bodyPr/>
          <a:lstStyle/>
          <a:p>
            <a:r>
              <a:rPr lang="ru-RU" sz="2800" b="1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Аминокислотные буферные растворы</a:t>
            </a:r>
            <a:endParaRPr lang="ru-RU" sz="2800" dirty="0">
              <a:solidFill>
                <a:srgbClr val="09220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этой схемы видно, что катион глицина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можно рассматривать как слабую двухосновную кислоту, которая характеризуется двумя константами ионизации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Следовательно, должны существовать два вида глициновых буферных растворов.</a:t>
                </a:r>
              </a:p>
              <a:p>
                <a:pPr marL="0" indent="0" algn="just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водных растворах глицина все его три формы (R+, R±, R-) находятся в подвижном равновесии. Это равновесие при подкислении должно сдвигаться в сторону увеличения концентрации R+. Следовательно, при добавлении к глицину определенного количества сильной кислоты получается смесь двух форм – R+ и R±, которая представляет собой глициновый кислотный буферный раствор: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𝑁𝐻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𝐶𝑂</m:t>
                    </m:r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+</m:t>
                    </m:r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ru-RU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недостаток</m:t>
                    </m:r>
                    <m:r>
                      <a:rPr lang="en-US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             </m:t>
                    </m:r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𝑁𝐻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𝐶𝑂𝑂𝐻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R±                                                                          R+            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этом случае катион глицина играет роль кислоты, а глицин – соли. Величина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такого раствора вычисляется по формуле: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𝑝𝐻</m:t>
                      </m:r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𝐼𝑔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ru-RU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±</m:t>
                              </m:r>
                            </m:sup>
                          </m:sSup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ru-RU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den>
                      </m:f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485" r="-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>
            <a:off x="5292080" y="3649588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5292080" y="3505572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205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591716"/>
            <a:ext cx="8229600" cy="952500"/>
          </a:xfrm>
        </p:spPr>
        <p:txBody>
          <a:bodyPr/>
          <a:lstStyle/>
          <a:p>
            <a:r>
              <a:rPr lang="ru-RU" sz="2800" b="1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Аминокислотные буферные растворы</a:t>
            </a:r>
            <a:endParaRPr lang="ru-RU" sz="2800" dirty="0">
              <a:solidFill>
                <a:srgbClr val="09220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добавлении к глицину щелочи равновесие сдвигается в сторону увеличения концентрации R-. При этом можно получить смесь форм R± и R-. Такая смесь представляет собой глициновый щелочной буферный раствор:</a:t>
                </a:r>
              </a:p>
              <a:p>
                <a:pPr marL="0" indent="0">
                  <a:buNone/>
                </a:pP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bSup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𝐶𝑂</m:t>
                      </m:r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+</m:t>
                      </m:r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(недостаток)              </m:t>
                      </m:r>
                      <m:sSubSup>
                        <m:sSubSup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𝐶𝑂</m:t>
                      </m:r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R±                                                                           R-            </a:t>
                </a:r>
              </a:p>
              <a:p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этом случае роль кислоты играет биполярный ион глицина R±,                                                                   а соли – анион глицина R-. Величину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такой буферной смеси вычисляют по формуле: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𝑝𝐻</m:t>
                      </m:r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𝐼𝑔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ru-RU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±</m:t>
                              </m:r>
                            </m:sup>
                          </m:sSup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ru-RU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den>
                      </m:f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485" r="-1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>
            <a:off x="5364088" y="2497460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5364088" y="2569468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154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4997"/>
            <a:ext cx="8229600" cy="952500"/>
          </a:xfrm>
        </p:spPr>
        <p:txBody>
          <a:bodyPr/>
          <a:lstStyle/>
          <a:p>
            <a:r>
              <a:rPr lang="ru-RU" sz="2800" b="1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Гемоглобиновый буферный раствор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99456"/>
            <a:ext cx="8229600" cy="231608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Гемоглобиновая буферная система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основной буферной системой эритроцитов и обладает большой буферной емкостью.</a:t>
            </a: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Гемоглобиновый буфер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разновидностью белковой буферной системы. </a:t>
            </a: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состоит из двух форм гемоглобина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HHb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–гемоглобина) 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окисленного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(HHbO2 – оксигемоглобина). </a:t>
            </a: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535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0639"/>
            <a:ext cx="8229600" cy="952500"/>
          </a:xfrm>
        </p:spPr>
        <p:txBody>
          <a:bodyPr/>
          <a:lstStyle/>
          <a:p>
            <a:r>
              <a:rPr lang="ru-RU" sz="2800" b="1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Гемоглобиновый буферный раствор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87524" y="1087388"/>
                <a:ext cx="8568952" cy="397227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Условно гемоглобиновый буфер можно записать так:</a:t>
                </a:r>
              </a:p>
              <a:p>
                <a:pPr marL="0" indent="0" algn="just">
                  <a:buNone/>
                </a:pP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Буферная система, образованная гемоглобином: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𝐻𝐻𝑏</m:t>
                      </m:r>
                      <m:r>
                        <a:rPr lang="en-US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</m:t>
                      </m:r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𝐻𝑏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</m:sub>
                        <m:sup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𝐾𝑡𝐻𝐵</m:t>
                      </m:r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</m:t>
                      </m:r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𝐾𝑡</m:t>
                          </m:r>
                        </m:e>
                        <m:sup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𝐻𝑏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</m:sub>
                        <m:sup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Буферная система, образованная оксигемоглобином: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𝐻𝐻𝑏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</m:t>
                      </m:r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𝐻𝑏𝑂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𝐾𝑡𝐻𝑏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</m:t>
                      </m:r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𝐾𝑡</m:t>
                          </m:r>
                        </m:e>
                        <m:sup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𝐻𝑏𝑂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Гендерсона-Гассельбаха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для этих двух систем можно записать следующим образом:</a:t>
                </a:r>
              </a:p>
              <a:p>
                <a:pPr marL="0" indent="0" algn="just">
                  <a:buNone/>
                </a:pP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𝑝𝐻</m:t>
                      </m:r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𝐻𝐻𝑏</m:t>
                              </m:r>
                            </m:e>
                            <m:sub>
                              <m:r>
                                <a:rPr lang="en-US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𝐼𝑔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𝐻𝑏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</m:sub>
                            <m:sup>
                              <m:r>
                                <a:rPr lang="ru-RU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𝐻𝐻𝑏</m:t>
                          </m:r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den>
                      </m:f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=8.2+</m:t>
                      </m:r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𝐼𝑔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𝐻𝑏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</m:sub>
                            <m:sup>
                              <m:r>
                                <a:rPr lang="ru-RU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𝐻𝐻𝑏</m:t>
                          </m:r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den>
                      </m:f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и</m:t>
                      </m:r>
                    </m:oMath>
                  </m:oMathPara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𝑝𝐻</m:t>
                      </m:r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𝐻𝐻𝑏𝑂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𝐼𝑔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𝐻𝑏𝑂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𝐻𝐻𝑏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den>
                      </m:f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=6.95+</m:t>
                      </m:r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𝐼𝑔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𝐻𝑏𝑂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𝐻𝐻𝑏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den>
                      </m:f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.</m:t>
                      </m:r>
                    </m:oMath>
                  </m:oMathPara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87524" y="1087388"/>
                <a:ext cx="8568952" cy="3972272"/>
              </a:xfrm>
              <a:blipFill>
                <a:blip r:embed="rId2"/>
                <a:stretch>
                  <a:fillRect l="-356" t="-460" b="-9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4139952" y="2065412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139952" y="2137420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cxnSpLocks/>
          </p:cNvCxnSpPr>
          <p:nvPr/>
        </p:nvCxnSpPr>
        <p:spPr>
          <a:xfrm>
            <a:off x="4139952" y="2353444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139952" y="2281436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139952" y="3217540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39952" y="3433564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4139952" y="3145532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139952" y="3361556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711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64841"/>
            <a:ext cx="8229600" cy="952500"/>
          </a:xfrm>
        </p:spPr>
        <p:txBody>
          <a:bodyPr/>
          <a:lstStyle/>
          <a:p>
            <a:r>
              <a:rPr lang="ru-RU" sz="2800" b="1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Гемоглобиновый буферный раствор</a:t>
            </a:r>
            <a:endParaRPr lang="ru-RU" sz="2800" dirty="0">
              <a:solidFill>
                <a:srgbClr val="09220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425371" y="1273324"/>
                <a:ext cx="8229600" cy="424847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 как гемоглобин 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HHb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присоединяя кислород, образует оксигемоглобин HHbO2: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𝐻𝐻𝑏</m:t>
                      </m:r>
                      <m:r>
                        <a:rPr lang="ru-RU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ru-RU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</m:t>
                      </m:r>
                      <m:r>
                        <a:rPr lang="en-US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𝐻𝐻𝑏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система гемоглобина и оксигемоглобина взаимосвязаны и существуют как единое целое, причем гемоглобин является более слабой кислотой (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𝐻𝐻𝑏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</m:sub>
                    </m:sSub>
                    <m:r>
                      <a:rPr lang="ru-RU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=8.2, </m:t>
                    </m:r>
                    <m:r>
                      <a:rPr lang="en-US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𝐻𝐻𝑏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</m:sub>
                    </m:sSub>
                    <m:r>
                      <a:rPr lang="ru-RU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=6.3·</m:t>
                    </m:r>
                    <m:sSup>
                      <m:sSupPr>
                        <m:ctrlPr>
                          <a:rPr lang="ru-RU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чем оксигемоглобин (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𝐻𝐻𝑏𝑂</m:t>
                            </m:r>
                          </m:e>
                          <m:sub>
                            <m:r>
                              <a:rPr lang="ru-RU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ru-RU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=6.95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𝐻𝐻𝑏𝑂</m:t>
                            </m:r>
                          </m:e>
                          <m:sub>
                            <m:r>
                              <a:rPr lang="ru-RU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ru-RU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1.12</a:t>
                </a:r>
                <a14:m>
                  <m:oMath xmlns:m="http://schemas.openxmlformats.org/officeDocument/2006/math">
                    <m:r>
                      <a:rPr lang="ru-RU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ru-RU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Отсюда следует, что ион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𝐻𝑏</m:t>
                        </m:r>
                      </m:e>
                      <m:sub>
                        <m:r>
                          <a:rPr lang="ru-RU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sub>
                      <m:sup>
                        <m:r>
                          <a:rPr lang="ru-RU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являющийся анионом более слабой кислоты, способен активнее связывать протон, чем ион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𝐻𝑏𝑂</m:t>
                        </m:r>
                      </m:e>
                      <m:sub>
                        <m:r>
                          <a:rPr lang="ru-RU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ru-RU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Участие гемоглобина в регуляции 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крови связано с его ролью в транспорте кислорода и углекислоты. Гемоглобиновые буферные системы взаимодействуют с гидрокарбонатным буфером. </a:t>
                </a:r>
              </a:p>
              <a:p>
                <a:pPr marL="0" indent="0" algn="just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Углекислый газ, образующийся в значительных количествах в периферических тканях, участвующих в процессе дыхания, поступает в эритроциты, где эффективно превращается в угольную кислоту под действием фермента карбоангидразы:</a:t>
                </a:r>
              </a:p>
              <a:p>
                <a:pPr marL="0" indent="0" algn="just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ферментативно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ru-RU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</m:t>
                      </m:r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ru-RU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lang="ru-RU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𝐻𝐶𝑂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ru-RU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(в ткани)</a:t>
                </a:r>
              </a:p>
              <a:p>
                <a:pPr marL="0" indent="0" algn="just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клетки ~ 7.4 и </a:t>
                </a:r>
                <a14:m>
                  <m:oMath xmlns:m="http://schemas.openxmlformats.org/officeDocument/2006/math">
                    <m:r>
                      <a:rPr lang="ru-RU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а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𝐶𝑂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</m:sub>
                    </m:sSub>
                    <m:r>
                      <a:rPr lang="ru-RU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=6.1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более 90% образовавшейся угольной кислоты 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диссоциирует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поэтому связанные CO2 приводит к повышению концентрации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ru-RU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грозит «закислить» кровь.</a:t>
                </a:r>
              </a:p>
              <a:p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371" y="1273324"/>
                <a:ext cx="8229600" cy="4248472"/>
              </a:xfrm>
              <a:blipFill>
                <a:blip r:embed="rId2"/>
                <a:stretch>
                  <a:fillRect l="-222" t="-287" r="-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/>
          <p:nvPr/>
        </p:nvCxnSpPr>
        <p:spPr>
          <a:xfrm flipH="1">
            <a:off x="4384254" y="1633364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779912" y="4225652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860032" y="4153644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860032" y="4225652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188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144" y="456642"/>
            <a:ext cx="8229600" cy="952500"/>
          </a:xfrm>
        </p:spPr>
        <p:txBody>
          <a:bodyPr/>
          <a:lstStyle/>
          <a:p>
            <a:r>
              <a:rPr lang="ru-RU" sz="2800" b="1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Гемоглобиновый буферный раствор</a:t>
            </a:r>
            <a:endParaRPr lang="ru-RU" sz="2800" dirty="0">
              <a:solidFill>
                <a:srgbClr val="09220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9308"/>
                <a:ext cx="8229600" cy="397609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предотвращения опасного повышения кислотности крови в действие вступают гемоглобиновые буферные системы. Учитывая отмеченную ранее различную кислотность гемоглобина и оксигемоглобина, при 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7.4 равновесные концентрации каждой из сопряженных пар (кислота-соль) будут различными: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𝐻𝐻𝑏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</m:t>
                      </m:r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r>
                            <a:rPr lang="ru-RU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ru-RU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lang="ru-RU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𝐻𝑏𝑂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   преобладающая форма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𝐻𝐻𝑏</m:t>
                      </m:r>
                      <m:r>
                        <a:rPr lang="en-US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</m:t>
                      </m:r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ru-RU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lang="ru-RU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𝐻𝑏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</m:sub>
                        <m:sup>
                          <m:r>
                            <a:rPr lang="ru-RU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   преобладающая форма</a:t>
                </a:r>
              </a:p>
              <a:p>
                <a:pPr marL="0" indent="0" algn="just">
                  <a:buNone/>
                </a:pP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Протоны, возникающие при диссоциации угольной кислоты, будут взаимодействовать с преобладающей в растворе ионной формой оксигемоглобина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𝐻𝑏𝑂</m:t>
                        </m:r>
                      </m:e>
                      <m:sub>
                        <m:r>
                          <a:rPr lang="ru-RU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ru-RU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образуя его молекулярную форму: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ru-RU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lang="ru-RU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𝐻𝑏𝑂</m:t>
                          </m:r>
                        </m:e>
                        <m:sub>
                          <m:r>
                            <a:rPr lang="ru-RU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ru-RU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</m:t>
                      </m:r>
                      <m:r>
                        <a:rPr lang="en-US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𝐻𝐻𝑏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Известно, что при повышенной кислотности эффективность связывания гемоглобином кислорода снижается. Это явление названо эффектом Бора. Поэтому оксигемоглобин освобождает кислород (уходящий в ткани) и дает слабую кислоту – гемоглобин: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𝐻𝐻𝑏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</m:t>
                      </m:r>
                      <m:r>
                        <a:rPr lang="en-US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𝐻𝐻𝑏</m:t>
                      </m:r>
                      <m:r>
                        <a:rPr lang="en-US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9308"/>
                <a:ext cx="8229600" cy="3976092"/>
              </a:xfrm>
              <a:blipFill>
                <a:blip r:embed="rId2"/>
                <a:stretch>
                  <a:fillRect l="-222" t="-153" r="-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>
            <a:off x="4197896" y="2209428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139952" y="2137420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cxnSpLocks/>
          </p:cNvCxnSpPr>
          <p:nvPr/>
        </p:nvCxnSpPr>
        <p:spPr>
          <a:xfrm>
            <a:off x="4197896" y="2655193"/>
            <a:ext cx="4101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139952" y="2569468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572000" y="3793604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215180" y="4945732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697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177"/>
            <a:ext cx="8229600" cy="952500"/>
          </a:xfrm>
        </p:spPr>
        <p:txBody>
          <a:bodyPr/>
          <a:lstStyle/>
          <a:p>
            <a:r>
              <a:rPr lang="ru-RU" sz="2800" b="1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Гемоглобиновый буферный раствор</a:t>
            </a:r>
            <a:endParaRPr lang="ru-RU" dirty="0">
              <a:solidFill>
                <a:srgbClr val="09220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Таким образом, в тканях повышение концентрации протонов, вызванное диффузией CO2 в клетку, в значительной мере нейтрализуется.</a:t>
                </a:r>
              </a:p>
              <a:p>
                <a:pPr marL="0" indent="0" algn="just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Однако вследствие указанных процессов нарушилось соотношение соль/кислота в буферных системах: содержание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𝐻𝐶𝑂</m:t>
                        </m:r>
                      </m:e>
                      <m:sub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𝐻𝐻𝑏</m:t>
                    </m:r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увеличилось, а концентрация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𝐻𝑏𝑂</m:t>
                        </m:r>
                      </m:e>
                      <m:sub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уменьшилось. Восстановление этих соотношений происходит в легких. Когда венозная кровь достигает легких, кислород и гидрокарбонат-ион (из тканей) снова проникает внутрь эритроцитов. При этом кислород связывается с присутствующим в избытке гемоглобином: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a:rPr lang="en-US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𝐻𝐻𝑏</m:t>
                      </m:r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</m:t>
                      </m:r>
                      <m:r>
                        <a:rPr lang="en-US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𝐻𝐻𝑏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Теперь в присутствии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𝐻𝐶𝑂</m:t>
                        </m:r>
                      </m:e>
                      <m:sub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-иона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𝐻𝐻𝑏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выступает уже в роли кислоты, образуя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𝐻𝑏𝑂</m:t>
                        </m:r>
                      </m:e>
                      <m:sub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угольную кислоту: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𝐻𝐻𝑏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𝐻𝐶𝑂</m:t>
                        </m:r>
                      </m:e>
                      <m:sub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  <m:r>
                      <a:rPr lang="ru-RU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</m:t>
                    </m:r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𝐻𝑏𝑂</m:t>
                        </m:r>
                      </m:e>
                      <m:sub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𝐶𝑂</m:t>
                        </m:r>
                      </m:e>
                      <m:sub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ru-RU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вновь возникающая угольная кислота под действием карбоангидразы разлагается, уходя в легкие в виде углекислого газа: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ферментативно</m:t>
                          </m:r>
                        </m:e>
                      </m:d>
                      <m:r>
                        <a:rPr lang="ru-RU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485" r="-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>
            <a:cxnSpLocks/>
          </p:cNvCxnSpPr>
          <p:nvPr/>
        </p:nvCxnSpPr>
        <p:spPr>
          <a:xfrm>
            <a:off x="4499992" y="3289548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355976" y="4081636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275856" y="4873724"/>
            <a:ext cx="5400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493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1236"/>
            <a:ext cx="8229600" cy="952500"/>
          </a:xfrm>
        </p:spPr>
        <p:txBody>
          <a:bodyPr/>
          <a:lstStyle/>
          <a:p>
            <a:r>
              <a:rPr lang="ru-RU" sz="2800" b="1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Кислотно-основное состояние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50733"/>
            <a:ext cx="8229600" cy="144016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Кислотно-основное состояние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неотъемлемая составная часть гомеостаза внутренней среды организма, который обеспечивает оптимальные условия правильного течения обмена веществ.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Физиологические системы регуляции кислотно-основного состояния связаны с функциональной активностью легких и почек.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Lenovo\OneDrive\Рабочий стол\aa8a317dfb8ae594c82c0b286f879168-800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50827"/>
            <a:ext cx="3303132" cy="18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610F10-B419-49C3-967E-DBFAB69C9766}"/>
              </a:ext>
            </a:extLst>
          </p:cNvPr>
          <p:cNvSpPr txBox="1"/>
          <p:nvPr/>
        </p:nvSpPr>
        <p:spPr>
          <a:xfrm>
            <a:off x="457200" y="2565507"/>
            <a:ext cx="8229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Процессы, происходящие в легких, связаны с тем, что образование оксигемоглобина приводит к освобождению иона водорода из гемоглобина. Ион водорода ассоциируется с бикарбонатом. Образующаяся в результате угольная кислота распадается в легких под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77F118-8F72-4D0A-BE69-C569949B8CB4}"/>
                  </a:ext>
                </a:extLst>
              </p:cNvPr>
              <p:cNvSpPr txBox="1"/>
              <p:nvPr/>
            </p:nvSpPr>
            <p:spPr>
              <a:xfrm>
                <a:off x="457200" y="3301554"/>
                <a:ext cx="5050904" cy="2092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действием фермента карбоангидразы, и удаление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𝐶𝑂</m:t>
                        </m:r>
                      </m:e>
                      <m:sub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атмосферу смещает равновесие этой реакции в сторону распада угольной кислоты. Ион водорода при этом оказывается в составе воды, соединения, мало способного к диссоциации. В результате этих процессов идет активное удаление гидрокарбонат-иона, потери которого восполняются его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ресинтезом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почках</a:t>
                </a: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77F118-8F72-4D0A-BE69-C569949B8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01554"/>
                <a:ext cx="5050904" cy="2092881"/>
              </a:xfrm>
              <a:prstGeom prst="rect">
                <a:avLst/>
              </a:prstGeom>
              <a:blipFill>
                <a:blip r:embed="rId3"/>
                <a:stretch>
                  <a:fillRect l="-603" t="-875" r="-1568" b="-37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139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587" y="509042"/>
            <a:ext cx="8229600" cy="952500"/>
          </a:xfrm>
        </p:spPr>
        <p:txBody>
          <a:bodyPr/>
          <a:lstStyle/>
          <a:p>
            <a:r>
              <a:rPr lang="ru-RU" sz="2800" b="1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Кислотно-основное состояние</a:t>
            </a:r>
            <a:endParaRPr lang="ru-RU" dirty="0">
              <a:solidFill>
                <a:srgbClr val="09220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31259" y="1201316"/>
                <a:ext cx="8229600" cy="412010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Действие почек заключается в удалении из организма ионов водорода и насыщении плазмы крови гидрокарбонат-ионом. При этом принципиальную роль играет фермент карбоангидраза клеток канальцев почек, имеющая ту особенность, что быстро образует угольную кислоту и значительно более медленно ее разлагает, вне зависимости от концентрации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𝐶𝑂</m:t>
                        </m:r>
                      </m:e>
                      <m:sub>
                        <m:r>
                          <a:rPr lang="ru-RU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ru-RU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Принципиальную роль играют биосинтез аммиака в почках и фосфатная буферная система мочи. В результате ферментативной реакции 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дезаминирования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глутаминовой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кислоты образуется аммиак, который связывает протоны, превращаясь в ион аммония. Процесс замены натрия на аммоний в 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дигидрофосфате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приводит к изменению соотношения 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гидрофосфат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дигидрофосфатот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1:4 крови до 1:50 в почках.</a:t>
                </a:r>
              </a:p>
              <a:p>
                <a:pPr marL="0" indent="0" algn="just">
                  <a:buNone/>
                </a:pP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Способность почек выводить из организма ионы водорода настолько велика, что в итоге соотношение между концентрациями водородных ионов в моче и в крови может составлять 800:1.</a:t>
                </a:r>
              </a:p>
              <a:p>
                <a:pPr marL="0" indent="0" algn="just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Рассмотренные буферные и физиологические механизмы в норме обеспечивают стабильное значение 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Дисбаланс между образованием и (или) удалением ионов водорода, когда вышеуказанные механизмы стабилизации их концентрации не справляются с нагрузкой, приводит к снижению или повышению 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 первом случае (при снижении 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состояние называется ацидозом. Во втором случае (при повышении 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– алкалозом.</a:t>
                </a:r>
              </a:p>
              <a:p>
                <a:pPr algn="just"/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259" y="1201316"/>
                <a:ext cx="8229600" cy="4120108"/>
              </a:xfrm>
              <a:blipFill>
                <a:blip r:embed="rId2"/>
                <a:stretch>
                  <a:fillRect l="-222" t="-296" r="-222" b="-22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271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1660"/>
            <a:ext cx="8229600" cy="952500"/>
          </a:xfrm>
        </p:spPr>
        <p:txBody>
          <a:bodyPr/>
          <a:lstStyle/>
          <a:p>
            <a:r>
              <a:rPr lang="ru-RU" sz="2800" b="1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Кислотно-основное состояние</a:t>
            </a:r>
            <a:endParaRPr lang="ru-RU" sz="2800" dirty="0">
              <a:solidFill>
                <a:srgbClr val="09220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229" y="1993404"/>
            <a:ext cx="3898777" cy="2810126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механизма развития расстройств кислотно-основного состояния выделяют дыхательный и метаболический ацидозы и алкалозы.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Метаболический ацидоз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характеризуется нарушением метаболизма, которое приводит 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нескомпенсированному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частично компенсированному падению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крови.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95" y="1484160"/>
            <a:ext cx="4248472" cy="410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541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8">
            <a:extLst>
              <a:ext uri="{FF2B5EF4-FFF2-40B4-BE49-F238E27FC236}">
                <a16:creationId xmlns:a16="http://schemas.microsoft.com/office/drawing/2014/main" id="{35DC307F-551E-4C86-A4EA-4C896F9441A0}"/>
              </a:ext>
            </a:extLst>
          </p:cNvPr>
          <p:cNvGrpSpPr>
            <a:grpSpLocks/>
          </p:cNvGrpSpPr>
          <p:nvPr/>
        </p:nvGrpSpPr>
        <p:grpSpPr bwMode="auto">
          <a:xfrm>
            <a:off x="4099875" y="2576374"/>
            <a:ext cx="4661980" cy="764182"/>
            <a:chOff x="0" y="0"/>
            <a:chExt cx="4662012" cy="764280"/>
          </a:xfrm>
          <a:solidFill>
            <a:srgbClr val="999999"/>
          </a:solidFill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670421D7-B85D-4911-A279-6FE61E1E0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372005" cy="388800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ea typeface="微软雅黑" pitchFamily="2" charset="-122"/>
              </a:endParaRPr>
            </a:p>
          </p:txBody>
        </p:sp>
        <p:sp>
          <p:nvSpPr>
            <p:cNvPr id="36" name="TextBox 146">
              <a:extLst>
                <a:ext uri="{FF2B5EF4-FFF2-40B4-BE49-F238E27FC236}">
                  <a16:creationId xmlns:a16="http://schemas.microsoft.com/office/drawing/2014/main" id="{4BE95BBB-B184-41BC-A68A-B04B3B452A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82" y="55901"/>
              <a:ext cx="4179123" cy="3078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а) основные буферные растворы </a:t>
              </a:r>
              <a:endParaRPr 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146">
                  <a:extLst>
                    <a:ext uri="{FF2B5EF4-FFF2-40B4-BE49-F238E27FC236}">
                      <a16:creationId xmlns:a16="http://schemas.microsoft.com/office/drawing/2014/main" id="{36892C24-11FF-4F7F-B071-51B0B8BD12A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0008" y="456464"/>
                  <a:ext cx="4372004" cy="3078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charset="-122"/>
                    </a:defRPr>
                  </a:lvl9pPr>
                </a:lstStyle>
                <a:p>
                  <a:pPr eaLnBrk="1" hangingPunct="1"/>
                  <a:r>
                    <a:rPr lang="ru-RU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Например, буферный раствор (</a:t>
                  </a:r>
                  <a:r>
                    <a: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</a:t>
                  </a:r>
                  <a:r>
                    <a:rPr lang="ru-RU" sz="14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14:m>
                    <m:oMath xmlns:m="http://schemas.openxmlformats.org/officeDocument/2006/math">
                      <m:r>
                        <a:rPr lang="ru-RU" sz="1400" i="1">
                          <a:latin typeface="Cambria Math"/>
                        </a:rPr>
                        <m:t>∙</m:t>
                      </m:r>
                    </m:oMath>
                  </a14:m>
                  <a:r>
                    <a: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r>
                    <a:rPr lang="ru-RU" sz="14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r>
                    <a:rPr lang="ru-RU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+</a:t>
                  </a:r>
                  <a:r>
                    <a: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</a:t>
                  </a:r>
                  <a:r>
                    <a:rPr lang="ru-RU" sz="14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Cl</a:t>
                  </a:r>
                  <a:r>
                    <a:rPr lang="ru-RU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);</a:t>
                  </a:r>
                  <a:endParaRPr lang="en-US" sz="1400" dirty="0">
                    <a:solidFill>
                      <a:srgbClr val="404040"/>
                    </a:solidFill>
                    <a:latin typeface="微软雅黑" pitchFamily="2" charset="-122"/>
                    <a:ea typeface="微软雅黑" pitchFamily="2" charset="-122"/>
                  </a:endParaRPr>
                </a:p>
              </p:txBody>
            </p:sp>
          </mc:Choice>
          <mc:Fallback xmlns="">
            <p:sp>
              <p:nvSpPr>
                <p:cNvPr id="37" name="TextBox 146">
                  <a:extLst>
                    <a:ext uri="{FF2B5EF4-FFF2-40B4-BE49-F238E27FC236}">
                      <a16:creationId xmlns:a16="http://schemas.microsoft.com/office/drawing/2014/main" id="{36892C24-11FF-4F7F-B071-51B0B8BD12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0008" y="456464"/>
                  <a:ext cx="4372004" cy="307816"/>
                </a:xfrm>
                <a:prstGeom prst="rect">
                  <a:avLst/>
                </a:prstGeom>
                <a:blipFill>
                  <a:blip r:embed="rId2"/>
                  <a:stretch>
                    <a:fillRect l="-418" t="-4000" b="-20000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222375" y="1373188"/>
            <a:ext cx="2754313" cy="2754311"/>
            <a:chOff x="0" y="0"/>
            <a:chExt cx="2754000" cy="2754000"/>
          </a:xfrm>
        </p:grpSpPr>
        <p:grpSp>
          <p:nvGrpSpPr>
            <p:cNvPr id="8223" name="Group 3"/>
            <p:cNvGrpSpPr>
              <a:grpSpLocks noChangeAspect="1"/>
            </p:cNvGrpSpPr>
            <p:nvPr/>
          </p:nvGrpSpPr>
          <p:grpSpPr bwMode="auto">
            <a:xfrm>
              <a:off x="0" y="0"/>
              <a:ext cx="2754000" cy="2754000"/>
              <a:chOff x="0" y="0"/>
              <a:chExt cx="3060000" cy="3060000"/>
            </a:xfrm>
          </p:grpSpPr>
          <p:sp>
            <p:nvSpPr>
              <p:cNvPr id="8225" name="椭圆 29"/>
              <p:cNvSpPr>
                <a:spLocks noChangeAspect="1"/>
              </p:cNvSpPr>
              <p:nvPr/>
            </p:nvSpPr>
            <p:spPr bwMode="auto">
              <a:xfrm>
                <a:off x="0" y="0"/>
                <a:ext cx="3060000" cy="3060000"/>
              </a:xfrm>
              <a:prstGeom prst="ellipse">
                <a:avLst/>
              </a:prstGeom>
              <a:noFill/>
              <a:ln w="76200">
                <a:solidFill>
                  <a:srgbClr val="59595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226" name="椭圆 30"/>
              <p:cNvSpPr>
                <a:spLocks noChangeAspect="1"/>
              </p:cNvSpPr>
              <p:nvPr/>
            </p:nvSpPr>
            <p:spPr bwMode="auto">
              <a:xfrm>
                <a:off x="234571" y="234571"/>
                <a:ext cx="2590858" cy="2590859"/>
              </a:xfrm>
              <a:prstGeom prst="ellipse">
                <a:avLst/>
              </a:prstGeom>
              <a:solidFill>
                <a:schemeClr val="bg1">
                  <a:alpha val="25098"/>
                </a:schemeClr>
              </a:solidFill>
              <a:ln w="76200">
                <a:solidFill>
                  <a:srgbClr val="595959">
                    <a:alpha val="25098"/>
                  </a:srgb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8224" name="Rectangle 13"/>
            <p:cNvSpPr>
              <a:spLocks noChangeArrowheads="1"/>
            </p:cNvSpPr>
            <p:nvPr/>
          </p:nvSpPr>
          <p:spPr bwMode="auto">
            <a:xfrm>
              <a:off x="334287" y="787132"/>
              <a:ext cx="2097288" cy="120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химическому составу буферные растворы делят на такие группы</a:t>
              </a:r>
              <a:endParaRPr lang="en-US" dirty="0">
                <a:solidFill>
                  <a:srgbClr val="404040"/>
                </a:solidFill>
                <a:latin typeface="微软雅黑" pitchFamily="2" charset="-122"/>
                <a:ea typeface="微软雅黑" pitchFamily="2" charset="-122"/>
              </a:endParaRPr>
            </a:p>
          </p:txBody>
        </p:sp>
      </p:grpSp>
      <p:grpSp>
        <p:nvGrpSpPr>
          <p:cNvPr id="10248" name="Group 8"/>
          <p:cNvGrpSpPr>
            <a:grpSpLocks/>
          </p:cNvGrpSpPr>
          <p:nvPr/>
        </p:nvGrpSpPr>
        <p:grpSpPr bwMode="auto">
          <a:xfrm>
            <a:off x="3549650" y="1390650"/>
            <a:ext cx="4711699" cy="969308"/>
            <a:chOff x="0" y="0"/>
            <a:chExt cx="4711731" cy="969432"/>
          </a:xfrm>
        </p:grpSpPr>
        <p:sp>
          <p:nvSpPr>
            <p:cNvPr id="8220" name="矩形 33"/>
            <p:cNvSpPr>
              <a:spLocks/>
            </p:cNvSpPr>
            <p:nvPr/>
          </p:nvSpPr>
          <p:spPr bwMode="auto">
            <a:xfrm>
              <a:off x="0" y="0"/>
              <a:ext cx="4372005" cy="388800"/>
            </a:xfrm>
            <a:prstGeom prst="rect">
              <a:avLst/>
            </a:prstGeom>
            <a:solidFill>
              <a:srgbClr val="007E00">
                <a:alpha val="79999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ea typeface="微软雅黑" pitchFamily="2" charset="-122"/>
              </a:endParaRPr>
            </a:p>
          </p:txBody>
        </p:sp>
        <p:sp>
          <p:nvSpPr>
            <p:cNvPr id="8221" name="TextBox 146"/>
            <p:cNvSpPr txBox="1">
              <a:spLocks noChangeArrowheads="1"/>
            </p:cNvSpPr>
            <p:nvPr/>
          </p:nvSpPr>
          <p:spPr bwMode="auto">
            <a:xfrm>
              <a:off x="192882" y="55901"/>
              <a:ext cx="4179123" cy="307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а) кислотные буферные растворы</a:t>
              </a:r>
              <a:endParaRPr 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</a:endParaRPr>
            </a:p>
          </p:txBody>
        </p:sp>
        <p:sp>
          <p:nvSpPr>
            <p:cNvPr id="8222" name="TextBox 146"/>
            <p:cNvSpPr txBox="1">
              <a:spLocks noChangeArrowheads="1"/>
            </p:cNvSpPr>
            <p:nvPr/>
          </p:nvSpPr>
          <p:spPr bwMode="auto">
            <a:xfrm>
              <a:off x="339727" y="446145"/>
              <a:ext cx="4372004" cy="52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Например, ацетатный буферный раствор (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ru-RU" sz="1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COOH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ru-RU" sz="1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COONa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1400" dirty="0">
                <a:solidFill>
                  <a:srgbClr val="404040"/>
                </a:solidFill>
                <a:latin typeface="微软雅黑" pitchFamily="2" charset="-122"/>
                <a:ea typeface="微软雅黑" pitchFamily="2" charset="-122"/>
              </a:endParaRPr>
            </a:p>
          </p:txBody>
        </p:sp>
      </p:grpSp>
      <p:grpSp>
        <p:nvGrpSpPr>
          <p:cNvPr id="10256" name="Group 16"/>
          <p:cNvGrpSpPr>
            <a:grpSpLocks/>
          </p:cNvGrpSpPr>
          <p:nvPr/>
        </p:nvGrpSpPr>
        <p:grpSpPr bwMode="auto">
          <a:xfrm>
            <a:off x="3549650" y="3730625"/>
            <a:ext cx="4371975" cy="388937"/>
            <a:chOff x="0" y="0"/>
            <a:chExt cx="4372005" cy="388388"/>
          </a:xfrm>
        </p:grpSpPr>
        <p:sp>
          <p:nvSpPr>
            <p:cNvPr id="8214" name="矩形 31"/>
            <p:cNvSpPr>
              <a:spLocks/>
            </p:cNvSpPr>
            <p:nvPr/>
          </p:nvSpPr>
          <p:spPr bwMode="auto">
            <a:xfrm>
              <a:off x="0" y="0"/>
              <a:ext cx="4372005" cy="388388"/>
            </a:xfrm>
            <a:prstGeom prst="rect">
              <a:avLst/>
            </a:prstGeom>
            <a:solidFill>
              <a:srgbClr val="595959">
                <a:alpha val="79999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微软雅黑" pitchFamily="2" charset="-122"/>
              </a:endParaRPr>
            </a:p>
          </p:txBody>
        </p:sp>
        <p:sp>
          <p:nvSpPr>
            <p:cNvPr id="8215" name="TextBox 146"/>
            <p:cNvSpPr txBox="1">
              <a:spLocks noChangeArrowheads="1"/>
            </p:cNvSpPr>
            <p:nvPr/>
          </p:nvSpPr>
          <p:spPr bwMode="auto">
            <a:xfrm>
              <a:off x="192882" y="55900"/>
              <a:ext cx="4179123" cy="307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в) белковые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амфолитные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буферные растворы</a:t>
              </a:r>
              <a:endParaRPr 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</a:endParaRPr>
            </a:p>
          </p:txBody>
        </p:sp>
      </p:grpSp>
      <p:grpSp>
        <p:nvGrpSpPr>
          <p:cNvPr id="10260" name="Group 20"/>
          <p:cNvGrpSpPr>
            <a:grpSpLocks/>
          </p:cNvGrpSpPr>
          <p:nvPr/>
        </p:nvGrpSpPr>
        <p:grpSpPr bwMode="auto">
          <a:xfrm>
            <a:off x="2873375" y="1214438"/>
            <a:ext cx="747713" cy="741362"/>
            <a:chOff x="0" y="0"/>
            <a:chExt cx="747186" cy="740914"/>
          </a:xfrm>
        </p:grpSpPr>
        <p:grpSp>
          <p:nvGrpSpPr>
            <p:cNvPr id="8210" name="Group 21"/>
            <p:cNvGrpSpPr>
              <a:grpSpLocks noChangeAspect="1"/>
            </p:cNvGrpSpPr>
            <p:nvPr/>
          </p:nvGrpSpPr>
          <p:grpSpPr bwMode="auto">
            <a:xfrm>
              <a:off x="3136" y="0"/>
              <a:ext cx="740914" cy="740914"/>
              <a:chOff x="0" y="0"/>
              <a:chExt cx="823237" cy="823237"/>
            </a:xfrm>
          </p:grpSpPr>
          <p:sp>
            <p:nvSpPr>
              <p:cNvPr id="8212" name="椭圆 3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微软雅黑" pitchFamily="2" charset="-122"/>
                </a:endParaRPr>
              </a:p>
            </p:txBody>
          </p:sp>
          <p:sp>
            <p:nvSpPr>
              <p:cNvPr id="8213" name="椭圆 39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rgbClr val="007E00">
                  <a:alpha val="79999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ea typeface="微软雅黑" pitchFamily="2" charset="-122"/>
                </a:endParaRPr>
              </a:p>
            </p:txBody>
          </p:sp>
        </p:grpSp>
        <p:sp>
          <p:nvSpPr>
            <p:cNvPr id="8211" name="Rectangle 13"/>
            <p:cNvSpPr>
              <a:spLocks noChangeArrowheads="1"/>
            </p:cNvSpPr>
            <p:nvPr/>
          </p:nvSpPr>
          <p:spPr bwMode="auto">
            <a:xfrm>
              <a:off x="0" y="170402"/>
              <a:ext cx="74718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</a:rPr>
                <a:t>1</a:t>
              </a:r>
              <a:endParaRPr lang="zh-CN" altLang="en-US" sz="200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</a:endParaRPr>
            </a:p>
          </p:txBody>
        </p:sp>
      </p:grpSp>
      <p:grpSp>
        <p:nvGrpSpPr>
          <p:cNvPr id="10265" name="Group 25"/>
          <p:cNvGrpSpPr>
            <a:grpSpLocks/>
          </p:cNvGrpSpPr>
          <p:nvPr/>
        </p:nvGrpSpPr>
        <p:grpSpPr bwMode="auto">
          <a:xfrm>
            <a:off x="3581400" y="2381250"/>
            <a:ext cx="747713" cy="739775"/>
            <a:chOff x="0" y="0"/>
            <a:chExt cx="747186" cy="739990"/>
          </a:xfrm>
        </p:grpSpPr>
        <p:grpSp>
          <p:nvGrpSpPr>
            <p:cNvPr id="8206" name="Group 26"/>
            <p:cNvGrpSpPr>
              <a:grpSpLocks noChangeAspect="1"/>
            </p:cNvGrpSpPr>
            <p:nvPr/>
          </p:nvGrpSpPr>
          <p:grpSpPr bwMode="auto">
            <a:xfrm>
              <a:off x="3598" y="0"/>
              <a:ext cx="739990" cy="739990"/>
              <a:chOff x="0" y="0"/>
              <a:chExt cx="822211" cy="822211"/>
            </a:xfrm>
          </p:grpSpPr>
          <p:sp>
            <p:nvSpPr>
              <p:cNvPr id="8208" name="椭圆 3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211" cy="8222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微软雅黑" pitchFamily="2" charset="-122"/>
                </a:endParaRPr>
              </a:p>
            </p:txBody>
          </p:sp>
          <p:sp>
            <p:nvSpPr>
              <p:cNvPr id="8209" name="椭圆 36"/>
              <p:cNvSpPr>
                <a:spLocks noChangeAspect="1"/>
              </p:cNvSpPr>
              <p:nvPr/>
            </p:nvSpPr>
            <p:spPr bwMode="auto">
              <a:xfrm>
                <a:off x="50644" y="51168"/>
                <a:ext cx="720921" cy="719876"/>
              </a:xfrm>
              <a:prstGeom prst="ellipse">
                <a:avLst/>
              </a:prstGeom>
              <a:solidFill>
                <a:srgbClr val="7F7F7F">
                  <a:alpha val="79999"/>
                </a:srgbClr>
              </a:solidFill>
              <a:ln w="1270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微软雅黑" pitchFamily="2" charset="-122"/>
                </a:endParaRPr>
              </a:p>
            </p:txBody>
          </p:sp>
        </p:grpSp>
        <p:sp>
          <p:nvSpPr>
            <p:cNvPr id="8207" name="Rectangle 13"/>
            <p:cNvSpPr>
              <a:spLocks noChangeArrowheads="1"/>
            </p:cNvSpPr>
            <p:nvPr/>
          </p:nvSpPr>
          <p:spPr bwMode="auto">
            <a:xfrm>
              <a:off x="0" y="169940"/>
              <a:ext cx="74718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</a:rPr>
                <a:t>2</a:t>
              </a:r>
              <a:endParaRPr lang="zh-CN" altLang="en-US" sz="200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</a:endParaRPr>
            </a:p>
          </p:txBody>
        </p:sp>
      </p:grpSp>
      <p:grpSp>
        <p:nvGrpSpPr>
          <p:cNvPr id="10270" name="Group 30"/>
          <p:cNvGrpSpPr>
            <a:grpSpLocks/>
          </p:cNvGrpSpPr>
          <p:nvPr/>
        </p:nvGrpSpPr>
        <p:grpSpPr bwMode="auto">
          <a:xfrm>
            <a:off x="2873375" y="3556000"/>
            <a:ext cx="747713" cy="739775"/>
            <a:chOff x="0" y="0"/>
            <a:chExt cx="747186" cy="740120"/>
          </a:xfrm>
        </p:grpSpPr>
        <p:grpSp>
          <p:nvGrpSpPr>
            <p:cNvPr id="8202" name="Group 31"/>
            <p:cNvGrpSpPr>
              <a:grpSpLocks noChangeAspect="1"/>
            </p:cNvGrpSpPr>
            <p:nvPr/>
          </p:nvGrpSpPr>
          <p:grpSpPr bwMode="auto">
            <a:xfrm>
              <a:off x="3533" y="0"/>
              <a:ext cx="740120" cy="740120"/>
              <a:chOff x="0" y="0"/>
              <a:chExt cx="822355" cy="822355"/>
            </a:xfrm>
          </p:grpSpPr>
          <p:sp>
            <p:nvSpPr>
              <p:cNvPr id="8204" name="椭圆 4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355" cy="8223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微软雅黑" pitchFamily="2" charset="-122"/>
                </a:endParaRPr>
              </a:p>
            </p:txBody>
          </p:sp>
          <p:sp>
            <p:nvSpPr>
              <p:cNvPr id="8205" name="椭圆 42"/>
              <p:cNvSpPr>
                <a:spLocks noChangeAspect="1"/>
              </p:cNvSpPr>
              <p:nvPr/>
            </p:nvSpPr>
            <p:spPr bwMode="auto">
              <a:xfrm>
                <a:off x="50718" y="51177"/>
                <a:ext cx="720921" cy="720002"/>
              </a:xfrm>
              <a:prstGeom prst="ellipse">
                <a:avLst/>
              </a:prstGeom>
              <a:solidFill>
                <a:srgbClr val="595959">
                  <a:alpha val="79999"/>
                </a:srgbClr>
              </a:solidFill>
              <a:ln w="12700">
                <a:solidFill>
                  <a:srgbClr val="59595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微软雅黑" pitchFamily="2" charset="-122"/>
                </a:endParaRPr>
              </a:p>
            </p:txBody>
          </p:sp>
        </p:grpSp>
        <p:sp>
          <p:nvSpPr>
            <p:cNvPr id="8203" name="Rectangle 13"/>
            <p:cNvSpPr>
              <a:spLocks noChangeArrowheads="1"/>
            </p:cNvSpPr>
            <p:nvPr/>
          </p:nvSpPr>
          <p:spPr bwMode="auto">
            <a:xfrm>
              <a:off x="0" y="170005"/>
              <a:ext cx="74718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</a:rPr>
                <a:t>3</a:t>
              </a:r>
              <a:endParaRPr lang="zh-CN" altLang="en-US" sz="200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1660"/>
            <a:ext cx="8229600" cy="952500"/>
          </a:xfrm>
        </p:spPr>
        <p:txBody>
          <a:bodyPr/>
          <a:lstStyle/>
          <a:p>
            <a:r>
              <a:rPr lang="ru-RU" sz="2800" b="1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Кислотно-основное состояние</a:t>
            </a:r>
            <a:endParaRPr lang="ru-RU" sz="2800" dirty="0">
              <a:solidFill>
                <a:srgbClr val="09220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229" y="1007910"/>
            <a:ext cx="8229600" cy="4120108"/>
          </a:xfrm>
        </p:spPr>
        <p:txBody>
          <a:bodyPr/>
          <a:lstStyle/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Метаболический ацидоз наступает вследствие:</a:t>
            </a:r>
          </a:p>
          <a:p>
            <a:pPr marL="0" indent="0" algn="ctr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Избыточного введения или образования стойких кислот (поступление кетокислот при голодании и диабете, повышенное образование молочной кислоты при шоке, повышенное образование серной кислоты при усиленном катаболизме, то есть в процессе распада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биомолекул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др.).</a:t>
            </a:r>
          </a:p>
          <a:p>
            <a:pPr lvl="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Неполного удаления кислот при почечной недостаточности.</a:t>
            </a:r>
          </a:p>
          <a:p>
            <a:pPr lvl="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Избыточной потери гидрокарбонат-иона в результате поноса, колита, язвы кишечника. Процессы компенсации связаны с нейтрализацией ионов водорода гидрокарбонат-ионом и усилением легочной вентиляции.</a:t>
            </a:r>
          </a:p>
          <a:p>
            <a:pPr lvl="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Метаболический алкалоз характеризуется нарушением метаболизма, которое приводит 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нескомпенсированному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частично компенсированному увеличению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крови.</a:t>
            </a:r>
          </a:p>
        </p:txBody>
      </p:sp>
    </p:spTree>
    <p:extLst>
      <p:ext uri="{BB962C8B-B14F-4D97-AF65-F5344CB8AC3E}">
        <p14:creationId xmlns:p14="http://schemas.microsoft.com/office/powerpoint/2010/main" val="994599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392"/>
            <a:ext cx="8229600" cy="952500"/>
          </a:xfrm>
        </p:spPr>
        <p:txBody>
          <a:bodyPr/>
          <a:lstStyle/>
          <a:p>
            <a:r>
              <a:rPr lang="ru-RU" sz="2800" b="1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Кислотно-основное состояние</a:t>
            </a:r>
            <a:endParaRPr lang="ru-RU" dirty="0">
              <a:solidFill>
                <a:srgbClr val="09220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92096" y="1345332"/>
                <a:ext cx="8229600" cy="4120108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Метаболический алкалоз наступает вследствие:</a:t>
                </a:r>
              </a:p>
              <a:p>
                <a:pPr lvl="0" algn="just"/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Потери водородных ионов (высокая кишечная непроходимость, рвота и др.).</a:t>
                </a:r>
              </a:p>
              <a:p>
                <a:pPr lvl="0" algn="just"/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Увеличения концентрации бикарбоната (потеря воды, избыточное введение бикарбонат-иона при метаболическом ацидозе, введения солей органических кислот – молочной, уксусной, лимонной,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метаболизирующихся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 поглощением ионов водорода и др.).</a:t>
                </a:r>
              </a:p>
              <a:p>
                <a:pPr algn="just"/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Компенсации этого явления достигают снижением легочной вентиляции (соответственно, задержки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𝐶𝑂</m:t>
                        </m:r>
                      </m:e>
                      <m:sub>
                        <m:r>
                          <a:rPr lang="ru-RU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удалением гидрокарбоната-иона почками.</a:t>
                </a:r>
              </a:p>
              <a:p>
                <a:pPr algn="just"/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Дыхательный ацидоз – это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нескомпенсированное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или частично компенсированное снижение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результате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гиповентиляции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из-за:</a:t>
                </a:r>
              </a:p>
              <a:p>
                <a:pPr lvl="0" algn="just"/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Заболевания легких и дыхательных путей (пневмония, отек легких, инородные тела в верхних дыхательных путях и др.).</a:t>
                </a:r>
              </a:p>
              <a:p>
                <a:pPr lvl="0" algn="just"/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Повреждения (заболевания) дыхательной мускулатуры.</a:t>
                </a:r>
              </a:p>
              <a:p>
                <a:pPr lvl="0" algn="just"/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Угнетения дыхательного центра лекарственными средствами или наркотиками – опиатами, барбитуратами и др.</a:t>
                </a:r>
              </a:p>
              <a:p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2096" y="1345332"/>
                <a:ext cx="8229600" cy="4120108"/>
              </a:xfrm>
              <a:blipFill>
                <a:blip r:embed="rId2"/>
                <a:stretch>
                  <a:fillRect l="-296" t="-444" r="-370" b="-11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154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207" y="481236"/>
            <a:ext cx="8229600" cy="952500"/>
          </a:xfrm>
        </p:spPr>
        <p:txBody>
          <a:bodyPr/>
          <a:lstStyle/>
          <a:p>
            <a:r>
              <a:rPr lang="ru-RU" sz="2800" b="1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Кислотно-основное состояние</a:t>
            </a:r>
            <a:endParaRPr lang="ru-RU" dirty="0">
              <a:solidFill>
                <a:srgbClr val="09220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900"/>
          </a:xfrm>
        </p:spPr>
        <p:txBody>
          <a:bodyPr/>
          <a:lstStyle/>
          <a:p>
            <a:pPr marL="457200" indent="0" algn="just">
              <a:spcAft>
                <a:spcPts val="0"/>
              </a:spcAft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Дыхательный алкалоз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нескомпенсированное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частично компенсированное повышение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результате гипервентиляции из-за лихорадочного состояния или истерии. Процесс компенсации осуществляются буферными системами, повышенным выведением гидрокарбонат-иона почками.</a:t>
            </a:r>
          </a:p>
          <a:p>
            <a:pPr marL="457200" indent="0" algn="just"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коррекции кислотно-щелочного равновесия при ацидозах обычно используют 4%-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 гидрокарбоната натрия, который вводят внутривенно. Коррекция кислотно-щелочного равновесия при алкалозах более сложна. В качестве одной из временных мер целесообразно введение 5%-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раствора аскорбиновой кислоты.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4" y="3362422"/>
            <a:ext cx="2952326" cy="198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02755"/>
            <a:ext cx="2805614" cy="210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622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新模板\城市高尔夫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E:\新模板\城市高尔夫\未标题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21"/>
          <a:stretch>
            <a:fillRect/>
          </a:stretch>
        </p:blipFill>
        <p:spPr bwMode="auto">
          <a:xfrm>
            <a:off x="0" y="0"/>
            <a:ext cx="6381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9" y="2209800"/>
            <a:ext cx="6408712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E:\新模板\城市高尔夫\未标题-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7" r="44489" b="85280"/>
          <a:stretch>
            <a:fillRect/>
          </a:stretch>
        </p:blipFill>
        <p:spPr bwMode="auto">
          <a:xfrm>
            <a:off x="0" y="209550"/>
            <a:ext cx="50768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E:\新模板\城市高尔夫\未标题-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 r="45000" b="67000"/>
          <a:stretch>
            <a:fillRect/>
          </a:stretch>
        </p:blipFill>
        <p:spPr bwMode="auto">
          <a:xfrm>
            <a:off x="0" y="685800"/>
            <a:ext cx="543609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E:\新模板\城市高尔夫\未标题-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3" r="20209" b="57001"/>
          <a:stretch>
            <a:fillRect/>
          </a:stretch>
        </p:blipFill>
        <p:spPr bwMode="auto">
          <a:xfrm>
            <a:off x="0" y="1676400"/>
            <a:ext cx="72961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" descr="E:\新模板\城市高尔夫\未标题-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8" r="76875" b="57333"/>
          <a:stretch>
            <a:fillRect/>
          </a:stretch>
        </p:blipFill>
        <p:spPr bwMode="auto">
          <a:xfrm>
            <a:off x="0" y="1695450"/>
            <a:ext cx="21145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Box 8"/>
          <p:cNvSpPr txBox="1">
            <a:spLocks noChangeArrowheads="1"/>
          </p:cNvSpPr>
          <p:nvPr/>
        </p:nvSpPr>
        <p:spPr bwMode="auto">
          <a:xfrm>
            <a:off x="715117" y="966787"/>
            <a:ext cx="4451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charset="-122"/>
              </a:defRPr>
            </a:lvl9pPr>
          </a:lstStyle>
          <a:p>
            <a:pPr eaLnBrk="1" hangingPunct="1"/>
            <a:r>
              <a:rPr lang="ru-RU" sz="3200" dirty="0">
                <a:solidFill>
                  <a:schemeClr val="bg1"/>
                </a:solidFill>
                <a:ea typeface="微软雅黑" pitchFamily="2" charset="-122"/>
              </a:rPr>
              <a:t>Спасибо за внимание!</a:t>
            </a:r>
            <a:endParaRPr lang="zh-CN" altLang="en-US" sz="3200" dirty="0">
              <a:solidFill>
                <a:schemeClr val="bg1"/>
              </a:solidFill>
              <a:ea typeface="微软雅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89577"/>
            <a:ext cx="8229600" cy="771872"/>
          </a:xfrm>
        </p:spPr>
        <p:txBody>
          <a:bodyPr/>
          <a:lstStyle/>
          <a:p>
            <a:r>
              <a:rPr lang="ru-RU" sz="2800" b="1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Буферные системы</a:t>
            </a:r>
            <a:endParaRPr lang="ru-RU" sz="2800" dirty="0">
              <a:solidFill>
                <a:srgbClr val="09220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Объект 6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117994973"/>
                  </p:ext>
                </p:extLst>
              </p:nvPr>
            </p:nvGraphicFramePr>
            <p:xfrm>
              <a:off x="1582087" y="1489348"/>
              <a:ext cx="5979825" cy="396748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4591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565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40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893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Название</a:t>
                          </a:r>
                          <a:endParaRPr lang="ru-RU" sz="11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буферной смеси</a:t>
                          </a:r>
                          <a:endParaRPr lang="ru-RU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Состав </a:t>
                          </a:r>
                          <a:endParaRPr lang="ru-RU" sz="11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буферной смеси</a:t>
                          </a:r>
                          <a:endParaRPr lang="ru-RU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pH</a:t>
                          </a:r>
                          <a:endParaRPr lang="ru-RU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978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 err="1">
                              <a:effectLst/>
                            </a:rPr>
                            <a:t>Формиатная</a:t>
                          </a:r>
                          <a:endParaRPr lang="ru-RU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Муравьиная кислота </a:t>
                          </a:r>
                          <a:r>
                            <a:rPr lang="en-US" sz="1400" dirty="0">
                              <a:effectLst/>
                            </a:rPr>
                            <a:t>HCOOH</a:t>
                          </a:r>
                          <a:r>
                            <a:rPr lang="ru-RU" sz="1400" dirty="0">
                              <a:effectLst/>
                            </a:rPr>
                            <a:t> и формиат натрия </a:t>
                          </a:r>
                          <a:r>
                            <a:rPr lang="en-US" sz="1400" dirty="0" err="1">
                              <a:effectLst/>
                            </a:rPr>
                            <a:t>HCOONa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3,8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978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 err="1">
                              <a:effectLst/>
                            </a:rPr>
                            <a:t>Бензоатная</a:t>
                          </a:r>
                          <a:endParaRPr lang="ru-RU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Бензойная кислота </a:t>
                          </a:r>
                          <a:r>
                            <a:rPr lang="en-US" sz="1400" dirty="0">
                              <a:effectLst/>
                            </a:rPr>
                            <a:t>C</a:t>
                          </a:r>
                          <a:r>
                            <a:rPr lang="ru-RU" sz="1400" baseline="-25000" dirty="0">
                              <a:effectLst/>
                            </a:rPr>
                            <a:t>6</a:t>
                          </a:r>
                          <a:r>
                            <a:rPr lang="en-US" sz="1400" dirty="0">
                              <a:effectLst/>
                            </a:rPr>
                            <a:t>H</a:t>
                          </a:r>
                          <a:r>
                            <a:rPr lang="ru-RU" sz="1400" baseline="-25000" dirty="0">
                              <a:effectLst/>
                            </a:rPr>
                            <a:t>5</a:t>
                          </a:r>
                          <a:r>
                            <a:rPr lang="en-US" sz="1400" dirty="0">
                              <a:effectLst/>
                            </a:rPr>
                            <a:t>COOH</a:t>
                          </a:r>
                          <a:r>
                            <a:rPr lang="ru-RU" sz="1400" dirty="0">
                              <a:effectLst/>
                            </a:rPr>
                            <a:t> и </a:t>
                          </a:r>
                          <a:r>
                            <a:rPr lang="ru-RU" sz="1400" dirty="0" err="1">
                              <a:effectLst/>
                            </a:rPr>
                            <a:t>бензоат</a:t>
                          </a:r>
                          <a:r>
                            <a:rPr lang="ru-RU" sz="1400" dirty="0">
                              <a:effectLst/>
                            </a:rPr>
                            <a:t> натрия </a:t>
                          </a:r>
                          <a:r>
                            <a:rPr lang="en-US" sz="1400" dirty="0">
                              <a:effectLst/>
                            </a:rPr>
                            <a:t>C</a:t>
                          </a:r>
                          <a:r>
                            <a:rPr lang="ru-RU" sz="1400" baseline="-25000" dirty="0">
                              <a:effectLst/>
                            </a:rPr>
                            <a:t>6</a:t>
                          </a:r>
                          <a:r>
                            <a:rPr lang="en-US" sz="1400" dirty="0">
                              <a:effectLst/>
                            </a:rPr>
                            <a:t>H</a:t>
                          </a:r>
                          <a:r>
                            <a:rPr lang="ru-RU" sz="1400" baseline="-25000" dirty="0">
                              <a:effectLst/>
                            </a:rPr>
                            <a:t>5</a:t>
                          </a:r>
                          <a:r>
                            <a:rPr lang="en-US" sz="1400" dirty="0" err="1">
                              <a:effectLst/>
                            </a:rPr>
                            <a:t>COONa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4,2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978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Ацетатная</a:t>
                          </a:r>
                          <a:endParaRPr lang="ru-RU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Уксусная кислота </a:t>
                          </a:r>
                          <a:r>
                            <a:rPr lang="en-US" sz="1400">
                              <a:effectLst/>
                            </a:rPr>
                            <a:t>CH</a:t>
                          </a:r>
                          <a:r>
                            <a:rPr lang="ru-RU" sz="1400" baseline="-25000">
                              <a:effectLst/>
                            </a:rPr>
                            <a:t>3</a:t>
                          </a:r>
                          <a:r>
                            <a:rPr lang="en-US" sz="1400">
                              <a:effectLst/>
                            </a:rPr>
                            <a:t>COOH</a:t>
                          </a:r>
                          <a:r>
                            <a:rPr lang="ru-RU" sz="1400">
                              <a:effectLst/>
                            </a:rPr>
                            <a:t> и ацетат натрия </a:t>
                          </a:r>
                          <a:r>
                            <a:rPr lang="en-US" sz="1400">
                              <a:effectLst/>
                            </a:rPr>
                            <a:t>CH</a:t>
                          </a:r>
                          <a:r>
                            <a:rPr lang="ru-RU" sz="1400" baseline="-25000">
                              <a:effectLst/>
                            </a:rPr>
                            <a:t>3</a:t>
                          </a:r>
                          <a:r>
                            <a:rPr lang="en-US" sz="1400">
                              <a:effectLst/>
                            </a:rPr>
                            <a:t>COONa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4,8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2978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Фосфатная</a:t>
                          </a:r>
                          <a:endParaRPr lang="ru-RU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Дигидрофосфат натрия </a:t>
                          </a:r>
                          <a:r>
                            <a:rPr lang="en-US" sz="1400">
                              <a:effectLst/>
                            </a:rPr>
                            <a:t>NaH</a:t>
                          </a:r>
                          <a:r>
                            <a:rPr lang="ru-RU" sz="1400" baseline="-25000">
                              <a:effectLst/>
                            </a:rPr>
                            <a:t>2</a:t>
                          </a:r>
                          <a:r>
                            <a:rPr lang="en-US" sz="1400">
                              <a:effectLst/>
                            </a:rPr>
                            <a:t>PO</a:t>
                          </a:r>
                          <a:r>
                            <a:rPr lang="ru-RU" sz="1400" baseline="-25000">
                              <a:effectLst/>
                            </a:rPr>
                            <a:t>4 </a:t>
                          </a:r>
                          <a:r>
                            <a:rPr lang="ru-RU" sz="1400">
                              <a:effectLst/>
                            </a:rPr>
                            <a:t>и гидрофосфат натрия </a:t>
                          </a:r>
                          <a:r>
                            <a:rPr lang="en-US" sz="1400">
                              <a:effectLst/>
                            </a:rPr>
                            <a:t>Na</a:t>
                          </a:r>
                          <a:r>
                            <a:rPr lang="ru-RU" sz="1400" baseline="-25000">
                              <a:effectLst/>
                            </a:rPr>
                            <a:t>2</a:t>
                          </a:r>
                          <a:r>
                            <a:rPr lang="en-US" sz="1400">
                              <a:effectLst/>
                            </a:rPr>
                            <a:t>HPO</a:t>
                          </a:r>
                          <a:r>
                            <a:rPr lang="ru-RU" sz="1400" baseline="-25000">
                              <a:effectLst/>
                            </a:rPr>
                            <a:t>4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6,6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2978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Аммонийная </a:t>
                          </a:r>
                          <a:endParaRPr lang="ru-RU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Гидрат аммиака </a:t>
                          </a:r>
                          <a:r>
                            <a:rPr lang="en-US" sz="1400">
                              <a:effectLst/>
                            </a:rPr>
                            <a:t>NH</a:t>
                          </a:r>
                          <a:r>
                            <a:rPr lang="ru-RU" sz="1400" baseline="-25000">
                              <a:effectLst/>
                            </a:rPr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ru-RU" sz="1400">
                                  <a:effectLst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H</a:t>
                          </a:r>
                          <a:r>
                            <a:rPr lang="ru-RU" sz="1400" baseline="-25000">
                              <a:effectLst/>
                            </a:rPr>
                            <a:t>2</a:t>
                          </a:r>
                          <a:r>
                            <a:rPr lang="en-US" sz="1400">
                              <a:effectLst/>
                            </a:rPr>
                            <a:t>O</a:t>
                          </a:r>
                          <a:r>
                            <a:rPr lang="ru-RU" sz="1400">
                              <a:effectLst/>
                            </a:rPr>
                            <a:t> и хлорид аммония </a:t>
                          </a:r>
                          <a:r>
                            <a:rPr lang="en-US" sz="1400">
                              <a:effectLst/>
                            </a:rPr>
                            <a:t>NH</a:t>
                          </a:r>
                          <a:r>
                            <a:rPr lang="ru-RU" sz="1400" baseline="-25000">
                              <a:effectLst/>
                            </a:rPr>
                            <a:t>4</a:t>
                          </a:r>
                          <a:r>
                            <a:rPr lang="en-US" sz="1400">
                              <a:effectLst/>
                            </a:rPr>
                            <a:t>Cl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9,2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Объект 6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117994973"/>
                  </p:ext>
                </p:extLst>
              </p:nvPr>
            </p:nvGraphicFramePr>
            <p:xfrm>
              <a:off x="1582087" y="1489348"/>
              <a:ext cx="5979825" cy="3882917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4591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565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40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339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Название</a:t>
                          </a:r>
                          <a:endParaRPr lang="ru-RU" sz="11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буферной смеси</a:t>
                          </a:r>
                          <a:endParaRPr lang="ru-RU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Состав </a:t>
                          </a:r>
                          <a:endParaRPr lang="ru-RU" sz="11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буферной смеси</a:t>
                          </a:r>
                          <a:endParaRPr lang="ru-RU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pH</a:t>
                          </a:r>
                          <a:endParaRPr lang="ru-RU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978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 err="1">
                              <a:effectLst/>
                            </a:rPr>
                            <a:t>Формиатная</a:t>
                          </a:r>
                          <a:endParaRPr lang="ru-RU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Муравьиная кислота </a:t>
                          </a:r>
                          <a:r>
                            <a:rPr lang="en-US" sz="1400" dirty="0">
                              <a:effectLst/>
                            </a:rPr>
                            <a:t>HCOOH</a:t>
                          </a:r>
                          <a:r>
                            <a:rPr lang="ru-RU" sz="1400" dirty="0">
                              <a:effectLst/>
                            </a:rPr>
                            <a:t> и формиат натрия </a:t>
                          </a:r>
                          <a:r>
                            <a:rPr lang="en-US" sz="1400" dirty="0" err="1">
                              <a:effectLst/>
                            </a:rPr>
                            <a:t>HCOONa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3,8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978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 err="1">
                              <a:effectLst/>
                            </a:rPr>
                            <a:t>Бензоатная</a:t>
                          </a:r>
                          <a:endParaRPr lang="ru-RU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Бензойная кислота </a:t>
                          </a:r>
                          <a:r>
                            <a:rPr lang="en-US" sz="1400" dirty="0">
                              <a:effectLst/>
                            </a:rPr>
                            <a:t>C</a:t>
                          </a:r>
                          <a:r>
                            <a:rPr lang="ru-RU" sz="1400" baseline="-25000" dirty="0">
                              <a:effectLst/>
                            </a:rPr>
                            <a:t>6</a:t>
                          </a:r>
                          <a:r>
                            <a:rPr lang="en-US" sz="1400" dirty="0">
                              <a:effectLst/>
                            </a:rPr>
                            <a:t>H</a:t>
                          </a:r>
                          <a:r>
                            <a:rPr lang="ru-RU" sz="1400" baseline="-25000" dirty="0">
                              <a:effectLst/>
                            </a:rPr>
                            <a:t>5</a:t>
                          </a:r>
                          <a:r>
                            <a:rPr lang="en-US" sz="1400" dirty="0">
                              <a:effectLst/>
                            </a:rPr>
                            <a:t>COOH</a:t>
                          </a:r>
                          <a:r>
                            <a:rPr lang="ru-RU" sz="1400" dirty="0">
                              <a:effectLst/>
                            </a:rPr>
                            <a:t> и </a:t>
                          </a:r>
                          <a:r>
                            <a:rPr lang="ru-RU" sz="1400" dirty="0" err="1">
                              <a:effectLst/>
                            </a:rPr>
                            <a:t>бензоат</a:t>
                          </a:r>
                          <a:r>
                            <a:rPr lang="ru-RU" sz="1400" dirty="0">
                              <a:effectLst/>
                            </a:rPr>
                            <a:t> натрия </a:t>
                          </a:r>
                          <a:r>
                            <a:rPr lang="en-US" sz="1400" dirty="0">
                              <a:effectLst/>
                            </a:rPr>
                            <a:t>C</a:t>
                          </a:r>
                          <a:r>
                            <a:rPr lang="ru-RU" sz="1400" baseline="-25000" dirty="0">
                              <a:effectLst/>
                            </a:rPr>
                            <a:t>6</a:t>
                          </a:r>
                          <a:r>
                            <a:rPr lang="en-US" sz="1400" dirty="0">
                              <a:effectLst/>
                            </a:rPr>
                            <a:t>H</a:t>
                          </a:r>
                          <a:r>
                            <a:rPr lang="ru-RU" sz="1400" baseline="-25000" dirty="0">
                              <a:effectLst/>
                            </a:rPr>
                            <a:t>5</a:t>
                          </a:r>
                          <a:r>
                            <a:rPr lang="en-US" sz="1400" dirty="0" err="1">
                              <a:effectLst/>
                            </a:rPr>
                            <a:t>COONa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4,2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978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Ацетатная</a:t>
                          </a:r>
                          <a:endParaRPr lang="ru-RU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Уксусная кислота </a:t>
                          </a:r>
                          <a:r>
                            <a:rPr lang="en-US" sz="1400">
                              <a:effectLst/>
                            </a:rPr>
                            <a:t>CH</a:t>
                          </a:r>
                          <a:r>
                            <a:rPr lang="ru-RU" sz="1400" baseline="-25000">
                              <a:effectLst/>
                            </a:rPr>
                            <a:t>3</a:t>
                          </a:r>
                          <a:r>
                            <a:rPr lang="en-US" sz="1400">
                              <a:effectLst/>
                            </a:rPr>
                            <a:t>COOH</a:t>
                          </a:r>
                          <a:r>
                            <a:rPr lang="ru-RU" sz="1400">
                              <a:effectLst/>
                            </a:rPr>
                            <a:t> и ацетат натрия </a:t>
                          </a:r>
                          <a:r>
                            <a:rPr lang="en-US" sz="1400">
                              <a:effectLst/>
                            </a:rPr>
                            <a:t>CH</a:t>
                          </a:r>
                          <a:r>
                            <a:rPr lang="ru-RU" sz="1400" baseline="-25000">
                              <a:effectLst/>
                            </a:rPr>
                            <a:t>3</a:t>
                          </a:r>
                          <a:r>
                            <a:rPr lang="en-US" sz="1400">
                              <a:effectLst/>
                            </a:rPr>
                            <a:t>COONa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4,8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2978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Фосфатная</a:t>
                          </a:r>
                          <a:endParaRPr lang="ru-RU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Дигидрофосфат натрия </a:t>
                          </a:r>
                          <a:r>
                            <a:rPr lang="en-US" sz="1400">
                              <a:effectLst/>
                            </a:rPr>
                            <a:t>NaH</a:t>
                          </a:r>
                          <a:r>
                            <a:rPr lang="ru-RU" sz="1400" baseline="-25000">
                              <a:effectLst/>
                            </a:rPr>
                            <a:t>2</a:t>
                          </a:r>
                          <a:r>
                            <a:rPr lang="en-US" sz="1400">
                              <a:effectLst/>
                            </a:rPr>
                            <a:t>PO</a:t>
                          </a:r>
                          <a:r>
                            <a:rPr lang="ru-RU" sz="1400" baseline="-25000">
                              <a:effectLst/>
                            </a:rPr>
                            <a:t>4 </a:t>
                          </a:r>
                          <a:r>
                            <a:rPr lang="ru-RU" sz="1400">
                              <a:effectLst/>
                            </a:rPr>
                            <a:t>и гидрофосфат натрия </a:t>
                          </a:r>
                          <a:r>
                            <a:rPr lang="en-US" sz="1400">
                              <a:effectLst/>
                            </a:rPr>
                            <a:t>Na</a:t>
                          </a:r>
                          <a:r>
                            <a:rPr lang="ru-RU" sz="1400" baseline="-25000">
                              <a:effectLst/>
                            </a:rPr>
                            <a:t>2</a:t>
                          </a:r>
                          <a:r>
                            <a:rPr lang="en-US" sz="1400">
                              <a:effectLst/>
                            </a:rPr>
                            <a:t>HPO</a:t>
                          </a:r>
                          <a:r>
                            <a:rPr lang="ru-RU" sz="1400" baseline="-25000">
                              <a:effectLst/>
                            </a:rPr>
                            <a:t>4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6,6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2978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Аммонийная </a:t>
                          </a:r>
                          <a:endParaRPr lang="ru-RU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7477" marR="67477" marT="0" marB="0">
                        <a:blipFill>
                          <a:blip r:embed="rId2"/>
                          <a:stretch>
                            <a:fillRect l="-92890" t="-520388" r="-33028" b="-13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9,2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477" marR="67477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3568" y="1090812"/>
            <a:ext cx="1018128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Наиболее распространенные в лабораторной практике буферные системы.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9963"/>
            <a:ext cx="8229600" cy="699864"/>
          </a:xfrm>
        </p:spPr>
        <p:txBody>
          <a:bodyPr/>
          <a:lstStyle/>
          <a:p>
            <a:r>
              <a:rPr lang="ru-RU" sz="2800" b="1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Буферные системы</a:t>
            </a:r>
            <a:endParaRPr lang="ru-RU" sz="2800" dirty="0">
              <a:solidFill>
                <a:srgbClr val="09220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273324"/>
                <a:ext cx="4038600" cy="4104456"/>
              </a:xfrm>
            </p:spPr>
            <p:txBody>
              <a:bodyPr/>
              <a:lstStyle/>
              <a:p>
                <a:r>
                  <a:rPr lang="ru-RU" sz="1400" dirty="0"/>
                  <a:t>Чтобы вывести формулу для расчета </a:t>
                </a:r>
                <a:r>
                  <a:rPr lang="en-US" sz="1400" dirty="0"/>
                  <a:t>pH</a:t>
                </a:r>
                <a:r>
                  <a:rPr lang="ru-RU" sz="1400" dirty="0"/>
                  <a:t> кислотного буферного раствора, рассмотрим раствор, содержащий ацетат натрия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𝐶𝐻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𝐶𝑂𝑂𝑁𝑎</m:t>
                    </m:r>
                  </m:oMath>
                </a14:m>
                <a:r>
                  <a:rPr lang="ru-RU" sz="1400" dirty="0"/>
                  <a:t> и уксусную кислоту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𝐶𝐻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𝐶𝑂𝑂</m:t>
                    </m:r>
                    <m:r>
                      <a:rPr lang="en-US" sz="1400" i="1">
                        <a:latin typeface="Cambria Math"/>
                      </a:rPr>
                      <m:t>𝐻</m:t>
                    </m:r>
                  </m:oMath>
                </a14:m>
                <a:r>
                  <a:rPr lang="ru-RU" sz="1400" dirty="0"/>
                  <a:t>. Соль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𝐶𝐻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𝐶𝑂𝑂𝑁𝑎</m:t>
                    </m:r>
                  </m:oMath>
                </a14:m>
                <a:r>
                  <a:rPr lang="ru-RU" sz="1400" dirty="0"/>
                  <a:t>, являясь сильным электролитом, в растворе полностью распадается на ионы: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𝐶𝐻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𝐶𝑂𝑂𝑁𝑎</m:t>
                    </m:r>
                    <m:r>
                      <a:rPr lang="ru-RU" sz="1400" i="1">
                        <a:latin typeface="Cambria Math"/>
                      </a:rPr>
                      <m:t>      </m:t>
                    </m:r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     </m:t>
                        </m:r>
                        <m:r>
                          <a:rPr lang="ru-RU" sz="1400" i="1">
                            <a:latin typeface="Cambria Math"/>
                          </a:rPr>
                          <m:t>𝐶𝐻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𝐶𝑂</m:t>
                    </m:r>
                    <m:sSup>
                      <m:sSup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ru-RU" sz="1400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ru-RU" sz="1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400" i="1">
                            <a:latin typeface="Cambria Math"/>
                          </a:rPr>
                          <m:t>𝑁𝑎</m:t>
                        </m:r>
                      </m:e>
                      <m:sup>
                        <m:r>
                          <a:rPr lang="ru-RU" sz="14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ru-RU" sz="1400" dirty="0"/>
                  <a:t>.</a:t>
                </a:r>
              </a:p>
              <a:p>
                <a:r>
                  <a:rPr lang="ru-RU" sz="1400" dirty="0"/>
                  <a:t>Уксусная кислота (слабый электролит) частично распадается на ионы: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𝐶𝐻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𝐶𝑂𝑂𝐻</m:t>
                    </m:r>
                    <m:r>
                      <a:rPr lang="ru-RU" sz="1400" i="1">
                        <a:latin typeface="Cambria Math"/>
                      </a:rPr>
                      <m:t>              </m:t>
                    </m:r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   </m:t>
                        </m:r>
                        <m:r>
                          <a:rPr lang="ru-RU" sz="1400" i="1">
                            <a:latin typeface="Cambria Math"/>
                          </a:rPr>
                          <m:t>𝐶𝐻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𝐶𝑂</m:t>
                    </m:r>
                    <m:sSup>
                      <m:sSup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ru-RU" sz="1400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ru-RU" sz="1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400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ru-RU" sz="14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ru-RU" sz="1400" dirty="0"/>
                  <a:t>.</a:t>
                </a:r>
              </a:p>
              <a:p>
                <a:r>
                  <a:rPr lang="ru-RU" sz="1400" dirty="0"/>
                  <a:t>Формула для расчета константы диссоциации уксусной кислоты имеет вид: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д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[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𝐶𝐻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ru-RU" sz="1400" i="1">
                            <a:latin typeface="Cambria Math"/>
                          </a:rPr>
                          <m:t>𝐶𝑂</m:t>
                        </m:r>
                        <m:sSup>
                          <m:sSup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ru-RU" sz="14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ru-RU" sz="1400" i="1">
                            <a:latin typeface="Cambria Math"/>
                          </a:rPr>
                          <m:t>]</m:t>
                        </m:r>
                        <m:sSup>
                          <m:sSup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400" i="1">
                                <a:latin typeface="Cambria Math"/>
                              </a:rPr>
                              <m:t>[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ru-RU" sz="1400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ru-RU" sz="1400" i="1">
                            <a:latin typeface="Cambria Math"/>
                          </a:rPr>
                          <m:t>]</m:t>
                        </m:r>
                      </m:num>
                      <m:den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[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𝐶𝐻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ru-RU" sz="1400" i="1">
                            <a:latin typeface="Cambria Math"/>
                          </a:rPr>
                          <m:t>𝐶𝑂𝑂𝐻</m:t>
                        </m:r>
                        <m:r>
                          <a:rPr lang="ru-RU" sz="1400" i="1">
                            <a:latin typeface="Cambria Math"/>
                          </a:rPr>
                          <m:t>]</m:t>
                        </m:r>
                      </m:den>
                    </m:f>
                    <m:r>
                      <a:rPr lang="ru-RU" sz="1400" i="1">
                        <a:latin typeface="Cambria Math"/>
                      </a:rPr>
                      <m:t>=1,74∙</m:t>
                    </m:r>
                    <m:sSup>
                      <m:sSup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4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1400" i="1">
                            <a:latin typeface="Cambria Math"/>
                          </a:rPr>
                          <m:t>−5</m:t>
                        </m:r>
                      </m:sup>
                    </m:sSup>
                    <m:r>
                      <a:rPr lang="ru-RU" sz="1400" i="1">
                        <a:latin typeface="Cambria Math"/>
                      </a:rPr>
                      <m:t> моль/л.</m:t>
                    </m:r>
                  </m:oMath>
                </a14:m>
                <a:endParaRPr lang="ru-RU" sz="14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273324"/>
                <a:ext cx="4038600" cy="4104456"/>
              </a:xfrm>
              <a:blipFill rotWithShape="1">
                <a:blip r:embed="rId2"/>
                <a:stretch>
                  <a:fillRect l="-151" t="-149" r="-9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ru-RU" sz="1400" dirty="0"/>
                  <a:t>Путем несложных преобразований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a:rPr lang="ru-RU" sz="1400">
                            <a:latin typeface="Cambria Math"/>
                          </a:rPr>
                          <m:t>д</m:t>
                        </m:r>
                      </m:sub>
                    </m:sSub>
                    <m:r>
                      <a:rPr lang="ru-RU" sz="14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>
                                <a:latin typeface="Cambria Math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ru-RU" sz="1400">
                                <a:latin typeface="Cambria Math"/>
                              </a:rPr>
                              <m:t>CH</m:t>
                            </m:r>
                          </m:e>
                          <m:sub>
                            <m:r>
                              <a:rPr lang="ru-RU" sz="140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ru-RU" sz="1400">
                            <a:latin typeface="Cambria Math"/>
                          </a:rPr>
                          <m:t>CO</m:t>
                        </m:r>
                        <m:sSup>
                          <m:sSup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</a:rPr>
                              <m:t>O</m:t>
                            </m:r>
                          </m:e>
                          <m:sup>
                            <m:r>
                              <a:rPr lang="ru-RU" sz="14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ru-RU" sz="1400">
                            <a:latin typeface="Cambria Math"/>
                          </a:rPr>
                          <m:t>]</m:t>
                        </m:r>
                        <m:sSup>
                          <m:sSup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400">
                                <a:latin typeface="Cambria Math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ru-RU" sz="1400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ru-RU" sz="1400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ru-RU" sz="1400">
                            <a:latin typeface="Cambria Math"/>
                          </a:rPr>
                          <m:t>]</m:t>
                        </m:r>
                      </m:num>
                      <m:den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>
                                <a:latin typeface="Cambria Math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ru-RU" sz="1400">
                                <a:latin typeface="Cambria Math"/>
                              </a:rPr>
                              <m:t>CH</m:t>
                            </m:r>
                          </m:e>
                          <m:sub>
                            <m:r>
                              <a:rPr lang="ru-RU" sz="140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ru-RU" sz="1400">
                            <a:latin typeface="Cambria Math"/>
                          </a:rPr>
                          <m:t>COOH</m:t>
                        </m:r>
                        <m:r>
                          <a:rPr lang="ru-RU" sz="1400">
                            <a:latin typeface="Cambria Math"/>
                          </a:rPr>
                          <m:t>]</m:t>
                        </m:r>
                      </m:den>
                    </m:f>
                  </m:oMath>
                </a14:m>
                <a:r>
                  <a:rPr lang="ru-RU" sz="1400" dirty="0"/>
                  <a:t> можно получить формулу, выражающую зависимость молярной концентрации ионов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ru-RU" sz="140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ru-RU" sz="140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ru-RU" sz="1400" dirty="0"/>
                  <a:t> от константы диссоциации слабой кислоты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a:rPr lang="ru-RU" sz="1400">
                            <a:latin typeface="Cambria Math"/>
                          </a:rPr>
                          <m:t>д</m:t>
                        </m:r>
                      </m:sub>
                    </m:sSub>
                  </m:oMath>
                </a14:m>
                <a:r>
                  <a:rPr lang="ru-RU" sz="1400" dirty="0"/>
                  <a:t> и соотношения молярных концентраций молекул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400">
                            <a:latin typeface="Cambria Math"/>
                          </a:rPr>
                          <m:t>CH</m:t>
                        </m:r>
                      </m:e>
                      <m:sub>
                        <m:r>
                          <a:rPr lang="ru-RU" sz="140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ru-RU" sz="1400">
                        <a:latin typeface="Cambria Math"/>
                      </a:rPr>
                      <m:t>COOH</m:t>
                    </m:r>
                  </m:oMath>
                </a14:m>
                <a:r>
                  <a:rPr lang="ru-RU" sz="1400" dirty="0"/>
                  <a:t> и ионов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400">
                            <a:latin typeface="Cambria Math"/>
                          </a:rPr>
                          <m:t>CH</m:t>
                        </m:r>
                      </m:e>
                      <m:sub>
                        <m:r>
                          <a:rPr lang="ru-RU" sz="140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ru-RU" sz="1400">
                        <a:latin typeface="Cambria Math"/>
                      </a:rPr>
                      <m:t>CO</m:t>
                    </m:r>
                    <m:sSup>
                      <m:sSup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O</m:t>
                        </m:r>
                      </m:e>
                      <m:sup>
                        <m:r>
                          <a:rPr lang="ru-RU" sz="1400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sz="1400" dirty="0"/>
                  <a:t>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ru-RU" sz="140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ru-RU" sz="140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ru-RU" sz="1400" i="1">
                        <a:latin typeface="Cambria Math"/>
                      </a:rPr>
                      <m:t>]=</m:t>
                    </m:r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д</m:t>
                        </m:r>
                      </m:sub>
                    </m:sSub>
                    <m:f>
                      <m:f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[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𝐶𝐻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ru-RU" sz="1400" i="1">
                            <a:latin typeface="Cambria Math"/>
                          </a:rPr>
                          <m:t>𝐶𝑂𝑂𝐻</m:t>
                        </m:r>
                        <m:r>
                          <a:rPr lang="ru-RU" sz="1400" i="1">
                            <a:latin typeface="Cambria Math"/>
                          </a:rPr>
                          <m:t>]</m:t>
                        </m:r>
                      </m:num>
                      <m:den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[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𝐶𝐻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ru-RU" sz="1400" i="1">
                            <a:latin typeface="Cambria Math"/>
                          </a:rPr>
                          <m:t>𝐶𝑂</m:t>
                        </m:r>
                        <m:sSup>
                          <m:sSup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ru-RU" sz="14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ru-RU" sz="1400" i="1">
                            <a:latin typeface="Cambria Math"/>
                          </a:rPr>
                          <m:t>]</m:t>
                        </m:r>
                      </m:den>
                    </m:f>
                    <m:r>
                      <a:rPr lang="ru-RU" sz="1400" i="1">
                        <a:latin typeface="Cambria Math"/>
                      </a:rPr>
                      <m:t>.</m:t>
                    </m:r>
                  </m:oMath>
                </a14:m>
                <a:endParaRPr lang="ru-RU" sz="14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302" t="-1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/>
          <p:cNvCxnSpPr/>
          <p:nvPr/>
        </p:nvCxnSpPr>
        <p:spPr>
          <a:xfrm>
            <a:off x="1835696" y="300151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835696" y="292950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761140" y="3649588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727684" y="3721596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img2.freepng.ru/20180528/rrf/kisspng-laboratory-flasks-chemistry-science-scientist-laboratory-5b0bf9d676af24.26133700152751151048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93604"/>
            <a:ext cx="2143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810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99864"/>
          </a:xfrm>
        </p:spPr>
        <p:txBody>
          <a:bodyPr/>
          <a:lstStyle/>
          <a:p>
            <a:r>
              <a:rPr lang="ru-RU" sz="2800" b="1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Буферные системы</a:t>
            </a:r>
            <a:endParaRPr lang="ru-RU" sz="2800" dirty="0">
              <a:solidFill>
                <a:srgbClr val="09220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201316"/>
                <a:ext cx="4038600" cy="4104456"/>
              </a:xfrm>
            </p:spPr>
            <p:txBody>
              <a:bodyPr/>
              <a:lstStyle/>
              <a:p>
                <a:pPr algn="just"/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Сильный электролит – ацетат натрия – в буферном растворе полностью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диссоциирует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создавая высокую молярную концентрацию ионов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600">
                            <a:latin typeface="Cambria Math"/>
                          </a:rPr>
                          <m:t>CH</m:t>
                        </m:r>
                      </m:e>
                      <m:sub>
                        <m:r>
                          <a:rPr lang="ru-RU" sz="160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ru-RU" sz="1600">
                        <a:latin typeface="Cambria Math"/>
                      </a:rPr>
                      <m:t>CO</m:t>
                    </m:r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O</m:t>
                        </m:r>
                      </m:e>
                      <m:sup>
                        <m:r>
                          <a:rPr lang="ru-RU" sz="1600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поэтому равновесная молярная концентрация ионов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600">
                            <a:latin typeface="Cambria Math"/>
                          </a:rPr>
                          <m:t>CH</m:t>
                        </m:r>
                      </m:e>
                      <m:sub>
                        <m:r>
                          <a:rPr lang="ru-RU" sz="160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ru-RU" sz="1600">
                        <a:latin typeface="Cambria Math"/>
                      </a:rPr>
                      <m:t>CO</m:t>
                    </m:r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O</m:t>
                        </m:r>
                      </m:e>
                      <m:sup>
                        <m:r>
                          <a:rPr lang="ru-RU" sz="1600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практически равна молярной концентрации ацетата натрия с(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600">
                            <a:latin typeface="Cambria Math"/>
                          </a:rPr>
                          <m:t>CH</m:t>
                        </m:r>
                      </m:e>
                      <m:sub>
                        <m:r>
                          <a:rPr lang="ru-RU" sz="160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ru-RU" sz="1600">
                        <a:latin typeface="Cambria Math"/>
                      </a:rPr>
                      <m:t>COONa</m:t>
                    </m:r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Вследствие высокой концентрации ацетат-ионов равновесие диссоциации уксусной кислоты сместится в сторону образования молекул настолько, что практически все количество уксусной кислоты будет находиться в растворе в недиссоциированном состоянии.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201316"/>
                <a:ext cx="4038600" cy="4104456"/>
              </a:xfrm>
              <a:blipFill rotWithShape="1">
                <a:blip r:embed="rId2"/>
                <a:stretch>
                  <a:fillRect l="-452" t="-446" r="-6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algn="just"/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Итак, в растворе, содержащем смесь уксусной кислоты и ацетата натрия, равновесная молярная концентрация уксусной кислоты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[</m:t>
                        </m:r>
                        <m:r>
                          <a:rPr lang="ru-RU" sz="1600" i="1">
                            <a:latin typeface="Cambria Math"/>
                          </a:rPr>
                          <m:t>𝐶𝐻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ru-RU" sz="1600" i="1">
                        <a:latin typeface="Cambria Math"/>
                      </a:rPr>
                      <m:t>𝐶𝑂𝑂𝐻</m:t>
                    </m:r>
                    <m:r>
                      <a:rPr lang="ru-RU" sz="1600" i="1">
                        <a:latin typeface="Cambria Math"/>
                      </a:rPr>
                      <m:t>]</m:t>
                    </m:r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равна общей концентрации уксусной кислоты с(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600">
                            <a:latin typeface="Cambria Math"/>
                          </a:rPr>
                          <m:t>CH</m:t>
                        </m:r>
                      </m:e>
                      <m:sub>
                        <m:r>
                          <a:rPr lang="ru-RU" sz="160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ru-RU" sz="1600">
                        <a:latin typeface="Cambria Math"/>
                      </a:rPr>
                      <m:t>COOH</m:t>
                    </m:r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а равновесная молярная концентрация ацетат-ионов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[</m:t>
                        </m:r>
                        <m:r>
                          <a:rPr lang="ru-RU" sz="1600" i="1">
                            <a:latin typeface="Cambria Math"/>
                          </a:rPr>
                          <m:t>𝐶𝐻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ru-RU" sz="1600" i="1">
                        <a:latin typeface="Cambria Math"/>
                      </a:rPr>
                      <m:t>𝐶𝑂</m:t>
                    </m:r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ru-RU" sz="1600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ru-RU" sz="1600" i="1">
                        <a:latin typeface="Cambria Math"/>
                      </a:rPr>
                      <m:t>]</m:t>
                    </m:r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молярной концентрации ацетата натрия с(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600">
                            <a:latin typeface="Cambria Math"/>
                          </a:rPr>
                          <m:t>CH</m:t>
                        </m:r>
                      </m:e>
                      <m:sub>
                        <m:r>
                          <a:rPr lang="ru-RU" sz="160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ru-RU" sz="1600">
                        <a:latin typeface="Cambria Math"/>
                      </a:rPr>
                      <m:t>COONa</m:t>
                    </m:r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После соответствующей  замены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[</m:t>
                        </m:r>
                        <m:r>
                          <a:rPr lang="ru-RU" sz="1600" i="1">
                            <a:latin typeface="Cambria Math"/>
                          </a:rPr>
                          <m:t>𝐶𝐻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ru-RU" sz="1600" i="1">
                        <a:latin typeface="Cambria Math"/>
                      </a:rPr>
                      <m:t>𝐶𝑂</m:t>
                    </m:r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ru-RU" sz="1600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ru-RU" sz="1600" i="1">
                        <a:latin typeface="Cambria Math"/>
                      </a:rPr>
                      <m:t>]</m:t>
                    </m:r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с(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600">
                            <a:latin typeface="Cambria Math"/>
                          </a:rPr>
                          <m:t>CH</m:t>
                        </m:r>
                      </m:e>
                      <m:sub>
                        <m:r>
                          <a:rPr lang="ru-RU" sz="160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ru-RU" sz="1600">
                        <a:latin typeface="Cambria Math"/>
                      </a:rPr>
                      <m:t>COONa</m:t>
                    </m:r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[</m:t>
                        </m:r>
                        <m:r>
                          <a:rPr lang="ru-RU" sz="1600" i="1">
                            <a:latin typeface="Cambria Math"/>
                          </a:rPr>
                          <m:t>𝐶𝐻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ru-RU" sz="1600" i="1">
                        <a:latin typeface="Cambria Math"/>
                      </a:rPr>
                      <m:t>𝐶𝑂𝑂𝐻</m:t>
                    </m:r>
                    <m:r>
                      <a:rPr lang="ru-RU" sz="1600" i="1">
                        <a:latin typeface="Cambria Math"/>
                      </a:rPr>
                      <m:t>]</m:t>
                    </m:r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с(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600">
                            <a:latin typeface="Cambria Math"/>
                          </a:rPr>
                          <m:t>CH</m:t>
                        </m:r>
                      </m:e>
                      <m:sub>
                        <m:r>
                          <a:rPr lang="ru-RU" sz="160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ru-RU" sz="1600">
                        <a:latin typeface="Cambria Math"/>
                      </a:rPr>
                      <m:t>COOH</m:t>
                    </m:r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можно получить уравнение:</a:t>
                </a:r>
              </a:p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ru-RU" sz="160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ru-RU" sz="160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ru-RU" sz="1600" i="1">
                        <a:latin typeface="Cambria Math"/>
                      </a:rPr>
                      <m:t>]=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д</m:t>
                        </m:r>
                      </m:sub>
                    </m:sSub>
                    <m:f>
                      <m:f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>
                            <a:latin typeface="Cambria Math"/>
                          </a:rPr>
                          <m:t>с(</m:t>
                        </m:r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600">
                                <a:latin typeface="Cambria Math"/>
                              </a:rPr>
                              <m:t>CH</m:t>
                            </m:r>
                          </m:e>
                          <m:sub>
                            <m:r>
                              <a:rPr lang="ru-RU" sz="160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ru-RU" sz="1600">
                            <a:latin typeface="Cambria Math"/>
                          </a:rPr>
                          <m:t>COOH</m:t>
                        </m:r>
                        <m:r>
                          <a:rPr lang="ru-RU" sz="1600">
                            <a:latin typeface="Cambria Math"/>
                          </a:rPr>
                          <m:t>) </m:t>
                        </m:r>
                      </m:num>
                      <m:den>
                        <m:r>
                          <a:rPr lang="ru-RU" sz="1600">
                            <a:latin typeface="Cambria Math"/>
                          </a:rPr>
                          <m:t>с(</m:t>
                        </m:r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600">
                                <a:latin typeface="Cambria Math"/>
                              </a:rPr>
                              <m:t>CH</m:t>
                            </m:r>
                          </m:e>
                          <m:sub>
                            <m:r>
                              <a:rPr lang="ru-RU" sz="160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ru-RU" sz="1600">
                            <a:latin typeface="Cambria Math"/>
                          </a:rPr>
                          <m:t>COONa</m:t>
                        </m:r>
                        <m:r>
                          <a:rPr lang="ru-RU" sz="160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ru-RU" sz="1600" i="1">
                        <a:latin typeface="Cambria Math"/>
                      </a:rPr>
                      <m:t>.</m:t>
                    </m:r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604" t="-485" r="-755" b="-22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46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61628"/>
            <a:ext cx="8229600" cy="771872"/>
          </a:xfrm>
        </p:spPr>
        <p:txBody>
          <a:bodyPr/>
          <a:lstStyle/>
          <a:p>
            <a:r>
              <a:rPr lang="ru-RU" sz="2800" b="1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Буферные системы</a:t>
            </a:r>
            <a:endParaRPr lang="ru-RU" sz="2800" dirty="0">
              <a:solidFill>
                <a:srgbClr val="09220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4560"/>
                <a:ext cx="8229600" cy="3904084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После несложных преобразований получаем уравнение 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Гендерсона-Гассельбаха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just">
                  <a:buNone/>
                </a:pP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𝑝𝐻</m:t>
                      </m:r>
                      <m:r>
                        <a:rPr lang="ru-RU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д</m:t>
                          </m:r>
                        </m:sub>
                      </m:sSub>
                      <m:r>
                        <a:rPr lang="ru-RU" sz="1400" i="1">
                          <a:latin typeface="Cambria Math"/>
                        </a:rPr>
                        <m:t>−</m:t>
                      </m:r>
                      <m:r>
                        <a:rPr lang="en-US" sz="1400" i="1">
                          <a:latin typeface="Cambria Math"/>
                        </a:rPr>
                        <m:t>𝐼𝑔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>
                              <a:latin typeface="Cambria Math"/>
                            </a:rPr>
                            <m:t>с(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400">
                                  <a:latin typeface="Cambria Math"/>
                                </a:rPr>
                                <m:t>CH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ru-RU" sz="1400">
                              <a:latin typeface="Cambria Math"/>
                            </a:rPr>
                            <m:t>COOH</m:t>
                          </m:r>
                          <m:r>
                            <a:rPr lang="ru-RU" sz="1400">
                              <a:latin typeface="Cambria Math"/>
                            </a:rPr>
                            <m:t>) </m:t>
                          </m:r>
                        </m:num>
                        <m:den>
                          <m:r>
                            <a:rPr lang="ru-RU" sz="1400">
                              <a:latin typeface="Cambria Math"/>
                            </a:rPr>
                            <m:t>с(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400">
                                  <a:latin typeface="Cambria Math"/>
                                </a:rPr>
                                <m:t>CH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ru-RU" sz="1400">
                              <a:latin typeface="Cambria Math"/>
                            </a:rPr>
                            <m:t>COONa</m:t>
                          </m:r>
                          <m:r>
                            <a:rPr lang="ru-RU" sz="140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ru-RU" sz="1400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𝑝</m:t>
                    </m:r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д</m:t>
                        </m:r>
                      </m:sub>
                    </m:sSub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отрицательный десятичный логарифм константы диссоциации слабой кислоты;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𝑝</m:t>
                    </m:r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д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=−</m:t>
                    </m:r>
                    <m:r>
                      <a:rPr lang="en-US" sz="1400" i="1">
                        <a:latin typeface="Cambria Math"/>
                      </a:rPr>
                      <m:t>𝐼𝑔</m:t>
                    </m:r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д</m:t>
                        </m:r>
                      </m:sub>
                    </m:sSub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 общем виде уравнение 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Гендерсона-Гассельбаха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для кислотного буферного раствора имеет вид: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𝑝𝐻</m:t>
                      </m:r>
                      <m:r>
                        <a:rPr lang="ru-RU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д</m:t>
                          </m:r>
                        </m:sub>
                      </m:sSub>
                      <m:r>
                        <a:rPr lang="ru-RU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𝐼𝑔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>
                              <a:latin typeface="Cambria Math"/>
                            </a:rPr>
                            <m:t>с(соли) </m:t>
                          </m:r>
                        </m:num>
                        <m:den>
                          <m:r>
                            <a:rPr lang="ru-RU" sz="1400">
                              <a:latin typeface="Cambria Math"/>
                            </a:rPr>
                            <m:t>с(кислоты)</m:t>
                          </m:r>
                        </m:den>
                      </m:f>
                      <m:r>
                        <a:rPr lang="ru-RU" sz="14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Следует подчеркнуть, что это уравнение является приближенным и его нельзя применять в следующих случаях:</a:t>
                </a:r>
              </a:p>
              <a:p>
                <a:pPr marL="0" indent="0" algn="just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если концентрации кислоты и соли отличаются больше, чем в 100 раз;</a:t>
                </a:r>
              </a:p>
              <a:p>
                <a:pPr marL="0" indent="0" algn="just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если кислота слишком сильная (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pk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&lt;3);</a:t>
                </a:r>
              </a:p>
              <a:p>
                <a:pPr marL="0" indent="0" algn="just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если кислота слишком слабая (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pk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&gt;11).</a:t>
                </a:r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4560"/>
                <a:ext cx="8229600" cy="3904084"/>
              </a:xfrm>
              <a:blipFill>
                <a:blip r:embed="rId2"/>
                <a:stretch>
                  <a:fillRect l="-222" t="-313" r="-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0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71872"/>
          </a:xfrm>
        </p:spPr>
        <p:txBody>
          <a:bodyPr/>
          <a:lstStyle/>
          <a:p>
            <a:r>
              <a:rPr lang="ru-RU" sz="2800" b="1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Буферные системы</a:t>
            </a:r>
            <a:endParaRPr lang="ru-RU" sz="2800" dirty="0">
              <a:solidFill>
                <a:srgbClr val="09220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Гендерсона-Гассельбаха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для основных буферных растворов имеет вид:</a:t>
                </a:r>
              </a:p>
              <a:p>
                <a:pPr marL="0" indent="0" algn="just">
                  <a:buNone/>
                </a:pP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𝑝𝐻</m:t>
                      </m:r>
                      <m:r>
                        <a:rPr lang="ru-RU" sz="1600" i="1">
                          <a:latin typeface="Cambria Math"/>
                        </a:rPr>
                        <m:t>=14−</m:t>
                      </m:r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𝑝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д</m:t>
                              </m:r>
                            </m:sub>
                          </m:sSub>
                          <m:r>
                            <a:rPr lang="ru-RU" sz="1600" i="1">
                              <a:latin typeface="Cambria Math"/>
                            </a:rPr>
                            <m:t>+</m:t>
                          </m:r>
                          <m:r>
                            <a:rPr lang="en-US" sz="1600" i="1">
                              <a:latin typeface="Cambria Math"/>
                            </a:rPr>
                            <m:t>𝐼𝑔</m:t>
                          </m:r>
                          <m:f>
                            <m:f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600">
                                  <a:latin typeface="Cambria Math"/>
                                </a:rPr>
                                <m:t>с</m:t>
                              </m:r>
                              <m:d>
                                <m:d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>
                                      <a:latin typeface="Cambria Math"/>
                                    </a:rPr>
                                    <m:t>соли</m:t>
                                  </m:r>
                                </m:e>
                              </m:d>
                            </m:num>
                            <m:den>
                              <m:r>
                                <a:rPr lang="ru-RU" sz="1600">
                                  <a:latin typeface="Cambria Math"/>
                                </a:rPr>
                                <m:t>с</m:t>
                              </m:r>
                              <m:d>
                                <m:d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>
                                      <a:latin typeface="Cambria Math"/>
                                    </a:rPr>
                                    <m:t>кислоты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ru-RU" sz="1600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𝑝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д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отрицательный десятичный логарифм константы диссоциации слабого основания 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𝑝𝐾</m:t>
                    </m:r>
                    <m:r>
                      <a:rPr lang="ru-RU" sz="1600" i="1">
                        <a:latin typeface="Cambria Math"/>
                      </a:rPr>
                      <m:t>=−</m:t>
                    </m:r>
                    <m:r>
                      <a:rPr lang="en-US" sz="1600" i="1">
                        <a:latin typeface="Cambria Math"/>
                      </a:rPr>
                      <m:t>𝐼𝑔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д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0" indent="0" algn="just">
                  <a:buNone/>
                </a:pP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Способность буферных смесей поддерживать практически неизменное значение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базируется на том, что отдельные их компоненты связывают ионы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ru-RU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кислот или ионы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  <a:r>
                  <a:rPr lang="ru-RU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оснований, которые вводят в раствор. Эта способность не безгранична. Добавление значительного количества сильной кислоты или основания приведет к полному израсходованию одного из компонентов буферной смеси. Образовавшийся раствор не будет буферным и не сможет поддерживать постоянство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485" r="-370" b="-38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270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71872"/>
          </a:xfrm>
        </p:spPr>
        <p:txBody>
          <a:bodyPr/>
          <a:lstStyle/>
          <a:p>
            <a:r>
              <a:rPr lang="ru-RU" sz="2800" b="1" dirty="0">
                <a:solidFill>
                  <a:srgbClr val="092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Буферные системы</a:t>
            </a:r>
            <a:endParaRPr lang="ru-RU" sz="2800" dirty="0">
              <a:solidFill>
                <a:srgbClr val="09220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Количественной мерой способности буферных систем поддерживать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неизменным является буферная емкость.</a:t>
            </a:r>
          </a:p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Буферной емкостью (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количество молей эквивалента сильной кислоты или сильного основания, которое необходимо добавить к одному литру буферного раствора, чтобы изменить значение его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единицу.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Буферную емкость выражают в ммоль/л и вычисляют по формулам</a:t>
            </a: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к-ты)*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(к-ты)) /(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(буф. р-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)*∆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ctr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-я)*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-я)) /(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(буф. р-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)*∆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,</a:t>
            </a:r>
          </a:p>
          <a:p>
            <a:pPr marL="0" indent="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буферная емкость по кислоте;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буферная емкость по основанию; ∆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изменение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буферной системы при добавлении кислоты (основания);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(буф. р-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объем буферного раствора.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Lenovo\OneDrive\Рабочий стол\1674005554_gas-kvas-com-p-risunok-na-temu-khimiya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656" y="2713484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5879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95ba0c23fa9b48bedc4839088a2b2618a81c1c"/>
</p:tagLst>
</file>

<file path=ppt/theme/theme1.xml><?xml version="1.0" encoding="utf-8"?>
<a:theme xmlns:a="http://schemas.openxmlformats.org/drawingml/2006/main" name="buisness-otchet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buisness-otchet</Template>
  <TotalTime>326</TotalTime>
  <Pages>0</Pages>
  <Words>1578</Words>
  <Characters>0</Characters>
  <Application>Microsoft Office PowerPoint</Application>
  <DocSecurity>0</DocSecurity>
  <PresentationFormat>Экран (16:10)</PresentationFormat>
  <Lines>0</Lines>
  <Paragraphs>239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微软雅黑</vt:lpstr>
      <vt:lpstr>宋体</vt:lpstr>
      <vt:lpstr>Arial</vt:lpstr>
      <vt:lpstr>Calibri</vt:lpstr>
      <vt:lpstr>Cambria Math</vt:lpstr>
      <vt:lpstr>Times New Roman</vt:lpstr>
      <vt:lpstr>buisness-otchet</vt:lpstr>
      <vt:lpstr>2_Office 主题</vt:lpstr>
      <vt:lpstr>Буферные системы</vt:lpstr>
      <vt:lpstr>Буферные системы</vt:lpstr>
      <vt:lpstr>Презентация PowerPoint</vt:lpstr>
      <vt:lpstr>Буферные системы</vt:lpstr>
      <vt:lpstr>Буферные системы</vt:lpstr>
      <vt:lpstr>Буферные системы</vt:lpstr>
      <vt:lpstr>Буферные системы</vt:lpstr>
      <vt:lpstr>Буферные системы</vt:lpstr>
      <vt:lpstr>Буферные системы</vt:lpstr>
      <vt:lpstr>Буферные системы</vt:lpstr>
      <vt:lpstr>Буферные системы</vt:lpstr>
      <vt:lpstr>Буферные системы</vt:lpstr>
      <vt:lpstr>Буферные системы</vt:lpstr>
      <vt:lpstr>Гидрокарбонатная (бикарбонатная) буферная система</vt:lpstr>
      <vt:lpstr>Гидрокарбонатная (бикарбонатная) буферная система</vt:lpstr>
      <vt:lpstr>Фосфатная буферная система</vt:lpstr>
      <vt:lpstr>Белковые и аминокислотные буферные системы</vt:lpstr>
      <vt:lpstr>Белковые и аминокислотные буферные системы</vt:lpstr>
      <vt:lpstr>Аминокислотные буферные растворы</vt:lpstr>
      <vt:lpstr>Аминокислотные буферные растворы</vt:lpstr>
      <vt:lpstr>Аминокислотные буферные растворы</vt:lpstr>
      <vt:lpstr>Гемоглобиновый буферный раствор</vt:lpstr>
      <vt:lpstr>Гемоглобиновый буферный раствор</vt:lpstr>
      <vt:lpstr>Гемоглобиновый буферный раствор</vt:lpstr>
      <vt:lpstr>Гемоглобиновый буферный раствор</vt:lpstr>
      <vt:lpstr>Гемоглобиновый буферный раствор</vt:lpstr>
      <vt:lpstr>Кислотно-основное состояние</vt:lpstr>
      <vt:lpstr>Кислотно-основное состояние</vt:lpstr>
      <vt:lpstr>Кислотно-основное состояние</vt:lpstr>
      <vt:lpstr>Кислотно-основное состояние</vt:lpstr>
      <vt:lpstr>Кислотно-основное состояние</vt:lpstr>
      <vt:lpstr>Кислотно-основное состояние</vt:lpstr>
      <vt:lpstr>Презентация PowerPoint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Виктор Козлов</dc:creator>
  <cp:lastModifiedBy>MyPC</cp:lastModifiedBy>
  <cp:revision>23</cp:revision>
  <cp:lastPrinted>1899-12-30T00:00:00Z</cp:lastPrinted>
  <dcterms:created xsi:type="dcterms:W3CDTF">2023-10-01T08:01:01Z</dcterms:created>
  <dcterms:modified xsi:type="dcterms:W3CDTF">2023-10-03T09:00:49Z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