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55"/>
  </p:notesMasterIdLst>
  <p:sldIdLst>
    <p:sldId id="256" r:id="rId2"/>
    <p:sldId id="259" r:id="rId3"/>
    <p:sldId id="262" r:id="rId4"/>
    <p:sldId id="257" r:id="rId5"/>
    <p:sldId id="274" r:id="rId6"/>
    <p:sldId id="285" r:id="rId7"/>
    <p:sldId id="269" r:id="rId8"/>
    <p:sldId id="310" r:id="rId9"/>
    <p:sldId id="311" r:id="rId10"/>
    <p:sldId id="312" r:id="rId11"/>
    <p:sldId id="313" r:id="rId12"/>
    <p:sldId id="314" r:id="rId13"/>
    <p:sldId id="315" r:id="rId14"/>
    <p:sldId id="316" r:id="rId15"/>
    <p:sldId id="318" r:id="rId16"/>
    <p:sldId id="319" r:id="rId17"/>
    <p:sldId id="322" r:id="rId18"/>
    <p:sldId id="323" r:id="rId19"/>
    <p:sldId id="324" r:id="rId20"/>
    <p:sldId id="326" r:id="rId21"/>
    <p:sldId id="327" r:id="rId22"/>
    <p:sldId id="328" r:id="rId23"/>
    <p:sldId id="329" r:id="rId24"/>
    <p:sldId id="330" r:id="rId25"/>
    <p:sldId id="331" r:id="rId26"/>
    <p:sldId id="332" r:id="rId27"/>
    <p:sldId id="333" r:id="rId28"/>
    <p:sldId id="334" r:id="rId29"/>
    <p:sldId id="335" r:id="rId30"/>
    <p:sldId id="337" r:id="rId31"/>
    <p:sldId id="338" r:id="rId32"/>
    <p:sldId id="339" r:id="rId33"/>
    <p:sldId id="340" r:id="rId34"/>
    <p:sldId id="341" r:id="rId35"/>
    <p:sldId id="343" r:id="rId36"/>
    <p:sldId id="344" r:id="rId37"/>
    <p:sldId id="345" r:id="rId38"/>
    <p:sldId id="346" r:id="rId39"/>
    <p:sldId id="347" r:id="rId40"/>
    <p:sldId id="348" r:id="rId41"/>
    <p:sldId id="349" r:id="rId42"/>
    <p:sldId id="350" r:id="rId43"/>
    <p:sldId id="351" r:id="rId44"/>
    <p:sldId id="352" r:id="rId45"/>
    <p:sldId id="353" r:id="rId46"/>
    <p:sldId id="354" r:id="rId47"/>
    <p:sldId id="261" r:id="rId48"/>
    <p:sldId id="355" r:id="rId49"/>
    <p:sldId id="356" r:id="rId50"/>
    <p:sldId id="357" r:id="rId51"/>
    <p:sldId id="358" r:id="rId52"/>
    <p:sldId id="359" r:id="rId53"/>
    <p:sldId id="288" r:id="rId54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56"/>
    </p:embeddedFont>
    <p:embeddedFont>
      <p:font typeface="Barlow" panose="020B0604020202020204" charset="0"/>
      <p:regular r:id="rId57"/>
      <p:bold r:id="rId58"/>
      <p:italic r:id="rId59"/>
      <p:boldItalic r:id="rId60"/>
    </p:embeddedFont>
    <p:embeddedFont>
      <p:font typeface="Montserrat" panose="020B0604020202020204" charset="-52"/>
      <p:regular r:id="rId61"/>
      <p:bold r:id="rId62"/>
      <p:italic r:id="rId63"/>
      <p:boldItalic r:id="rId64"/>
    </p:embeddedFont>
    <p:embeddedFont>
      <p:font typeface="Calibri" panose="020F0502020204030204" pitchFamily="34" charset="0"/>
      <p:regular r:id="rId65"/>
      <p:bold r:id="rId66"/>
      <p:italic r:id="rId67"/>
      <p:boldItalic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BA3"/>
    <a:srgbClr val="FFFFFF"/>
    <a:srgbClr val="4A8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B4ED5AF-39CC-471F-8FF8-067433EF07FC}">
  <a:tblStyle styleId="{DB4ED5AF-39CC-471F-8FF8-067433EF07F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 autoAdjust="0"/>
  </p:normalViewPr>
  <p:slideViewPr>
    <p:cSldViewPr snapToGrid="0">
      <p:cViewPr varScale="1">
        <p:scale>
          <a:sx n="152" d="100"/>
          <a:sy n="152" d="100"/>
        </p:scale>
        <p:origin x="480" y="13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278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5" Type="http://schemas.openxmlformats.org/officeDocument/2006/relationships/slide" Target="slides/slide4.xml"/><Relationship Id="rId61" Type="http://schemas.openxmlformats.org/officeDocument/2006/relationships/font" Target="fonts/font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7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70135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a9469d1f40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a9469d1f40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a9469d1f40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a9469d1f40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a9fa940987_3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a9fa940987_3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a9fa940987_2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a9fa940987_2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a9fa940987_3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a9fa940987_3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9fa940987_1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9fa940987_1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a9fa940987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a9fa940987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a9fa940987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a9fa940987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643858" y="1172225"/>
            <a:ext cx="67707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3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643852" y="3261775"/>
            <a:ext cx="6770700" cy="55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1216200" cy="257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9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4"/>
          <p:cNvSpPr txBox="1">
            <a:spLocks noGrp="1"/>
          </p:cNvSpPr>
          <p:nvPr>
            <p:ph type="title"/>
          </p:nvPr>
        </p:nvSpPr>
        <p:spPr>
          <a:xfrm>
            <a:off x="717800" y="383175"/>
            <a:ext cx="77082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4" name="Google Shape;144;p24"/>
          <p:cNvSpPr txBox="1">
            <a:spLocks noGrp="1"/>
          </p:cNvSpPr>
          <p:nvPr>
            <p:ph type="subTitle" idx="1"/>
          </p:nvPr>
        </p:nvSpPr>
        <p:spPr>
          <a:xfrm>
            <a:off x="717800" y="1255775"/>
            <a:ext cx="4631700" cy="3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5" name="Google Shape;145;p24"/>
          <p:cNvSpPr/>
          <p:nvPr/>
        </p:nvSpPr>
        <p:spPr>
          <a:xfrm>
            <a:off x="7927800" y="2571600"/>
            <a:ext cx="1216200" cy="257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5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7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3858900" cy="13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72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27"/>
          <p:cNvSpPr txBox="1"/>
          <p:nvPr/>
        </p:nvSpPr>
        <p:spPr>
          <a:xfrm>
            <a:off x="713225" y="3485675"/>
            <a:ext cx="39561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</a:t>
            </a:r>
            <a:r>
              <a:rPr lang="en" sz="1100" b="1">
                <a:solidFill>
                  <a:schemeClr val="accent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lang="en" sz="1100" b="1">
                <a:solidFill>
                  <a:schemeClr val="accent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, and infographics &amp; images by </a:t>
            </a:r>
            <a:r>
              <a:rPr lang="en" sz="1100" b="1">
                <a:solidFill>
                  <a:schemeClr val="accent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100" b="1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5" name="Google Shape;175;p27"/>
          <p:cNvSpPr/>
          <p:nvPr/>
        </p:nvSpPr>
        <p:spPr>
          <a:xfrm>
            <a:off x="6711600" y="2571600"/>
            <a:ext cx="1216200" cy="257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7"/>
          <p:cNvSpPr/>
          <p:nvPr/>
        </p:nvSpPr>
        <p:spPr>
          <a:xfrm>
            <a:off x="7927800" y="0"/>
            <a:ext cx="1216200" cy="257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●"/>
              <a:defRPr sz="12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Barlow"/>
              <a:buChar char="○"/>
              <a:defRPr sz="1200"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Barlow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713225" y="384048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713225" y="384048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713225" y="2371675"/>
            <a:ext cx="2987100" cy="12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Medium"/>
              <a:buChar char=""/>
              <a:defRPr sz="1400"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Medium"/>
              <a:buChar char="●"/>
              <a:defRPr sz="1200"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Medium"/>
              <a:buChar char="■"/>
              <a:defRPr sz="1200"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Medium"/>
              <a:buChar char="●"/>
              <a:defRPr sz="1200"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Medium"/>
              <a:buChar char="○"/>
              <a:defRPr sz="1200"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Medium"/>
              <a:buChar char="■"/>
              <a:defRPr sz="1200"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Medium"/>
              <a:buChar char="●"/>
              <a:defRPr sz="1200"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Medium"/>
              <a:buChar char="○"/>
              <a:defRPr sz="1200"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0043"/>
              </a:buClr>
              <a:buSzPts val="1400"/>
              <a:buFont typeface="Quicksand Medium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3962400" y="2371675"/>
            <a:ext cx="2987100" cy="12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Medium"/>
              <a:buChar char=""/>
              <a:defRPr sz="1400"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Medium"/>
              <a:buChar char="●"/>
              <a:defRPr sz="1200"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Medium"/>
              <a:buChar char="■"/>
              <a:defRPr sz="1200"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Medium"/>
              <a:buChar char="●"/>
              <a:defRPr sz="1200"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Medium"/>
              <a:buChar char="○"/>
              <a:defRPr sz="1200"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Medium"/>
              <a:buChar char="■"/>
              <a:defRPr sz="1200"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Medium"/>
              <a:buChar char="●"/>
              <a:defRPr sz="1200"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Medium"/>
              <a:buChar char="○"/>
              <a:defRPr sz="1200"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0043"/>
              </a:buClr>
              <a:buSzPts val="1400"/>
              <a:buFont typeface="Quicksand Medium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3"/>
          </p:nvPr>
        </p:nvSpPr>
        <p:spPr>
          <a:xfrm>
            <a:off x="713225" y="1925800"/>
            <a:ext cx="2987100" cy="4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>
                <a:solidFill>
                  <a:schemeClr val="accent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4"/>
          </p:nvPr>
        </p:nvSpPr>
        <p:spPr>
          <a:xfrm>
            <a:off x="3962400" y="1925800"/>
            <a:ext cx="2987100" cy="4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/>
          <p:nvPr/>
        </p:nvSpPr>
        <p:spPr>
          <a:xfrm>
            <a:off x="7520700" y="2051100"/>
            <a:ext cx="1216200" cy="257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/>
          <p:nvPr/>
        </p:nvSpPr>
        <p:spPr>
          <a:xfrm>
            <a:off x="6304500" y="0"/>
            <a:ext cx="1216200" cy="2051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717800" y="383175"/>
            <a:ext cx="7708200" cy="6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1" name="Google Shape;31;p6"/>
          <p:cNvSpPr/>
          <p:nvPr/>
        </p:nvSpPr>
        <p:spPr>
          <a:xfrm rot="5400000">
            <a:off x="6703350" y="2702925"/>
            <a:ext cx="4572000" cy="309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1156525" y="1340400"/>
            <a:ext cx="42321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1156525" y="2096100"/>
            <a:ext cx="4232100" cy="201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>
                <a:solidFill>
                  <a:schemeClr val="accent2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/>
          <p:nvPr/>
        </p:nvSpPr>
        <p:spPr>
          <a:xfrm>
            <a:off x="6732125" y="0"/>
            <a:ext cx="1216200" cy="257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7"/>
          <p:cNvSpPr/>
          <p:nvPr/>
        </p:nvSpPr>
        <p:spPr>
          <a:xfrm>
            <a:off x="7951325" y="2571750"/>
            <a:ext cx="1216200" cy="257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5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>
            <a:spLocks noGrp="1"/>
          </p:cNvSpPr>
          <p:nvPr>
            <p:ph type="title"/>
          </p:nvPr>
        </p:nvSpPr>
        <p:spPr>
          <a:xfrm>
            <a:off x="717800" y="383175"/>
            <a:ext cx="770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ubTitle" idx="1"/>
          </p:nvPr>
        </p:nvSpPr>
        <p:spPr>
          <a:xfrm>
            <a:off x="1098800" y="3775200"/>
            <a:ext cx="28131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subTitle" idx="2"/>
          </p:nvPr>
        </p:nvSpPr>
        <p:spPr>
          <a:xfrm>
            <a:off x="1098800" y="3051300"/>
            <a:ext cx="2813100" cy="72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subTitle" idx="3"/>
          </p:nvPr>
        </p:nvSpPr>
        <p:spPr>
          <a:xfrm>
            <a:off x="1098800" y="2315550"/>
            <a:ext cx="28131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4"/>
          </p:nvPr>
        </p:nvSpPr>
        <p:spPr>
          <a:xfrm>
            <a:off x="1098800" y="1591650"/>
            <a:ext cx="2813100" cy="72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6"/>
          <p:cNvSpPr/>
          <p:nvPr/>
        </p:nvSpPr>
        <p:spPr>
          <a:xfrm rot="10800000" flipH="1">
            <a:off x="5416200" y="1010100"/>
            <a:ext cx="1216200" cy="1561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6"/>
          <p:cNvSpPr/>
          <p:nvPr/>
        </p:nvSpPr>
        <p:spPr>
          <a:xfrm rot="10800000" flipH="1">
            <a:off x="6632400" y="2571600"/>
            <a:ext cx="1216200" cy="2571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717800" y="383175"/>
            <a:ext cx="770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subTitle" idx="1"/>
          </p:nvPr>
        </p:nvSpPr>
        <p:spPr>
          <a:xfrm>
            <a:off x="788100" y="2390400"/>
            <a:ext cx="22617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2"/>
          </p:nvPr>
        </p:nvSpPr>
        <p:spPr>
          <a:xfrm>
            <a:off x="788100" y="2765850"/>
            <a:ext cx="2261700" cy="72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subTitle" idx="3"/>
          </p:nvPr>
        </p:nvSpPr>
        <p:spPr>
          <a:xfrm>
            <a:off x="3441150" y="2390400"/>
            <a:ext cx="22617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subTitle" idx="4"/>
          </p:nvPr>
        </p:nvSpPr>
        <p:spPr>
          <a:xfrm>
            <a:off x="3441150" y="2765850"/>
            <a:ext cx="2261700" cy="72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subTitle" idx="5"/>
          </p:nvPr>
        </p:nvSpPr>
        <p:spPr>
          <a:xfrm>
            <a:off x="6094200" y="2390400"/>
            <a:ext cx="22617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subTitle" idx="6"/>
          </p:nvPr>
        </p:nvSpPr>
        <p:spPr>
          <a:xfrm>
            <a:off x="6094200" y="2765850"/>
            <a:ext cx="2261700" cy="72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17"/>
          <p:cNvSpPr/>
          <p:nvPr/>
        </p:nvSpPr>
        <p:spPr>
          <a:xfrm flipH="1">
            <a:off x="4572000" y="4834275"/>
            <a:ext cx="4572000" cy="309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7"/>
          <p:cNvSpPr/>
          <p:nvPr/>
        </p:nvSpPr>
        <p:spPr>
          <a:xfrm flipH="1">
            <a:off x="50" y="4834275"/>
            <a:ext cx="4572000" cy="309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CUSTOM_6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 txBox="1">
            <a:spLocks noGrp="1"/>
          </p:cNvSpPr>
          <p:nvPr>
            <p:ph type="title"/>
          </p:nvPr>
        </p:nvSpPr>
        <p:spPr>
          <a:xfrm>
            <a:off x="3984975" y="1495800"/>
            <a:ext cx="4055400" cy="72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0"/>
          <p:cNvSpPr txBox="1">
            <a:spLocks noGrp="1"/>
          </p:cNvSpPr>
          <p:nvPr>
            <p:ph type="subTitle" idx="1"/>
          </p:nvPr>
        </p:nvSpPr>
        <p:spPr>
          <a:xfrm>
            <a:off x="3994375" y="2142600"/>
            <a:ext cx="4055400" cy="150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0"/>
          <p:cNvSpPr/>
          <p:nvPr/>
        </p:nvSpPr>
        <p:spPr>
          <a:xfrm rot="10800000" flipH="1">
            <a:off x="0" y="2571825"/>
            <a:ext cx="1216200" cy="257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0"/>
          <p:cNvSpPr/>
          <p:nvPr/>
        </p:nvSpPr>
        <p:spPr>
          <a:xfrm rot="10800000" flipH="1">
            <a:off x="1219200" y="1247175"/>
            <a:ext cx="1216200" cy="1324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8" r:id="rId6"/>
    <p:sldLayoutId id="2147483662" r:id="rId7"/>
    <p:sldLayoutId id="2147483663" r:id="rId8"/>
    <p:sldLayoutId id="2147483666" r:id="rId9"/>
    <p:sldLayoutId id="2147483670" r:id="rId10"/>
    <p:sldLayoutId id="214748367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12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6.png"/><Relationship Id="rId9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9.png"/><Relationship Id="rId7" Type="http://schemas.openxmlformats.org/officeDocument/2006/relationships/image" Target="../media/image3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6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0"/>
          <p:cNvSpPr txBox="1">
            <a:spLocks noGrp="1"/>
          </p:cNvSpPr>
          <p:nvPr>
            <p:ph type="ctrTitle"/>
          </p:nvPr>
        </p:nvSpPr>
        <p:spPr>
          <a:xfrm>
            <a:off x="1643858" y="1172225"/>
            <a:ext cx="67707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>
                <a:solidFill>
                  <a:schemeClr val="accent1"/>
                </a:solidFill>
              </a:rPr>
              <a:t>Гетерогенные системы </a:t>
            </a:r>
            <a:br>
              <a:rPr lang="ru-RU" sz="4000" dirty="0">
                <a:solidFill>
                  <a:schemeClr val="accent1"/>
                </a:solidFill>
              </a:rPr>
            </a:br>
            <a:r>
              <a:rPr lang="ru-RU" sz="4000" dirty="0">
                <a:solidFill>
                  <a:schemeClr val="accent1"/>
                </a:solidFill>
              </a:rPr>
              <a:t>в </a:t>
            </a:r>
            <a:r>
              <a:rPr lang="ru-RU" sz="4000" dirty="0">
                <a:solidFill>
                  <a:srgbClr val="4A8CFF"/>
                </a:solidFill>
              </a:rPr>
              <a:t>живых организмах</a:t>
            </a:r>
            <a:endParaRPr lang="en-US" sz="4000" dirty="0">
              <a:solidFill>
                <a:srgbClr val="4A8C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Ненасыщенный раствор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just"/>
            <a:r>
              <a:rPr lang="ru-RU" b="1" dirty="0"/>
              <a:t>Ненасыщенный раствор</a:t>
            </a:r>
            <a:r>
              <a:rPr lang="ru-RU" dirty="0"/>
              <a:t> - </a:t>
            </a:r>
            <a:r>
              <a:rPr lang="ru-RU" dirty="0" err="1"/>
              <a:t>термодинамически</a:t>
            </a:r>
            <a:r>
              <a:rPr lang="ru-RU" dirty="0"/>
              <a:t> устойчивая неравновесная система, в которой концентрация вещества меньше, чем в насыщенном растворе:</a:t>
            </a:r>
          </a:p>
          <a:p>
            <a:pPr algn="just"/>
            <a:r>
              <a:rPr lang="ru-RU" i="1" dirty="0" err="1"/>
              <a:t>раствор</a:t>
            </a:r>
            <a:r>
              <a:rPr lang="ru-RU" dirty="0" err="1"/>
              <a:t>˃</a:t>
            </a:r>
            <a:r>
              <a:rPr lang="ru-RU" i="1" dirty="0" err="1"/>
              <a:t>кристалл</a:t>
            </a:r>
            <a:r>
              <a:rPr lang="ru-RU" dirty="0"/>
              <a:t>.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В ненасыщенном растворе всегда можно дополнительно растворить при данных условиях растворяемое вещество. </a:t>
            </a:r>
          </a:p>
        </p:txBody>
      </p:sp>
      <p:sp>
        <p:nvSpPr>
          <p:cNvPr id="143362" name="AutoShape 2" descr="https://uahistory.co/pidruchniki/grygorovich-chemistry-9-class-2022-reissue/grygorovich-chemistry-9-class-2022-reissue.files/image04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364" name="AutoShape 4" descr="https://uahistory.co/pidruchniki/grygorovich-chemistry-9-class-2022-reissue/grygorovich-chemistry-9-class-2022-reissue.files/image04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366" name="AutoShape 6" descr="https://uahistory.co/pidruchniki/grygorovich-chemistry-9-class-2022-reissue/grygorovich-chemistry-9-class-2022-reissue.files/image04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368" name="AutoShape 8" descr="https://uahistory.co/pidruchniki/grygorovich-chemistry-9-class-2022-reissue/grygorovich-chemistry-9-class-2022-reissue.files/image04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Пересыщенный раствор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just"/>
            <a:r>
              <a:rPr lang="ru-RU" b="1" dirty="0"/>
              <a:t>Пересыщенный раствор</a:t>
            </a:r>
            <a:r>
              <a:rPr lang="ru-RU" dirty="0"/>
              <a:t> - </a:t>
            </a:r>
            <a:r>
              <a:rPr lang="ru-RU" dirty="0" err="1"/>
              <a:t>термодинамически</a:t>
            </a:r>
            <a:r>
              <a:rPr lang="ru-RU" dirty="0"/>
              <a:t> неустойчивая, </a:t>
            </a:r>
            <a:r>
              <a:rPr lang="ru-RU" dirty="0" err="1"/>
              <a:t>псевдоравновесная</a:t>
            </a:r>
            <a:r>
              <a:rPr lang="ru-RU" dirty="0"/>
              <a:t> система, в которой концентрация вещества больше, чем в насыщенном растворе:</a:t>
            </a:r>
          </a:p>
          <a:p>
            <a:pPr algn="just"/>
            <a:r>
              <a:rPr lang="ru-RU" i="1" dirty="0" err="1"/>
              <a:t>раствор</a:t>
            </a:r>
            <a:r>
              <a:rPr lang="ru-RU" dirty="0" err="1"/>
              <a:t>˂</a:t>
            </a:r>
            <a:r>
              <a:rPr lang="ru-RU" i="1" dirty="0" err="1"/>
              <a:t>кристалл</a:t>
            </a:r>
            <a:r>
              <a:rPr lang="ru-RU" dirty="0"/>
              <a:t>.</a:t>
            </a:r>
          </a:p>
          <a:p>
            <a:pPr algn="just">
              <a:buNone/>
            </a:pPr>
            <a:endParaRPr lang="ru-RU" dirty="0"/>
          </a:p>
          <a:p>
            <a:pPr algn="just"/>
            <a:r>
              <a:rPr lang="ru-RU" dirty="0"/>
              <a:t>Пересыщенные растворы даже при легком встряхивании самопроизвольно выделяют избыток растворенного вещества.</a:t>
            </a:r>
          </a:p>
          <a:p>
            <a:endParaRPr lang="ru-RU" dirty="0"/>
          </a:p>
        </p:txBody>
      </p:sp>
      <p:sp>
        <p:nvSpPr>
          <p:cNvPr id="144386" name="AutoShape 2" descr="https://uahistory.co/pidruchniki/grygorovich-chemistry-9-class-2022-reissue/grygorovich-chemistry-9-class-2022-reissue.files/image04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4388" name="AutoShape 4" descr="https://uahistory.co/pidruchniki/grygorovich-chemistry-9-class-2022-reissue/grygorovich-chemistry-9-class-2022-reissue.files/image04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4389" name="Picture 5" descr="C:\Users\Пользователь\Desktop\image0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87100" y="3505456"/>
            <a:ext cx="3514725" cy="1409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Способы выражения растворимости веществ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just"/>
            <a:r>
              <a:rPr lang="ru-RU" dirty="0"/>
              <a:t>При растворении малорастворимого сильного электролита происходит переход его ионов в раствор в очень небольшом количестве.</a:t>
            </a:r>
          </a:p>
          <a:p>
            <a:pPr algn="just"/>
            <a:r>
              <a:rPr lang="ru-RU" dirty="0"/>
              <a:t>Напомним, что сильные электролиты </a:t>
            </a:r>
            <a:r>
              <a:rPr lang="ru-RU" dirty="0" err="1"/>
              <a:t>диссоцируют</a:t>
            </a:r>
            <a:r>
              <a:rPr lang="ru-RU" dirty="0"/>
              <a:t> полностью.</a:t>
            </a:r>
          </a:p>
          <a:p>
            <a:pPr algn="just"/>
            <a:r>
              <a:rPr lang="ru-RU" dirty="0"/>
              <a:t>При растворении в воде малорастворимого сильного электролита карбоната кальция образуется гетерогенная система, состоящая из малорастворимого осадка сильного электролита и насыщенного раствора над ним.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Способы выражения растворимости веществ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just"/>
            <a:r>
              <a:rPr lang="ru-RU" sz="1200" dirty="0"/>
              <a:t>Между осадком и насыщенным раствором устанавливается динамическое химическое равновесие:</a:t>
            </a:r>
          </a:p>
          <a:p>
            <a:pPr algn="just"/>
            <a:endParaRPr lang="ru-RU" sz="1200" dirty="0"/>
          </a:p>
          <a:p>
            <a:pPr algn="just"/>
            <a:endParaRPr lang="ru-RU" sz="1200" dirty="0"/>
          </a:p>
          <a:p>
            <a:pPr algn="just"/>
            <a:r>
              <a:rPr lang="ru-RU" sz="1200" dirty="0"/>
              <a:t>При контакте осадка с водой в системе протекают процессы:</a:t>
            </a:r>
          </a:p>
          <a:p>
            <a:pPr lvl="0" algn="just"/>
            <a:r>
              <a:rPr lang="ru-RU" sz="1200" dirty="0"/>
              <a:t>Растворения – полярные молекулы воды переводят часть ионов из кристаллической решетки              в жидкую фазу;</a:t>
            </a:r>
          </a:p>
          <a:p>
            <a:pPr lvl="0" algn="just"/>
            <a:r>
              <a:rPr lang="ru-RU" sz="1200" dirty="0"/>
              <a:t>Осаждения – под влиянием электростатического поля кристаллической решетки               часть ионов              и             переходят из жидкой фазы в твердую, достраивая кристаллическую решетку соли.</a:t>
            </a:r>
          </a:p>
          <a:p>
            <a:pPr algn="just"/>
            <a:endParaRPr lang="ru-RU" dirty="0"/>
          </a:p>
        </p:txBody>
      </p:sp>
      <p:sp>
        <p:nvSpPr>
          <p:cNvPr id="1454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45409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43984" y="1957675"/>
            <a:ext cx="2362200" cy="285750"/>
          </a:xfrm>
          <a:prstGeom prst="rect">
            <a:avLst/>
          </a:prstGeom>
          <a:noFill/>
        </p:spPr>
      </p:pic>
      <p:sp>
        <p:nvSpPr>
          <p:cNvPr id="1454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4541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6770" y="2970265"/>
            <a:ext cx="504825" cy="238125"/>
          </a:xfrm>
          <a:prstGeom prst="rect">
            <a:avLst/>
          </a:prstGeom>
          <a:noFill/>
        </p:spPr>
      </p:pic>
      <p:sp>
        <p:nvSpPr>
          <p:cNvPr id="14541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45413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66964" y="3344618"/>
            <a:ext cx="504825" cy="238125"/>
          </a:xfrm>
          <a:prstGeom prst="rect">
            <a:avLst/>
          </a:prstGeom>
          <a:noFill/>
        </p:spPr>
      </p:pic>
      <p:sp>
        <p:nvSpPr>
          <p:cNvPr id="14541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45415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28800" y="3528726"/>
            <a:ext cx="381000" cy="238125"/>
          </a:xfrm>
          <a:prstGeom prst="rect">
            <a:avLst/>
          </a:prstGeom>
          <a:noFill/>
        </p:spPr>
      </p:pic>
      <p:sp>
        <p:nvSpPr>
          <p:cNvPr id="14541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45417" name="Picture 9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03860" y="3528725"/>
            <a:ext cx="400050" cy="24765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766517" y="1865949"/>
            <a:ext cx="4432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dk1"/>
                </a:solidFill>
              </a:rPr>
              <a:t>→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Способы выражения растворимости веществ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just"/>
            <a:r>
              <a:rPr lang="ru-RU" dirty="0"/>
              <a:t>С течением времени скорость растворения станет равной скорости осаждения и установится динамическое равновесие между кристаллическим осадком малорастворимой соли и водным раствором, содержащим растворенные ионы. Раствор, находящийся в равновесии с твердой фазой, называют насыщенным относительно осадка. Такая система представляет собой равновесную гетерогенную систему, а процесс считается гетерогенным, к которому применим закон действующих масс для обратимых процессов.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ru-RU" sz="2400" dirty="0">
                <a:solidFill>
                  <a:schemeClr val="accent1"/>
                </a:solidFill>
              </a:rPr>
              <a:t>Гетерогенное</a:t>
            </a:r>
            <a:r>
              <a:rPr lang="ru-RU" sz="1600" dirty="0"/>
              <a:t> </a:t>
            </a:r>
            <a:r>
              <a:rPr lang="ru-RU" sz="2400" dirty="0">
                <a:solidFill>
                  <a:schemeClr val="accent1"/>
                </a:solidFill>
              </a:rPr>
              <a:t>равновесие и возможности его смещения. Константа равновесия</a:t>
            </a:r>
            <a:r>
              <a:rPr lang="ru-RU" dirty="0">
                <a:solidFill>
                  <a:schemeClr val="accent1"/>
                </a:solidFill>
              </a:rPr>
              <a:t/>
            </a:r>
            <a:br>
              <a:rPr lang="ru-RU" dirty="0">
                <a:solidFill>
                  <a:schemeClr val="accent1"/>
                </a:solidFill>
              </a:rPr>
            </a:b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3471" y="1908580"/>
            <a:ext cx="3006854" cy="1742295"/>
          </a:xfrm>
        </p:spPr>
        <p:txBody>
          <a:bodyPr/>
          <a:lstStyle/>
          <a:p>
            <a:pPr algn="just"/>
            <a:r>
              <a:rPr lang="ru-RU" dirty="0"/>
              <a:t>В общем виде гетерогенный процесс можно представить следующим уравнением гетерогенного равновесия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3962400" y="1386942"/>
            <a:ext cx="3524634" cy="3498041"/>
          </a:xfrm>
        </p:spPr>
        <p:txBody>
          <a:bodyPr/>
          <a:lstStyle/>
          <a:p>
            <a:r>
              <a:rPr lang="ru-RU" dirty="0"/>
              <a:t>Тогда константа имеет вид: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algn="just"/>
            <a:r>
              <a:rPr lang="ru-RU" dirty="0"/>
              <a:t>Где                                     равновесные активные концентрации ионов малорастворимого электролита,                   – активная концентрация твердой фазы, которую в химии принято считать равной единице.  </a:t>
            </a:r>
          </a:p>
          <a:p>
            <a:endParaRPr lang="ru-RU" dirty="0"/>
          </a:p>
        </p:txBody>
      </p:sp>
      <p:sp>
        <p:nvSpPr>
          <p:cNvPr id="1474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47457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46269" y="3650875"/>
            <a:ext cx="2828925" cy="276225"/>
          </a:xfrm>
          <a:prstGeom prst="rect">
            <a:avLst/>
          </a:prstGeom>
          <a:noFill/>
        </p:spPr>
      </p:pic>
      <p:sp>
        <p:nvSpPr>
          <p:cNvPr id="14746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47459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89310" y="1712199"/>
            <a:ext cx="2019300" cy="485775"/>
          </a:xfrm>
          <a:prstGeom prst="rect">
            <a:avLst/>
          </a:prstGeom>
          <a:noFill/>
        </p:spPr>
      </p:pic>
      <p:sp>
        <p:nvSpPr>
          <p:cNvPr id="14746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47461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58627" y="2289069"/>
            <a:ext cx="1390650" cy="257175"/>
          </a:xfrm>
          <a:prstGeom prst="rect">
            <a:avLst/>
          </a:prstGeom>
          <a:noFill/>
        </p:spPr>
      </p:pic>
      <p:sp>
        <p:nvSpPr>
          <p:cNvPr id="14746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47463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28964" y="3160511"/>
            <a:ext cx="752475" cy="23812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63040" y="3569095"/>
            <a:ext cx="13235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dk1"/>
                </a:solidFill>
              </a:rPr>
              <a:t>→</a:t>
            </a: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Гетерогенное</a:t>
            </a:r>
            <a:r>
              <a:rPr lang="ru-RU" sz="1600" dirty="0"/>
              <a:t> </a:t>
            </a:r>
            <a:r>
              <a:rPr lang="ru-RU" sz="2400" dirty="0"/>
              <a:t>равновесие и возможности его смещения. Константа равновесия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3962399" y="1399216"/>
            <a:ext cx="3303705" cy="3639189"/>
          </a:xfrm>
        </p:spPr>
        <p:txBody>
          <a:bodyPr/>
          <a:lstStyle/>
          <a:p>
            <a:r>
              <a:rPr lang="ru-RU" b="1" dirty="0"/>
              <a:t>Константа растворимости </a:t>
            </a:r>
            <a:r>
              <a:rPr lang="ru-RU" dirty="0"/>
              <a:t> - стехиометрическое произведение равновесных активных концентраций ионов малорастворимого электролита в его насыщенном растворе при данных условиях.</a:t>
            </a:r>
          </a:p>
          <a:p>
            <a:endParaRPr lang="ru-RU" dirty="0"/>
          </a:p>
        </p:txBody>
      </p:sp>
      <p:sp>
        <p:nvSpPr>
          <p:cNvPr id="7" name="Подзаголовок 4"/>
          <p:cNvSpPr>
            <a:spLocks noGrp="1"/>
          </p:cNvSpPr>
          <p:nvPr>
            <p:ph type="body" idx="1"/>
          </p:nvPr>
        </p:nvSpPr>
        <p:spPr>
          <a:xfrm>
            <a:off x="712788" y="1577975"/>
            <a:ext cx="3398944" cy="3263900"/>
          </a:xfrm>
        </p:spPr>
        <p:txBody>
          <a:bodyPr/>
          <a:lstStyle/>
          <a:p>
            <a:pPr algn="just"/>
            <a:r>
              <a:rPr lang="ru-RU" dirty="0"/>
              <a:t>Так как эта величина постоянна, то произведение двух констант – новая постоянная величина, называемая константой растворимости. При с.у. эта константа обозначается </a:t>
            </a:r>
          </a:p>
          <a:p>
            <a:pPr algn="just"/>
            <a:r>
              <a:rPr lang="ru-RU" b="1" dirty="0"/>
              <a:t>Константу растворимости часто называют произведением растворимости и обозначают ПР.</a:t>
            </a:r>
            <a:endParaRPr lang="ru-RU" dirty="0"/>
          </a:p>
          <a:p>
            <a:pPr algn="just"/>
            <a:endParaRPr lang="ru-RU" dirty="0"/>
          </a:p>
        </p:txBody>
      </p:sp>
      <p:sp>
        <p:nvSpPr>
          <p:cNvPr id="1505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50529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6598" y="3381439"/>
            <a:ext cx="190500" cy="247650"/>
          </a:xfrm>
          <a:prstGeom prst="rect">
            <a:avLst/>
          </a:prstGeom>
          <a:noFill/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2344" y="1477974"/>
            <a:ext cx="190500" cy="247650"/>
          </a:xfrm>
          <a:prstGeom prst="rect">
            <a:avLst/>
          </a:prstGeom>
          <a:noFill/>
        </p:spPr>
      </p:pic>
      <p:pic>
        <p:nvPicPr>
          <p:cNvPr id="150537" name="Picture 9" descr="C:\Users\Пользователь\Desktop\1613581044_102-p-fon-dlya-prezentatsii-po-khimii-1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34025" y="3228252"/>
            <a:ext cx="2010780" cy="19152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4572" y="266440"/>
            <a:ext cx="6413074" cy="755700"/>
          </a:xfrm>
        </p:spPr>
        <p:txBody>
          <a:bodyPr/>
          <a:lstStyle/>
          <a:p>
            <a:pPr algn="just"/>
            <a:r>
              <a:rPr lang="ru-RU" sz="2000" dirty="0"/>
              <a:t>Гетерогенное равновесие и возможности его смещения. Константа равновесия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Текст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88435" y="1024864"/>
                <a:ext cx="6431484" cy="3884666"/>
              </a:xfrm>
            </p:spPr>
            <p:txBody>
              <a:bodyPr/>
              <a:lstStyle/>
              <a:p>
                <a:r>
                  <a:rPr lang="ru-RU" dirty="0"/>
                  <a:t>Раствор, находящийся в равновесии с осадком, является хотя и насыщенным, но сильно разбавленным. В разбавленных растворах сильных электролитов коэффициент активности </a:t>
                </a:r>
                <a:r>
                  <a:rPr lang="ru-RU" dirty="0" err="1"/>
                  <a:t>γ </a:t>
                </a:r>
                <a:r>
                  <a:rPr lang="ru-RU" dirty="0"/>
                  <a:t>практически равен 1, поэтому активную концентрацию (активность) можно приравнять к молярной концентрации.</a:t>
                </a:r>
              </a:p>
              <a:p>
                <a:r>
                  <a:rPr lang="ru-RU" dirty="0"/>
                  <a:t>Для карбоната </a:t>
                </a:r>
                <a:r>
                  <a:rPr lang="ru-RU" dirty="0" smtClean="0"/>
                  <a:t>кальция </a:t>
                </a:r>
                <a:endParaRPr lang="ru-RU" dirty="0"/>
              </a:p>
              <a:p>
                <a:r>
                  <a:rPr lang="ru-RU" dirty="0"/>
                  <a:t>Для фосфата кальция уравнение гетерогенного равновесия имеет вид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>
                            <a:latin typeface="Cambria Math" panose="02040503050406030204" pitchFamily="18" charset="0"/>
                          </a:rPr>
                          <m:t>𝐶𝑎</m:t>
                        </m:r>
                      </m:e>
                      <m:sub>
                        <m:r>
                          <a:rPr lang="ru-RU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ru-RU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>
                                    <a:latin typeface="Cambria Math" panose="02040503050406030204" pitchFamily="18" charset="0"/>
                                  </a:rPr>
                                  <m:t>𝑃𝑂</m:t>
                                </m:r>
                              </m:e>
                              <m:sub>
                                <m:r>
                                  <a:rPr lang="ru-RU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ru-RU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ru-RU">
                        <a:latin typeface="Cambria Math" panose="02040503050406030204" pitchFamily="18" charset="0"/>
                      </a:rPr>
                      <m:t>        </m:t>
                    </m:r>
                    <m:sSubSup>
                      <m:sSub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ru-RU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ru-RU">
                            <a:latin typeface="Cambria Math" panose="02040503050406030204" pitchFamily="18" charset="0"/>
                          </a:rPr>
                          <m:t>𝐶𝑎</m:t>
                        </m:r>
                      </m:e>
                      <m:sub>
                        <m:r>
                          <a:rPr lang="ru-RU">
                            <a:latin typeface="Cambria Math" panose="02040503050406030204" pitchFamily="18" charset="0"/>
                          </a:rPr>
                          <m:t>     (р−р)</m:t>
                        </m:r>
                      </m:sub>
                      <m:sup>
                        <m:r>
                          <a:rPr lang="ru-RU">
                            <a:latin typeface="Cambria Math" panose="02040503050406030204" pitchFamily="18" charset="0"/>
                          </a:rPr>
                          <m:t>2+</m:t>
                        </m:r>
                      </m:sup>
                    </m:sSubSup>
                    <m:r>
                      <a:rPr lang="ru-RU">
                        <a:latin typeface="Cambria Math" panose="02040503050406030204" pitchFamily="18" charset="0"/>
                      </a:rPr>
                      <m:t>+ </m:t>
                    </m:r>
                    <m:sSubSup>
                      <m:sSub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ru-RU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ru-RU">
                            <a:latin typeface="Cambria Math" panose="02040503050406030204" pitchFamily="18" charset="0"/>
                          </a:rPr>
                          <m:t>𝑃𝑂</m:t>
                        </m:r>
                      </m:e>
                      <m:sub>
                        <m:r>
                          <a:rPr lang="ru-RU">
                            <a:latin typeface="Cambria Math" panose="02040503050406030204" pitchFamily="18" charset="0"/>
                          </a:rPr>
                          <m:t>4   (р−р)</m:t>
                        </m:r>
                      </m:sub>
                      <m:sup>
                        <m:r>
                          <a:rPr lang="ru-RU">
                            <a:latin typeface="Cambria Math" panose="02040503050406030204" pitchFamily="18" charset="0"/>
                          </a:rPr>
                          <m:t>3−</m:t>
                        </m:r>
                      </m:sup>
                    </m:sSubSup>
                  </m:oMath>
                </a14:m>
                <a:r>
                  <a:rPr lang="ru-RU" dirty="0"/>
                  <a:t>, </a:t>
                </a:r>
              </a:p>
              <a:p>
                <a:r>
                  <a:rPr lang="ru-RU" dirty="0"/>
                  <a:t>а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ru-RU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ru-RU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ru-RU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r>
                      <a:rPr lang="ru-RU"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ru-RU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𝐶𝑎</m:t>
                                </m:r>
                              </m:e>
                              <m:sup>
                                <m:r>
                                  <a:rPr lang="ru-RU">
                                    <a:latin typeface="Cambria Math" panose="02040503050406030204" pitchFamily="18" charset="0"/>
                                  </a:rPr>
                                  <m:t>2+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ru-RU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ru-RU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ru-RU">
                                    <a:latin typeface="Cambria Math" panose="02040503050406030204" pitchFamily="18" charset="0"/>
                                  </a:rPr>
                                  <m:t>𝑃𝑂</m:t>
                                </m:r>
                              </m:e>
                              <m:sub>
                                <m:r>
                                  <a:rPr lang="ru-RU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  <m:sup>
                                <m:r>
                                  <a:rPr lang="ru-RU">
                                    <a:latin typeface="Cambria Math" panose="02040503050406030204" pitchFamily="18" charset="0"/>
                                  </a:rPr>
                                  <m:t>3−</m:t>
                                </m:r>
                              </m:sup>
                            </m:sSubSup>
                          </m:e>
                        </m:d>
                      </m:e>
                      <m:sup>
                        <m:r>
                          <a:rPr lang="ru-RU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ru-RU">
                        <a:latin typeface="Cambria Math" panose="02040503050406030204" pitchFamily="18" charset="0"/>
                      </a:rPr>
                      <m:t>=2,0∙</m:t>
                    </m:r>
                    <m:sSup>
                      <m:s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ru-RU">
                            <a:latin typeface="Cambria Math" panose="02040503050406030204" pitchFamily="18" charset="0"/>
                          </a:rPr>
                          <m:t>−29</m:t>
                        </m:r>
                      </m:sup>
                    </m:sSup>
                  </m:oMath>
                </a14:m>
                <a:r>
                  <a:rPr lang="ru-RU" dirty="0"/>
                  <a:t>.</a:t>
                </a:r>
              </a:p>
              <a:p>
                <a:endParaRPr lang="ru-RU" dirty="0"/>
              </a:p>
              <a:p>
                <a:r>
                  <a:rPr lang="ru-RU" dirty="0"/>
                  <a:t>Растворимость вещества </a:t>
                </a:r>
                <a:r>
                  <a:rPr lang="en-US" dirty="0"/>
                  <a:t>S</a:t>
                </a:r>
                <a:r>
                  <a:rPr lang="ru-RU" dirty="0"/>
                  <a:t> и константа растворимости      - взаимосвязанные величины. Эта связь зависит от числа ионов, на которые распадается малорастворимый сильный электролит. </a:t>
                </a:r>
              </a:p>
              <a:p>
                <a:endParaRPr lang="ru-RU" dirty="0"/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3" name="Текс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88435" y="1024864"/>
                <a:ext cx="6431484" cy="3884666"/>
              </a:xfrm>
              <a:blipFill rotWithShape="1">
                <a:blip r:embed="rId2"/>
                <a:stretch>
                  <a:fillRect r="-104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155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50296" y="2185792"/>
            <a:ext cx="2638425" cy="257175"/>
          </a:xfrm>
          <a:prstGeom prst="rect">
            <a:avLst/>
          </a:prstGeom>
          <a:noFill/>
        </p:spPr>
      </p:pic>
      <p:sp>
        <p:nvSpPr>
          <p:cNvPr id="15155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155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1705708" y="3036750"/>
            <a:ext cx="228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>
            <a:off x="1705708" y="2919046"/>
            <a:ext cx="228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612" y="263887"/>
            <a:ext cx="6413075" cy="883717"/>
          </a:xfrm>
        </p:spPr>
        <p:txBody>
          <a:bodyPr/>
          <a:lstStyle/>
          <a:p>
            <a:pPr algn="just"/>
            <a:r>
              <a:rPr lang="ru-RU" sz="2000" dirty="0"/>
              <a:t>Гетерогенное равновесие и возможности его смещения. Константа равновесия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Текст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68215" y="1049413"/>
                <a:ext cx="6345568" cy="3058488"/>
              </a:xfrm>
            </p:spPr>
            <p:txBody>
              <a:bodyPr/>
              <a:lstStyle/>
              <a:p>
                <a:r>
                  <a:rPr lang="ru-RU" dirty="0"/>
                  <a:t>Рассмотрим следующие примеры: </a:t>
                </a:r>
              </a:p>
              <a:p>
                <a:pPr lvl="0"/>
                <a:r>
                  <a:rPr lang="ru-RU" dirty="0"/>
                  <a:t>А) Бинарный малорастворимый электролит (</a:t>
                </a:r>
                <a:r>
                  <a:rPr lang="en-US" dirty="0" err="1"/>
                  <a:t>AgCl</a:t>
                </a:r>
                <a:r>
                  <a:rPr lang="ru-RU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/>
                          <m:t>CaCO</m:t>
                        </m:r>
                      </m:e>
                      <m:sub>
                        <m:r>
                          <m:rPr>
                            <m:nor/>
                          </m:rPr>
                          <a:rPr lang="ru-RU"/>
                          <m:t>3</m:t>
                        </m:r>
                      </m:sub>
                    </m:sSub>
                  </m:oMath>
                </a14:m>
                <a:r>
                  <a:rPr lang="ru-RU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/>
                          <m:t>BaSO</m:t>
                        </m:r>
                      </m:e>
                      <m:sub>
                        <m:r>
                          <m:rPr>
                            <m:nor/>
                          </m:rPr>
                          <a:rPr lang="ru-RU"/>
                          <m:t>4</m:t>
                        </m:r>
                      </m:sub>
                    </m:sSub>
                  </m:oMath>
                </a14:m>
                <a:r>
                  <a:rPr lang="ru-RU" dirty="0"/>
                  <a:t> и др.). В растворе устанавливается гетерогенное равновесие: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𝐴𝑔𝐶𝑙</m:t>
                        </m:r>
                      </m:e>
                      <m:sub>
                        <m:d>
                          <m:d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тв</m:t>
                            </m:r>
                          </m:e>
                        </m:d>
                      </m:sub>
                    </m:sSub>
                    <m:r>
                      <a:rPr lang="ru-RU" i="1">
                        <a:latin typeface="Cambria Math" panose="02040503050406030204" pitchFamily="18" charset="0"/>
                      </a:rPr>
                      <m:t>          </m:t>
                    </m:r>
                    <m:sSubSup>
                      <m:sSub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𝐴𝑔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  (р−р)</m:t>
                        </m:r>
                      </m:sub>
                      <m:sup>
                        <m:r>
                          <a:rPr lang="ru-RU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ru-RU" i="1">
                        <a:latin typeface="Cambria Math" panose="02040503050406030204" pitchFamily="18" charset="0"/>
                      </a:rPr>
                      <m:t>+ </m:t>
                    </m:r>
                    <m:sSubSup>
                      <m:sSub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𝐶𝑙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  </m:t>
                        </m:r>
                        <m:d>
                          <m:d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р−р</m:t>
                            </m:r>
                          </m:e>
                        </m:d>
                      </m:sub>
                      <m:sup>
                        <m:r>
                          <a:rPr lang="ru-RU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ru-RU" dirty="0"/>
                  <a:t>, которое характеризуется константой равновесия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ru-RU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r>
                      <a:rPr lang="ru-RU" i="1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["/>
                        <m:endChr m:val="]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𝐴𝑔</m:t>
                            </m:r>
                          </m:e>
                          <m:sup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r>
                      <a:rPr lang="ru-RU" i="1">
                        <a:latin typeface="Cambria Math" panose="02040503050406030204" pitchFamily="18" charset="0"/>
                      </a:rPr>
                      <m:t>∙</m:t>
                    </m:r>
                    <m:d>
                      <m:dPr>
                        <m:begChr m:val="["/>
                        <m:endChr m:val="]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𝐶𝑙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bSup>
                      </m:e>
                    </m:d>
                    <m:r>
                      <a:rPr lang="ru-RU" i="1">
                        <a:latin typeface="Cambria Math" panose="02040503050406030204" pitchFamily="18" charset="0"/>
                      </a:rPr>
                      <m:t>=1,8∙</m:t>
                    </m:r>
                    <m:sSup>
                      <m:s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ru-RU" i="1">
                            <a:latin typeface="Cambria Math" panose="02040503050406030204" pitchFamily="18" charset="0"/>
                          </a:rPr>
                          <m:t>−10</m:t>
                        </m:r>
                      </m:sup>
                    </m:sSup>
                  </m:oMath>
                </a14:m>
                <a:r>
                  <a:rPr lang="ru-RU" dirty="0"/>
                  <a:t>.</a:t>
                </a:r>
                <a:endParaRPr lang="ru-RU" dirty="0">
                  <a:effectLst/>
                </a:endParaRPr>
              </a:p>
              <a:p>
                <a:pPr>
                  <a:buNone/>
                </a:pPr>
                <a:endParaRPr lang="ru-RU" dirty="0"/>
              </a:p>
            </p:txBody>
          </p:sp>
        </mc:Choice>
        <mc:Fallback xmlns="">
          <p:sp>
            <p:nvSpPr>
              <p:cNvPr id="3" name="Текс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68215" y="1049413"/>
                <a:ext cx="6345568" cy="3058488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46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463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463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54634" name="Picture 10" descr="C:\Users\Пользователь\Desktop\1663651177_52-phonoteka-org-p-foni-dlya-prezentatsii-po-khimii-instagram-6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12166" y="2500529"/>
            <a:ext cx="3435135" cy="2642971"/>
          </a:xfrm>
          <a:prstGeom prst="rect">
            <a:avLst/>
          </a:prstGeom>
          <a:noFill/>
        </p:spPr>
      </p:pic>
      <p:cxnSp>
        <p:nvCxnSpPr>
          <p:cNvPr id="5" name="Прямая со стрелкой 4"/>
          <p:cNvCxnSpPr/>
          <p:nvPr/>
        </p:nvCxnSpPr>
        <p:spPr>
          <a:xfrm flipV="1">
            <a:off x="2795954" y="2004646"/>
            <a:ext cx="263769" cy="87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>
            <a:off x="2795954" y="1907931"/>
            <a:ext cx="26376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286" y="116602"/>
            <a:ext cx="6554223" cy="834620"/>
          </a:xfrm>
        </p:spPr>
        <p:txBody>
          <a:bodyPr/>
          <a:lstStyle/>
          <a:p>
            <a:r>
              <a:rPr lang="ru-RU" sz="2000" dirty="0"/>
              <a:t>Гетерогенное равновесие и возможности его смещения. Константа равновесия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Текст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51612" y="808892"/>
                <a:ext cx="6650349" cy="4125185"/>
              </a:xfrm>
            </p:spPr>
            <p:txBody>
              <a:bodyPr/>
              <a:lstStyle/>
              <a:p>
                <a:r>
                  <a:rPr lang="ru-RU" dirty="0"/>
                  <a:t>В состоянии гетерогенного равновесия</a:t>
                </a:r>
              </a:p>
              <a:p>
                <a:pPr>
                  <a:buNone/>
                </a:pPr>
                <a:r>
                  <a:rPr lang="ru-RU" dirty="0"/>
                  <a:t>Тогда                                        следовательно:                 ,</a:t>
                </a:r>
              </a:p>
              <a:p>
                <a:pPr>
                  <a:buNone/>
                </a:pPr>
                <a:r>
                  <a:rPr lang="ru-RU" dirty="0"/>
                  <a:t>=                  моль/л.</a:t>
                </a:r>
              </a:p>
              <a:p>
                <a:pPr lvl="0">
                  <a:buNone/>
                </a:pPr>
                <a:endParaRPr lang="ru-RU" dirty="0"/>
              </a:p>
              <a:p>
                <a:pPr lvl="0"/>
                <a:r>
                  <a:rPr lang="en-US" dirty="0"/>
                  <a:t>b </a:t>
                </a:r>
                <a:r>
                  <a:rPr lang="ru-RU" dirty="0"/>
                  <a:t>)</a:t>
                </a:r>
                <a:r>
                  <a:rPr lang="en-US" dirty="0"/>
                  <a:t> </a:t>
                </a:r>
                <a:r>
                  <a:rPr lang="ru-RU" dirty="0" err="1"/>
                  <a:t>Трехионный</a:t>
                </a:r>
                <a:r>
                  <a:rPr lang="ru-RU" dirty="0"/>
                  <a:t> малорастворимый электролит (</a:t>
                </a:r>
                <a:r>
                  <a:rPr lang="ru-RU" dirty="0" err="1"/>
                  <a:t>Mg</a:t>
                </a:r>
                <a:r>
                  <a:rPr lang="ru-RU" dirty="0"/>
                  <a:t>(OH)</a:t>
                </a:r>
                <a:r>
                  <a:rPr lang="ru-RU" baseline="-25000" dirty="0"/>
                  <a:t>2</a:t>
                </a:r>
                <a:r>
                  <a:rPr lang="ru-RU" dirty="0"/>
                  <a:t>, Ag</a:t>
                </a:r>
                <a:r>
                  <a:rPr lang="ru-RU" baseline="-25000" dirty="0"/>
                  <a:t>2</a:t>
                </a:r>
                <a:r>
                  <a:rPr lang="ru-RU" dirty="0"/>
                  <a:t>SO</a:t>
                </a:r>
                <a:r>
                  <a:rPr lang="ru-RU" baseline="-25000" dirty="0"/>
                  <a:t>4</a:t>
                </a:r>
                <a:r>
                  <a:rPr lang="ru-RU" dirty="0"/>
                  <a:t> и др.). Установившееся гетерогенное равновесие характеризуется константой равновесия:</a:t>
                </a:r>
                <a:endParaRPr lang="ru-RU" dirty="0">
                  <a:effectLst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𝑀𝑔</m:t>
                        </m:r>
                        <m:r>
                          <a:rPr lang="ru-RU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𝑂𝐻</m:t>
                        </m:r>
                        <m:r>
                          <a:rPr lang="ru-RU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ru-RU" dirty="0"/>
                  <a:t>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𝑀𝑔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     (р−р)</m:t>
                        </m:r>
                      </m:sub>
                      <m:sup>
                        <m:r>
                          <a:rPr lang="ru-RU" i="1">
                            <a:latin typeface="Cambria Math" panose="02040503050406030204" pitchFamily="18" charset="0"/>
                          </a:rPr>
                          <m:t>2+</m:t>
                        </m:r>
                      </m:sup>
                    </m:sSubSup>
                    <m:r>
                      <a:rPr lang="ru-RU" i="1">
                        <a:latin typeface="Cambria Math" panose="02040503050406030204" pitchFamily="18" charset="0"/>
                      </a:rPr>
                      <m:t>+ </m:t>
                    </m:r>
                    <m:sSubSup>
                      <m:sSub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𝑂𝐻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    (р−р)</m:t>
                        </m:r>
                      </m:sub>
                      <m:sup>
                        <m:r>
                          <a:rPr lang="ru-RU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r>
                      <a:rPr lang="ru-RU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ru-RU" i="1"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ru-RU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𝑀𝑔</m:t>
                                </m:r>
                              </m:e>
                              <m:sup>
                                <m:r>
                                  <a:rPr lang="ru-RU" i="1">
                                    <a:latin typeface="Cambria Math" panose="02040503050406030204" pitchFamily="18" charset="0"/>
                                  </a:rPr>
                                  <m:t>2+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ru-RU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  <m:r>
                      <a:rPr lang="ru-RU" i="1">
                        <a:latin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ru-RU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ru-RU" i="1">
                                    <a:latin typeface="Cambria Math" panose="02040503050406030204" pitchFamily="18" charset="0"/>
                                  </a:rPr>
                                  <m:t>𝑂𝐻</m:t>
                                </m:r>
                              </m:e>
                              <m:sub>
                                <m:r>
                                  <a:rPr lang="ru-RU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b>
                              <m:sup>
                                <m:r>
                                  <a:rPr lang="ru-RU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bSup>
                          </m:e>
                        </m:d>
                      </m:e>
                      <m:sup>
                        <m:r>
                          <a:rPr lang="ru-RU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ru-RU" i="1">
                        <a:latin typeface="Cambria Math" panose="02040503050406030204" pitchFamily="18" charset="0"/>
                      </a:rPr>
                      <m:t>=6,0∙</m:t>
                    </m:r>
                    <m:sSup>
                      <m:s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ru-RU" i="1">
                            <a:latin typeface="Cambria Math" panose="02040503050406030204" pitchFamily="18" charset="0"/>
                          </a:rPr>
                          <m:t>−10</m:t>
                        </m:r>
                      </m:sup>
                    </m:sSup>
                  </m:oMath>
                </a14:m>
                <a:r>
                  <a:rPr lang="ru-RU" dirty="0"/>
                  <a:t>.</a:t>
                </a:r>
                <a:endParaRPr lang="ru-RU" dirty="0">
                  <a:effectLst/>
                </a:endParaRPr>
              </a:p>
              <a:p>
                <a:pPr lvl="0">
                  <a:buNone/>
                </a:pPr>
                <a:endParaRPr lang="ru-RU" dirty="0"/>
              </a:p>
              <a:p>
                <a:pPr lvl="0">
                  <a:buNone/>
                </a:pPr>
                <a:r>
                  <a:rPr lang="ru-RU" dirty="0"/>
                  <a:t>Выразим величину       через растворимость: </a:t>
                </a:r>
              </a:p>
              <a:p>
                <a:pPr lvl="0">
                  <a:buNone/>
                </a:pPr>
                <a:r>
                  <a:rPr lang="ru-RU" dirty="0"/>
                  <a:t>Следовательно                                                                           </a:t>
                </a:r>
              </a:p>
              <a:p>
                <a:pPr lvl="0">
                  <a:buNone/>
                </a:pPr>
                <a:r>
                  <a:rPr lang="ru-RU" dirty="0"/>
                  <a:t>                                                                                                         моль/л.</a:t>
                </a:r>
              </a:p>
              <a:p>
                <a:pPr lvl="0">
                  <a:buNone/>
                </a:pPr>
                <a:endParaRPr lang="ru-RU" dirty="0"/>
              </a:p>
              <a:p>
                <a:pPr lvl="0">
                  <a:buNone/>
                </a:pPr>
                <a:endParaRPr lang="ru-RU" dirty="0" smtClean="0"/>
              </a:p>
              <a:p>
                <a:pPr algn="just">
                  <a:buNone/>
                </a:pPr>
                <a:r>
                  <a:rPr lang="ru-RU" dirty="0" smtClean="0"/>
                  <a:t>В общем виде зависимость между      и  малорастворимого сильного электролита в соответствии с уравнение </a:t>
                </a:r>
              </a:p>
              <a:p>
                <a:pPr>
                  <a:buNone/>
                </a:pPr>
                <a:r>
                  <a:rPr lang="ru-RU" dirty="0" smtClean="0"/>
                  <a:t>                         </a:t>
                </a:r>
              </a:p>
              <a:p>
                <a:pPr>
                  <a:buNone/>
                </a:pPr>
                <a:r>
                  <a:rPr lang="ru-RU" i="1" dirty="0" smtClean="0"/>
                  <a:t>                                           </a:t>
                </a:r>
                <a:endParaRPr lang="ru-RU" i="1" dirty="0"/>
              </a:p>
              <a:p>
                <a:pPr>
                  <a:buNone/>
                </a:pPr>
                <a:r>
                  <a:rPr lang="ru-RU" i="1" dirty="0"/>
                  <a:t>                                                         </a:t>
                </a:r>
                <a:r>
                  <a:rPr lang="ru-RU" sz="900" i="1" dirty="0"/>
                  <a:t>          </a:t>
                </a:r>
                <a:r>
                  <a:rPr lang="ru-RU" sz="900" i="1" dirty="0" smtClean="0"/>
                  <a:t>кристаллизация</a:t>
                </a:r>
                <a:endParaRPr lang="ru-RU" dirty="0" smtClean="0"/>
              </a:p>
              <a:p>
                <a:pPr>
                  <a:buNone/>
                </a:pPr>
                <a:endParaRPr lang="ru-RU" dirty="0" smtClean="0"/>
              </a:p>
              <a:p>
                <a:pPr lvl="0">
                  <a:buNone/>
                </a:pPr>
                <a:endParaRPr lang="ru-RU" dirty="0"/>
              </a:p>
              <a:p>
                <a:pPr>
                  <a:buNone/>
                </a:pPr>
                <a:r>
                  <a:rPr lang="ru-RU" dirty="0"/>
                  <a:t>                           </a:t>
                </a:r>
              </a:p>
            </p:txBody>
          </p:sp>
        </mc:Choice>
        <mc:Fallback xmlns="">
          <p:sp>
            <p:nvSpPr>
              <p:cNvPr id="3" name="Текс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51612" y="808892"/>
                <a:ext cx="6650349" cy="4125185"/>
              </a:xfrm>
              <a:blipFill rotWithShape="1">
                <a:blip r:embed="rId2"/>
                <a:stretch>
                  <a:fillRect r="-367" b="-369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55649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65863" y="882629"/>
            <a:ext cx="1952625" cy="247650"/>
          </a:xfrm>
          <a:prstGeom prst="rect">
            <a:avLst/>
          </a:prstGeom>
          <a:noFill/>
        </p:spPr>
      </p:pic>
      <p:sp>
        <p:nvSpPr>
          <p:cNvPr id="1556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55651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39071" y="1084149"/>
            <a:ext cx="1714500" cy="238125"/>
          </a:xfrm>
          <a:prstGeom prst="rect">
            <a:avLst/>
          </a:prstGeom>
          <a:noFill/>
        </p:spPr>
      </p:pic>
      <p:sp>
        <p:nvSpPr>
          <p:cNvPr id="15565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55653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1071" y="1202836"/>
            <a:ext cx="685800" cy="285750"/>
          </a:xfrm>
          <a:prstGeom prst="rect">
            <a:avLst/>
          </a:prstGeom>
          <a:noFill/>
        </p:spPr>
      </p:pic>
      <p:sp>
        <p:nvSpPr>
          <p:cNvPr id="15565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55655" name="Picture 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61143" y="1208972"/>
            <a:ext cx="1304925" cy="285750"/>
          </a:xfrm>
          <a:prstGeom prst="rect">
            <a:avLst/>
          </a:prstGeom>
          <a:noFill/>
        </p:spPr>
      </p:pic>
      <p:sp>
        <p:nvSpPr>
          <p:cNvPr id="15565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55657" name="Picture 9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5061" y="1411490"/>
            <a:ext cx="723900" cy="247650"/>
          </a:xfrm>
          <a:prstGeom prst="rect">
            <a:avLst/>
          </a:prstGeom>
          <a:noFill/>
        </p:spPr>
      </p:pic>
      <p:sp>
        <p:nvSpPr>
          <p:cNvPr id="155660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32871" y="3115443"/>
            <a:ext cx="190500" cy="247650"/>
          </a:xfrm>
          <a:prstGeom prst="rect">
            <a:avLst/>
          </a:prstGeom>
          <a:noFill/>
        </p:spPr>
      </p:pic>
      <p:sp>
        <p:nvSpPr>
          <p:cNvPr id="155662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55661" name="Picture 1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68380" y="2831668"/>
            <a:ext cx="1647825" cy="238125"/>
          </a:xfrm>
          <a:prstGeom prst="rect">
            <a:avLst/>
          </a:prstGeom>
          <a:noFill/>
        </p:spPr>
      </p:pic>
      <p:sp>
        <p:nvSpPr>
          <p:cNvPr id="15566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55663" name="Picture 15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12908" y="3306198"/>
            <a:ext cx="714375" cy="657225"/>
          </a:xfrm>
          <a:prstGeom prst="rect">
            <a:avLst/>
          </a:prstGeom>
          <a:noFill/>
        </p:spPr>
      </p:pic>
      <p:sp>
        <p:nvSpPr>
          <p:cNvPr id="155666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55665" name="Picture 17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74984" y="3306197"/>
            <a:ext cx="2381250" cy="657225"/>
          </a:xfrm>
          <a:prstGeom prst="rect">
            <a:avLst/>
          </a:prstGeom>
          <a:noFill/>
        </p:spPr>
      </p:pic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71957" y="3977888"/>
            <a:ext cx="209897" cy="247650"/>
          </a:xfrm>
          <a:prstGeom prst="rect">
            <a:avLst/>
          </a:prstGeom>
          <a:noFill/>
        </p:spPr>
      </p:pic>
      <p:sp>
        <p:nvSpPr>
          <p:cNvPr id="155668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55667" name="Picture 19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84881" y="4573275"/>
            <a:ext cx="2828925" cy="276225"/>
          </a:xfrm>
          <a:prstGeom prst="rect">
            <a:avLst/>
          </a:prstGeom>
          <a:noFill/>
        </p:spPr>
      </p:pic>
      <p:sp>
        <p:nvSpPr>
          <p:cNvPr id="155669" name="Text Box 27"/>
          <p:cNvSpPr txBox="1">
            <a:spLocks noChangeArrowheads="1"/>
          </p:cNvSpPr>
          <p:nvPr/>
        </p:nvSpPr>
        <p:spPr bwMode="auto">
          <a:xfrm>
            <a:off x="3496901" y="4365380"/>
            <a:ext cx="1004887" cy="197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растворение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1600200" y="2602523"/>
            <a:ext cx="28135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>
            <a:off x="1600200" y="2488223"/>
            <a:ext cx="281354" cy="87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3"/>
          <p:cNvSpPr txBox="1">
            <a:spLocks noGrp="1"/>
          </p:cNvSpPr>
          <p:nvPr>
            <p:ph type="title"/>
          </p:nvPr>
        </p:nvSpPr>
        <p:spPr>
          <a:xfrm>
            <a:off x="637236" y="1082600"/>
            <a:ext cx="5865164" cy="297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latin typeface="Montserrat" panose="00000500000000000000" pitchFamily="2" charset="-52"/>
              </a:rPr>
              <a:t>Гетерогенные равновесия - </a:t>
            </a:r>
            <a:r>
              <a:rPr lang="ru-RU" sz="24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это равновесия, которые устанавливаются в гетерогенных системах. Гетерогенные системы состоят из нескольких фаз, разделенных реальными физическими границами раздела фаз.</a:t>
            </a:r>
            <a:r>
              <a:rPr lang="ru-RU" sz="2400" dirty="0">
                <a:latin typeface="Montserrat" panose="00000500000000000000" pitchFamily="2" charset="-52"/>
              </a:rPr>
              <a:t> </a:t>
            </a:r>
            <a:endParaRPr lang="en-US" sz="2400" dirty="0">
              <a:latin typeface="Montserrat" panose="00000500000000000000" pitchFamily="2" charset="-52"/>
            </a:endParaRPr>
          </a:p>
        </p:txBody>
      </p:sp>
      <p:sp>
        <p:nvSpPr>
          <p:cNvPr id="216" name="Google Shape;216;p33"/>
          <p:cNvSpPr/>
          <p:nvPr/>
        </p:nvSpPr>
        <p:spPr>
          <a:xfrm>
            <a:off x="6732125" y="0"/>
            <a:ext cx="1216200" cy="257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33"/>
          <p:cNvSpPr/>
          <p:nvPr/>
        </p:nvSpPr>
        <p:spPr>
          <a:xfrm>
            <a:off x="7951325" y="2571750"/>
            <a:ext cx="1216200" cy="257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>
                <a:solidFill>
                  <a:schemeClr val="accent2"/>
                </a:solidFill>
              </a:rPr>
              <a:t>и выражением константы растворимости                                        следующим уравнением:</a:t>
            </a:r>
          </a:p>
          <a:p>
            <a:endParaRPr lang="ru-RU" sz="1400" dirty="0">
              <a:solidFill>
                <a:schemeClr val="accent2"/>
              </a:solidFill>
            </a:endParaRPr>
          </a:p>
          <a:p>
            <a:endParaRPr lang="ru-RU" sz="1400" dirty="0">
              <a:solidFill>
                <a:schemeClr val="accent2"/>
              </a:solidFill>
            </a:endParaRPr>
          </a:p>
          <a:p>
            <a:pPr algn="just">
              <a:buNone/>
            </a:pPr>
            <a:r>
              <a:rPr lang="ru-RU" sz="1400" dirty="0">
                <a:solidFill>
                  <a:schemeClr val="accent2"/>
                </a:solidFill>
              </a:rPr>
              <a:t>	Величина константы растворимости характеризует растворимость малорастворимого электролита при данной температуре и зависит от его природы, а также от природы растворителя. Сравнивая величину</a:t>
            </a:r>
          </a:p>
          <a:p>
            <a:pPr algn="just">
              <a:buNone/>
            </a:pPr>
            <a:r>
              <a:rPr lang="ru-RU" sz="1400" dirty="0">
                <a:solidFill>
                  <a:schemeClr val="accent2"/>
                </a:solidFill>
              </a:rPr>
              <a:t>	однотипных малорастворимых сильных электролитов, 1 моль которых при растворении образует одинаковое число моль ионов, можно качественно оценить растворимость осадков.</a:t>
            </a:r>
          </a:p>
          <a:p>
            <a:pPr algn="just">
              <a:buNone/>
            </a:pPr>
            <a:endParaRPr lang="ru-RU" sz="1400" dirty="0">
              <a:solidFill>
                <a:schemeClr val="accent2"/>
              </a:solidFill>
            </a:endParaRPr>
          </a:p>
          <a:p>
            <a:pPr algn="just"/>
            <a:r>
              <a:rPr lang="ru-RU" sz="1400" dirty="0">
                <a:solidFill>
                  <a:schemeClr val="accent2"/>
                </a:solidFill>
              </a:rPr>
              <a:t>Чем меньше    , тем менее растворимым является малорастворимый электролит.</a:t>
            </a:r>
          </a:p>
          <a:p>
            <a:pPr>
              <a:buNone/>
            </a:pPr>
            <a:endParaRPr lang="ru-RU" sz="1400" dirty="0">
              <a:solidFill>
                <a:schemeClr val="accent2"/>
              </a:solidFill>
            </a:endParaRPr>
          </a:p>
          <a:p>
            <a:pPr>
              <a:buNone/>
            </a:pPr>
            <a:r>
              <a:rPr lang="ru-RU" sz="1400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Гетерогенное равновесие и возможности его смещения. Константа равновесия</a:t>
            </a:r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56673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91828" y="1251930"/>
            <a:ext cx="1704975" cy="257175"/>
          </a:xfrm>
          <a:prstGeom prst="rect">
            <a:avLst/>
          </a:prstGeom>
          <a:noFill/>
        </p:spPr>
      </p:pic>
      <p:sp>
        <p:nvSpPr>
          <p:cNvPr id="1566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5667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28409" y="1411490"/>
            <a:ext cx="1704975" cy="657225"/>
          </a:xfrm>
          <a:prstGeom prst="rect">
            <a:avLst/>
          </a:prstGeom>
          <a:noFill/>
        </p:spPr>
      </p:pic>
      <p:sp>
        <p:nvSpPr>
          <p:cNvPr id="15667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56677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85225" y="2534546"/>
            <a:ext cx="180975" cy="238125"/>
          </a:xfrm>
          <a:prstGeom prst="rect">
            <a:avLst/>
          </a:prstGeom>
          <a:noFill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50124" y="3595209"/>
            <a:ext cx="180975" cy="238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>
                <a:solidFill>
                  <a:schemeClr val="accent2"/>
                </a:solidFill>
              </a:rPr>
              <a:t>Сравним       солей кальция – сульфата, сульфита, оксалата: </a:t>
            </a:r>
          </a:p>
          <a:p>
            <a:endParaRPr lang="ru-RU" sz="1400" dirty="0">
              <a:solidFill>
                <a:schemeClr val="accent2"/>
              </a:solidFill>
            </a:endParaRPr>
          </a:p>
          <a:p>
            <a:endParaRPr lang="ru-RU" sz="1400" dirty="0">
              <a:solidFill>
                <a:schemeClr val="accent2"/>
              </a:solidFill>
            </a:endParaRPr>
          </a:p>
          <a:p>
            <a:pPr algn="just"/>
            <a:r>
              <a:rPr lang="ru-RU" sz="1400" dirty="0">
                <a:solidFill>
                  <a:schemeClr val="accent2"/>
                </a:solidFill>
              </a:rPr>
              <a:t>Из приведенных солей наименее растворим оксалат кальция.</a:t>
            </a:r>
          </a:p>
          <a:p>
            <a:pPr algn="just"/>
            <a:r>
              <a:rPr lang="ru-RU" sz="1400" dirty="0">
                <a:solidFill>
                  <a:schemeClr val="accent2"/>
                </a:solidFill>
              </a:rPr>
              <a:t>Знание концентраций ионов малорастворимого сильного электролита в растворе позволяет оценить состояние гетерогенного равновесия и возможности его смещения.</a:t>
            </a:r>
          </a:p>
          <a:p>
            <a:pPr>
              <a:buNone/>
            </a:pPr>
            <a:endParaRPr lang="ru-RU" sz="1400" dirty="0">
              <a:solidFill>
                <a:schemeClr val="accent2"/>
              </a:solidFill>
            </a:endParaRPr>
          </a:p>
          <a:p>
            <a:r>
              <a:rPr lang="ru-RU" sz="1400" dirty="0">
                <a:solidFill>
                  <a:schemeClr val="accent2"/>
                </a:solidFill>
              </a:rPr>
              <a:t>Если произведение концентраций ионов </a:t>
            </a:r>
          </a:p>
          <a:p>
            <a:pPr>
              <a:buNone/>
            </a:pPr>
            <a:r>
              <a:rPr lang="ru-RU" sz="1400" dirty="0">
                <a:solidFill>
                  <a:schemeClr val="accent2"/>
                </a:solidFill>
              </a:rPr>
              <a:t>                                     равно        , то раствор </a:t>
            </a:r>
          </a:p>
          <a:p>
            <a:pPr>
              <a:buNone/>
            </a:pPr>
            <a:r>
              <a:rPr lang="ru-RU" sz="1400" dirty="0">
                <a:solidFill>
                  <a:schemeClr val="accent2"/>
                </a:solidFill>
              </a:rPr>
              <a:t>      является насыщенным, система осадок   </a:t>
            </a:r>
          </a:p>
          <a:p>
            <a:pPr>
              <a:buNone/>
            </a:pPr>
            <a:r>
              <a:rPr lang="ru-RU" sz="1400" dirty="0">
                <a:solidFill>
                  <a:schemeClr val="accent2"/>
                </a:solidFill>
              </a:rPr>
              <a:t>      раствор находится в равновесии </a:t>
            </a:r>
          </a:p>
          <a:p>
            <a:pPr>
              <a:buNone/>
            </a:pPr>
            <a:r>
              <a:rPr lang="ru-RU" sz="1400" dirty="0">
                <a:solidFill>
                  <a:schemeClr val="accent2"/>
                </a:solidFill>
              </a:rPr>
              <a:t>      при данных условиях. </a:t>
            </a:r>
          </a:p>
          <a:p>
            <a:endParaRPr lang="ru-RU" sz="1400" dirty="0">
              <a:solidFill>
                <a:schemeClr val="accent2"/>
              </a:solidFill>
            </a:endParaRPr>
          </a:p>
          <a:p>
            <a:endParaRPr lang="ru-RU" sz="1400" dirty="0">
              <a:solidFill>
                <a:schemeClr val="accent2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Гетерогенное равновесие и возможности его смещения. Константа равновесия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89856" y="1232498"/>
            <a:ext cx="180975" cy="238125"/>
          </a:xfrm>
          <a:prstGeom prst="rect">
            <a:avLst/>
          </a:prstGeom>
          <a:noFill/>
        </p:spPr>
      </p:pic>
      <p:sp>
        <p:nvSpPr>
          <p:cNvPr id="1587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58721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72150" y="1515818"/>
            <a:ext cx="5638800" cy="247650"/>
          </a:xfrm>
          <a:prstGeom prst="rect">
            <a:avLst/>
          </a:prstGeom>
          <a:noFill/>
        </p:spPr>
      </p:pic>
      <p:pic>
        <p:nvPicPr>
          <p:cNvPr id="158723" name="Picture 3" descr="C:\Users\Пользователь\Desktop\1Jv2kb6BFfw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36367" y="2552521"/>
            <a:ext cx="3307633" cy="2590979"/>
          </a:xfrm>
          <a:prstGeom prst="rect">
            <a:avLst/>
          </a:prstGeom>
          <a:noFill/>
        </p:spPr>
      </p:pic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58724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76478" y="3154373"/>
            <a:ext cx="1295400" cy="238125"/>
          </a:xfrm>
          <a:prstGeom prst="rect">
            <a:avLst/>
          </a:prstGeom>
          <a:noFill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05752" y="3170740"/>
            <a:ext cx="180975" cy="238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>
                <a:solidFill>
                  <a:schemeClr val="accent2"/>
                </a:solidFill>
              </a:rPr>
              <a:t>Если произведение концентраций ионов                                             меньше  </a:t>
            </a:r>
          </a:p>
          <a:p>
            <a:pPr>
              <a:buNone/>
            </a:pPr>
            <a:r>
              <a:rPr lang="ru-RU" sz="1400" dirty="0">
                <a:solidFill>
                  <a:schemeClr val="accent2"/>
                </a:solidFill>
              </a:rPr>
              <a:t> то раствор является ненасыщенным при данных условиях.</a:t>
            </a:r>
          </a:p>
          <a:p>
            <a:r>
              <a:rPr lang="ru-RU" sz="1400" dirty="0">
                <a:solidFill>
                  <a:schemeClr val="accent2"/>
                </a:solidFill>
              </a:rPr>
              <a:t>Если произведение концентраций ионов                                             больше</a:t>
            </a:r>
          </a:p>
          <a:p>
            <a:pPr>
              <a:buNone/>
            </a:pPr>
            <a:r>
              <a:rPr lang="ru-RU" sz="1400" dirty="0">
                <a:solidFill>
                  <a:schemeClr val="accent2"/>
                </a:solidFill>
              </a:rPr>
              <a:t>то раствор пересыщен при данных условиях.   </a:t>
            </a:r>
          </a:p>
          <a:p>
            <a:pPr algn="just"/>
            <a:r>
              <a:rPr lang="ru-RU" sz="1400" dirty="0">
                <a:solidFill>
                  <a:schemeClr val="accent2"/>
                </a:solidFill>
              </a:rPr>
              <a:t>Смещение гетерогенных равновесий подчиняется принципу </a:t>
            </a:r>
            <a:r>
              <a:rPr lang="ru-RU" sz="1400" dirty="0" err="1">
                <a:solidFill>
                  <a:schemeClr val="accent2"/>
                </a:solidFill>
              </a:rPr>
              <a:t>Ле</a:t>
            </a:r>
            <a:r>
              <a:rPr lang="ru-RU" sz="1400" dirty="0">
                <a:solidFill>
                  <a:schemeClr val="accent2"/>
                </a:solidFill>
              </a:rPr>
              <a:t> </a:t>
            </a:r>
            <a:r>
              <a:rPr lang="ru-RU" sz="1400" dirty="0" err="1">
                <a:solidFill>
                  <a:schemeClr val="accent2"/>
                </a:solidFill>
              </a:rPr>
              <a:t>Шателье</a:t>
            </a:r>
            <a:r>
              <a:rPr lang="ru-RU" sz="1400" dirty="0">
                <a:solidFill>
                  <a:schemeClr val="accent2"/>
                </a:solidFill>
              </a:rPr>
              <a:t> и происходит в направлении наиболее полного и прочного связывания ионов.</a:t>
            </a:r>
          </a:p>
          <a:p>
            <a:pPr algn="just"/>
            <a:r>
              <a:rPr lang="ru-RU" sz="1400" dirty="0">
                <a:solidFill>
                  <a:schemeClr val="accent2"/>
                </a:solidFill>
              </a:rPr>
              <a:t>Изменение концентрации ионов в растворе малорастворимого электролита приводит к значительному изменению его растворимости, при этом константа растворимости остается постоянной. Из этой закономерности вытекают правила, описывающие: образование осадка; растворение осадка; последовательность осаждения ионов; достижение полноты осаждения ионов.</a:t>
            </a:r>
          </a:p>
          <a:p>
            <a:endParaRPr lang="ru-RU" sz="1400" dirty="0">
              <a:solidFill>
                <a:schemeClr val="accent2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Гетерогенное равновесие и возможности его смещения. Константа равновесия</a:t>
            </a:r>
          </a:p>
        </p:txBody>
      </p:sp>
      <p:sp>
        <p:nvSpPr>
          <p:cNvPr id="1597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59745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91828" y="1245793"/>
            <a:ext cx="1943100" cy="238125"/>
          </a:xfrm>
          <a:prstGeom prst="rect">
            <a:avLst/>
          </a:prstGeom>
          <a:noFill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01513" y="1232498"/>
            <a:ext cx="180975" cy="238125"/>
          </a:xfrm>
          <a:prstGeom prst="rect">
            <a:avLst/>
          </a:prstGeom>
          <a:noFill/>
        </p:spPr>
      </p:pic>
      <p:sp>
        <p:nvSpPr>
          <p:cNvPr id="15974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59747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34787" y="1656966"/>
            <a:ext cx="1943100" cy="238125"/>
          </a:xfrm>
          <a:prstGeom prst="rect">
            <a:avLst/>
          </a:prstGeom>
          <a:noFill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82079" y="1648785"/>
            <a:ext cx="180975" cy="238125"/>
          </a:xfrm>
          <a:prstGeom prst="rect">
            <a:avLst/>
          </a:prstGeom>
          <a:noFill/>
        </p:spPr>
      </p:pic>
      <p:pic>
        <p:nvPicPr>
          <p:cNvPr id="159749" name="Picture 5" descr="C:\Users\Пользователь\Desktop\chemistry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9871" y="3787569"/>
            <a:ext cx="2964129" cy="13559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Текст 1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just"/>
                <a:r>
                  <a:rPr lang="ru-RU" sz="1400" dirty="0">
                    <a:solidFill>
                      <a:schemeClr val="accent2"/>
                    </a:solidFill>
                  </a:rPr>
                  <a:t>Образование осадка малорастворимого сильного электролита происходит в том случае, если стехиометрическое произведение концентраций его ионов в растворе станет больше константы растворимости      </a:t>
                </a:r>
                <a:r>
                  <a:rPr lang="en-US" sz="1400" dirty="0">
                    <a:solidFill>
                      <a:schemeClr val="accent2"/>
                    </a:solidFill>
                  </a:rPr>
                  <a:t>&gt;</a:t>
                </a:r>
                <a:r>
                  <a:rPr lang="ru-RU" sz="1400" dirty="0">
                    <a:solidFill>
                      <a:schemeClr val="accent2"/>
                    </a:solidFill>
                  </a:rPr>
                  <a:t> </a:t>
                </a:r>
              </a:p>
              <a:p>
                <a:pPr algn="just"/>
                <a:r>
                  <a:rPr lang="ru-RU" sz="1400" dirty="0">
                    <a:solidFill>
                      <a:schemeClr val="accent2"/>
                    </a:solidFill>
                  </a:rPr>
                  <a:t>то есть осадок выпадает из пересыщенного раствора. </a:t>
                </a:r>
              </a:p>
              <a:p>
                <a:pPr algn="just"/>
                <a:r>
                  <a:rPr lang="ru-RU" sz="1400" dirty="0">
                    <a:solidFill>
                      <a:schemeClr val="accent2"/>
                    </a:solidFill>
                  </a:rPr>
                  <a:t>К примеру: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𝐴𝑔𝑙</m:t>
                        </m:r>
                      </m:e>
                      <m:sub>
                        <m:d>
                          <m:dPr>
                            <m:ctrlPr>
                              <a:rPr lang="ru-RU" sz="1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ru-RU" sz="140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тв</m:t>
                            </m:r>
                          </m:e>
                        </m:d>
                      </m:sub>
                    </m:sSub>
                    <m:r>
                      <a:rPr lang="ru-RU" sz="14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           </m:t>
                    </m:r>
                    <m:sSubSup>
                      <m:sSubSupPr>
                        <m:ctrlPr>
                          <a:rPr lang="ru-RU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𝐴𝑔</m:t>
                        </m:r>
                      </m:e>
                      <m:sub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  (р−р)</m:t>
                        </m:r>
                      </m:sub>
                      <m:sup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ru-RU" sz="14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+ </m:t>
                    </m:r>
                    <m:sSubSup>
                      <m:sSubSupPr>
                        <m:ctrlPr>
                          <a:rPr lang="ru-RU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d>
                          <m:dPr>
                            <m:ctrlPr>
                              <a:rPr lang="ru-RU" sz="1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ru-RU" sz="140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р−р</m:t>
                            </m:r>
                          </m:e>
                        </m:d>
                      </m:sub>
                      <m:sup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endParaRPr lang="ru-RU" sz="1400" dirty="0">
                  <a:solidFill>
                    <a:schemeClr val="accent2"/>
                  </a:solidFill>
                </a:endParaRPr>
              </a:p>
              <a:p>
                <a:pPr algn="just"/>
                <a:r>
                  <a:rPr lang="ru-RU" sz="1400" dirty="0">
                    <a:solidFill>
                      <a:schemeClr val="accent2"/>
                    </a:solidFill>
                  </a:rPr>
                  <a:t>При давлении в гетерогенную систему раствора              согласно принципу </a:t>
                </a:r>
                <a:r>
                  <a:rPr lang="ru-RU" sz="1400" dirty="0" err="1">
                    <a:solidFill>
                      <a:schemeClr val="accent2"/>
                    </a:solidFill>
                  </a:rPr>
                  <a:t>Ле</a:t>
                </a:r>
                <a:r>
                  <a:rPr lang="ru-RU" sz="1400" dirty="0">
                    <a:solidFill>
                      <a:schemeClr val="accent2"/>
                    </a:solidFill>
                  </a:rPr>
                  <a:t> </a:t>
                </a:r>
                <a:r>
                  <a:rPr lang="ru-RU" sz="1400" dirty="0" err="1">
                    <a:solidFill>
                      <a:schemeClr val="accent2"/>
                    </a:solidFill>
                  </a:rPr>
                  <a:t>Шателье</a:t>
                </a:r>
                <a:r>
                  <a:rPr lang="ru-RU" sz="1400" dirty="0">
                    <a:solidFill>
                      <a:schemeClr val="accent2"/>
                    </a:solidFill>
                  </a:rPr>
                  <a:t>, равновесие смещается влево,  раствор ˂кристалл. </a:t>
                </a:r>
              </a:p>
              <a:p>
                <a:pPr algn="just"/>
                <a:r>
                  <a:rPr lang="ru-RU" sz="1400" dirty="0">
                    <a:solidFill>
                      <a:schemeClr val="accent2"/>
                    </a:solidFill>
                  </a:rPr>
                  <a:t>Но так как величина                неизменна, поэтому при вновь установившемся равновесии величина     </a:t>
                </a:r>
                <a:r>
                  <a:rPr lang="ru-RU" sz="1400" dirty="0" smtClean="0">
                    <a:solidFill>
                      <a:schemeClr val="accent2"/>
                    </a:solidFill>
                  </a:rPr>
                  <a:t>     возрастает</a:t>
                </a:r>
                <a:r>
                  <a:rPr lang="ru-RU" sz="1400" dirty="0">
                    <a:solidFill>
                      <a:schemeClr val="accent2"/>
                    </a:solidFill>
                  </a:rPr>
                  <a:t>, а    </a:t>
                </a:r>
                <a:r>
                  <a:rPr lang="ru-RU" sz="1400" dirty="0" smtClean="0">
                    <a:solidFill>
                      <a:schemeClr val="accent2"/>
                    </a:solidFill>
                  </a:rPr>
                  <a:t>      уменьшается</a:t>
                </a:r>
                <a:r>
                  <a:rPr lang="ru-RU" sz="1400" dirty="0">
                    <a:solidFill>
                      <a:schemeClr val="accent2"/>
                    </a:solidFill>
                  </a:rPr>
                  <a:t>, т. е. достигается полнота осаждения ионов йода</a:t>
                </a:r>
                <a:r>
                  <a:rPr lang="ru-RU" sz="1400" dirty="0"/>
                  <a:t>.</a:t>
                </a:r>
              </a:p>
              <a:p>
                <a:pPr lvl="0" algn="just">
                  <a:buNone/>
                </a:pPr>
                <a:endParaRPr lang="ru-RU" sz="14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2" name="Текст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 rotWithShape="1">
                <a:blip r:embed="rId2"/>
                <a:stretch>
                  <a:fillRect r="-23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/>
            <a:r>
              <a:rPr lang="ru-RU" sz="2000" dirty="0">
                <a:solidFill>
                  <a:schemeClr val="accent1"/>
                </a:solidFill>
              </a:rPr>
              <a:t>Условия образования и растворения осадка</a:t>
            </a:r>
          </a:p>
        </p:txBody>
      </p:sp>
      <p:sp>
        <p:nvSpPr>
          <p:cNvPr id="1607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60769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48795" y="1669240"/>
            <a:ext cx="180975" cy="238125"/>
          </a:xfrm>
          <a:prstGeom prst="rect">
            <a:avLst/>
          </a:prstGeom>
          <a:noFill/>
        </p:spPr>
      </p:pic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60771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47693" y="1663104"/>
            <a:ext cx="180975" cy="238125"/>
          </a:xfrm>
          <a:prstGeom prst="rect">
            <a:avLst/>
          </a:prstGeom>
          <a:noFill/>
        </p:spPr>
      </p:pic>
      <p:sp>
        <p:nvSpPr>
          <p:cNvPr id="16077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077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60775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15985" y="2319753"/>
            <a:ext cx="552450" cy="238125"/>
          </a:xfrm>
          <a:prstGeom prst="rect">
            <a:avLst/>
          </a:prstGeom>
          <a:noFill/>
        </p:spPr>
      </p:pic>
      <p:sp>
        <p:nvSpPr>
          <p:cNvPr id="16077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60777" name="Picture 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34862" y="2758601"/>
            <a:ext cx="1590675" cy="266700"/>
          </a:xfrm>
          <a:prstGeom prst="rect">
            <a:avLst/>
          </a:prstGeom>
          <a:noFill/>
        </p:spPr>
      </p:pic>
      <p:sp>
        <p:nvSpPr>
          <p:cNvPr id="160780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60779" name="Picture 1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98945" y="3040923"/>
            <a:ext cx="466725" cy="257175"/>
          </a:xfrm>
          <a:prstGeom prst="rect">
            <a:avLst/>
          </a:prstGeom>
          <a:noFill/>
        </p:spPr>
      </p:pic>
      <p:sp>
        <p:nvSpPr>
          <p:cNvPr id="160782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60781" name="Picture 13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60339" y="3031398"/>
            <a:ext cx="428625" cy="266700"/>
          </a:xfrm>
          <a:prstGeom prst="rect">
            <a:avLst/>
          </a:prstGeom>
          <a:noFill/>
        </p:spPr>
      </p:pic>
      <p:pic>
        <p:nvPicPr>
          <p:cNvPr id="160783" name="Picture 15" descr="C:\Users\Пользователь\Desktop\perfect-formula-01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183920" y="3210703"/>
            <a:ext cx="2209101" cy="1932797"/>
          </a:xfrm>
          <a:prstGeom prst="rect">
            <a:avLst/>
          </a:prstGeom>
          <a:noFill/>
        </p:spPr>
      </p:pic>
      <p:cxnSp>
        <p:nvCxnSpPr>
          <p:cNvPr id="5" name="Прямая со стрелкой 4"/>
          <p:cNvCxnSpPr/>
          <p:nvPr/>
        </p:nvCxnSpPr>
        <p:spPr>
          <a:xfrm flipH="1">
            <a:off x="2883877" y="2250831"/>
            <a:ext cx="37806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V="1">
            <a:off x="2905857" y="2171699"/>
            <a:ext cx="439615" cy="175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Текст 1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just"/>
                <a:r>
                  <a:rPr lang="ru-RU" dirty="0"/>
                  <a:t> </a:t>
                </a:r>
                <a:r>
                  <a:rPr lang="ru-RU" sz="1400" dirty="0">
                    <a:solidFill>
                      <a:schemeClr val="accent2"/>
                    </a:solidFill>
                  </a:rPr>
                  <a:t>б) При добавлении  напротив, возрастает величина    , а            уменьшается, т. е. достигается полнота осаждения ионов серебра.</a:t>
                </a:r>
              </a:p>
              <a:p>
                <a:pPr algn="just"/>
                <a:r>
                  <a:rPr lang="ru-RU" sz="1400" dirty="0">
                    <a:solidFill>
                      <a:schemeClr val="accent2"/>
                    </a:solidFill>
                  </a:rPr>
                  <a:t>Растворение осадка малорастворимого электролита происходит в том случае, если </a:t>
                </a:r>
                <a:r>
                  <a:rPr lang="ru-RU" sz="1400" dirty="0" err="1">
                    <a:solidFill>
                      <a:schemeClr val="accent2"/>
                    </a:solidFill>
                  </a:rPr>
                  <a:t>стехиометричное</a:t>
                </a:r>
                <a:r>
                  <a:rPr lang="ru-RU" sz="1400" dirty="0">
                    <a:solidFill>
                      <a:schemeClr val="accent2"/>
                    </a:solidFill>
                  </a:rPr>
                  <a:t> произведение концентраций его ионов в растворе станет меньше константы растворимости     </a:t>
                </a:r>
                <a:r>
                  <a:rPr lang="en-US" sz="1400" dirty="0">
                    <a:solidFill>
                      <a:schemeClr val="accent2"/>
                    </a:solidFill>
                  </a:rPr>
                  <a:t>&lt; </a:t>
                </a:r>
                <a:r>
                  <a:rPr lang="ru-RU" sz="1400" dirty="0">
                    <a:solidFill>
                      <a:schemeClr val="accent2"/>
                    </a:solidFill>
                  </a:rPr>
                  <a:t>     Осадок будет растворяться в том случае, если раствор над ним станет ненасыщенным.</a:t>
                </a:r>
              </a:p>
              <a:p>
                <a:pPr algn="just"/>
                <a:r>
                  <a:rPr lang="ru-RU" sz="1400" dirty="0">
                    <a:solidFill>
                      <a:schemeClr val="accent2"/>
                    </a:solidFill>
                  </a:rPr>
                  <a:t>Создать условия для растворения осадка малорастворимого электролита возможно за счет химического связывания ионов в растворе.</a:t>
                </a:r>
              </a:p>
              <a:p>
                <a:r>
                  <a:rPr lang="ru-RU" sz="1400" dirty="0">
                    <a:solidFill>
                      <a:schemeClr val="accent2"/>
                    </a:solidFill>
                  </a:rPr>
                  <a:t>Примеры растворения осадка:</a:t>
                </a:r>
              </a:p>
              <a:p>
                <a:pPr lvl="0"/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𝑍𝑛</m:t>
                        </m:r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𝑂𝐻</m:t>
                        </m:r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d>
                          <m:dPr>
                            <m:ctrlPr>
                              <a:rPr lang="ru-RU" sz="1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ru-RU" sz="140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тв</m:t>
                            </m:r>
                          </m:e>
                        </m:d>
                      </m:sub>
                    </m:sSub>
                    <m:r>
                      <a:rPr lang="ru-RU" sz="14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            </m:t>
                    </m:r>
                    <m:sSubSup>
                      <m:sSubSupPr>
                        <m:ctrlPr>
                          <a:rPr lang="ru-RU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𝑍𝑛</m:t>
                        </m:r>
                      </m:e>
                      <m:sub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  (р−р)</m:t>
                        </m:r>
                      </m:sub>
                      <m:sup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2+</m:t>
                        </m:r>
                      </m:sup>
                    </m:sSubSup>
                    <m:r>
                      <a:rPr lang="ru-RU" sz="14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+ </m:t>
                    </m:r>
                    <m:sSubSup>
                      <m:sSubSupPr>
                        <m:ctrlPr>
                          <a:rPr lang="ru-RU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𝑂𝐻</m:t>
                        </m:r>
                      </m:e>
                      <m:sub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d>
                          <m:dPr>
                            <m:ctrlPr>
                              <a:rPr lang="ru-RU" sz="1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ru-RU" sz="140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р−р</m:t>
                            </m:r>
                          </m:e>
                        </m:d>
                      </m:sub>
                      <m:sup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r>
                      <a:rPr lang="ru-RU" sz="14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ru-RU" sz="1400" dirty="0">
                  <a:solidFill>
                    <a:schemeClr val="accent2"/>
                  </a:solidFill>
                </a:endParaRPr>
              </a:p>
              <a:p>
                <a:r>
                  <a:rPr lang="ru-RU" sz="1400" dirty="0">
                    <a:solidFill>
                      <a:schemeClr val="accent2"/>
                    </a:solidFill>
                  </a:rPr>
                  <a:t>                             </a:t>
                </a:r>
                <a14:m>
                  <m:oMath xmlns:m="http://schemas.openxmlformats.org/officeDocument/2006/math">
                    <m:r>
                      <a:rPr lang="ru-RU" sz="14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4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𝐻𝐶𝑙</m:t>
                    </m:r>
                    <m:r>
                      <a:rPr lang="ru-RU" sz="14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          </m:t>
                    </m:r>
                    <m:sSubSup>
                      <m:sSubSupPr>
                        <m:ctrlPr>
                          <a:rPr lang="ru-RU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𝐶𝑙</m:t>
                        </m:r>
                      </m:e>
                      <m:sub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r>
                      <a:rPr lang="ru-RU" sz="14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+ </m:t>
                    </m:r>
                    <m:sSubSup>
                      <m:sSubSupPr>
                        <m:ctrlPr>
                          <a:rPr lang="ru-RU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endParaRPr lang="ru-RU" sz="1400" dirty="0">
                  <a:solidFill>
                    <a:schemeClr val="accent2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𝑍𝑛</m:t>
                        </m:r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𝑂𝐻</m:t>
                        </m:r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ru-RU" sz="14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ru-RU" sz="14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𝐻𝐶𝑙</m:t>
                    </m:r>
                    <m:r>
                      <a:rPr lang="ru-RU" sz="14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ru-RU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𝑍𝑛𝐶𝑙</m:t>
                        </m:r>
                      </m:e>
                      <m:sub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ru-RU" sz="14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ru-RU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ru-RU" sz="14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ru-RU" sz="1400" dirty="0">
                    <a:solidFill>
                      <a:schemeClr val="accent2"/>
                    </a:solidFill>
                  </a:rPr>
                  <a:t> – растворение осадка в кислоте происходит за счет более прочного связывания гидроксид-ионов в молекулы воды</a:t>
                </a:r>
                <a:r>
                  <a:rPr lang="ru-RU" sz="1400" dirty="0"/>
                  <a:t>.</a:t>
                </a:r>
                <a:endParaRPr lang="ru-RU" sz="1400" dirty="0">
                  <a:effectLst/>
                </a:endParaRPr>
              </a:p>
              <a:p>
                <a:pPr marL="139700" indent="0" algn="just">
                  <a:buNone/>
                </a:pPr>
                <a:endParaRPr lang="ru-RU" sz="1400" dirty="0">
                  <a:solidFill>
                    <a:schemeClr val="accent2"/>
                  </a:solidFill>
                </a:endParaRPr>
              </a:p>
              <a:p>
                <a:pPr algn="just">
                  <a:buNone/>
                </a:pPr>
                <a:r>
                  <a:rPr lang="ru-RU" sz="1400" dirty="0">
                    <a:solidFill>
                      <a:schemeClr val="accent2"/>
                    </a:solidFill>
                  </a:rPr>
                  <a:t> </a:t>
                </a:r>
              </a:p>
              <a:p>
                <a:pPr algn="just"/>
                <a:endParaRPr lang="ru-RU" sz="14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2" name="Текст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 rotWithShape="1">
                <a:blip r:embed="rId2"/>
                <a:stretch>
                  <a:fillRect r="-23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Условия образования и растворения осадка</a:t>
            </a:r>
          </a:p>
        </p:txBody>
      </p:sp>
      <p:sp>
        <p:nvSpPr>
          <p:cNvPr id="1617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61793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47136" y="1258066"/>
            <a:ext cx="200025" cy="238125"/>
          </a:xfrm>
          <a:prstGeom prst="rect">
            <a:avLst/>
          </a:prstGeom>
          <a:noFill/>
        </p:spPr>
      </p:pic>
      <p:sp>
        <p:nvSpPr>
          <p:cNvPr id="16179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61795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59968" y="1233520"/>
            <a:ext cx="428625" cy="266700"/>
          </a:xfrm>
          <a:prstGeom prst="rect">
            <a:avLst/>
          </a:prstGeom>
          <a:noFill/>
        </p:spPr>
      </p:pic>
      <p:sp>
        <p:nvSpPr>
          <p:cNvPr id="16179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61797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01434" y="1258068"/>
            <a:ext cx="466725" cy="257175"/>
          </a:xfrm>
          <a:prstGeom prst="rect">
            <a:avLst/>
          </a:prstGeom>
          <a:noFill/>
        </p:spPr>
      </p:pic>
      <p:sp>
        <p:nvSpPr>
          <p:cNvPr id="16180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61799" name="Picture 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02609" y="2092687"/>
            <a:ext cx="180975" cy="238125"/>
          </a:xfrm>
          <a:prstGeom prst="rect">
            <a:avLst/>
          </a:prstGeom>
          <a:noFill/>
        </p:spPr>
      </p:pic>
      <p:sp>
        <p:nvSpPr>
          <p:cNvPr id="16180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61801" name="Picture 9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62878" y="2098824"/>
            <a:ext cx="180975" cy="238125"/>
          </a:xfrm>
          <a:prstGeom prst="rect">
            <a:avLst/>
          </a:prstGeom>
          <a:noFill/>
        </p:spPr>
      </p:pic>
      <p:sp>
        <p:nvSpPr>
          <p:cNvPr id="161804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1806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1808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61809" name="Picture 17" descr="C:\Users\Пользователь\Desktop\pngtree-student-chemistry-class-experiment-test-tube-png-image_3838894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86700" y="3886200"/>
            <a:ext cx="1257300" cy="1257300"/>
          </a:xfrm>
          <a:prstGeom prst="rect">
            <a:avLst/>
          </a:prstGeom>
          <a:noFill/>
        </p:spPr>
      </p:pic>
      <p:cxnSp>
        <p:nvCxnSpPr>
          <p:cNvPr id="5" name="Прямая со стрелкой 4"/>
          <p:cNvCxnSpPr/>
          <p:nvPr/>
        </p:nvCxnSpPr>
        <p:spPr>
          <a:xfrm>
            <a:off x="2286000" y="3393831"/>
            <a:ext cx="32531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 flipV="1">
            <a:off x="2286000" y="3279531"/>
            <a:ext cx="325315" cy="87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3077308" y="3587262"/>
            <a:ext cx="325315" cy="87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3077308" y="3499338"/>
            <a:ext cx="325315" cy="87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Текст 1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lvl="0" algn="just"/>
                <a:r>
                  <a:rPr lang="ru-RU" dirty="0"/>
                  <a:t>                                                                          </a:t>
                </a:r>
                <a:r>
                  <a:rPr lang="ru-RU" sz="1400" dirty="0">
                    <a:solidFill>
                      <a:schemeClr val="accent2"/>
                    </a:solidFill>
                  </a:rPr>
                  <a:t>растворение осадка в кислоте происходит за счет образования слабой неустойчивой угольной кислоты, разлагающейся с выделением углекислого газа, который удаляется из сферы реакции.  </a:t>
                </a:r>
              </a:p>
              <a:p>
                <a:pPr lvl="0"/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𝐶𝑎𝐶</m:t>
                        </m:r>
                      </m:e>
                      <m:sub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ru-RU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ru-RU" sz="14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ru-RU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𝐾𝑀𝑛𝑂</m:t>
                        </m:r>
                      </m:e>
                      <m:sub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ru-RU" sz="14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ru-RU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ru-RU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𝑆𝑂</m:t>
                        </m:r>
                      </m:e>
                      <m:sub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ru-RU" sz="14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ru-RU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𝐶𝑂</m:t>
                        </m:r>
                      </m:e>
                      <m:sub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ru-RU" sz="14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↑+ </m:t>
                    </m:r>
                    <m:sSub>
                      <m:sSubPr>
                        <m:ctrlPr>
                          <a:rPr lang="ru-RU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ru-RU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𝑆𝑂</m:t>
                        </m:r>
                      </m:e>
                      <m:sub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ru-RU" sz="14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ru-RU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𝑀𝑛𝑆𝑂</m:t>
                        </m:r>
                      </m:e>
                      <m:sub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ru-RU" sz="14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ru-RU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𝐶𝑎𝑆𝑂</m:t>
                        </m:r>
                      </m:e>
                      <m:sub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ru-RU" sz="14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ru-RU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ru-RU" sz="14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ru-RU" sz="14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ru-RU" sz="1400" dirty="0">
                  <a:solidFill>
                    <a:schemeClr val="accent2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𝐶𝑎</m:t>
                        </m:r>
                        <m:sSub>
                          <m:sSubPr>
                            <m:ctrlPr>
                              <a:rPr lang="ru-RU" sz="1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140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d>
                          <m:dPr>
                            <m:ctrlPr>
                              <a:rPr lang="ru-RU" sz="1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ru-RU" sz="140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тв</m:t>
                            </m:r>
                          </m:e>
                        </m:d>
                      </m:sub>
                    </m:sSub>
                    <m:r>
                      <a:rPr lang="ru-RU" sz="14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          </m:t>
                    </m:r>
                    <m:sSubSup>
                      <m:sSubSupPr>
                        <m:ctrlPr>
                          <a:rPr lang="ru-RU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𝐶𝑎</m:t>
                        </m:r>
                      </m:e>
                      <m:sub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d>
                          <m:dPr>
                            <m:ctrlPr>
                              <a:rPr lang="ru-RU" sz="1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ru-RU" sz="140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р−р</m:t>
                            </m:r>
                          </m:e>
                        </m:d>
                      </m:sub>
                      <m:sup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2+</m:t>
                        </m:r>
                      </m:sup>
                    </m:sSubSup>
                    <m:r>
                      <a:rPr lang="ru-RU" sz="14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+ </m:t>
                    </m:r>
                    <m:sSubSup>
                      <m:sSubSupPr>
                        <m:ctrlPr>
                          <a:rPr lang="ru-RU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b>
                          <m:sSubPr>
                            <m:ctrlPr>
                              <a:rPr lang="ru-RU" sz="1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140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 4  </m:t>
                        </m:r>
                        <m:d>
                          <m:dPr>
                            <m:ctrlPr>
                              <a:rPr lang="ru-RU" sz="1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ru-RU" sz="140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р−р</m:t>
                            </m:r>
                          </m:e>
                        </m:d>
                      </m:sub>
                      <m:sup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2−</m:t>
                        </m:r>
                      </m:sup>
                    </m:sSubSup>
                  </m:oMath>
                </a14:m>
                <a:endParaRPr lang="ru-RU" sz="1400" dirty="0">
                  <a:solidFill>
                    <a:schemeClr val="accent2"/>
                  </a:solidFill>
                </a:endParaRPr>
              </a:p>
              <a:p>
                <a:r>
                  <a:rPr lang="ru-RU" sz="1400" dirty="0">
                    <a:solidFill>
                      <a:schemeClr val="accent2"/>
                    </a:solidFill>
                  </a:rPr>
                  <a:t>прилили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𝐾𝑀𝑛𝑂</m:t>
                        </m:r>
                      </m:e>
                      <m:sub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ru-RU" sz="14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          </m:t>
                    </m:r>
                    <m:sSubSup>
                      <m:sSubSupPr>
                        <m:ctrlPr>
                          <a:rPr lang="ru-RU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ru-RU" sz="14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+ </m:t>
                    </m:r>
                    <m:sSubSup>
                      <m:sSubSupPr>
                        <m:ctrlPr>
                          <a:rPr lang="ru-RU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𝑀𝑛𝑂</m:t>
                        </m:r>
                      </m:e>
                      <m:sub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endParaRPr lang="ru-RU" sz="1400" dirty="0">
                  <a:solidFill>
                    <a:schemeClr val="accent2"/>
                  </a:solidFill>
                </a:endParaRPr>
              </a:p>
              <a:p>
                <a:r>
                  <a:rPr lang="ru-RU" sz="1400" dirty="0">
                    <a:solidFill>
                      <a:schemeClr val="accent2"/>
                    </a:solidFill>
                  </a:rPr>
                  <a:t>за счет окисления перманганатом калия </a:t>
                </a:r>
                <a:r>
                  <a:rPr lang="ru-RU" sz="1400" dirty="0" err="1">
                    <a:solidFill>
                      <a:schemeClr val="accent2"/>
                    </a:solidFill>
                  </a:rPr>
                  <a:t>оксалат-аниона</a:t>
                </a:r>
                <a:r>
                  <a:rPr lang="ru-RU" sz="1400" dirty="0">
                    <a:solidFill>
                      <a:schemeClr val="accent2"/>
                    </a:solidFill>
                  </a:rPr>
                  <a:t> до            происходит растворение оксалата кальция.</a:t>
                </a:r>
              </a:p>
              <a:p>
                <a:pPr marL="139700" indent="0">
                  <a:buNone/>
                </a:pPr>
                <a:r>
                  <a:rPr lang="ru-RU" sz="1400" dirty="0">
                    <a:solidFill>
                      <a:schemeClr val="accent2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" name="Текст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 rotWithShape="1">
                <a:blip r:embed="rId2"/>
                <a:stretch>
                  <a:fillRect r="-23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Условия образования и растворения осадка</a:t>
            </a:r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62817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7603" y="1227382"/>
            <a:ext cx="2952750" cy="238125"/>
          </a:xfrm>
          <a:prstGeom prst="rect">
            <a:avLst/>
          </a:prstGeom>
          <a:noFill/>
        </p:spPr>
      </p:pic>
      <p:sp>
        <p:nvSpPr>
          <p:cNvPr id="1628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28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282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282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2828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62827" name="Picture 1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97890" y="2834411"/>
            <a:ext cx="428625" cy="238125"/>
          </a:xfrm>
          <a:prstGeom prst="rect">
            <a:avLst/>
          </a:prstGeom>
          <a:noFill/>
        </p:spPr>
      </p:pic>
      <p:cxnSp>
        <p:nvCxnSpPr>
          <p:cNvPr id="5" name="Прямая со стрелкой 4"/>
          <p:cNvCxnSpPr/>
          <p:nvPr/>
        </p:nvCxnSpPr>
        <p:spPr>
          <a:xfrm flipV="1">
            <a:off x="2118946" y="2540977"/>
            <a:ext cx="395654" cy="175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>
            <a:off x="2118946" y="2444262"/>
            <a:ext cx="395654" cy="175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2734408" y="2787162"/>
            <a:ext cx="37806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 descr="https://flomaster.club/uploads/posts/2022-01/1641867453_14-flomaster-club-p-risunok-na-temu-laborant-krasivie-risunki-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846" y="3033346"/>
            <a:ext cx="2110154" cy="211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r>
              <a:rPr lang="ru-RU" dirty="0"/>
              <a:t>                                                                                             </a:t>
            </a:r>
            <a:r>
              <a:rPr lang="ru-RU" sz="1400" dirty="0">
                <a:solidFill>
                  <a:schemeClr val="accent2"/>
                </a:solidFill>
              </a:rPr>
              <a:t>растворение осадка в водном растворе аммиака происходит за счет образования </a:t>
            </a:r>
            <a:r>
              <a:rPr lang="ru-RU" sz="1400" dirty="0" err="1">
                <a:solidFill>
                  <a:schemeClr val="accent2"/>
                </a:solidFill>
              </a:rPr>
              <a:t>водорастворимого</a:t>
            </a:r>
            <a:r>
              <a:rPr lang="ru-RU" sz="1400" dirty="0">
                <a:solidFill>
                  <a:schemeClr val="accent2"/>
                </a:solidFill>
              </a:rPr>
              <a:t> комплекса, устойчивого при избытке аммиака в растворе.</a:t>
            </a:r>
          </a:p>
          <a:p>
            <a:pPr algn="just"/>
            <a:r>
              <a:rPr lang="ru-RU" sz="1400" dirty="0">
                <a:solidFill>
                  <a:schemeClr val="accent2"/>
                </a:solidFill>
              </a:rPr>
              <a:t>Итак, для растворения осадков могут быть использованы химические реакции разных типов: кислотно-основные, </a:t>
            </a:r>
            <a:r>
              <a:rPr lang="ru-RU" sz="1400" dirty="0" err="1">
                <a:solidFill>
                  <a:schemeClr val="accent2"/>
                </a:solidFill>
              </a:rPr>
              <a:t>комплексообразования</a:t>
            </a:r>
            <a:r>
              <a:rPr lang="ru-RU" sz="1400" dirty="0">
                <a:solidFill>
                  <a:schemeClr val="accent2"/>
                </a:solidFill>
              </a:rPr>
              <a:t>, окислительно-восстановительные. Растворение осадка – это результат конкуренции между гетерогенным процессом (равновесием) и химическими равновесиями разных типов.</a:t>
            </a:r>
          </a:p>
          <a:p>
            <a:pPr algn="just"/>
            <a:r>
              <a:rPr lang="ru-RU" sz="1400" dirty="0">
                <a:solidFill>
                  <a:schemeClr val="accent2"/>
                </a:solidFill>
              </a:rPr>
              <a:t>Конкуренцию «выигрывает» тот процесс, в результате которого происходит более полное связывание хотя бы одного из общих ионов, участвующих в установлении данных равновесий.</a:t>
            </a:r>
          </a:p>
          <a:p>
            <a:pPr algn="just"/>
            <a:endParaRPr lang="ru-RU" sz="1400" dirty="0">
              <a:solidFill>
                <a:schemeClr val="accent2"/>
              </a:solidFill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Условия образования и растворения осадка</a:t>
            </a:r>
          </a:p>
        </p:txBody>
      </p:sp>
      <p:sp>
        <p:nvSpPr>
          <p:cNvPr id="16384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63841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66014" y="1227382"/>
            <a:ext cx="3667125" cy="238125"/>
          </a:xfrm>
          <a:prstGeom prst="rect">
            <a:avLst/>
          </a:prstGeom>
          <a:noFill/>
        </p:spPr>
      </p:pic>
      <p:pic>
        <p:nvPicPr>
          <p:cNvPr id="6" name="Picture 15" descr="C:\Users\Пользователь\Desktop\perfect-formula-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4458" y="3210703"/>
            <a:ext cx="2209101" cy="19327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sz="1400" dirty="0">
                <a:solidFill>
                  <a:schemeClr val="accent2"/>
                </a:solidFill>
              </a:rPr>
              <a:t>При добавлении к насыщенному раствору малорастворимого электролита раствора сильного электролита, не имеющего с ним общих ионов, повышается ионная сила раствора, понижается коэффициент активности, следовательно, стехиометрическое произведение активностей ионов становится меньше  .   т.е. раствор становится ненасыщенным, происходит растворение осадка. Это явление называется солевым эффектом.</a:t>
            </a:r>
          </a:p>
          <a:p>
            <a:pPr algn="just"/>
            <a:r>
              <a:rPr lang="ru-RU" sz="1400" dirty="0">
                <a:solidFill>
                  <a:schemeClr val="accent2"/>
                </a:solidFill>
              </a:rPr>
              <a:t>Если к раствору, содержащему смесь ионов, осаждаемых одним и тем же ионом </a:t>
            </a:r>
            <a:r>
              <a:rPr lang="ru-RU" sz="1400" dirty="0" err="1">
                <a:solidFill>
                  <a:schemeClr val="accent2"/>
                </a:solidFill>
              </a:rPr>
              <a:t>осадителя</a:t>
            </a:r>
            <a:r>
              <a:rPr lang="ru-RU" sz="1400" dirty="0">
                <a:solidFill>
                  <a:schemeClr val="accent2"/>
                </a:solidFill>
              </a:rPr>
              <a:t>, добавлять постепенно этот </a:t>
            </a:r>
            <a:r>
              <a:rPr lang="ru-RU" sz="1400" dirty="0" err="1">
                <a:solidFill>
                  <a:schemeClr val="accent2"/>
                </a:solidFill>
              </a:rPr>
              <a:t>осадитель</a:t>
            </a:r>
            <a:r>
              <a:rPr lang="ru-RU" sz="1400" dirty="0">
                <a:solidFill>
                  <a:schemeClr val="accent2"/>
                </a:solidFill>
              </a:rPr>
              <a:t>, то образование осадков малорастворимых электролитов происходит ступенчато: первым осаждается тот электролит, для достижения константы растворимости которого требуется наименьшая концентрация ионов </a:t>
            </a:r>
            <a:r>
              <a:rPr lang="ru-RU" sz="1400" dirty="0" err="1">
                <a:solidFill>
                  <a:schemeClr val="accent2"/>
                </a:solidFill>
              </a:rPr>
              <a:t>осадителя</a:t>
            </a:r>
            <a:r>
              <a:rPr lang="ru-RU" sz="1400" dirty="0">
                <a:solidFill>
                  <a:schemeClr val="accent2"/>
                </a:solidFill>
              </a:rPr>
              <a:t>.</a:t>
            </a:r>
          </a:p>
          <a:p>
            <a:pPr algn="just"/>
            <a:endParaRPr lang="ru-RU" sz="1400" dirty="0">
              <a:solidFill>
                <a:schemeClr val="accent2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Условия образования и растворения осадка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71761" y="2110075"/>
            <a:ext cx="190500" cy="247650"/>
          </a:xfrm>
          <a:prstGeom prst="rect">
            <a:avLst/>
          </a:prstGeom>
          <a:noFill/>
        </p:spPr>
      </p:pic>
      <p:pic>
        <p:nvPicPr>
          <p:cNvPr id="7" name="Picture 5" descr="C:\Users\Пользователь\Desktop\chemistry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9871" y="3787569"/>
            <a:ext cx="2964129" cy="13559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Текст 1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just"/>
                <a:r>
                  <a:rPr lang="ru-RU" sz="1400" dirty="0">
                    <a:solidFill>
                      <a:schemeClr val="accent2"/>
                    </a:solidFill>
                  </a:rPr>
                  <a:t>Приведем пример последовательности осаждения ионов галогенидов.</a:t>
                </a:r>
              </a:p>
              <a:p>
                <a:pPr algn="just"/>
                <a:r>
                  <a:rPr lang="ru-RU" sz="1400" dirty="0">
                    <a:solidFill>
                      <a:schemeClr val="accent2"/>
                    </a:solidFill>
                  </a:rPr>
                  <a:t>К раствору, содержащему равное количество ионов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𝐶𝑙</m:t>
                        </m:r>
                      </m:e>
                      <m:sup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ru-RU" sz="1400" dirty="0">
                    <a:solidFill>
                      <a:schemeClr val="accent2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𝐵𝑟</m:t>
                        </m:r>
                      </m:e>
                      <m:sup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ru-RU" sz="1400" dirty="0">
                    <a:solidFill>
                      <a:schemeClr val="accent2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p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ru-RU" sz="1400" dirty="0">
                    <a:solidFill>
                      <a:schemeClr val="accent2"/>
                    </a:solidFill>
                  </a:rPr>
                  <a:t>, добавили ион-</a:t>
                </a:r>
                <a:r>
                  <a:rPr lang="ru-RU" sz="1400" dirty="0" err="1">
                    <a:solidFill>
                      <a:schemeClr val="accent2"/>
                    </a:solidFill>
                  </a:rPr>
                  <a:t>осадитель</a:t>
                </a:r>
                <a:r>
                  <a:rPr lang="ru-RU" sz="1400" dirty="0">
                    <a:solidFill>
                      <a:schemeClr val="accent2"/>
                    </a:solidFill>
                  </a:rPr>
                  <a:t> – катион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𝐴𝑔</m:t>
                        </m:r>
                      </m:e>
                      <m:sup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ru-RU" sz="1400" dirty="0">
                    <a:solidFill>
                      <a:schemeClr val="accent2"/>
                    </a:solidFill>
                  </a:rPr>
                  <a:t>.  В растворе будут последовательно образовываться осадки галогенидов серебра.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ru-RU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𝐴𝑔𝐼</m:t>
                        </m:r>
                      </m:e>
                    </m:d>
                    <m:r>
                      <a:rPr lang="ru-RU" sz="14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=8,3∙</m:t>
                    </m:r>
                    <m:sSup>
                      <m:sSupPr>
                        <m:ctrlPr>
                          <a:rPr lang="ru-RU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−17</m:t>
                        </m:r>
                      </m:sup>
                    </m:sSup>
                    <m:r>
                      <a:rPr lang="ru-RU" sz="14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ru-RU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ru-RU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𝐴𝑔𝐵𝑟</m:t>
                        </m:r>
                      </m:e>
                    </m:d>
                    <m:r>
                      <a:rPr lang="ru-RU" sz="14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=5,0∙</m:t>
                    </m:r>
                    <m:sSup>
                      <m:sSupPr>
                        <m:ctrlPr>
                          <a:rPr lang="ru-RU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−13</m:t>
                        </m:r>
                      </m:sup>
                    </m:sSup>
                    <m:r>
                      <a:rPr lang="ru-RU" sz="14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ru-RU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ru-RU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𝐴𝑔𝐶𝑙</m:t>
                        </m:r>
                      </m:e>
                    </m:d>
                    <m:r>
                      <a:rPr lang="ru-RU" sz="14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=1,8∙</m:t>
                    </m:r>
                    <m:sSup>
                      <m:sSupPr>
                        <m:ctrlPr>
                          <a:rPr lang="ru-RU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−10</m:t>
                        </m:r>
                      </m:sup>
                    </m:sSup>
                    <m:r>
                      <a:rPr lang="ru-RU" sz="14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ru-RU" sz="1400" dirty="0">
                    <a:solidFill>
                      <a:schemeClr val="accent2"/>
                    </a:solidFill>
                  </a:rPr>
                  <a:t> поэтому первым выпадает осадок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𝐴𝑔</m:t>
                        </m:r>
                      </m:e>
                      <m:sub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ru-RU" sz="14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ru-RU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r>
                      <m:rPr>
                        <m:nor/>
                      </m:rPr>
                      <a:rPr lang="ru-RU" sz="1400" dirty="0">
                        <a:solidFill>
                          <a:schemeClr val="dk1"/>
                        </a:solidFill>
                      </a:rPr>
                      <m:t>→</m:t>
                    </m:r>
                    <m:r>
                      <a:rPr lang="ru-RU" sz="14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𝐴𝑔𝐼</m:t>
                    </m:r>
                    <m:r>
                      <a:rPr lang="ru-RU" sz="14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↓</m:t>
                    </m:r>
                  </m:oMath>
                </a14:m>
                <a:r>
                  <a:rPr lang="ru-RU" sz="1400" dirty="0">
                    <a:solidFill>
                      <a:schemeClr val="accent2"/>
                    </a:solidFill>
                  </a:rPr>
                  <a:t>,   затем       </a:t>
                </a:r>
              </a:p>
              <a:p>
                <a:pPr algn="just"/>
                <a:r>
                  <a:rPr lang="ru-RU" sz="1400" dirty="0">
                    <a:solidFill>
                      <a:schemeClr val="accent2"/>
                    </a:solidFill>
                  </a:rPr>
                  <a:t>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𝐴𝑔</m:t>
                        </m:r>
                      </m:e>
                      <m:sub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ru-RU" sz="14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 +</m:t>
                    </m:r>
                    <m:sSubSup>
                      <m:sSubSupPr>
                        <m:ctrlPr>
                          <a:rPr lang="ru-RU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𝐵𝑟</m:t>
                        </m:r>
                      </m:e>
                      <m:sub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r>
                      <m:rPr>
                        <m:nor/>
                      </m:rPr>
                      <a:rPr lang="ru-RU" sz="1400" dirty="0">
                        <a:solidFill>
                          <a:schemeClr val="dk1"/>
                        </a:solidFill>
                      </a:rPr>
                      <m:t>→</m:t>
                    </m:r>
                    <m:r>
                      <a:rPr lang="ru-RU" sz="14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𝐴𝑔𝐵𝑟</m:t>
                    </m:r>
                    <m:r>
                      <a:rPr lang="ru-RU" sz="14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↓ </m:t>
                    </m:r>
                  </m:oMath>
                </a14:m>
                <a:r>
                  <a:rPr lang="ru-RU" sz="1400" dirty="0">
                    <a:solidFill>
                      <a:schemeClr val="accent2"/>
                    </a:solidFill>
                  </a:rPr>
                  <a:t>и последним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𝐴𝑔</m:t>
                        </m:r>
                      </m:e>
                      <m:sub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ru-RU" sz="14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 +</m:t>
                    </m:r>
                    <m:sSubSup>
                      <m:sSubSupPr>
                        <m:ctrlPr>
                          <a:rPr lang="ru-RU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𝐶𝑙</m:t>
                        </m:r>
                      </m:e>
                      <m:sub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r>
                      <m:rPr>
                        <m:nor/>
                      </m:rPr>
                      <a:rPr lang="ru-RU" sz="1400" dirty="0">
                        <a:solidFill>
                          <a:schemeClr val="dk1"/>
                        </a:solidFill>
                      </a:rPr>
                      <m:t>→</m:t>
                    </m:r>
                    <m:r>
                      <a:rPr lang="ru-RU" sz="14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𝐴𝑔𝐶𝑙</m:t>
                    </m:r>
                    <m:r>
                      <a:rPr lang="ru-RU" sz="14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↓</m:t>
                    </m:r>
                  </m:oMath>
                </a14:m>
                <a:r>
                  <a:rPr lang="ru-RU" sz="1400" dirty="0">
                    <a:solidFill>
                      <a:schemeClr val="accent2"/>
                    </a:solidFill>
                  </a:rPr>
                  <a:t>.</a:t>
                </a:r>
              </a:p>
              <a:p>
                <a:pPr algn="just"/>
                <a:r>
                  <a:rPr lang="ru-RU" sz="1400" dirty="0">
                    <a:solidFill>
                      <a:schemeClr val="accent2"/>
                    </a:solidFill>
                  </a:rPr>
                  <a:t>На практике часто необходимо удалять ионы из раствора за счет связывания их в малорастворимые соединения. Как достигают полноты осаждения ионов?</a:t>
                </a:r>
              </a:p>
              <a:p>
                <a:pPr algn="just"/>
                <a:r>
                  <a:rPr lang="ru-RU" sz="1400" dirty="0">
                    <a:solidFill>
                      <a:schemeClr val="accent2"/>
                    </a:solidFill>
                  </a:rPr>
                  <a:t>Для достижения полноты осаждения одного вида ионов малорастворимого сильного электролита из его насыщенного раствора следует увеличить в растворе концентрацию другого вида ионов этого электролита.</a:t>
                </a:r>
              </a:p>
              <a:p>
                <a:pPr algn="just"/>
                <a:endParaRPr lang="ru-RU" sz="14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2" name="Текст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r="-23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Условия образования и растворения осадка</a:t>
            </a:r>
          </a:p>
        </p:txBody>
      </p:sp>
    </p:spTree>
    <p:extLst>
      <p:ext uri="{BB962C8B-B14F-4D97-AF65-F5344CB8AC3E}">
        <p14:creationId xmlns:p14="http://schemas.microsoft.com/office/powerpoint/2010/main" val="18463567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Текст 1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ru-RU" sz="1400" dirty="0">
                    <a:solidFill>
                      <a:schemeClr val="accent2"/>
                    </a:solidFill>
                  </a:rPr>
                  <a:t>Например: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𝐶𝑎𝐶𝑂</m:t>
                        </m:r>
                      </m:e>
                      <m:sub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d>
                          <m:dPr>
                            <m:ctrlPr>
                              <a:rPr lang="ru-RU" sz="1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ru-RU" sz="140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тв</m:t>
                            </m:r>
                          </m:e>
                        </m:d>
                      </m:sub>
                    </m:sSub>
                    <m:r>
                      <m:rPr>
                        <m:nor/>
                      </m:rPr>
                      <a:rPr lang="ru-RU" sz="1400" dirty="0">
                        <a:solidFill>
                          <a:schemeClr val="dk1"/>
                        </a:solidFill>
                      </a:rPr>
                      <m:t>→</m:t>
                    </m:r>
                    <m:sSubSup>
                      <m:sSubSupPr>
                        <m:ctrlPr>
                          <a:rPr lang="ru-RU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𝐶𝑎</m:t>
                        </m:r>
                      </m:e>
                      <m:sub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d>
                          <m:dPr>
                            <m:ctrlPr>
                              <a:rPr lang="ru-RU" sz="1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ru-RU" sz="140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р−р</m:t>
                            </m:r>
                          </m:e>
                        </m:d>
                      </m:sub>
                      <m:sup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2+</m:t>
                        </m:r>
                      </m:sup>
                    </m:sSubSup>
                    <m:r>
                      <a:rPr lang="ru-RU" sz="14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+ </m:t>
                    </m:r>
                    <m:sSubSup>
                      <m:sSubSupPr>
                        <m:ctrlPr>
                          <a:rPr lang="ru-RU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b>
                          <m:sSubPr>
                            <m:ctrlPr>
                              <a:rPr lang="ru-RU" sz="1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140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  <m:r>
                          <a:rPr lang="en-US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3  </m:t>
                        </m:r>
                        <m:d>
                          <m:dPr>
                            <m:ctrlPr>
                              <a:rPr lang="ru-RU" sz="1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ru-RU" sz="140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р−р</m:t>
                            </m:r>
                          </m:e>
                        </m:d>
                      </m:sub>
                      <m:sup>
                        <m:r>
                          <a:rPr lang="ru-RU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2−</m:t>
                        </m:r>
                      </m:sup>
                    </m:sSubSup>
                  </m:oMath>
                </a14:m>
                <a:endParaRPr lang="ru-RU" sz="1400" dirty="0">
                  <a:solidFill>
                    <a:schemeClr val="accent2"/>
                  </a:solidFill>
                </a:endParaRPr>
              </a:p>
              <a:p>
                <a:r>
                  <a:rPr lang="ru-RU" sz="1400" dirty="0">
                    <a:solidFill>
                      <a:schemeClr val="accent2"/>
                    </a:solidFill>
                  </a:rPr>
                  <a:t>                                 насыщенный раствор</a:t>
                </a:r>
              </a:p>
              <a:p>
                <a:r>
                  <a:rPr lang="ru-RU" sz="1400" dirty="0">
                    <a:solidFill>
                      <a:schemeClr val="accent2"/>
                    </a:solidFill>
                  </a:rPr>
                  <a:t>  </a:t>
                </a:r>
                <a:br>
                  <a:rPr lang="ru-RU" sz="1400" dirty="0">
                    <a:solidFill>
                      <a:schemeClr val="accent2"/>
                    </a:solidFill>
                  </a:rPr>
                </a:br>
                <a:r>
                  <a:rPr lang="ru-RU" sz="1400" dirty="0">
                    <a:solidFill>
                      <a:schemeClr val="accent2"/>
                    </a:solidFill>
                  </a:rPr>
                  <a:t>Если к насыщенному раствору добавить растворимый хлорид кальция, то равновесие сдвинется влево и образуется дополнительное количество осадка карбоната кальция, при этом концентрация карбонат-ионов в растворе уменьшится.</a:t>
                </a: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2" name="Текст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Условия образования и растворения осадка</a:t>
            </a:r>
          </a:p>
        </p:txBody>
      </p:sp>
      <p:pic>
        <p:nvPicPr>
          <p:cNvPr id="2050" name="Picture 2" descr="https://flomaster.club/uploads/posts/2022-01/1641867453_14-flomaster-club-p-risunok-na-temu-laborant-krasivie-risunki-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2600325"/>
            <a:ext cx="2543175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512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>
            <a:extLst>
              <a:ext uri="{FF2B5EF4-FFF2-40B4-BE49-F238E27FC236}">
                <a16:creationId xmlns:a16="http://schemas.microsoft.com/office/drawing/2014/main" id="{305C3C7B-2DF4-447A-B1B8-A18251A28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492" y="1223473"/>
            <a:ext cx="1557304" cy="160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" name="Google Shape;235;p36"/>
          <p:cNvSpPr txBox="1">
            <a:spLocks noGrp="1"/>
          </p:cNvSpPr>
          <p:nvPr>
            <p:ph type="title"/>
          </p:nvPr>
        </p:nvSpPr>
        <p:spPr>
          <a:xfrm>
            <a:off x="717800" y="383175"/>
            <a:ext cx="770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Примеры гетерогенных систем:</a:t>
            </a:r>
          </a:p>
        </p:txBody>
      </p:sp>
      <p:sp>
        <p:nvSpPr>
          <p:cNvPr id="236" name="Google Shape;236;p36"/>
          <p:cNvSpPr txBox="1">
            <a:spLocks noGrp="1"/>
          </p:cNvSpPr>
          <p:nvPr>
            <p:ph type="subTitle" idx="1"/>
          </p:nvPr>
        </p:nvSpPr>
        <p:spPr>
          <a:xfrm>
            <a:off x="746790" y="2826454"/>
            <a:ext cx="2461671" cy="5667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  <a:buFont typeface="Montserrat"/>
              <a:buNone/>
            </a:pPr>
            <a:r>
              <a:rPr lang="ru-RU" dirty="0">
                <a:latin typeface="Montserrat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«твердое тело - газ»</a:t>
            </a:r>
            <a:endParaRPr lang="ru-RU" dirty="0"/>
          </a:p>
        </p:txBody>
      </p:sp>
      <p:sp>
        <p:nvSpPr>
          <p:cNvPr id="238" name="Google Shape;238;p36"/>
          <p:cNvSpPr txBox="1">
            <a:spLocks noGrp="1"/>
          </p:cNvSpPr>
          <p:nvPr>
            <p:ph type="subTitle" idx="3"/>
          </p:nvPr>
        </p:nvSpPr>
        <p:spPr>
          <a:xfrm>
            <a:off x="3613672" y="2791649"/>
            <a:ext cx="2168609" cy="6015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  <a:buFont typeface="Montserrat"/>
              <a:buNone/>
            </a:pPr>
            <a:r>
              <a:rPr lang="ru-RU" dirty="0">
                <a:latin typeface="Montserrat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«газ - жидкость»</a:t>
            </a:r>
            <a:endParaRPr lang="ru-RU" dirty="0"/>
          </a:p>
        </p:txBody>
      </p:sp>
      <p:sp>
        <p:nvSpPr>
          <p:cNvPr id="240" name="Google Shape;240;p36"/>
          <p:cNvSpPr txBox="1">
            <a:spLocks noGrp="1"/>
          </p:cNvSpPr>
          <p:nvPr>
            <p:ph type="subTitle" idx="5"/>
          </p:nvPr>
        </p:nvSpPr>
        <p:spPr>
          <a:xfrm>
            <a:off x="5643463" y="2826454"/>
            <a:ext cx="2782537" cy="5783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  <a:buFont typeface="Montserrat"/>
              <a:buNone/>
            </a:pPr>
            <a:r>
              <a:rPr lang="ru-RU" dirty="0">
                <a:latin typeface="Montserrat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«твердое тело - жидкость»</a:t>
            </a:r>
            <a:endParaRPr lang="ru-RU" dirty="0"/>
          </a:p>
        </p:txBody>
      </p:sp>
      <p:sp>
        <p:nvSpPr>
          <p:cNvPr id="241" name="Google Shape;241;p36"/>
          <p:cNvSpPr txBox="1">
            <a:spLocks noGrp="1"/>
          </p:cNvSpPr>
          <p:nvPr>
            <p:ph type="subTitle" idx="6"/>
          </p:nvPr>
        </p:nvSpPr>
        <p:spPr>
          <a:xfrm>
            <a:off x="974327" y="3787267"/>
            <a:ext cx="8041610" cy="72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l">
              <a:lnSpc>
                <a:spcPct val="150000"/>
              </a:lnSpc>
              <a:spcAft>
                <a:spcPts val="1000"/>
              </a:spcAft>
            </a:pPr>
            <a:r>
              <a:rPr lang="ru-RU" sz="1600" dirty="0">
                <a:effectLst/>
                <a:latin typeface="Montserrat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К гетерогенным системам относятся и системы, состоящие из малорастворимого вещества и растворителя. </a:t>
            </a:r>
            <a:endParaRPr lang="ru-RU" sz="1800" dirty="0">
              <a:effectLst/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2" name="Google Shape;242;p36"/>
          <p:cNvSpPr/>
          <p:nvPr/>
        </p:nvSpPr>
        <p:spPr>
          <a:xfrm>
            <a:off x="4361596" y="1969176"/>
            <a:ext cx="420796" cy="419677"/>
          </a:xfrm>
          <a:custGeom>
            <a:avLst/>
            <a:gdLst/>
            <a:ahLst/>
            <a:cxnLst/>
            <a:rect l="l" t="t" r="r" b="b"/>
            <a:pathLst>
              <a:path w="11658" h="11627" extrusionOk="0">
                <a:moveTo>
                  <a:pt x="6806" y="2017"/>
                </a:moveTo>
                <a:lnTo>
                  <a:pt x="6806" y="2773"/>
                </a:lnTo>
                <a:lnTo>
                  <a:pt x="4758" y="2773"/>
                </a:lnTo>
                <a:lnTo>
                  <a:pt x="4758" y="2017"/>
                </a:lnTo>
                <a:close/>
                <a:moveTo>
                  <a:pt x="7152" y="694"/>
                </a:moveTo>
                <a:cubicBezTo>
                  <a:pt x="7688" y="694"/>
                  <a:pt x="8192" y="1167"/>
                  <a:pt x="8192" y="1702"/>
                </a:cubicBezTo>
                <a:lnTo>
                  <a:pt x="8192" y="2773"/>
                </a:lnTo>
                <a:lnTo>
                  <a:pt x="7499" y="2773"/>
                </a:lnTo>
                <a:lnTo>
                  <a:pt x="7499" y="1702"/>
                </a:lnTo>
                <a:cubicBezTo>
                  <a:pt x="7499" y="1513"/>
                  <a:pt x="7341" y="1356"/>
                  <a:pt x="7152" y="1356"/>
                </a:cubicBezTo>
                <a:lnTo>
                  <a:pt x="4411" y="1356"/>
                </a:lnTo>
                <a:cubicBezTo>
                  <a:pt x="4191" y="1356"/>
                  <a:pt x="4033" y="1513"/>
                  <a:pt x="4033" y="1702"/>
                </a:cubicBezTo>
                <a:lnTo>
                  <a:pt x="4033" y="2773"/>
                </a:lnTo>
                <a:lnTo>
                  <a:pt x="3371" y="2773"/>
                </a:lnTo>
                <a:lnTo>
                  <a:pt x="3371" y="1702"/>
                </a:lnTo>
                <a:cubicBezTo>
                  <a:pt x="3371" y="1167"/>
                  <a:pt x="3844" y="694"/>
                  <a:pt x="4411" y="694"/>
                </a:cubicBezTo>
                <a:close/>
                <a:moveTo>
                  <a:pt x="10618" y="3498"/>
                </a:moveTo>
                <a:cubicBezTo>
                  <a:pt x="10807" y="3498"/>
                  <a:pt x="10964" y="3656"/>
                  <a:pt x="10964" y="3845"/>
                </a:cubicBezTo>
                <a:lnTo>
                  <a:pt x="10964" y="5010"/>
                </a:lnTo>
                <a:cubicBezTo>
                  <a:pt x="9546" y="6239"/>
                  <a:pt x="7688" y="6901"/>
                  <a:pt x="5766" y="6901"/>
                </a:cubicBezTo>
                <a:cubicBezTo>
                  <a:pt x="3876" y="6901"/>
                  <a:pt x="2080" y="6239"/>
                  <a:pt x="662" y="5010"/>
                </a:cubicBezTo>
                <a:lnTo>
                  <a:pt x="662" y="3971"/>
                </a:lnTo>
                <a:cubicBezTo>
                  <a:pt x="662" y="3687"/>
                  <a:pt x="851" y="3498"/>
                  <a:pt x="1135" y="3498"/>
                </a:cubicBezTo>
                <a:close/>
                <a:moveTo>
                  <a:pt x="6806" y="7531"/>
                </a:moveTo>
                <a:lnTo>
                  <a:pt x="6806" y="7940"/>
                </a:lnTo>
                <a:cubicBezTo>
                  <a:pt x="6806" y="8129"/>
                  <a:pt x="6648" y="8287"/>
                  <a:pt x="6459" y="8287"/>
                </a:cubicBezTo>
                <a:lnTo>
                  <a:pt x="5073" y="8287"/>
                </a:lnTo>
                <a:cubicBezTo>
                  <a:pt x="4884" y="8287"/>
                  <a:pt x="4726" y="8129"/>
                  <a:pt x="4726" y="7940"/>
                </a:cubicBezTo>
                <a:lnTo>
                  <a:pt x="4726" y="7531"/>
                </a:lnTo>
                <a:lnTo>
                  <a:pt x="4758" y="7531"/>
                </a:lnTo>
                <a:cubicBezTo>
                  <a:pt x="5104" y="7594"/>
                  <a:pt x="5419" y="7625"/>
                  <a:pt x="5766" y="7625"/>
                </a:cubicBezTo>
                <a:cubicBezTo>
                  <a:pt x="6112" y="7625"/>
                  <a:pt x="6427" y="7594"/>
                  <a:pt x="6806" y="7531"/>
                </a:cubicBezTo>
                <a:close/>
                <a:moveTo>
                  <a:pt x="10964" y="5892"/>
                </a:moveTo>
                <a:lnTo>
                  <a:pt x="10964" y="9988"/>
                </a:lnTo>
                <a:cubicBezTo>
                  <a:pt x="10964" y="10524"/>
                  <a:pt x="10492" y="10996"/>
                  <a:pt x="9956" y="10996"/>
                </a:cubicBezTo>
                <a:lnTo>
                  <a:pt x="1670" y="10996"/>
                </a:lnTo>
                <a:cubicBezTo>
                  <a:pt x="1135" y="10996"/>
                  <a:pt x="662" y="10524"/>
                  <a:pt x="662" y="9988"/>
                </a:cubicBezTo>
                <a:lnTo>
                  <a:pt x="662" y="5892"/>
                </a:lnTo>
                <a:cubicBezTo>
                  <a:pt x="1670" y="6649"/>
                  <a:pt x="2804" y="7184"/>
                  <a:pt x="4065" y="7436"/>
                </a:cubicBezTo>
                <a:lnTo>
                  <a:pt x="4065" y="7940"/>
                </a:lnTo>
                <a:cubicBezTo>
                  <a:pt x="4065" y="8476"/>
                  <a:pt x="4537" y="8948"/>
                  <a:pt x="5104" y="8948"/>
                </a:cubicBezTo>
                <a:lnTo>
                  <a:pt x="6490" y="8948"/>
                </a:lnTo>
                <a:cubicBezTo>
                  <a:pt x="7026" y="8948"/>
                  <a:pt x="7499" y="8476"/>
                  <a:pt x="7499" y="7940"/>
                </a:cubicBezTo>
                <a:lnTo>
                  <a:pt x="7499" y="7436"/>
                </a:lnTo>
                <a:cubicBezTo>
                  <a:pt x="7971" y="7342"/>
                  <a:pt x="8444" y="7184"/>
                  <a:pt x="8916" y="7027"/>
                </a:cubicBezTo>
                <a:cubicBezTo>
                  <a:pt x="9672" y="6743"/>
                  <a:pt x="10334" y="6365"/>
                  <a:pt x="10964" y="5892"/>
                </a:cubicBezTo>
                <a:close/>
                <a:moveTo>
                  <a:pt x="4411" y="1"/>
                </a:moveTo>
                <a:cubicBezTo>
                  <a:pt x="3466" y="1"/>
                  <a:pt x="2710" y="757"/>
                  <a:pt x="2710" y="1702"/>
                </a:cubicBezTo>
                <a:lnTo>
                  <a:pt x="2710" y="2773"/>
                </a:lnTo>
                <a:lnTo>
                  <a:pt x="1135" y="2773"/>
                </a:lnTo>
                <a:cubicBezTo>
                  <a:pt x="505" y="2773"/>
                  <a:pt x="0" y="3277"/>
                  <a:pt x="0" y="3908"/>
                </a:cubicBezTo>
                <a:lnTo>
                  <a:pt x="0" y="9957"/>
                </a:lnTo>
                <a:cubicBezTo>
                  <a:pt x="0" y="10902"/>
                  <a:pt x="725" y="11626"/>
                  <a:pt x="1670" y="11626"/>
                </a:cubicBezTo>
                <a:lnTo>
                  <a:pt x="9956" y="11626"/>
                </a:lnTo>
                <a:cubicBezTo>
                  <a:pt x="10901" y="11626"/>
                  <a:pt x="11657" y="10902"/>
                  <a:pt x="11657" y="9957"/>
                </a:cubicBezTo>
                <a:lnTo>
                  <a:pt x="11657" y="3813"/>
                </a:lnTo>
                <a:cubicBezTo>
                  <a:pt x="11626" y="3246"/>
                  <a:pt x="11153" y="2773"/>
                  <a:pt x="10618" y="2773"/>
                </a:cubicBezTo>
                <a:lnTo>
                  <a:pt x="8853" y="2773"/>
                </a:lnTo>
                <a:lnTo>
                  <a:pt x="8853" y="1702"/>
                </a:lnTo>
                <a:cubicBezTo>
                  <a:pt x="8853" y="757"/>
                  <a:pt x="8097" y="1"/>
                  <a:pt x="715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36"/>
          <p:cNvSpPr/>
          <p:nvPr/>
        </p:nvSpPr>
        <p:spPr>
          <a:xfrm>
            <a:off x="1706286" y="1967624"/>
            <a:ext cx="425343" cy="422781"/>
          </a:xfrm>
          <a:custGeom>
            <a:avLst/>
            <a:gdLst/>
            <a:ahLst/>
            <a:cxnLst/>
            <a:rect l="l" t="t" r="r" b="b"/>
            <a:pathLst>
              <a:path w="11784" h="11713" extrusionOk="0">
                <a:moveTo>
                  <a:pt x="5136" y="4128"/>
                </a:moveTo>
                <a:cubicBezTo>
                  <a:pt x="5671" y="4128"/>
                  <a:pt x="6112" y="4569"/>
                  <a:pt x="6144" y="5136"/>
                </a:cubicBezTo>
                <a:lnTo>
                  <a:pt x="5230" y="4853"/>
                </a:lnTo>
                <a:cubicBezTo>
                  <a:pt x="5198" y="4839"/>
                  <a:pt x="5165" y="4832"/>
                  <a:pt x="5131" y="4832"/>
                </a:cubicBezTo>
                <a:cubicBezTo>
                  <a:pt x="4934" y="4832"/>
                  <a:pt x="4735" y="5052"/>
                  <a:pt x="4789" y="5294"/>
                </a:cubicBezTo>
                <a:lnTo>
                  <a:pt x="5073" y="6239"/>
                </a:lnTo>
                <a:cubicBezTo>
                  <a:pt x="4537" y="6176"/>
                  <a:pt x="4096" y="5703"/>
                  <a:pt x="4096" y="5168"/>
                </a:cubicBezTo>
                <a:cubicBezTo>
                  <a:pt x="4096" y="4601"/>
                  <a:pt x="4569" y="4128"/>
                  <a:pt x="5136" y="4128"/>
                </a:cubicBezTo>
                <a:close/>
                <a:moveTo>
                  <a:pt x="5199" y="2364"/>
                </a:moveTo>
                <a:cubicBezTo>
                  <a:pt x="6680" y="2364"/>
                  <a:pt x="7940" y="3592"/>
                  <a:pt x="7940" y="5136"/>
                </a:cubicBezTo>
                <a:cubicBezTo>
                  <a:pt x="7940" y="5294"/>
                  <a:pt x="7940" y="5388"/>
                  <a:pt x="7908" y="5546"/>
                </a:cubicBezTo>
                <a:lnTo>
                  <a:pt x="6932" y="5294"/>
                </a:lnTo>
                <a:lnTo>
                  <a:pt x="6932" y="5136"/>
                </a:lnTo>
                <a:cubicBezTo>
                  <a:pt x="6806" y="4223"/>
                  <a:pt x="6049" y="3466"/>
                  <a:pt x="5104" y="3466"/>
                </a:cubicBezTo>
                <a:cubicBezTo>
                  <a:pt x="4159" y="3466"/>
                  <a:pt x="3435" y="4223"/>
                  <a:pt x="3435" y="5168"/>
                </a:cubicBezTo>
                <a:cubicBezTo>
                  <a:pt x="3435" y="5609"/>
                  <a:pt x="3624" y="6081"/>
                  <a:pt x="3939" y="6396"/>
                </a:cubicBezTo>
                <a:cubicBezTo>
                  <a:pt x="4254" y="6743"/>
                  <a:pt x="4695" y="6900"/>
                  <a:pt x="5167" y="6900"/>
                </a:cubicBezTo>
                <a:lnTo>
                  <a:pt x="5325" y="6900"/>
                </a:lnTo>
                <a:lnTo>
                  <a:pt x="5577" y="7877"/>
                </a:lnTo>
                <a:cubicBezTo>
                  <a:pt x="5482" y="7909"/>
                  <a:pt x="5325" y="7909"/>
                  <a:pt x="5199" y="7909"/>
                </a:cubicBezTo>
                <a:cubicBezTo>
                  <a:pt x="3687" y="7909"/>
                  <a:pt x="2426" y="6648"/>
                  <a:pt x="2426" y="5136"/>
                </a:cubicBezTo>
                <a:cubicBezTo>
                  <a:pt x="2426" y="3624"/>
                  <a:pt x="3655" y="2364"/>
                  <a:pt x="5199" y="2364"/>
                </a:cubicBezTo>
                <a:close/>
                <a:moveTo>
                  <a:pt x="5167" y="726"/>
                </a:moveTo>
                <a:cubicBezTo>
                  <a:pt x="7940" y="726"/>
                  <a:pt x="10051" y="3277"/>
                  <a:pt x="9515" y="6018"/>
                </a:cubicBezTo>
                <a:lnTo>
                  <a:pt x="8507" y="5766"/>
                </a:lnTo>
                <a:cubicBezTo>
                  <a:pt x="8538" y="5546"/>
                  <a:pt x="8538" y="5357"/>
                  <a:pt x="8538" y="5136"/>
                </a:cubicBezTo>
                <a:cubicBezTo>
                  <a:pt x="8538" y="3246"/>
                  <a:pt x="7026" y="1702"/>
                  <a:pt x="5104" y="1702"/>
                </a:cubicBezTo>
                <a:cubicBezTo>
                  <a:pt x="3214" y="1702"/>
                  <a:pt x="1702" y="3246"/>
                  <a:pt x="1702" y="5136"/>
                </a:cubicBezTo>
                <a:cubicBezTo>
                  <a:pt x="1702" y="7027"/>
                  <a:pt x="3214" y="8602"/>
                  <a:pt x="5104" y="8602"/>
                </a:cubicBezTo>
                <a:cubicBezTo>
                  <a:pt x="5325" y="8602"/>
                  <a:pt x="5514" y="8602"/>
                  <a:pt x="5703" y="8539"/>
                </a:cubicBezTo>
                <a:lnTo>
                  <a:pt x="5986" y="9578"/>
                </a:lnTo>
                <a:cubicBezTo>
                  <a:pt x="5695" y="9636"/>
                  <a:pt x="5405" y="9664"/>
                  <a:pt x="5119" y="9664"/>
                </a:cubicBezTo>
                <a:cubicBezTo>
                  <a:pt x="2751" y="9664"/>
                  <a:pt x="694" y="7758"/>
                  <a:pt x="694" y="5199"/>
                </a:cubicBezTo>
                <a:cubicBezTo>
                  <a:pt x="694" y="2679"/>
                  <a:pt x="2773" y="726"/>
                  <a:pt x="5167" y="726"/>
                </a:cubicBezTo>
                <a:close/>
                <a:moveTo>
                  <a:pt x="5671" y="5672"/>
                </a:moveTo>
                <a:lnTo>
                  <a:pt x="5671" y="5672"/>
                </a:lnTo>
                <a:cubicBezTo>
                  <a:pt x="10240" y="6964"/>
                  <a:pt x="9578" y="6774"/>
                  <a:pt x="9704" y="6806"/>
                </a:cubicBezTo>
                <a:lnTo>
                  <a:pt x="8853" y="7373"/>
                </a:lnTo>
                <a:cubicBezTo>
                  <a:pt x="8664" y="7499"/>
                  <a:pt x="8664" y="7751"/>
                  <a:pt x="8822" y="7877"/>
                </a:cubicBezTo>
                <a:lnTo>
                  <a:pt x="10964" y="9956"/>
                </a:lnTo>
                <a:cubicBezTo>
                  <a:pt x="11027" y="10114"/>
                  <a:pt x="11027" y="10335"/>
                  <a:pt x="10901" y="10492"/>
                </a:cubicBezTo>
                <a:lnTo>
                  <a:pt x="10429" y="10965"/>
                </a:lnTo>
                <a:cubicBezTo>
                  <a:pt x="10366" y="11012"/>
                  <a:pt x="10279" y="11035"/>
                  <a:pt x="10192" y="11035"/>
                </a:cubicBezTo>
                <a:cubicBezTo>
                  <a:pt x="10106" y="11035"/>
                  <a:pt x="10019" y="11012"/>
                  <a:pt x="9956" y="10965"/>
                </a:cubicBezTo>
                <a:lnTo>
                  <a:pt x="7845" y="8854"/>
                </a:lnTo>
                <a:cubicBezTo>
                  <a:pt x="7777" y="8786"/>
                  <a:pt x="7691" y="8753"/>
                  <a:pt x="7606" y="8753"/>
                </a:cubicBezTo>
                <a:cubicBezTo>
                  <a:pt x="7493" y="8753"/>
                  <a:pt x="7381" y="8809"/>
                  <a:pt x="7310" y="8917"/>
                </a:cubicBezTo>
                <a:cubicBezTo>
                  <a:pt x="7247" y="8980"/>
                  <a:pt x="6806" y="9641"/>
                  <a:pt x="6774" y="9736"/>
                </a:cubicBezTo>
                <a:cubicBezTo>
                  <a:pt x="6680" y="9484"/>
                  <a:pt x="5703" y="5861"/>
                  <a:pt x="5671" y="5672"/>
                </a:cubicBezTo>
                <a:close/>
                <a:moveTo>
                  <a:pt x="5104" y="1"/>
                </a:moveTo>
                <a:cubicBezTo>
                  <a:pt x="2363" y="1"/>
                  <a:pt x="0" y="2238"/>
                  <a:pt x="0" y="5168"/>
                </a:cubicBezTo>
                <a:cubicBezTo>
                  <a:pt x="0" y="8066"/>
                  <a:pt x="2332" y="10303"/>
                  <a:pt x="5104" y="10303"/>
                </a:cubicBezTo>
                <a:cubicBezTo>
                  <a:pt x="5482" y="10303"/>
                  <a:pt x="5797" y="10272"/>
                  <a:pt x="6144" y="10208"/>
                </a:cubicBezTo>
                <a:lnTo>
                  <a:pt x="6270" y="10587"/>
                </a:lnTo>
                <a:cubicBezTo>
                  <a:pt x="6307" y="10755"/>
                  <a:pt x="6444" y="10845"/>
                  <a:pt x="6596" y="10845"/>
                </a:cubicBezTo>
                <a:cubicBezTo>
                  <a:pt x="6700" y="10845"/>
                  <a:pt x="6810" y="10802"/>
                  <a:pt x="6900" y="10713"/>
                </a:cubicBezTo>
                <a:lnTo>
                  <a:pt x="7625" y="9610"/>
                </a:lnTo>
                <a:lnTo>
                  <a:pt x="9483" y="11406"/>
                </a:lnTo>
                <a:cubicBezTo>
                  <a:pt x="9688" y="11610"/>
                  <a:pt x="9956" y="11713"/>
                  <a:pt x="10220" y="11713"/>
                </a:cubicBezTo>
                <a:cubicBezTo>
                  <a:pt x="10484" y="11713"/>
                  <a:pt x="10744" y="11610"/>
                  <a:pt x="10933" y="11406"/>
                </a:cubicBezTo>
                <a:lnTo>
                  <a:pt x="11405" y="10933"/>
                </a:lnTo>
                <a:cubicBezTo>
                  <a:pt x="11783" y="10555"/>
                  <a:pt x="11783" y="9893"/>
                  <a:pt x="11374" y="9484"/>
                </a:cubicBezTo>
                <a:lnTo>
                  <a:pt x="9515" y="7720"/>
                </a:lnTo>
                <a:lnTo>
                  <a:pt x="10618" y="6964"/>
                </a:lnTo>
                <a:cubicBezTo>
                  <a:pt x="10870" y="6806"/>
                  <a:pt x="10838" y="6428"/>
                  <a:pt x="10555" y="6333"/>
                </a:cubicBezTo>
                <a:lnTo>
                  <a:pt x="10145" y="6239"/>
                </a:lnTo>
                <a:cubicBezTo>
                  <a:pt x="10303" y="5483"/>
                  <a:pt x="10271" y="4695"/>
                  <a:pt x="10082" y="3908"/>
                </a:cubicBezTo>
                <a:cubicBezTo>
                  <a:pt x="9483" y="1576"/>
                  <a:pt x="7436" y="1"/>
                  <a:pt x="510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767932D-0A53-4E9E-8158-DF838828C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27" y="1355446"/>
            <a:ext cx="2006600" cy="132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A9CD33C5-F1FB-4205-8726-1609D79C8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864" y="1355446"/>
            <a:ext cx="2006599" cy="132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/>
            <a:r>
              <a:rPr lang="ru-RU" sz="2000" dirty="0">
                <a:solidFill>
                  <a:schemeClr val="accent1"/>
                </a:solidFill>
              </a:rPr>
              <a:t>Конкурирующие гетерогенные процессы</a:t>
            </a:r>
            <a:r>
              <a:rPr lang="ru-RU" sz="2000" dirty="0"/>
              <a:t/>
            </a:r>
            <a:br>
              <a:rPr lang="ru-RU" sz="2000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13225" y="1428750"/>
            <a:ext cx="2987100" cy="3409950"/>
          </a:xfrm>
        </p:spPr>
        <p:txBody>
          <a:bodyPr/>
          <a:lstStyle/>
          <a:p>
            <a:r>
              <a:rPr lang="ru-RU" dirty="0"/>
              <a:t>В реальных системах практически не бывает случаев, когда имеет место только одно изолированное гетерогенное равновесие. В биологических жидкостях присутствуют разные ионы, при этом одновременно могут образовываться несколько малорастворимых электролитов.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3962400" y="1428750"/>
            <a:ext cx="2987100" cy="3381375"/>
          </a:xfrm>
        </p:spPr>
        <p:txBody>
          <a:bodyPr/>
          <a:lstStyle/>
          <a:p>
            <a:r>
              <a:rPr lang="ru-RU" dirty="0"/>
              <a:t>Среди гетерогенных равновесий возможна конкуренция за катион или за анион. Например, катион кальция может образовывать осадки с разными анионами, между которыми возникает конкуренция за катион:</a:t>
            </a:r>
          </a:p>
          <a:p>
            <a:endParaRPr lang="ru-RU" dirty="0"/>
          </a:p>
        </p:txBody>
      </p:sp>
      <p:pic>
        <p:nvPicPr>
          <p:cNvPr id="3076" name="Picture 4" descr="https://cdn.dribbble.com/users/288689/screenshots/3279750/science-scen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26" y="3460460"/>
            <a:ext cx="2962274" cy="168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5750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Конкурирующие гетерогенные процессы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Текст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37025" y="990600"/>
                <a:ext cx="2987100" cy="398145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𝐶𝑎</m:t>
                        </m:r>
                      </m:e>
                      <m:sup>
                        <m:r>
                          <a:rPr lang="ru-RU" i="1">
                            <a:latin typeface="Cambria Math" panose="02040503050406030204" pitchFamily="18" charset="0"/>
                          </a:rPr>
                          <m:t>2+</m:t>
                        </m:r>
                      </m:sup>
                    </m:sSup>
                    <m:r>
                      <a:rPr lang="ru-RU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𝐶𝑂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ru-RU" i="1">
                            <a:latin typeface="Cambria Math" panose="02040503050406030204" pitchFamily="18" charset="0"/>
                          </a:rPr>
                          <m:t>2−</m:t>
                        </m:r>
                      </m:sup>
                    </m:sSubSup>
                    <m:r>
                      <a:rPr lang="ru-RU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𝐶𝑎𝐶𝑂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ru-RU" i="1">
                        <a:latin typeface="Cambria Math" panose="02040503050406030204" pitchFamily="18" charset="0"/>
                      </a:rPr>
                      <m:t>; </m:t>
                    </m:r>
                    <m:sSup>
                      <m:s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𝐶𝑎</m:t>
                        </m:r>
                      </m:e>
                      <m:sup>
                        <m:r>
                          <a:rPr lang="ru-RU" i="1">
                            <a:latin typeface="Cambria Math" panose="02040503050406030204" pitchFamily="18" charset="0"/>
                          </a:rPr>
                          <m:t>2+</m:t>
                        </m:r>
                      </m:sup>
                    </m:sSup>
                    <m:r>
                      <a:rPr lang="ru-RU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𝑆𝑂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ru-RU" i="1">
                            <a:latin typeface="Cambria Math" panose="02040503050406030204" pitchFamily="18" charset="0"/>
                          </a:rPr>
                          <m:t>2−</m:t>
                        </m:r>
                      </m:sup>
                    </m:sSubSup>
                    <m:r>
                      <a:rPr lang="ru-RU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𝐶𝑎𝑆𝑂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ru-RU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ru-RU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𝐶𝑎𝐶𝑂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  <m:r>
                      <a:rPr lang="ru-RU" i="1">
                        <a:latin typeface="Cambria Math" panose="02040503050406030204" pitchFamily="18" charset="0"/>
                      </a:rPr>
                      <m:t>=3,8∙</m:t>
                    </m:r>
                    <m:sSup>
                      <m:s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ru-RU" i="1">
                            <a:latin typeface="Cambria Math" panose="02040503050406030204" pitchFamily="18" charset="0"/>
                          </a:rPr>
                          <m:t>−9</m:t>
                        </m:r>
                      </m:sup>
                    </m:sSup>
                    <m:r>
                      <a:rPr lang="ru-RU" i="1">
                        <a:latin typeface="Cambria Math" panose="02040503050406030204" pitchFamily="18" charset="0"/>
                      </a:rPr>
                      <m:t>, а </m:t>
                    </m:r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𝐶𝑎𝑆𝑂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  <m:r>
                      <a:rPr lang="ru-RU" i="1">
                        <a:latin typeface="Cambria Math" panose="02040503050406030204" pitchFamily="18" charset="0"/>
                      </a:rPr>
                      <m:t>=2,5∙</m:t>
                    </m:r>
                    <m:sSup>
                      <m:s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ru-RU" i="1"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</m:oMath>
                </a14:m>
                <a:r>
                  <a:rPr lang="ru-RU" dirty="0"/>
                  <a:t>,т. е. карбонат кальция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ru-RU" dirty="0"/>
                  <a:t> в 10 000 раз прочнее сульфата кальция, поэтому в первую очередь происходит образование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𝐶𝑎𝐶𝑂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ru-RU" dirty="0"/>
                  <a:t>.</a:t>
                </a:r>
              </a:p>
              <a:p>
                <a:endParaRPr lang="ru-RU" dirty="0">
                  <a:effectLst/>
                </a:endParaRP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3" name="Текс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37025" y="990600"/>
                <a:ext cx="2987100" cy="3981450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Текст 3"/>
              <p:cNvSpPr>
                <a:spLocks noGrp="1"/>
              </p:cNvSpPr>
              <p:nvPr>
                <p:ph type="body" idx="2"/>
              </p:nvPr>
            </p:nvSpPr>
            <p:spPr>
              <a:xfrm>
                <a:off x="3962399" y="1019174"/>
                <a:ext cx="3190875" cy="3952875"/>
              </a:xfrm>
            </p:spPr>
            <p:txBody>
              <a:bodyPr/>
              <a:lstStyle/>
              <a:p>
                <a:r>
                  <a:rPr lang="ru-RU" dirty="0"/>
                  <a:t>Если в раствор, содержащий катионы кальция и стронция, добавить сульфат-ионы, то будет наблюдаться конкурирующий гетерогенный процесс – «борьба» катионов за общий анион:</a:t>
                </a:r>
              </a:p>
              <a:p>
                <a:r>
                  <a:rPr lang="ru-RU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i="1">
                            <a:latin typeface="Cambria Math"/>
                          </a:rPr>
                          <m:t>𝐶𝑎</m:t>
                        </m:r>
                      </m:e>
                      <m:sup>
                        <m:r>
                          <a:rPr lang="ru-RU" i="1">
                            <a:latin typeface="Cambria Math"/>
                          </a:rPr>
                          <m:t>2+</m:t>
                        </m:r>
                      </m:sup>
                    </m:sSup>
                    <m:r>
                      <a:rPr lang="ru-RU" i="1">
                        <a:latin typeface="Cambria Math"/>
                      </a:rPr>
                      <m:t>+</m:t>
                    </m:r>
                    <m:sSubSup>
                      <m:sSub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ru-RU" i="1">
                            <a:latin typeface="Cambria Math"/>
                          </a:rPr>
                          <m:t>𝑆𝑂</m:t>
                        </m:r>
                      </m:e>
                      <m:sub>
                        <m:r>
                          <a:rPr lang="ru-RU" i="1">
                            <a:latin typeface="Cambria Math"/>
                          </a:rPr>
                          <m:t>4</m:t>
                        </m:r>
                      </m:sub>
                      <m:sup>
                        <m:r>
                          <a:rPr lang="ru-RU" i="1">
                            <a:latin typeface="Cambria Math"/>
                          </a:rPr>
                          <m:t>2−</m:t>
                        </m:r>
                      </m:sup>
                    </m:sSubSup>
                    <m:r>
                      <a:rPr lang="ru-RU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/>
                          </a:rPr>
                          <m:t>𝐶𝑎𝑆𝑂</m:t>
                        </m:r>
                      </m:e>
                      <m:sub>
                        <m:r>
                          <a:rPr lang="ru-RU" i="1">
                            <a:latin typeface="Cambria Math"/>
                          </a:rPr>
                          <m:t>4</m:t>
                        </m:r>
                      </m:sub>
                    </m:sSub>
                    <m:r>
                      <a:rPr lang="ru-RU" i="1">
                        <a:latin typeface="Cambria Math"/>
                      </a:rPr>
                      <m:t>; </m:t>
                    </m:r>
                    <m:sSup>
                      <m:s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𝑆𝑟</m:t>
                        </m:r>
                      </m:e>
                      <m:sup>
                        <m:r>
                          <a:rPr lang="ru-RU" i="1">
                            <a:latin typeface="Cambria Math"/>
                          </a:rPr>
                          <m:t>2+</m:t>
                        </m:r>
                      </m:sup>
                    </m:sSup>
                    <m:r>
                      <a:rPr lang="ru-RU" i="1">
                        <a:latin typeface="Cambria Math"/>
                      </a:rPr>
                      <m:t>+</m:t>
                    </m:r>
                    <m:sSubSup>
                      <m:sSub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ru-RU" i="1">
                            <a:latin typeface="Cambria Math"/>
                          </a:rPr>
                          <m:t>𝑆𝑂</m:t>
                        </m:r>
                      </m:e>
                      <m:sub>
                        <m:r>
                          <a:rPr lang="ru-RU" i="1">
                            <a:latin typeface="Cambria Math"/>
                          </a:rPr>
                          <m:t>4</m:t>
                        </m:r>
                      </m:sub>
                      <m:sup>
                        <m:r>
                          <a:rPr lang="ru-RU" i="1">
                            <a:latin typeface="Cambria Math"/>
                          </a:rPr>
                          <m:t>2−</m:t>
                        </m:r>
                      </m:sup>
                    </m:sSubSup>
                    <m:r>
                      <a:rPr lang="ru-RU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/>
                          </a:rPr>
                          <m:t>𝑆𝑟𝑆𝑂</m:t>
                        </m:r>
                      </m:e>
                      <m:sub>
                        <m:r>
                          <a:rPr lang="ru-RU" i="1">
                            <a:latin typeface="Cambria Math"/>
                          </a:rPr>
                          <m:t>4</m:t>
                        </m:r>
                      </m:sub>
                    </m:sSub>
                  </m:oMath>
                </a14:m>
                <a:r>
                  <a:rPr lang="ru-RU" dirty="0"/>
                  <a:t>.</a:t>
                </a:r>
              </a:p>
            </p:txBody>
          </p:sp>
        </mc:Choice>
        <mc:Fallback xmlns="">
          <p:sp>
            <p:nvSpPr>
              <p:cNvPr id="4" name="Текст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2"/>
              </p:nvPr>
            </p:nvSpPr>
            <p:spPr>
              <a:xfrm>
                <a:off x="3962399" y="1019174"/>
                <a:ext cx="3190875" cy="3952875"/>
              </a:xfrm>
              <a:blipFill rotWithShape="1">
                <a:blip r:embed="rId3"/>
                <a:stretch>
                  <a:fillRect r="-19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8083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Конкурирующие гетерогенные процессы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Текст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713225" y="1000124"/>
                <a:ext cx="2987100" cy="3914775"/>
              </a:xfrm>
            </p:spPr>
            <p:txBody>
              <a:bodyPr/>
              <a:lstStyle/>
              <a:p>
                <a:r>
                  <a:rPr lang="ru-RU" dirty="0"/>
                  <a:t>При сравнении констант (произведений) растворимости сульфатов кальция и стронция видно, что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𝑆𝑟𝑆𝑂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  <m:r>
                      <a:rPr lang="ru-RU" i="1">
                        <a:latin typeface="Cambria Math" panose="02040503050406030204" pitchFamily="18" charset="0"/>
                      </a:rPr>
                      <m:t>=3,2∙</m:t>
                    </m:r>
                    <m:sSup>
                      <m:s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ru-RU" i="1">
                            <a:latin typeface="Cambria Math" panose="02040503050406030204" pitchFamily="18" charset="0"/>
                          </a:rPr>
                          <m:t>−7</m:t>
                        </m:r>
                      </m:sup>
                    </m:sSup>
                    <m:r>
                      <a:rPr lang="ru-RU" i="1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𝐶𝑎𝑆𝑂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  <m:r>
                      <a:rPr lang="ru-RU" i="1">
                        <a:latin typeface="Cambria Math" panose="02040503050406030204" pitchFamily="18" charset="0"/>
                      </a:rPr>
                      <m:t>=2,5∙</m:t>
                    </m:r>
                    <m:sSup>
                      <m:s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ru-RU" i="1"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</m:oMath>
                </a14:m>
                <a:r>
                  <a:rPr lang="ru-RU" dirty="0"/>
                  <a:t>, следовательно, конкуренцию «выиграют» катионы стронция. Вот почему попадающий в организм человека стронций вытесняет кальций из его соединений в костях, что способствует развитию «стронциевого» рахита.</a:t>
                </a:r>
                <a:endParaRPr lang="ru-RU" dirty="0">
                  <a:effectLst/>
                </a:endParaRP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3" name="Текс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713225" y="1000124"/>
                <a:ext cx="2987100" cy="3914775"/>
              </a:xfrm>
              <a:blipFill rotWithShape="1">
                <a:blip r:embed="rId2"/>
                <a:stretch>
                  <a:fillRect r="-1837" b="-436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3962400" y="1019175"/>
            <a:ext cx="2987100" cy="3867150"/>
          </a:xfrm>
        </p:spPr>
        <p:txBody>
          <a:bodyPr/>
          <a:lstStyle/>
          <a:p>
            <a:r>
              <a:rPr lang="ru-RU" dirty="0"/>
              <a:t>Данные явления – конкурирующие гетерогенные процессы.</a:t>
            </a:r>
          </a:p>
          <a:p>
            <a:r>
              <a:rPr lang="ru-RU" dirty="0"/>
              <a:t>Пример 1. Какой осадок будет образовываться в первую очередь при добавлении 0,1 н. раствора ацетата свинца к раствору смеси сульфата и хромата натрия?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3137815"/>
            <a:ext cx="2733675" cy="200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98732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Конкурирующие гетерогенные процессы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Текст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713225" y="847726"/>
                <a:ext cx="2987100" cy="3971924"/>
              </a:xfrm>
            </p:spPr>
            <p:txBody>
              <a:bodyPr/>
              <a:lstStyle/>
              <a:p>
                <a:r>
                  <a:rPr lang="ru-RU" dirty="0"/>
                  <a:t>Решение:</a:t>
                </a:r>
                <a:endParaRPr lang="ru-RU" dirty="0">
                  <a:effectLst/>
                </a:endParaRPr>
              </a:p>
              <a:p>
                <a:r>
                  <a:rPr lang="ru-RU" dirty="0"/>
                  <a:t>Возможно протекание следующих реакций:</a:t>
                </a:r>
                <a:endParaRPr lang="ru-RU" dirty="0">
                  <a:effectLst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𝑃𝑏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𝑆𝑂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2−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𝑃𝑏𝑆𝑂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↓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; </m:t>
                    </m:r>
                    <m:sSup>
                      <m:s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𝑃𝑏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𝐶𝑟𝑂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2−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𝑃𝑏𝐶𝑟𝑂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↓.</m:t>
                    </m:r>
                  </m:oMath>
                </a14:m>
                <a:endParaRPr lang="ru-RU" dirty="0">
                  <a:effectLst/>
                </a:endParaRPr>
              </a:p>
              <a:p>
                <a:r>
                  <a:rPr lang="ru-RU" dirty="0"/>
                  <a:t>Используя справочные данные, рассчитаем концентрации ионов свинца, необходимые для образования сульфата и хромата свинца:</a:t>
                </a:r>
                <a:endParaRPr lang="ru-RU" dirty="0">
                  <a:effectLst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𝑃𝑏</m:t>
                            </m:r>
                          </m:e>
                          <m:sup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+2</m:t>
                            </m:r>
                          </m:sup>
                        </m:sSup>
                      </m:e>
                    </m:d>
                    <m:r>
                      <a:rPr lang="ru-RU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d>
                          <m:d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ru-RU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𝑃𝑏𝑆𝑂</m:t>
                                </m:r>
                              </m:e>
                              <m:sub>
                                <m:r>
                                  <a:rPr lang="ru-RU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e>
                        </m:d>
                      </m:e>
                    </m:rad>
                    <m:r>
                      <a:rPr lang="ru-RU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1,6∙</m:t>
                        </m:r>
                        <m:sSup>
                          <m:sSup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−8</m:t>
                            </m:r>
                          </m:sup>
                        </m:sSup>
                      </m:e>
                    </m:rad>
                    <m:r>
                      <a:rPr lang="ru-RU" i="1">
                        <a:latin typeface="Cambria Math" panose="02040503050406030204" pitchFamily="18" charset="0"/>
                      </a:rPr>
                      <m:t>=1,26∙</m:t>
                    </m:r>
                    <m:sSup>
                      <m:s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ru-RU" i="1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ru-RU" dirty="0"/>
                  <a:t> моль/л;</a:t>
                </a:r>
                <a:endParaRPr lang="ru-RU" dirty="0">
                  <a:effectLst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𝑃𝑏</m:t>
                            </m:r>
                          </m:e>
                          <m:sup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+2</m:t>
                            </m:r>
                          </m:sup>
                        </m:sSup>
                      </m:e>
                    </m:d>
                    <m:r>
                      <a:rPr lang="ru-RU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d>
                          <m:d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ru-RU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𝑃𝑏𝐶𝑟𝑂</m:t>
                                </m:r>
                              </m:e>
                              <m:sub>
                                <m:r>
                                  <a:rPr lang="ru-RU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e>
                        </m:d>
                      </m:e>
                    </m:rad>
                    <m:r>
                      <a:rPr lang="ru-RU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1,8∙</m:t>
                        </m:r>
                        <m:sSup>
                          <m:sSup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−14</m:t>
                            </m:r>
                          </m:sup>
                        </m:sSup>
                      </m:e>
                    </m:rad>
                    <m:r>
                      <a:rPr lang="ru-RU" i="1">
                        <a:latin typeface="Cambria Math" panose="02040503050406030204" pitchFamily="18" charset="0"/>
                      </a:rPr>
                      <m:t>=1,34∙</m:t>
                    </m:r>
                    <m:sSup>
                      <m:s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ru-RU" i="1">
                            <a:latin typeface="Cambria Math" panose="02040503050406030204" pitchFamily="18" charset="0"/>
                          </a:rPr>
                          <m:t>−7</m:t>
                        </m:r>
                      </m:sup>
                    </m:sSup>
                  </m:oMath>
                </a14:m>
                <a:r>
                  <a:rPr lang="ru-RU" dirty="0"/>
                  <a:t> моль/л.</a:t>
                </a:r>
                <a:endParaRPr lang="ru-RU" dirty="0">
                  <a:effectLst/>
                </a:endParaRP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3" name="Текс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713225" y="847726"/>
                <a:ext cx="2987100" cy="3971924"/>
              </a:xfrm>
              <a:blipFill rotWithShape="1">
                <a:blip r:embed="rId2"/>
                <a:stretch>
                  <a:fillRect b="-828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Текст 3"/>
              <p:cNvSpPr>
                <a:spLocks noGrp="1"/>
              </p:cNvSpPr>
              <p:nvPr>
                <p:ph type="body" idx="2"/>
              </p:nvPr>
            </p:nvSpPr>
            <p:spPr>
              <a:xfrm>
                <a:off x="3962400" y="1019174"/>
                <a:ext cx="2987100" cy="3781425"/>
              </a:xfrm>
            </p:spPr>
            <p:txBody>
              <a:bodyPr/>
              <a:lstStyle/>
              <a:p>
                <a:r>
                  <a:rPr lang="ru-RU" dirty="0"/>
                  <a:t>Так как величина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𝑃𝑏𝐶𝑟𝑂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</m:oMath>
                </a14:m>
                <a:r>
                  <a:rPr lang="ru-RU" dirty="0"/>
                  <a:t> достигается при меньшей концентрации ионов свинца в растворе, то хромат свинца будет образовываться в первую очередь.</a:t>
                </a:r>
                <a:endParaRPr lang="ru-RU" dirty="0">
                  <a:effectLst/>
                </a:endParaRPr>
              </a:p>
              <a:p>
                <a:r>
                  <a:rPr lang="ru-RU" dirty="0"/>
                  <a:t>Ответ: хромат свинца.</a:t>
                </a:r>
                <a:endParaRPr lang="ru-RU" dirty="0">
                  <a:effectLst/>
                </a:endParaRP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4" name="Текст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2"/>
              </p:nvPr>
            </p:nvSpPr>
            <p:spPr>
              <a:xfrm>
                <a:off x="3962400" y="1019174"/>
                <a:ext cx="2987100" cy="3781425"/>
              </a:xfr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190875"/>
            <a:ext cx="5638800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36326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376" y="209550"/>
            <a:ext cx="6429374" cy="552450"/>
          </a:xfrm>
        </p:spPr>
        <p:txBody>
          <a:bodyPr/>
          <a:lstStyle/>
          <a:p>
            <a:r>
              <a:rPr lang="ru-RU" sz="2000" dirty="0"/>
              <a:t>Конкурирующие гетерогенные процессы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Текст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438150" y="800101"/>
                <a:ext cx="6267450" cy="4200524"/>
              </a:xfrm>
            </p:spPr>
            <p:txBody>
              <a:bodyPr/>
              <a:lstStyle/>
              <a:p>
                <a:r>
                  <a:rPr lang="ru-RU" dirty="0"/>
                  <a:t>Пример 2. К равновесной системе, состоящей из осадка хромата серебра и его насыщенного раствора, прилили избыток раствора сульфида натрия. Опишите происходящие при этом явления.</a:t>
                </a:r>
                <a:endParaRPr lang="ru-RU" dirty="0">
                  <a:effectLst/>
                </a:endParaRPr>
              </a:p>
              <a:p>
                <a:r>
                  <a:rPr lang="ru-RU" dirty="0"/>
                  <a:t>Решение:</a:t>
                </a:r>
                <a:endParaRPr lang="ru-RU" dirty="0">
                  <a:effectLst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𝐴𝑔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𝐶𝑟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4</m:t>
                        </m:r>
                        <m:d>
                          <m:d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тв</m:t>
                            </m:r>
                          </m:e>
                        </m:d>
                      </m:sub>
                    </m:sSub>
                    <m:r>
                      <m:rPr>
                        <m:nor/>
                      </m:rPr>
                      <a:rPr lang="ru-RU" dirty="0">
                        <a:solidFill>
                          <a:schemeClr val="dk1"/>
                        </a:solidFill>
                      </a:rPr>
                      <m:t>→</m:t>
                    </m:r>
                    <m:sSubSup>
                      <m:sSub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𝐴𝑔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  (р−р)</m:t>
                        </m:r>
                      </m:sub>
                      <m:sup>
                        <m:r>
                          <a:rPr lang="ru-RU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ru-RU" i="1">
                        <a:latin typeface="Cambria Math" panose="02040503050406030204" pitchFamily="18" charset="0"/>
                      </a:rPr>
                      <m:t> + </m:t>
                    </m:r>
                    <m:sSubSup>
                      <m:sSub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𝐶𝑟𝑂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4  </m:t>
                        </m:r>
                        <m:d>
                          <m:d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р−р</m:t>
                            </m:r>
                          </m:e>
                        </m:d>
                      </m:sub>
                      <m:sup>
                        <m:r>
                          <a:rPr lang="ru-RU" i="1">
                            <a:latin typeface="Cambria Math" panose="02040503050406030204" pitchFamily="18" charset="0"/>
                          </a:rPr>
                          <m:t>2−</m:t>
                        </m:r>
                      </m:sup>
                    </m:sSubSup>
                  </m:oMath>
                </a14:m>
                <a:endParaRPr lang="ru-RU" dirty="0">
                  <a:effectLst/>
                </a:endParaRPr>
              </a:p>
              <a:p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(р−р)</m:t>
                        </m:r>
                      </m:sub>
                    </m:sSub>
                    <m:r>
                      <m:rPr>
                        <m:nor/>
                      </m:rPr>
                      <a:rPr lang="ru-RU" dirty="0">
                        <a:solidFill>
                          <a:schemeClr val="dk1"/>
                        </a:solidFill>
                      </a:rPr>
                      <m:t>→</m:t>
                    </m:r>
                    <m:sSubSup>
                      <m:sSub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  (р−р)</m:t>
                        </m:r>
                      </m:sub>
                      <m:sup>
                        <m:r>
                          <a:rPr lang="ru-RU" i="1">
                            <a:latin typeface="Cambria Math" panose="02040503050406030204" pitchFamily="18" charset="0"/>
                          </a:rPr>
                          <m:t>2−</m:t>
                        </m:r>
                      </m:sup>
                    </m:sSubSup>
                    <m:r>
                      <a:rPr lang="ru-RU" i="1">
                        <a:latin typeface="Cambria Math" panose="02040503050406030204" pitchFamily="18" charset="0"/>
                      </a:rPr>
                      <m:t>+ </m:t>
                    </m:r>
                    <m:sSubSup>
                      <m:sSub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𝑁𝑎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  (р−р)</m:t>
                        </m:r>
                      </m:sub>
                      <m:sup>
                        <m:r>
                          <a:rPr lang="ru-RU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endParaRPr lang="ru-RU" dirty="0">
                  <a:effectLst/>
                </a:endParaRPr>
              </a:p>
              <a:p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</a:rPr>
                      <m:t>⇅</m:t>
                    </m:r>
                  </m:oMath>
                </a14:m>
                <a:endParaRPr lang="ru-RU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𝐴𝑔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d>
                          <m:d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тв</m:t>
                            </m:r>
                          </m:e>
                        </m:d>
                      </m:sub>
                    </m:sSub>
                  </m:oMath>
                </a14:m>
                <a:endParaRPr lang="ru-RU" dirty="0">
                  <a:effectLst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𝐴𝑔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𝐶𝑟𝑂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  <m:r>
                      <a:rPr lang="ru-RU" i="1">
                        <a:latin typeface="Cambria Math" panose="02040503050406030204" pitchFamily="18" charset="0"/>
                      </a:rPr>
                      <m:t>=4∙</m:t>
                    </m:r>
                    <m:sSup>
                      <m:s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ru-RU" i="1">
                            <a:latin typeface="Cambria Math" panose="02040503050406030204" pitchFamily="18" charset="0"/>
                          </a:rPr>
                          <m:t>−12</m:t>
                        </m:r>
                      </m:sup>
                    </m:sSup>
                    <m:r>
                      <a:rPr lang="ru-RU" i="1">
                        <a:latin typeface="Cambria Math" panose="02040503050406030204" pitchFamily="18" charset="0"/>
                      </a:rPr>
                      <m:t>, а </m:t>
                    </m:r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𝐴𝑔𝑆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e>
                    </m:d>
                    <m:r>
                      <a:rPr lang="ru-RU" i="1">
                        <a:latin typeface="Cambria Math" panose="02040503050406030204" pitchFamily="18" charset="0"/>
                      </a:rPr>
                      <m:t>=6∙</m:t>
                    </m:r>
                    <m:sSup>
                      <m:s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ru-RU" i="1">
                            <a:latin typeface="Cambria Math" panose="02040503050406030204" pitchFamily="18" charset="0"/>
                          </a:rPr>
                          <m:t>−50</m:t>
                        </m:r>
                      </m:sup>
                    </m:sSup>
                    <m:r>
                      <a:rPr lang="ru-RU" i="1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r>
                  <a:rPr lang="ru-RU" dirty="0"/>
                  <a:t>Сравнивая эти величины, можно утверждать, что осадок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𝐴𝑔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ru-RU" i="1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ru-RU" dirty="0"/>
                  <a:t> образуется при меньшей концентрации ионов серебра в растворе, поэтому добавляемые анионы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ru-RU" i="1">
                            <a:latin typeface="Cambria Math" panose="02040503050406030204" pitchFamily="18" charset="0"/>
                          </a:rPr>
                          <m:t>2−</m:t>
                        </m:r>
                      </m:sup>
                    </m:sSubSup>
                  </m:oMath>
                </a14:m>
                <a:r>
                  <a:rPr lang="ru-RU" dirty="0"/>
                  <a:t> будут связывать ионы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𝐴𝑔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ru-RU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ru-RU" dirty="0"/>
                  <a:t> в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𝐴𝑔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ru-RU" i="1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ru-RU" dirty="0"/>
                  <a:t>. Удаление ионов серебра делает раствор ненасыщенным в отношении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𝐴𝑔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𝐶𝑟𝑂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ru-RU" dirty="0"/>
                  <a:t>, вследствие чего кирпично-красный осадок хромата серебра превратится в черный осадок сульфида серебра, т. е. произойдет </a:t>
                </a:r>
                <a:r>
                  <a:rPr lang="ru-RU" dirty="0" err="1"/>
                  <a:t>переосаждение</a:t>
                </a:r>
                <a:r>
                  <a:rPr lang="ru-RU" dirty="0"/>
                  <a:t> осадка.</a:t>
                </a:r>
                <a:endParaRPr lang="ru-RU" dirty="0">
                  <a:effectLst/>
                </a:endParaRP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3" name="Текс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38150" y="800101"/>
                <a:ext cx="6267450" cy="4200524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89328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Конкурирующие гетерогенные процессы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713225" y="1181100"/>
            <a:ext cx="2987100" cy="2469775"/>
          </a:xfrm>
        </p:spPr>
        <p:txBody>
          <a:bodyPr/>
          <a:lstStyle/>
          <a:p>
            <a:r>
              <a:rPr lang="ru-RU" dirty="0"/>
              <a:t>Таким образом, можно перевести одно малорастворимое соединение в другое, если образующийся осадок более прочный (имеет меньшее значение константы растворимости).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724" y="2062639"/>
            <a:ext cx="3629025" cy="284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31312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Текст 7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just"/>
                <a:r>
                  <a:rPr lang="ru-RU" sz="1400" dirty="0">
                    <a:solidFill>
                      <a:schemeClr val="dk1"/>
                    </a:solidFill>
                  </a:rPr>
                  <a:t>В организме человека образование костной ткани – наиболее важный гетерогенный процесс. В клетках костной ткани остеобластах происходит образование основного минерального компонента костной ткани </a:t>
                </a:r>
                <a:r>
                  <a:rPr lang="ru-RU" sz="1400" dirty="0" err="1">
                    <a:solidFill>
                      <a:schemeClr val="dk1"/>
                    </a:solidFill>
                  </a:rPr>
                  <a:t>гидроксифосфата</a:t>
                </a:r>
                <a:r>
                  <a:rPr lang="ru-RU" sz="1400" dirty="0">
                    <a:solidFill>
                      <a:schemeClr val="dk1"/>
                    </a:solidFill>
                  </a:rPr>
                  <a:t> кальция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𝐶𝑎</m:t>
                        </m:r>
                      </m:e>
                      <m:sub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sSub>
                      <m:sSub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ru-RU" sz="14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ru-RU" sz="14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14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𝑃𝑂</m:t>
                                </m:r>
                              </m:e>
                              <m:sub>
                                <m:r>
                                  <a:rPr lang="ru-RU" sz="14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ru-RU" sz="14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𝑂𝐻</m:t>
                    </m:r>
                  </m:oMath>
                </a14:m>
                <a:r>
                  <a:rPr lang="ru-RU" sz="1400" dirty="0">
                    <a:solidFill>
                      <a:schemeClr val="dk1"/>
                    </a:solidFill>
                  </a:rPr>
                  <a:t>, его константа растворимости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ru-RU" sz="14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=1,6∙</m:t>
                    </m:r>
                    <m:sSup>
                      <m:sSup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−58</m:t>
                        </m:r>
                      </m:sup>
                    </m:sSup>
                    <m:r>
                      <a:rPr lang="ru-RU" sz="14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ru-RU" sz="1400" dirty="0">
                    <a:solidFill>
                      <a:schemeClr val="dk1"/>
                    </a:solidFill>
                  </a:rPr>
                  <a:t> Часть ионов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𝐶𝑎</m:t>
                        </m:r>
                      </m:e>
                      <m:sup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2+</m:t>
                        </m:r>
                      </m:sup>
                    </m:sSup>
                  </m:oMath>
                </a14:m>
                <a:r>
                  <a:rPr lang="ru-RU" sz="1400" dirty="0">
                    <a:solidFill>
                      <a:schemeClr val="dk1"/>
                    </a:solidFill>
                  </a:rPr>
                  <a:t> замещена ионами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𝑀𝑔</m:t>
                        </m:r>
                      </m:e>
                      <m:sup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2+</m:t>
                        </m:r>
                      </m:sup>
                    </m:sSup>
                  </m:oMath>
                </a14:m>
                <a:r>
                  <a:rPr lang="ru-RU" sz="1400" dirty="0">
                    <a:solidFill>
                      <a:schemeClr val="dk1"/>
                    </a:solidFill>
                  </a:rPr>
                  <a:t>, а очень незначительная часть ионов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𝑂𝐻</m:t>
                        </m:r>
                      </m:e>
                      <m:sup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ru-RU" sz="1400" dirty="0">
                    <a:solidFill>
                      <a:schemeClr val="dk1"/>
                    </a:solidFill>
                  </a:rPr>
                  <a:t> замещена ионами фтора, которые повышают прочность кости. Это явление называется изоморфизмом.</a:t>
                </a: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8" name="Текст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 rotWithShape="1">
                <a:blip r:embed="rId2"/>
                <a:stretch>
                  <a:fillRect r="-23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ru-RU" sz="2000" dirty="0">
                <a:solidFill>
                  <a:schemeClr val="accent1"/>
                </a:solidFill>
              </a:rPr>
              <a:t>Гетерогенные процессы в организме</a:t>
            </a:r>
            <a:r>
              <a:rPr lang="ru-RU" sz="2000" dirty="0"/>
              <a:t/>
            </a:r>
            <a:br>
              <a:rPr lang="ru-RU" sz="2000" dirty="0"/>
            </a:b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7" y="2830812"/>
            <a:ext cx="4029073" cy="231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17688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Текст 1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713225" y="723900"/>
                <a:ext cx="7717500" cy="4200525"/>
              </a:xfrm>
            </p:spPr>
            <p:txBody>
              <a:bodyPr/>
              <a:lstStyle/>
              <a:p>
                <a:r>
                  <a:rPr lang="ru-RU" sz="1400" dirty="0">
                    <a:solidFill>
                      <a:schemeClr val="dk1"/>
                    </a:solidFill>
                  </a:rPr>
                  <a:t>Образование гидроксиапатита можно выразить следующими уравнениями:</a:t>
                </a:r>
              </a:p>
              <a:p>
                <a:r>
                  <a:rPr lang="en-US" sz="1400" dirty="0">
                    <a:solidFill>
                      <a:schemeClr val="dk1"/>
                    </a:solidFill>
                  </a:rPr>
                  <a:t>I</a:t>
                </a:r>
                <a:r>
                  <a:rPr lang="ru-RU" sz="1400" dirty="0">
                    <a:solidFill>
                      <a:schemeClr val="dk1"/>
                    </a:solidFill>
                  </a:rPr>
                  <a:t> стадия:</a:t>
                </a:r>
              </a:p>
              <a:p>
                <a:r>
                  <a:rPr lang="ru-RU" sz="1400" dirty="0">
                    <a:solidFill>
                      <a:schemeClr val="dk1"/>
                    </a:solidFill>
                  </a:rPr>
                  <a:t>уменьшение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ru-RU" sz="1400" dirty="0">
                  <a:solidFill>
                    <a:schemeClr val="dk1"/>
                  </a:solidFill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𝐶𝑎</m:t>
                        </m:r>
                      </m:e>
                      <m:sup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+2</m:t>
                        </m:r>
                      </m:sup>
                    </m:sSup>
                    <m:r>
                      <a:rPr lang="ru-RU" sz="14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𝐻𝑃𝑂</m:t>
                        </m:r>
                      </m:e>
                      <m:sub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2−</m:t>
                        </m:r>
                      </m:sup>
                    </m:sSubSup>
                    <m:r>
                      <a:rPr lang="ru-RU" sz="14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𝐶𝑎𝐻𝑃𝑂</m:t>
                        </m:r>
                      </m:e>
                      <m:sub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ru-RU" sz="1400" dirty="0">
                    <a:solidFill>
                      <a:schemeClr val="dk1"/>
                    </a:solidFill>
                  </a:rPr>
                  <a:t>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ru-RU" sz="14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=2,7∙</m:t>
                    </m:r>
                    <m:sSup>
                      <m:sSup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−7</m:t>
                        </m:r>
                      </m:sup>
                    </m:sSup>
                  </m:oMath>
                </a14:m>
                <a:r>
                  <a:rPr lang="ru-RU" sz="1400" dirty="0">
                    <a:solidFill>
                      <a:schemeClr val="dk1"/>
                    </a:solidFill>
                  </a:rPr>
                  <a:t> </a:t>
                </a:r>
              </a:p>
              <a:p>
                <a:endParaRPr lang="ru-RU" sz="1400" dirty="0">
                  <a:solidFill>
                    <a:schemeClr val="dk1"/>
                  </a:solidFill>
                </a:endParaRPr>
              </a:p>
              <a:p>
                <a:r>
                  <a:rPr lang="en-US" sz="1400" dirty="0">
                    <a:solidFill>
                      <a:schemeClr val="dk1"/>
                    </a:solidFill>
                  </a:rPr>
                  <a:t>II</a:t>
                </a:r>
                <a:r>
                  <a:rPr lang="ru-RU" sz="1400" dirty="0">
                    <a:solidFill>
                      <a:schemeClr val="dk1"/>
                    </a:solidFill>
                  </a:rPr>
                  <a:t> стадия: </a:t>
                </a:r>
                <a14:m>
                  <m:oMath xmlns:m="http://schemas.openxmlformats.org/officeDocument/2006/math">
                    <m:r>
                      <a:rPr lang="ru-RU" sz="14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3</m:t>
                    </m:r>
                    <m:sSub>
                      <m:sSub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𝐶𝑎𝐻𝑃𝑂</m:t>
                        </m:r>
                      </m:e>
                      <m:sub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ru-RU" sz="14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𝐶𝑎</m:t>
                        </m:r>
                        <m:d>
                          <m:dPr>
                            <m:ctrlPr>
                              <a:rPr lang="ru-RU" sz="14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ru-RU" sz="140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  <m:t>𝑂𝐻</m:t>
                            </m:r>
                          </m:e>
                        </m:d>
                      </m:e>
                      <m:sub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r>
                      <a:rPr lang="ru-RU" sz="14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𝐶𝑎</m:t>
                        </m:r>
                      </m:e>
                      <m:sub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ru-RU" sz="14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ru-RU" sz="14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14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𝑃𝑂</m:t>
                                </m:r>
                              </m:e>
                              <m:sub>
                                <m:r>
                                  <a:rPr lang="ru-RU" sz="14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ru-RU" sz="14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𝐶𝑎𝐻𝑃𝑂</m:t>
                        </m:r>
                      </m:e>
                      <m:sub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ru-RU" sz="14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+2</m:t>
                        </m:r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sz="14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140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  <m:t>𝐶𝑎</m:t>
                            </m:r>
                          </m:e>
                          <m:sub>
                            <m:r>
                              <a:rPr lang="ru-RU" sz="140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  <m:sSub>
                          <m:sSubPr>
                            <m:ctrlPr>
                              <a:rPr lang="ru-RU" sz="14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ru-RU" sz="14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ru-RU" sz="1400" i="1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14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𝑃𝑂</m:t>
                                    </m:r>
                                  </m:e>
                                  <m:sub>
                                    <m:r>
                                      <a:rPr lang="ru-RU" sz="14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ru-RU" sz="140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  <m:r>
                      <a:rPr lang="ru-RU" sz="14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 =1,3∙</m:t>
                    </m:r>
                    <m:sSup>
                      <m:sSup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−47</m:t>
                        </m:r>
                      </m:sup>
                    </m:sSup>
                    <m:r>
                      <a:rPr lang="ru-RU" sz="14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                                         </m:t>
                    </m:r>
                  </m:oMath>
                </a14:m>
                <a:endParaRPr lang="ru-RU" sz="1400" dirty="0">
                  <a:solidFill>
                    <a:schemeClr val="dk1"/>
                  </a:solidFill>
                </a:endParaRPr>
              </a:p>
              <a:p>
                <a:r>
                  <a:rPr lang="en-US" sz="1400" dirty="0">
                    <a:solidFill>
                      <a:schemeClr val="dk1"/>
                    </a:solidFill>
                  </a:rPr>
                  <a:t>III</a:t>
                </a:r>
                <a:r>
                  <a:rPr lang="ru-RU" sz="1400" dirty="0">
                    <a:solidFill>
                      <a:schemeClr val="dk1"/>
                    </a:solidFill>
                  </a:rPr>
                  <a:t> стадия: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𝐶𝑎</m:t>
                        </m:r>
                      </m:e>
                      <m:sub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ru-RU" sz="14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sSub>
                      <m:sSub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ru-RU" sz="14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ru-RU" sz="14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14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𝑃𝑂</m:t>
                                </m:r>
                              </m:e>
                              <m:sub>
                                <m:r>
                                  <a:rPr lang="ru-RU" sz="14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ru-RU" sz="14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𝐶𝑎</m:t>
                        </m:r>
                        <m:d>
                          <m:dPr>
                            <m:ctrlPr>
                              <a:rPr lang="ru-RU" sz="14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ru-RU" sz="140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  <m:t>𝑂𝐻</m:t>
                            </m:r>
                          </m:e>
                        </m:d>
                      </m:e>
                      <m:sub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r>
                      <a:rPr lang="ru-RU" sz="14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𝐶𝑎</m:t>
                        </m:r>
                      </m:e>
                      <m:sub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53</m:t>
                        </m:r>
                      </m:sub>
                    </m:sSub>
                    <m:sSub>
                      <m:sSub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ru-RU" sz="14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ru-RU" sz="14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14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𝑃𝑂</m:t>
                                </m:r>
                              </m:e>
                              <m:sub>
                                <m:r>
                                  <a:rPr lang="ru-RU" sz="14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ru-RU" sz="14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𝑂𝐻</m:t>
                    </m:r>
                    <m:r>
                      <a:rPr lang="ru-RU" sz="14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sz="14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140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  <m:t>𝐶𝑎</m:t>
                            </m:r>
                          </m:e>
                          <m:sub>
                            <m:r>
                              <a:rPr lang="ru-RU" sz="140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  <m:sSub>
                          <m:sSubPr>
                            <m:ctrlPr>
                              <a:rPr lang="ru-RU" sz="14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ru-RU" sz="14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ru-RU" sz="1400" i="1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14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𝑃𝑂</m:t>
                                    </m:r>
                                  </m:e>
                                  <m:sub>
                                    <m:r>
                                      <a:rPr lang="ru-RU" sz="14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ru-RU" sz="140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𝑂𝐻</m:t>
                        </m:r>
                      </m:e>
                    </m:d>
                    <m:r>
                      <a:rPr lang="ru-RU" sz="14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=1,6∙</m:t>
                    </m:r>
                    <m:sSup>
                      <m:sSup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−58</m:t>
                        </m:r>
                      </m:sup>
                    </m:sSup>
                  </m:oMath>
                </a14:m>
                <a:endParaRPr lang="ru-RU" sz="1400" dirty="0">
                  <a:solidFill>
                    <a:schemeClr val="dk1"/>
                  </a:solidFill>
                </a:endParaRPr>
              </a:p>
              <a:p>
                <a:r>
                  <a:rPr lang="ru-RU" sz="1400" dirty="0">
                    <a:solidFill>
                      <a:schemeClr val="dk1"/>
                    </a:solidFill>
                  </a:rPr>
                  <a:t>                          остеобласты (среда щелочная)</a:t>
                </a:r>
              </a:p>
              <a:p>
                <a:r>
                  <a:rPr lang="ru-RU" sz="1400" dirty="0">
                    <a:solidFill>
                      <a:schemeClr val="dk1"/>
                    </a:solidFill>
                  </a:rPr>
                  <a:t>                            минерализация</a:t>
                </a:r>
              </a:p>
              <a:p>
                <a:r>
                  <a:rPr lang="ru-RU" sz="1400" dirty="0">
                    <a:solidFill>
                      <a:schemeClr val="dk1"/>
                    </a:solidFill>
                  </a:rPr>
                  <a:t>Суммарное уравнение можно записать следующим образом:  </a:t>
                </a:r>
              </a:p>
              <a:p>
                <a:r>
                  <a:rPr lang="ru-RU" sz="1400" dirty="0">
                    <a:solidFill>
                      <a:schemeClr val="dk1"/>
                    </a:solidFill>
                  </a:rPr>
                  <a:t>      деминерализация</a:t>
                </a:r>
              </a:p>
              <a:p>
                <a:r>
                  <a:rPr lang="ru-RU" sz="1400" dirty="0">
                    <a:solidFill>
                      <a:schemeClr val="dk1"/>
                    </a:solidFill>
                  </a:rPr>
                  <a:t>      остеокласты (среда кислая)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𝐶𝑎</m:t>
                        </m:r>
                      </m:e>
                      <m:sup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2+</m:t>
                        </m:r>
                      </m:sup>
                    </m:sSup>
                    <m:r>
                      <a:rPr lang="ru-RU" sz="14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𝐻𝑃𝑂</m:t>
                        </m:r>
                      </m:e>
                      <m:sub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2−</m:t>
                        </m:r>
                      </m:sup>
                    </m:sSubSup>
                    <m:r>
                      <a:rPr lang="ru-RU" sz="14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𝑂𝐻</m:t>
                        </m:r>
                      </m:e>
                      <m:sup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m:rPr>
                        <m:nor/>
                      </m:rPr>
                      <a:rPr lang="ru-RU" sz="1400" dirty="0">
                        <a:solidFill>
                          <a:schemeClr val="dk1"/>
                        </a:solidFill>
                      </a:rPr>
                      <m:t>→</m:t>
                    </m:r>
                    <m:sSub>
                      <m:sSub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𝐶𝑎</m:t>
                        </m:r>
                      </m:e>
                      <m:sub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sSub>
                      <m:sSub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ru-RU" sz="14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ru-RU" sz="14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14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𝑃𝑂</m:t>
                                </m:r>
                              </m:e>
                              <m:sub>
                                <m:r>
                                  <a:rPr lang="ru-RU" sz="14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ru-RU" sz="14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𝑂𝐻</m:t>
                    </m:r>
                    <m:r>
                      <a:rPr lang="ru-RU" sz="14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ru-RU" sz="14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ru-RU" sz="14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ru-RU" sz="1400" dirty="0">
                    <a:solidFill>
                      <a:schemeClr val="dk1"/>
                    </a:solidFill>
                  </a:rPr>
                  <a:t>  </a:t>
                </a: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2" name="Текст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713225" y="723900"/>
                <a:ext cx="7717500" cy="4200525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13225" y="231648"/>
            <a:ext cx="7717500" cy="572700"/>
          </a:xfrm>
        </p:spPr>
        <p:txBody>
          <a:bodyPr/>
          <a:lstStyle/>
          <a:p>
            <a:r>
              <a:rPr lang="ru-RU" sz="2000" dirty="0"/>
              <a:t>Гетерогенные процессы в организме</a:t>
            </a:r>
          </a:p>
        </p:txBody>
      </p:sp>
    </p:spTree>
    <p:extLst>
      <p:ext uri="{BB962C8B-B14F-4D97-AF65-F5344CB8AC3E}">
        <p14:creationId xmlns:p14="http://schemas.microsoft.com/office/powerpoint/2010/main" val="8216765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Текст 1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just"/>
                <a:r>
                  <a:rPr lang="ru-RU" sz="1400" dirty="0">
                    <a:solidFill>
                      <a:schemeClr val="dk1"/>
                    </a:solidFill>
                  </a:rPr>
                  <a:t>Большинство фосфорно-кальциевых солей кристаллизуются с образованием кристаллов разной величины и формы в зависимости от входящих элементов. Кристаллизация происходит на органической матрице, которой является белок коллаген. В этом сложном процессе участвуют также </a:t>
                </a:r>
                <a:r>
                  <a:rPr lang="ru-RU" sz="1400" dirty="0" err="1">
                    <a:solidFill>
                      <a:schemeClr val="dk1"/>
                    </a:solidFill>
                  </a:rPr>
                  <a:t>гетерополисахариды</a:t>
                </a:r>
                <a:r>
                  <a:rPr lang="ru-RU" sz="1400" dirty="0">
                    <a:solidFill>
                      <a:schemeClr val="dk1"/>
                    </a:solidFill>
                  </a:rPr>
                  <a:t> – </a:t>
                </a:r>
                <a:r>
                  <a:rPr lang="ru-RU" sz="1400" dirty="0" err="1">
                    <a:solidFill>
                      <a:schemeClr val="dk1"/>
                    </a:solidFill>
                  </a:rPr>
                  <a:t>хондроитинсульфаты</a:t>
                </a:r>
                <a:r>
                  <a:rPr lang="ru-RU" sz="1400" dirty="0">
                    <a:solidFill>
                      <a:schemeClr val="dk1"/>
                    </a:solidFill>
                  </a:rPr>
                  <a:t>. Процессы минерализации и деминерализации регулируются гормонами (</a:t>
                </a:r>
                <a:r>
                  <a:rPr lang="ru-RU" sz="1400" dirty="0" err="1">
                    <a:solidFill>
                      <a:schemeClr val="dk1"/>
                    </a:solidFill>
                  </a:rPr>
                  <a:t>паратгормон</a:t>
                </a:r>
                <a:r>
                  <a:rPr lang="ru-RU" sz="1400" dirty="0">
                    <a:solidFill>
                      <a:schemeClr val="dk1"/>
                    </a:solidFill>
                  </a:rPr>
                  <a:t>, </a:t>
                </a:r>
                <a:r>
                  <a:rPr lang="ru-RU" sz="1400" dirty="0" err="1">
                    <a:solidFill>
                      <a:schemeClr val="dk1"/>
                    </a:solidFill>
                  </a:rPr>
                  <a:t>кальцитонин</a:t>
                </a:r>
                <a:r>
                  <a:rPr lang="ru-RU" sz="1400" dirty="0">
                    <a:solidFill>
                      <a:schemeClr val="dk1"/>
                    </a:solidFill>
                  </a:rPr>
                  <a:t>), а также витамином D. В минерализованных тканях животного мира преобладают апатиты. Они имеют общую формулу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𝐶𝑎</m:t>
                        </m:r>
                      </m:e>
                      <m:sub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sSub>
                      <m:sSub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ru-RU" sz="14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ru-RU" sz="14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14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𝑃𝑂</m:t>
                                </m:r>
                              </m:e>
                              <m:sub>
                                <m:r>
                                  <a:rPr lang="ru-RU" sz="14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sSub>
                      <m:sSub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ru-RU" sz="1400" dirty="0">
                    <a:solidFill>
                      <a:schemeClr val="dk1"/>
                    </a:solidFill>
                  </a:rPr>
                  <a:t>, где </a:t>
                </a:r>
                <a14:m>
                  <m:oMath xmlns:m="http://schemas.openxmlformats.org/officeDocument/2006/math">
                    <m:r>
                      <a:rPr lang="ru-RU" sz="14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ru-RU" sz="1400" dirty="0">
                    <a:solidFill>
                      <a:schemeClr val="dk1"/>
                    </a:solidFill>
                  </a:rPr>
                  <a:t> представлен анионами фтора или гидроксид-ионами.</a:t>
                </a:r>
              </a:p>
              <a:p>
                <a:pPr algn="just"/>
                <a:r>
                  <a:rPr lang="ru-RU" sz="1400" dirty="0">
                    <a:solidFill>
                      <a:schemeClr val="dk1"/>
                    </a:solidFill>
                  </a:rPr>
                  <a:t>Кроме кристаллического гидроксиапатита в поверхностных слоях кости находится аморфный фосфат кальция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𝐶𝑎</m:t>
                        </m:r>
                      </m:e>
                      <m:sub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ru-RU" sz="14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ru-RU" sz="14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14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𝑃𝑂</m:t>
                                </m:r>
                              </m:e>
                              <m:sub>
                                <m:r>
                                  <a:rPr lang="ru-RU" sz="14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ru-RU" sz="14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   (</m:t>
                    </m:r>
                    <m:sSub>
                      <m:sSub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sSub>
                      <m:sSub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𝐶𝑎</m:t>
                        </m:r>
                      </m:e>
                      <m:sub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ru-RU" sz="14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ru-RU" sz="14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14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𝑃𝑂</m:t>
                                </m:r>
                              </m:e>
                              <m:sub>
                                <m:r>
                                  <a:rPr lang="ru-RU" sz="14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ru-RU" sz="14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ru-RU" sz="1400" dirty="0">
                  <a:solidFill>
                    <a:schemeClr val="dk1"/>
                  </a:solidFill>
                </a:endParaRPr>
              </a:p>
              <a:p>
                <a:pPr algn="just"/>
                <a14:m>
                  <m:oMath xmlns:m="http://schemas.openxmlformats.org/officeDocument/2006/math">
                    <m:r>
                      <a:rPr lang="ru-RU" sz="14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2∙</m:t>
                    </m:r>
                    <m:sSup>
                      <m:sSup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−29</m:t>
                        </m:r>
                      </m:sup>
                    </m:sSup>
                    <m:r>
                      <a:rPr lang="ru-RU" sz="14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ru-RU" sz="1400" dirty="0">
                    <a:solidFill>
                      <a:schemeClr val="dk1"/>
                    </a:solidFill>
                  </a:rPr>
                  <a:t>, который выполняет функцию лабильного резерва ионов кальция и фосфатов в организме.</a:t>
                </a:r>
              </a:p>
              <a:p>
                <a:pPr algn="just"/>
                <a:r>
                  <a:rPr lang="ru-RU" sz="1400" dirty="0">
                    <a:solidFill>
                      <a:schemeClr val="dk1"/>
                    </a:solidFill>
                  </a:rPr>
                  <a:t>Растворению костной ткани (главным образом за счет аморфного фосфата кальция в остеокластах, в которых локально снижен рН) способствует увеличение концентрации </a:t>
                </a:r>
                <a:r>
                  <a:rPr lang="ru-RU" sz="1400" dirty="0" err="1">
                    <a:solidFill>
                      <a:schemeClr val="dk1"/>
                    </a:solidFill>
                  </a:rPr>
                  <a:t>лактатов</a:t>
                </a:r>
                <a:r>
                  <a:rPr lang="ru-RU" sz="1400" dirty="0">
                    <a:solidFill>
                      <a:schemeClr val="dk1"/>
                    </a:solidFill>
                  </a:rPr>
                  <a:t>, цитратов, связывающих ионы кальция в комплексные соединения.</a:t>
                </a: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2" name="Текст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 rotWithShape="1">
                <a:blip r:embed="rId2"/>
                <a:stretch>
                  <a:fillRect r="-237" b="-1267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Гетерогенные процессы в организме</a:t>
            </a:r>
          </a:p>
        </p:txBody>
      </p:sp>
    </p:spTree>
    <p:extLst>
      <p:ext uri="{BB962C8B-B14F-4D97-AF65-F5344CB8AC3E}">
        <p14:creationId xmlns:p14="http://schemas.microsoft.com/office/powerpoint/2010/main" val="30882834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Текст 1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just"/>
                <a:r>
                  <a:rPr lang="ru-RU" sz="1400" dirty="0">
                    <a:solidFill>
                      <a:schemeClr val="dk1"/>
                    </a:solidFill>
                  </a:rPr>
                  <a:t>С увеличением кислотности происходит усиление распада гидроксиапатита:</a:t>
                </a:r>
              </a:p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𝐶𝑎</m:t>
                        </m:r>
                      </m:e>
                      <m:sub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sSub>
                      <m:sSub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ru-RU" sz="14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ru-RU" sz="14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14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𝑃𝑂</m:t>
                                </m:r>
                              </m:e>
                              <m:sub>
                                <m:r>
                                  <a:rPr lang="ru-RU" sz="14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14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𝑂𝐻</m:t>
                    </m:r>
                    <m:r>
                      <a:rPr lang="en-US" sz="14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m:rPr>
                        <m:nor/>
                      </m:rPr>
                      <a:rPr lang="ru-RU" sz="1400" dirty="0">
                        <a:solidFill>
                          <a:schemeClr val="dk1"/>
                        </a:solidFill>
                      </a:rPr>
                      <m:t>→</m:t>
                    </m:r>
                    <m:sSub>
                      <m:sSub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𝐶𝑎</m:t>
                        </m:r>
                      </m:e>
                      <m:sub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ru-RU" sz="14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sSub>
                      <m:sSub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ru-RU" sz="14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ru-RU" sz="14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14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𝑃𝑂</m:t>
                                </m:r>
                              </m:e>
                              <m:sub>
                                <m:r>
                                  <a:rPr lang="ru-RU" sz="14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ru-RU" sz="14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𝐶𝑎</m:t>
                        </m:r>
                      </m:e>
                      <m:sup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2+</m:t>
                        </m:r>
                      </m:sup>
                    </m:sSup>
                    <m:r>
                      <a:rPr lang="ru-RU" sz="14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ru-RU" sz="14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ru-RU" sz="14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ru-RU" sz="1400" dirty="0">
                  <a:solidFill>
                    <a:schemeClr val="dk1"/>
                  </a:solidFill>
                </a:endParaRPr>
              </a:p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𝐶𝑎</m:t>
                        </m:r>
                      </m:e>
                      <m:sub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sSub>
                      <m:sSub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ru-RU" sz="14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ru-RU" sz="14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14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𝑃𝑂</m:t>
                                </m:r>
                              </m:e>
                              <m:sub>
                                <m:r>
                                  <a:rPr lang="ru-RU" sz="14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14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𝑂𝐻</m:t>
                    </m:r>
                    <m:r>
                      <a:rPr lang="en-US" sz="14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en-US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m:rPr>
                        <m:nor/>
                      </m:rPr>
                      <a:rPr lang="ru-RU" sz="1400" dirty="0">
                        <a:solidFill>
                          <a:schemeClr val="dk1"/>
                        </a:solidFill>
                      </a:rPr>
                      <m:t>→</m:t>
                    </m:r>
                    <m:sSub>
                      <m:sSub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Sup>
                      <m:sSubSup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𝑃𝑂</m:t>
                        </m:r>
                      </m:e>
                      <m:sub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r>
                      <a:rPr lang="ru-RU" sz="14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𝐶𝑎</m:t>
                        </m:r>
                      </m:e>
                      <m:sup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2+</m:t>
                        </m:r>
                      </m:sup>
                    </m:sSup>
                    <m:r>
                      <a:rPr lang="ru-RU" sz="14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ru-RU" sz="14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ru-RU" sz="14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ru-RU" sz="1400" dirty="0">
                  <a:solidFill>
                    <a:schemeClr val="dk1"/>
                  </a:solidFill>
                </a:endParaRPr>
              </a:p>
              <a:p>
                <a:pPr algn="just"/>
                <a:r>
                  <a:rPr lang="ru-RU" sz="1400" dirty="0">
                    <a:solidFill>
                      <a:schemeClr val="dk1"/>
                    </a:solidFill>
                  </a:rPr>
                  <a:t>Аналогично протекают процессы в зубной эмали, содержащей кроме гидроксиапатита его изоморфное соединение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𝐶𝑎</m:t>
                        </m:r>
                      </m:e>
                      <m:sub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sSub>
                      <m:sSub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ru-RU" sz="14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ru-RU" sz="14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14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𝑃𝑂</m:t>
                                </m:r>
                              </m:e>
                              <m:sub>
                                <m:r>
                                  <a:rPr lang="ru-RU" sz="14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14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ru-RU" sz="1400" dirty="0">
                    <a:solidFill>
                      <a:schemeClr val="dk1"/>
                    </a:solidFill>
                  </a:rPr>
                  <a:t>, которое является минеральной основой зубной эмали. В норме рН слюны равен 6,8–7,2, однако в результате деятельности микробов, постоянно обитающих в ротовой полости, образуются такие кислоты, как пировиноградная, молочная, янтарная, которые снижают рН слюны и связывают ионы кальция в устойчивые комплексные соединения. Эти процессы могут усиливаться при недостаточной очистке зубов после приема пищи, воспалительных процессах в ротовой полости и др. В результате деминерализации эмали в кислой среде может развиваться кариес.</a:t>
                </a: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2" name="Текст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r="-23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Гетерогенные процессы в организме</a:t>
            </a:r>
          </a:p>
        </p:txBody>
      </p:sp>
    </p:spTree>
    <p:extLst>
      <p:ext uri="{BB962C8B-B14F-4D97-AF65-F5344CB8AC3E}">
        <p14:creationId xmlns:p14="http://schemas.microsoft.com/office/powerpoint/2010/main" val="1685447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>
            <a:extLst>
              <a:ext uri="{FF2B5EF4-FFF2-40B4-BE49-F238E27FC236}">
                <a16:creationId xmlns:a16="http://schemas.microsoft.com/office/drawing/2014/main" id="{47EEEAE2-B42D-4FCE-91F0-A6D884BF8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38569">
            <a:off x="6840355" y="2385743"/>
            <a:ext cx="2586259" cy="155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2" name="Google Shape;192;p31"/>
          <p:cNvSpPr txBox="1">
            <a:spLocks noGrp="1"/>
          </p:cNvSpPr>
          <p:nvPr>
            <p:ph type="body" idx="1"/>
          </p:nvPr>
        </p:nvSpPr>
        <p:spPr>
          <a:xfrm>
            <a:off x="543916" y="400706"/>
            <a:ext cx="7717500" cy="24328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000" b="1" dirty="0">
                <a:solidFill>
                  <a:srgbClr val="003BA3"/>
                </a:solidFill>
                <a:uFill>
                  <a:noFill/>
                </a:uFill>
              </a:rPr>
              <a:t>Теоретические основы гетерогенных процессов и равновесий необходимы для объяснения таких процессов, как: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600" b="1" dirty="0">
              <a:uFill>
                <a:noFill/>
              </a:u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ru-RU" sz="1400" dirty="0">
                <a:solidFill>
                  <a:schemeClr val="accent6"/>
                </a:solidFill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коагуляция крови </a:t>
            </a: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ru-RU" sz="1400" dirty="0">
                <a:solidFill>
                  <a:schemeClr val="accent6"/>
                </a:solidFill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образование и растворение минерального компонента костной ткани</a:t>
            </a: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ru-RU" sz="1400" dirty="0">
                <a:solidFill>
                  <a:schemeClr val="accent6"/>
                </a:solidFill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отложения осадков при подагре </a:t>
            </a: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ru-RU" sz="1400" dirty="0">
                <a:solidFill>
                  <a:schemeClr val="accent6"/>
                </a:solidFill>
                <a:latin typeface="Montserrat" panose="00000500000000000000" pitchFamily="2" charset="-52"/>
                <a:ea typeface="Times New Roman" panose="02020603050405020304" pitchFamily="18" charset="0"/>
              </a:rPr>
              <a:t>м</a:t>
            </a:r>
            <a:r>
              <a:rPr lang="ru-RU" sz="1400" dirty="0">
                <a:solidFill>
                  <a:schemeClr val="accent6"/>
                </a:solidFill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очекаменной</a:t>
            </a:r>
            <a:r>
              <a:rPr lang="ru-RU" sz="1400" dirty="0">
                <a:solidFill>
                  <a:schemeClr val="accent6"/>
                </a:solidFill>
                <a:latin typeface="Montserrat" panose="00000500000000000000" pitchFamily="2" charset="-52"/>
                <a:ea typeface="Times New Roman" panose="02020603050405020304" pitchFamily="18" charset="0"/>
              </a:rPr>
              <a:t> болезни</a:t>
            </a: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ru-RU" sz="1400" dirty="0">
                <a:solidFill>
                  <a:schemeClr val="accent6"/>
                </a:solidFill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желчнокаменных болезнях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711BBE8A-04E2-4E78-8ABA-2411FB60E9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9" t="5677" r="12801" b="2839"/>
          <a:stretch/>
        </p:blipFill>
        <p:spPr bwMode="auto">
          <a:xfrm>
            <a:off x="514128" y="3035300"/>
            <a:ext cx="1839220" cy="164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328377BB-E688-44EE-AC6E-34E3FB81F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932" y="3035300"/>
            <a:ext cx="2139455" cy="164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05E762E1-59AD-4324-BCED-467B8DAC5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971" y="2198398"/>
            <a:ext cx="2343405" cy="129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C4F35C39-D47F-4143-B743-410863527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440" y="3564107"/>
            <a:ext cx="2343405" cy="139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Гетерогенные процессы в организме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713225" y="981075"/>
            <a:ext cx="2987100" cy="3733800"/>
          </a:xfrm>
        </p:spPr>
        <p:txBody>
          <a:bodyPr/>
          <a:lstStyle/>
          <a:p>
            <a:pPr algn="just"/>
            <a:r>
              <a:rPr lang="ru-RU" dirty="0"/>
              <a:t>Обмен кальция между костной системой и окружающими тканевыми жидкостями, плазмой крови осуществляется постоянно. Этому способствует огромная суммарная поверхность скелета, достигающая 2000 км</a:t>
            </a:r>
            <a:r>
              <a:rPr lang="ru-RU" baseline="30000" dirty="0"/>
              <a:t>2</a:t>
            </a:r>
            <a:r>
              <a:rPr lang="ru-RU" dirty="0"/>
              <a:t>.</a:t>
            </a:r>
          </a:p>
          <a:p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Текст 5"/>
              <p:cNvSpPr>
                <a:spLocks noGrp="1"/>
              </p:cNvSpPr>
              <p:nvPr>
                <p:ph type="body" idx="2"/>
              </p:nvPr>
            </p:nvSpPr>
            <p:spPr>
              <a:xfrm>
                <a:off x="3962399" y="933450"/>
                <a:ext cx="3495675" cy="3790950"/>
              </a:xfrm>
            </p:spPr>
            <p:txBody>
              <a:bodyPr/>
              <a:lstStyle/>
              <a:p>
                <a:r>
                  <a:rPr lang="ru-RU" b="1" i="1" dirty="0"/>
                  <a:t>Плазма крови представляет собой почти насыщенный раствор</a:t>
                </a:r>
                <a:r>
                  <a:rPr lang="ru-RU" dirty="0"/>
                  <a:t> </a:t>
                </a:r>
                <a:r>
                  <a:rPr lang="ru-RU" dirty="0" err="1"/>
                  <a:t>гидрофосфата</a:t>
                </a:r>
                <a:r>
                  <a:rPr lang="ru-RU" dirty="0"/>
                  <a:t> кальция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</a:rPr>
                      <m:t>𝐶𝑎𝐻</m:t>
                    </m:r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𝑃𝑂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ru-RU" dirty="0"/>
                  <a:t>, который находится в динамическом равновесии с неорганическими составными частями костной ткани. Если произведение концентраций ионов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𝐶𝑎</m:t>
                        </m:r>
                      </m:e>
                      <m:sup>
                        <m:r>
                          <a:rPr lang="ru-RU" i="1">
                            <a:latin typeface="Cambria Math" panose="02040503050406030204" pitchFamily="18" charset="0"/>
                          </a:rPr>
                          <m:t>2+</m:t>
                        </m:r>
                      </m:sup>
                    </m:sSup>
                  </m:oMath>
                </a14:m>
                <a:r>
                  <a:rPr lang="ru-RU" dirty="0"/>
                  <a:t> 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Sup>
                      <m:sSub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𝑃𝑂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ru-RU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ru-RU" dirty="0"/>
                  <a:t> в крови повышается, то происходит обызвествление, если оно понижается, то уменьшается содержание неорганических компонентов в костях.</a:t>
                </a:r>
              </a:p>
            </p:txBody>
          </p:sp>
        </mc:Choice>
        <mc:Fallback xmlns="">
          <p:sp>
            <p:nvSpPr>
              <p:cNvPr id="6" name="Текст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2"/>
              </p:nvPr>
            </p:nvSpPr>
            <p:spPr>
              <a:xfrm>
                <a:off x="3962399" y="933450"/>
                <a:ext cx="3495675" cy="3790950"/>
              </a:xfrm>
              <a:blipFill rotWithShape="1">
                <a:blip r:embed="rId2"/>
                <a:stretch>
                  <a:fillRect r="-87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66197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Текст 7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just"/>
                <a:r>
                  <a:rPr lang="ru-RU" sz="1400" dirty="0">
                    <a:solidFill>
                      <a:schemeClr val="dk1"/>
                    </a:solidFill>
                  </a:rPr>
                  <a:t>При увеличении концентрации ионов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𝐶𝑎</m:t>
                        </m:r>
                      </m:e>
                      <m:sup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2+</m:t>
                        </m:r>
                      </m:sup>
                    </m:sSup>
                  </m:oMath>
                </a14:m>
                <a:r>
                  <a:rPr lang="ru-RU" sz="1400" dirty="0">
                    <a:solidFill>
                      <a:schemeClr val="dk1"/>
                    </a:solidFill>
                  </a:rPr>
                  <a:t>в плазме крови наблюдается сдвиг равновесия, приводящий к отложению кальция в костной ткани. Отложение солей кальция при нарушении гетерогенного равновесия может происходить и в таких органах, как печень, легкие, сердечная мышца. Наоборот, снижение концентрации ионов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𝐶𝑎</m:t>
                        </m:r>
                      </m:e>
                      <m:sup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2+</m:t>
                        </m:r>
                      </m:sup>
                    </m:sSup>
                  </m:oMath>
                </a14:m>
                <a:r>
                  <a:rPr lang="ru-RU" sz="1400" dirty="0">
                    <a:solidFill>
                      <a:schemeClr val="dk1"/>
                    </a:solidFill>
                  </a:rPr>
                  <a:t>в плазме крови также вызывает сдвиг равновесия, но сопровождающийся уже растворением минеральных компонентов костной ткани. Например, при рахите из-за недостаточности всасывания ионов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𝐶𝑎</m:t>
                        </m:r>
                      </m:e>
                      <m:sup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2+</m:t>
                        </m:r>
                      </m:sup>
                    </m:sSup>
                  </m:oMath>
                </a14:m>
                <a:r>
                  <a:rPr lang="ru-RU" sz="1400" dirty="0">
                    <a:solidFill>
                      <a:schemeClr val="dk1"/>
                    </a:solidFill>
                  </a:rPr>
                  <a:t>из желудочно-кишечного тракта концентрация ионов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𝐶𝑎</m:t>
                        </m:r>
                      </m:e>
                      <m:sup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2+</m:t>
                        </m:r>
                      </m:sup>
                    </m:sSup>
                  </m:oMath>
                </a14:m>
                <a:r>
                  <a:rPr lang="ru-RU" sz="1400" dirty="0">
                    <a:solidFill>
                      <a:schemeClr val="dk1"/>
                    </a:solidFill>
                  </a:rPr>
                  <a:t>в плазме крови поддерживается постоянной за счет мобилизации (высвобождения) ионов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𝐶𝑎</m:t>
                        </m:r>
                      </m:e>
                      <m:sup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2+</m:t>
                        </m:r>
                      </m:sup>
                    </m:sSup>
                  </m:oMath>
                </a14:m>
                <a:r>
                  <a:rPr lang="ru-RU" sz="1400" dirty="0">
                    <a:solidFill>
                      <a:schemeClr val="dk1"/>
                    </a:solidFill>
                  </a:rPr>
                  <a:t> из неорганических компонентов костей.</a:t>
                </a: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8" name="Текст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 rotWithShape="1">
                <a:blip r:embed="rId2"/>
                <a:stretch>
                  <a:fillRect r="-23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Гетерогенные процессы в организме</a:t>
            </a:r>
          </a:p>
        </p:txBody>
      </p:sp>
      <p:pic>
        <p:nvPicPr>
          <p:cNvPr id="7170" name="Picture 2" descr="https://catherineasquithgallery.com/uploads/posts/2021-02/1613712440_84-p-opiti-fon-dlya-prezentatsii-9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246" y="3447282"/>
            <a:ext cx="1702605" cy="169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2120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Гетерогенные процессы в организме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Текст 1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713225" y="914400"/>
                <a:ext cx="2987100" cy="3933825"/>
              </a:xfrm>
            </p:spPr>
            <p:txBody>
              <a:bodyPr/>
              <a:lstStyle/>
              <a:p>
                <a:pPr algn="just"/>
                <a:r>
                  <a:rPr lang="ru-RU" sz="1400" dirty="0">
                    <a:solidFill>
                      <a:schemeClr val="dk1"/>
                    </a:solidFill>
                  </a:rPr>
                  <a:t>Присутствие даже небольшого количества бериллия в окружающей среде при попадании в организм приводит к заболеванию – </a:t>
                </a:r>
                <a:r>
                  <a:rPr lang="ru-RU" sz="1400" dirty="0" err="1">
                    <a:solidFill>
                      <a:schemeClr val="dk1"/>
                    </a:solidFill>
                  </a:rPr>
                  <a:t>бериллиозу</a:t>
                </a:r>
                <a:r>
                  <a:rPr lang="ru-RU" sz="1400" dirty="0">
                    <a:solidFill>
                      <a:schemeClr val="dk1"/>
                    </a:solidFill>
                  </a:rPr>
                  <a:t> (бериллиевый рахит), так как ионы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𝐵𝑒</m:t>
                        </m:r>
                      </m:e>
                      <m:sup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2+</m:t>
                        </m:r>
                      </m:sup>
                    </m:sSup>
                  </m:oMath>
                </a14:m>
                <a:r>
                  <a:rPr lang="ru-RU" sz="1400" dirty="0">
                    <a:solidFill>
                      <a:schemeClr val="dk1"/>
                    </a:solidFill>
                  </a:rPr>
                  <a:t> вытесняют ионы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𝐶𝑎</m:t>
                        </m:r>
                      </m:e>
                      <m:sup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2+</m:t>
                        </m:r>
                      </m:sup>
                    </m:sSup>
                  </m:oMath>
                </a14:m>
                <a:r>
                  <a:rPr lang="ru-RU" sz="1400" dirty="0">
                    <a:solidFill>
                      <a:schemeClr val="dk1"/>
                    </a:solidFill>
                  </a:rPr>
                  <a:t> из костной ткани, вызывая ее размягчение.</a:t>
                </a: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2" name="Текст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713225" y="914400"/>
                <a:ext cx="2987100" cy="3933825"/>
              </a:xfrm>
              <a:blipFill rotWithShape="1">
                <a:blip r:embed="rId2"/>
                <a:stretch>
                  <a:fillRect r="-61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411" y="1333501"/>
            <a:ext cx="532356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4017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Текст 6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just"/>
                <a:r>
                  <a:rPr lang="ru-RU" sz="1400" dirty="0">
                    <a:solidFill>
                      <a:schemeClr val="dk1"/>
                    </a:solidFill>
                  </a:rPr>
                  <a:t>Избыток ионов стронция, вытесняющих ионы кальция, вызывает ломкость костей (стронциевый рахит). Особую опасность представляет собой радионуклид стронций-90 с периодом полураспада ~28 лет, источник β-лучей, способный вызывать развитие саркомы. Оседая в костях, Sr-90 облучает костный мозг и нарушает костномозговое кроветворение. Источниками стронция-90 являются радиоактивная пыль, питьевая вода, растительная и молочная пища.</a:t>
                </a:r>
              </a:p>
              <a:p>
                <a:pPr algn="just"/>
                <a:r>
                  <a:rPr lang="ru-RU" sz="1400" dirty="0">
                    <a:solidFill>
                      <a:schemeClr val="dk1"/>
                    </a:solidFill>
                  </a:rPr>
                  <a:t>Ионы кальция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𝐶𝑎</m:t>
                        </m:r>
                      </m:e>
                      <m:sup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2+</m:t>
                        </m:r>
                      </m:sup>
                    </m:sSup>
                  </m:oMath>
                </a14:m>
                <a:r>
                  <a:rPr lang="ru-RU" sz="1400" dirty="0">
                    <a:solidFill>
                      <a:schemeClr val="dk1"/>
                    </a:solidFill>
                  </a:rPr>
                  <a:t>могут образовывать соли различного состава, например: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𝐶𝑎</m:t>
                        </m:r>
                      </m:e>
                      <m:sub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ru-RU" sz="14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ru-RU" sz="14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14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𝑃𝑂</m:t>
                                </m:r>
                              </m:e>
                              <m:sub>
                                <m:r>
                                  <a:rPr lang="ru-RU" sz="14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ru-RU" sz="14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𝐶𝑎𝐶</m:t>
                        </m:r>
                      </m:e>
                      <m:sub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ru-RU" sz="14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ru-RU" sz="14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ru-RU" sz="14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𝐶𝑎𝐶</m:t>
                        </m:r>
                      </m:e>
                      <m:sub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ru-RU" sz="14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ru-RU" sz="14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ru-RU" sz="14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𝐶𝑎</m:t>
                        </m:r>
                      </m:e>
                      <m:sub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sSub>
                      <m:sSub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ru-RU" sz="14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ru-RU" sz="14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14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𝑃𝑂</m:t>
                                </m:r>
                              </m:e>
                              <m:sub>
                                <m:r>
                                  <a:rPr lang="ru-RU" sz="14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sSub>
                      <m:sSub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𝐶𝑂</m:t>
                        </m:r>
                      </m:e>
                      <m:sub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ru-RU" sz="14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ru-RU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ru-RU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ru-RU" sz="14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ru-RU" sz="1400" dirty="0">
                    <a:solidFill>
                      <a:schemeClr val="dk1"/>
                    </a:solidFill>
                  </a:rPr>
                  <a:t>, </a:t>
                </a:r>
                <a:r>
                  <a:rPr lang="ru-RU" sz="1400" dirty="0" err="1">
                    <a:solidFill>
                      <a:schemeClr val="dk1"/>
                    </a:solidFill>
                  </a:rPr>
                  <a:t>ураты</a:t>
                </a:r>
                <a:r>
                  <a:rPr lang="ru-RU" sz="1400" dirty="0">
                    <a:solidFill>
                      <a:schemeClr val="dk1"/>
                    </a:solidFill>
                  </a:rPr>
                  <a:t> (соли мочевой кислоты), которые, накапливаясь, становятся причиной мочекаменной болезни. Формирование камней происходит из коллоидных частиц в результате процесса коагуляции. Следовательно, при камнеобразовании нарушается и гетерогенное, и коллоидное равновесие. Эти нарушения приводят к отложению кальциевых солей холестерина, карбоната кальция на стенках сосудов, образованию камней в желчном пузыре из кальциевых солей желчных кислот, билирубина.</a:t>
                </a: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7" name="Текст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 rotWithShape="1">
                <a:blip r:embed="rId2"/>
                <a:stretch>
                  <a:fillRect r="-237" b="-64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Гетерогенные процессы в организме</a:t>
            </a:r>
          </a:p>
        </p:txBody>
      </p:sp>
    </p:spTree>
    <p:extLst>
      <p:ext uri="{BB962C8B-B14F-4D97-AF65-F5344CB8AC3E}">
        <p14:creationId xmlns:p14="http://schemas.microsoft.com/office/powerpoint/2010/main" val="29722069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sz="1400" dirty="0">
                <a:solidFill>
                  <a:schemeClr val="dk1"/>
                </a:solidFill>
              </a:rPr>
              <a:t>Основным принципом лечения мочекаменной болезни является извлечение из конкрементов (камней) кальция с переводом его в растворимые соединения. Наиболее принятым приемом такого извлечения является воздействие на камень тех или иных комплексообразователей, взаимодействующих с ионами двухвалентных металлов, входящими в состав камней. Примерами таких комплексообразователей являются этилендиаминтетрауксусная кислота (ЭДТА) и ее соли, а также лимонная кислота и ее соли.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Гетерогенные процессы в организме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0" y="2724150"/>
            <a:ext cx="2419351" cy="2419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3231"/>
            <a:ext cx="2867025" cy="21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57346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Гетерогенные процессы в организме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63220" y="1580515"/>
          <a:ext cx="8417560" cy="2743200"/>
        </p:xfrm>
        <a:graphic>
          <a:graphicData uri="http://schemas.openxmlformats.org/drawingml/2006/table">
            <a:tbl>
              <a:tblPr firstRow="1" firstCol="1" bandRow="1">
                <a:tableStyleId>{DB4ED5AF-39CC-471F-8FF8-067433EF07FC}</a:tableStyleId>
              </a:tblPr>
              <a:tblGrid>
                <a:gridCol w="4208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8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/>
                      <a:r>
                        <a:rPr lang="ru-RU" sz="1200" dirty="0">
                          <a:effectLst/>
                        </a:rPr>
                        <a:t>Мочекаменная  болезнь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Образование при рНмочи&lt; 7 уратов кальция.</a:t>
                      </a:r>
                      <a:endParaRPr lang="ru-RU" sz="1100">
                        <a:effectLst/>
                      </a:endParaRPr>
                    </a:p>
                    <a:p>
                      <a:r>
                        <a:rPr lang="ru-RU" sz="1200">
                          <a:effectLst/>
                        </a:rPr>
                        <a:t>Рекомендации: молочно-растительная диета, а также ЭДТА, трилон Б и цитраты в небольших концентрациях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Образование при рН &gt; 7 фосфатов кальция. </a:t>
                      </a:r>
                      <a:endParaRPr lang="ru-RU" sz="1100">
                        <a:effectLst/>
                      </a:endParaRPr>
                    </a:p>
                    <a:p>
                      <a:r>
                        <a:rPr lang="ru-RU" sz="1200">
                          <a:effectLst/>
                        </a:rPr>
                        <a:t>Рекомендации: ЭДТА, кислые минеральные воды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</a:rPr>
                        <a:t>Образование при различных значениях рН оксалата кальция.</a:t>
                      </a:r>
                      <a:endParaRPr lang="ru-RU" sz="1100" dirty="0">
                        <a:effectLst/>
                      </a:endParaRPr>
                    </a:p>
                    <a:p>
                      <a:r>
                        <a:rPr lang="ru-RU" sz="1200" dirty="0">
                          <a:effectLst/>
                        </a:rPr>
                        <a:t>Рекомендации: щелочные минеральные воды, </a:t>
                      </a:r>
                      <a:r>
                        <a:rPr lang="ru-RU" sz="1200" dirty="0" err="1">
                          <a:effectLst/>
                        </a:rPr>
                        <a:t>трилон</a:t>
                      </a:r>
                      <a:r>
                        <a:rPr lang="ru-RU" sz="1200" dirty="0">
                          <a:effectLst/>
                        </a:rPr>
                        <a:t> Б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Подагра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Отложение малорастворимого урата натрия в мелких суставах, хрящах. </a:t>
                      </a:r>
                      <a:endParaRPr lang="ru-RU" sz="1100">
                        <a:effectLst/>
                      </a:endParaRPr>
                    </a:p>
                    <a:p>
                      <a:r>
                        <a:rPr lang="ru-RU" sz="1200">
                          <a:effectLst/>
                        </a:rPr>
                        <a:t>Рекомендации: соли лития, виннокаменная кислота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Желчнокаменная болезнь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Образование холестериновых камней, билирубината кальция, карбоната кальция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err="1">
                          <a:effectLst/>
                        </a:rPr>
                        <a:t>Кальциноз</a:t>
                      </a:r>
                      <a:r>
                        <a:rPr lang="ru-RU" sz="1200" dirty="0">
                          <a:effectLst/>
                        </a:rPr>
                        <a:t> сосудов, атеросклеротические бляшки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</a:rPr>
                        <a:t>Отложение карбоната кальция, холестерина и др. соединений на стенках сосудов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9100" y="1094140"/>
            <a:ext cx="82677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Основные нарушения гетерогенных процессов представлены в таблице 2.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Таблица 2. 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Патологические гетерогенные процессы в организме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9100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sz="1400" dirty="0" err="1">
                <a:solidFill>
                  <a:schemeClr val="dk1"/>
                </a:solidFill>
              </a:rPr>
              <a:t>Почечно</a:t>
            </a:r>
            <a:r>
              <a:rPr lang="ru-RU" sz="1400" dirty="0">
                <a:solidFill>
                  <a:schemeClr val="dk1"/>
                </a:solidFill>
              </a:rPr>
              <a:t> - каменная болезнь состоит в образовании камней – отложений солей различного состава: </a:t>
            </a:r>
            <a:r>
              <a:rPr lang="ru-RU" sz="1400" dirty="0" err="1">
                <a:solidFill>
                  <a:schemeClr val="dk1"/>
                </a:solidFill>
              </a:rPr>
              <a:t>урата</a:t>
            </a:r>
            <a:r>
              <a:rPr lang="ru-RU" sz="1400" dirty="0">
                <a:solidFill>
                  <a:schemeClr val="dk1"/>
                </a:solidFill>
              </a:rPr>
              <a:t> кальция – соли мочевой кислоты (промежуточное вещество азотного обмена), малорастворимых фосфатов или оксалатов кальция. Их отложению способствует увеличение </a:t>
            </a:r>
            <a:r>
              <a:rPr lang="en-US" sz="1400" dirty="0">
                <a:solidFill>
                  <a:schemeClr val="dk1"/>
                </a:solidFill>
              </a:rPr>
              <a:t>pH</a:t>
            </a:r>
            <a:r>
              <a:rPr lang="ru-RU" sz="1400" dirty="0">
                <a:solidFill>
                  <a:schemeClr val="dk1"/>
                </a:solidFill>
              </a:rPr>
              <a:t> мочи, то есть щелочная среда. Кстати, одной из причин гибели при отравлении этиленгликолем является закупорка сосудов множественным отложением малорастворимого оксалата кальция, который выпадает в осадок из-за того, что в плазме резко возрастает концентрация щавелевой кислоты – продукта метаболического окисления этиленгликоля. </a:t>
            </a:r>
          </a:p>
          <a:p>
            <a:pPr algn="just"/>
            <a:r>
              <a:rPr lang="ru-RU" sz="1400" dirty="0" err="1">
                <a:solidFill>
                  <a:schemeClr val="dk1"/>
                </a:solidFill>
              </a:rPr>
              <a:t>Почечно</a:t>
            </a:r>
            <a:r>
              <a:rPr lang="ru-RU" sz="1400" dirty="0">
                <a:solidFill>
                  <a:schemeClr val="dk1"/>
                </a:solidFill>
              </a:rPr>
              <a:t> - каменная болезнь связана с образованием карбоната кальция, а также </a:t>
            </a:r>
            <a:r>
              <a:rPr lang="ru-RU" sz="1400" dirty="0" err="1">
                <a:solidFill>
                  <a:schemeClr val="dk1"/>
                </a:solidFill>
              </a:rPr>
              <a:t>билирубината</a:t>
            </a:r>
            <a:r>
              <a:rPr lang="ru-RU" sz="1400" dirty="0">
                <a:solidFill>
                  <a:schemeClr val="dk1"/>
                </a:solidFill>
              </a:rPr>
              <a:t> кальция.</a:t>
            </a:r>
          </a:p>
          <a:p>
            <a:pPr algn="just"/>
            <a:r>
              <a:rPr lang="ru-RU" sz="1400" dirty="0">
                <a:solidFill>
                  <a:schemeClr val="dk1"/>
                </a:solidFill>
              </a:rPr>
              <a:t>Химические приемы лечения этих патологических состояний основаны на действии препаратов, растворяющих камни, для чего кроме химиотерапии прибегают к специальным диетам и минеральным водам.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Гетерогенные процессы в организме</a:t>
            </a:r>
          </a:p>
        </p:txBody>
      </p:sp>
    </p:spTree>
    <p:extLst>
      <p:ext uri="{BB962C8B-B14F-4D97-AF65-F5344CB8AC3E}">
        <p14:creationId xmlns:p14="http://schemas.microsoft.com/office/powerpoint/2010/main" val="32345831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2000" dirty="0"/>
              <a:t>Гетерогенные процессы в организме</a:t>
            </a:r>
            <a:endParaRPr sz="2000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57175" y="981074"/>
            <a:ext cx="3443150" cy="4029075"/>
          </a:xfrm>
        </p:spPr>
        <p:txBody>
          <a:bodyPr/>
          <a:lstStyle/>
          <a:p>
            <a:pPr algn="just"/>
            <a:r>
              <a:rPr lang="ru-RU" dirty="0"/>
              <a:t>Отдельно следует сказать о малой растворимости сульфидов ряда катионов </a:t>
            </a:r>
            <a:r>
              <a:rPr lang="en-US" dirty="0"/>
              <a:t>d</a:t>
            </a:r>
            <a:r>
              <a:rPr lang="ru-RU" dirty="0"/>
              <a:t>-металлов (ртуть, кадмий, таллий и др.), а также катионов свинца (</a:t>
            </a:r>
            <a:r>
              <a:rPr lang="en-US" dirty="0"/>
              <a:t>II</a:t>
            </a:r>
            <a:r>
              <a:rPr lang="ru-RU" dirty="0"/>
              <a:t>) и мышьяка (</a:t>
            </a:r>
            <a:r>
              <a:rPr lang="en-US" dirty="0"/>
              <a:t>III</a:t>
            </a:r>
            <a:r>
              <a:rPr lang="ru-RU" dirty="0"/>
              <a:t>). Органические вещества, содержащие остаток сероводорода – сульфгидрильную группу, в первую очередь, белки и ферменты, по этой же причине прочно и необратимо связываются с такими катионами. В результате имеет место денатурация белков и потеря ферментами их активности.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7" y="1571625"/>
            <a:ext cx="5357813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sz="1400" dirty="0">
                <a:solidFill>
                  <a:schemeClr val="dk1"/>
                </a:solidFill>
              </a:rPr>
              <a:t>Исходя из общих соображений, простейшим противоядием при попадании ионов тяжелых металлов в организм должны быть растворимые сульфиды, реагирующие с такими катионами с образованием малорастворимых сульфидов, что понижает концентрации токсичных катионов. Для этой цели применяют так называемое щелочное сероводородное питье, а именно сульфид натрия:</a:t>
            </a:r>
          </a:p>
          <a:p>
            <a:pPr algn="just"/>
            <a:r>
              <a:rPr lang="ru-RU" sz="1400" dirty="0">
                <a:solidFill>
                  <a:schemeClr val="dk1"/>
                </a:solidFill>
              </a:rPr>
              <a:t>                                               </a:t>
            </a:r>
            <a:r>
              <a:rPr lang="en-US" sz="1400" dirty="0">
                <a:solidFill>
                  <a:schemeClr val="dk1"/>
                </a:solidFill>
              </a:rPr>
              <a:t>Hg</a:t>
            </a:r>
            <a:r>
              <a:rPr lang="ru-RU" sz="1400" dirty="0">
                <a:solidFill>
                  <a:schemeClr val="dk1"/>
                </a:solidFill>
              </a:rPr>
              <a:t>2+ +</a:t>
            </a:r>
            <a:r>
              <a:rPr lang="en-US" sz="1400" dirty="0">
                <a:solidFill>
                  <a:schemeClr val="dk1"/>
                </a:solidFill>
              </a:rPr>
              <a:t>S</a:t>
            </a:r>
            <a:r>
              <a:rPr lang="ru-RU" sz="1400" dirty="0">
                <a:solidFill>
                  <a:schemeClr val="dk1"/>
                </a:solidFill>
              </a:rPr>
              <a:t>2- → </a:t>
            </a:r>
            <a:r>
              <a:rPr lang="en-US" sz="1400" dirty="0" err="1">
                <a:solidFill>
                  <a:schemeClr val="dk1"/>
                </a:solidFill>
              </a:rPr>
              <a:t>HgS</a:t>
            </a:r>
            <a:r>
              <a:rPr lang="ru-RU" sz="1400" dirty="0">
                <a:solidFill>
                  <a:schemeClr val="dk1"/>
                </a:solidFill>
              </a:rPr>
              <a:t>↓   </a:t>
            </a:r>
          </a:p>
          <a:p>
            <a:pPr algn="just"/>
            <a:r>
              <a:rPr lang="ru-RU" sz="1400" dirty="0">
                <a:solidFill>
                  <a:schemeClr val="dk1"/>
                </a:solidFill>
              </a:rPr>
              <a:t>Большую группу противоядий составляют органические вещества, содержащие сульфгидрильные группы.</a:t>
            </a:r>
          </a:p>
          <a:p>
            <a:pPr algn="just"/>
            <a:r>
              <a:rPr lang="ru-RU" sz="1400" dirty="0">
                <a:solidFill>
                  <a:schemeClr val="dk1"/>
                </a:solidFill>
              </a:rPr>
              <a:t>Следовательно, гетерогенное равновесие наряду с другими видами равновесных </a:t>
            </a:r>
            <a:r>
              <a:rPr lang="ru-RU" sz="1400" dirty="0" err="1">
                <a:solidFill>
                  <a:schemeClr val="dk1"/>
                </a:solidFill>
              </a:rPr>
              <a:t>биопроцессов</a:t>
            </a:r>
            <a:r>
              <a:rPr lang="ru-RU" sz="1400" dirty="0">
                <a:solidFill>
                  <a:schemeClr val="dk1"/>
                </a:solidFill>
              </a:rPr>
              <a:t> вносит существенный вклад в общий гомеостаз организма, тканей, органов.</a:t>
            </a:r>
          </a:p>
          <a:p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Гетерогенные процессы в организме</a:t>
            </a:r>
          </a:p>
        </p:txBody>
      </p:sp>
    </p:spTree>
    <p:extLst>
      <p:ext uri="{BB962C8B-B14F-4D97-AF65-F5344CB8AC3E}">
        <p14:creationId xmlns:p14="http://schemas.microsoft.com/office/powerpoint/2010/main" val="4951411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Гетерогенные процессы в организме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80999" y="942974"/>
            <a:ext cx="5629275" cy="4086226"/>
          </a:xfrm>
        </p:spPr>
        <p:txBody>
          <a:bodyPr/>
          <a:lstStyle/>
          <a:p>
            <a:pPr algn="just"/>
            <a:r>
              <a:rPr lang="ru-RU" sz="1400" dirty="0">
                <a:solidFill>
                  <a:schemeClr val="dk1"/>
                </a:solidFill>
              </a:rPr>
              <a:t>Реакции осаждения широко применяют в клиническом, гигиеническом и фармацевтическом анализе. С их помощью определяют содержание хлорид – иона в плазме, моче и желудочном соке, анализируют токсичные ионы и др.</a:t>
            </a:r>
          </a:p>
          <a:p>
            <a:pPr algn="just"/>
            <a:r>
              <a:rPr lang="ru-RU" sz="1400" dirty="0">
                <a:solidFill>
                  <a:schemeClr val="dk1"/>
                </a:solidFill>
              </a:rPr>
              <a:t>Итак, гомеостаз организма поддерживается за счет совокупности взаимосвязанных равновесных систем.</a:t>
            </a:r>
          </a:p>
          <a:p>
            <a:pPr algn="just"/>
            <a:r>
              <a:rPr lang="ru-RU" sz="1400" dirty="0">
                <a:solidFill>
                  <a:schemeClr val="dk1"/>
                </a:solidFill>
              </a:rPr>
              <a:t>Водно-электролитный баланс обеспечивает постоянство осмотического давления, необходимого для поддержания постоянства концентраций множества компонентов </a:t>
            </a:r>
            <a:r>
              <a:rPr lang="ru-RU" sz="1400" dirty="0" err="1">
                <a:solidFill>
                  <a:schemeClr val="dk1"/>
                </a:solidFill>
              </a:rPr>
              <a:t>биосред</a:t>
            </a:r>
            <a:r>
              <a:rPr lang="ru-RU" sz="1400" dirty="0">
                <a:solidFill>
                  <a:schemeClr val="dk1"/>
                </a:solidFill>
              </a:rPr>
              <a:t> и для равномерного транспорта питательных веществ в клетку и выведения продуктов метаболизма из нее. Одновременно поддерживается постоянство ионной силы внутриклеточных растворов и плазмы крови. Ее величина сильно сказывается на ферментативной активности. </a:t>
            </a:r>
          </a:p>
          <a:p>
            <a:endParaRPr lang="ru-RU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433" y="752475"/>
            <a:ext cx="2899267" cy="414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03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8"/>
          <p:cNvSpPr txBox="1">
            <a:spLocks noGrp="1"/>
          </p:cNvSpPr>
          <p:nvPr>
            <p:ph type="title"/>
          </p:nvPr>
        </p:nvSpPr>
        <p:spPr>
          <a:xfrm>
            <a:off x="408913" y="702575"/>
            <a:ext cx="5420875" cy="6459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1100"/>
            </a:pPr>
            <a:r>
              <a:rPr lang="ru-RU" sz="2000" dirty="0">
                <a:solidFill>
                  <a:srgbClr val="003BA3"/>
                </a:solidFill>
                <a:uFill>
                  <a:noFill/>
                </a:uFill>
              </a:rPr>
              <a:t>По растворимости в растворителе вещества подразделяются на:</a:t>
            </a:r>
          </a:p>
        </p:txBody>
      </p:sp>
      <p:sp>
        <p:nvSpPr>
          <p:cNvPr id="461" name="Google Shape;461;p48"/>
          <p:cNvSpPr txBox="1">
            <a:spLocks noGrp="1"/>
          </p:cNvSpPr>
          <p:nvPr>
            <p:ph type="body" idx="1"/>
          </p:nvPr>
        </p:nvSpPr>
        <p:spPr>
          <a:xfrm>
            <a:off x="407100" y="2411162"/>
            <a:ext cx="2987100" cy="1073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6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смешиваются с растворителями в любых соотношениях, образуя истинные растворы</a:t>
            </a:r>
            <a:endParaRPr sz="1600" dirty="0">
              <a:latin typeface="Montserrat" panose="00000500000000000000" pitchFamily="2" charset="-52"/>
            </a:endParaRPr>
          </a:p>
        </p:txBody>
      </p:sp>
      <p:sp>
        <p:nvSpPr>
          <p:cNvPr id="462" name="Google Shape;462;p48"/>
          <p:cNvSpPr txBox="1">
            <a:spLocks noGrp="1"/>
          </p:cNvSpPr>
          <p:nvPr>
            <p:ph type="body" idx="2"/>
          </p:nvPr>
        </p:nvSpPr>
        <p:spPr>
          <a:xfrm>
            <a:off x="3621851" y="2411162"/>
            <a:ext cx="3365073" cy="1073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6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которые при разных условиях могут образовывать как гомогенные, так и гетерогенные системы.</a:t>
            </a:r>
            <a:endParaRPr sz="1600" dirty="0">
              <a:latin typeface="Montserrat" panose="00000500000000000000" pitchFamily="2" charset="-52"/>
            </a:endParaRPr>
          </a:p>
        </p:txBody>
      </p:sp>
      <p:sp>
        <p:nvSpPr>
          <p:cNvPr id="463" name="Google Shape;463;p48"/>
          <p:cNvSpPr txBox="1">
            <a:spLocks noGrp="1"/>
          </p:cNvSpPr>
          <p:nvPr>
            <p:ph type="subTitle" idx="3"/>
          </p:nvPr>
        </p:nvSpPr>
        <p:spPr>
          <a:xfrm>
            <a:off x="407100" y="1765212"/>
            <a:ext cx="2987100" cy="6459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-RU" dirty="0"/>
              <a:t>Неограниченно растворимые</a:t>
            </a:r>
            <a:endParaRPr lang="en-US" dirty="0"/>
          </a:p>
        </p:txBody>
      </p:sp>
      <p:sp>
        <p:nvSpPr>
          <p:cNvPr id="464" name="Google Shape;464;p48"/>
          <p:cNvSpPr txBox="1">
            <a:spLocks noGrp="1"/>
          </p:cNvSpPr>
          <p:nvPr>
            <p:ph type="subTitle" idx="4"/>
          </p:nvPr>
        </p:nvSpPr>
        <p:spPr>
          <a:xfrm>
            <a:off x="3619375" y="1765212"/>
            <a:ext cx="2987100" cy="6459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-RU" dirty="0"/>
              <a:t>Ограниченно растворимые</a:t>
            </a:r>
            <a:endParaRPr dirty="0"/>
          </a:p>
        </p:txBody>
      </p:sp>
      <p:sp>
        <p:nvSpPr>
          <p:cNvPr id="465" name="Google Shape;465;p48"/>
          <p:cNvSpPr/>
          <p:nvPr/>
        </p:nvSpPr>
        <p:spPr>
          <a:xfrm>
            <a:off x="7520700" y="2051100"/>
            <a:ext cx="1216200" cy="257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48"/>
          <p:cNvSpPr/>
          <p:nvPr/>
        </p:nvSpPr>
        <p:spPr>
          <a:xfrm>
            <a:off x="6304500" y="0"/>
            <a:ext cx="1216200" cy="2051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461;p48">
            <a:extLst>
              <a:ext uri="{FF2B5EF4-FFF2-40B4-BE49-F238E27FC236}">
                <a16:creationId xmlns:a16="http://schemas.microsoft.com/office/drawing/2014/main" id="{EF390A54-0C31-470A-91C3-C2A4858F8622}"/>
              </a:ext>
            </a:extLst>
          </p:cNvPr>
          <p:cNvSpPr txBox="1">
            <a:spLocks/>
          </p:cNvSpPr>
          <p:nvPr/>
        </p:nvSpPr>
        <p:spPr>
          <a:xfrm>
            <a:off x="407100" y="3787750"/>
            <a:ext cx="6438200" cy="70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Medium"/>
              <a:buChar char="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Medium"/>
              <a:buChar char="●"/>
              <a:defRPr sz="12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Medium"/>
              <a:buChar char="■"/>
              <a:defRPr sz="12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Medium"/>
              <a:buChar char="●"/>
              <a:defRPr sz="12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Medium"/>
              <a:buChar char="○"/>
              <a:defRPr sz="12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Medium"/>
              <a:buChar char="■"/>
              <a:defRPr sz="12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Medium"/>
              <a:buChar char="●"/>
              <a:defRPr sz="12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Medium"/>
              <a:buChar char="○"/>
              <a:defRPr sz="12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0043"/>
              </a:buClr>
              <a:buSzPts val="1400"/>
              <a:buFont typeface="Quicksand Medium"/>
              <a:buChar char="■"/>
              <a:defRPr sz="12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just">
              <a:lnSpc>
                <a:spcPct val="150000"/>
              </a:lnSpc>
              <a:spcAft>
                <a:spcPts val="1000"/>
              </a:spcAft>
              <a:buNone/>
            </a:pPr>
            <a:r>
              <a:rPr lang="ru-RU" i="1" dirty="0">
                <a:latin typeface="Montserrat" panose="00000500000000000000" pitchFamily="2" charset="-52"/>
              </a:rPr>
              <a:t>Универсальный растворитель в биологических системах – это вода.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sz="1400" dirty="0">
                <a:solidFill>
                  <a:schemeClr val="dk1"/>
                </a:solidFill>
              </a:rPr>
              <a:t>С ионной силой тесно связаны процессы диссоциации электролитов </a:t>
            </a:r>
            <a:r>
              <a:rPr lang="ru-RU" sz="1400" dirty="0" err="1">
                <a:solidFill>
                  <a:schemeClr val="dk1"/>
                </a:solidFill>
              </a:rPr>
              <a:t>биосред</a:t>
            </a:r>
            <a:r>
              <a:rPr lang="ru-RU" sz="1400" dirty="0">
                <a:solidFill>
                  <a:schemeClr val="dk1"/>
                </a:solidFill>
              </a:rPr>
              <a:t>, в первую очередь, кислотно-основное равновесие компонентов биологических буферных систем. С их помощью поддерживается кислотно-основное состояние отдельных тканей, </a:t>
            </a:r>
            <a:r>
              <a:rPr lang="ru-RU" sz="1400" dirty="0" err="1">
                <a:solidFill>
                  <a:schemeClr val="dk1"/>
                </a:solidFill>
              </a:rPr>
              <a:t>биосред</a:t>
            </a:r>
            <a:r>
              <a:rPr lang="ru-RU" sz="1400" dirty="0">
                <a:solidFill>
                  <a:schemeClr val="dk1"/>
                </a:solidFill>
              </a:rPr>
              <a:t> и организма в целом. Тем самым достигается постоянство </a:t>
            </a:r>
            <a:r>
              <a:rPr lang="en-US" sz="1400" dirty="0">
                <a:solidFill>
                  <a:schemeClr val="dk1"/>
                </a:solidFill>
              </a:rPr>
              <a:t>pH</a:t>
            </a:r>
            <a:r>
              <a:rPr lang="ru-RU" sz="1400" dirty="0">
                <a:solidFill>
                  <a:schemeClr val="dk1"/>
                </a:solidFill>
              </a:rPr>
              <a:t>, необходимое для успешного функционирования ферментов, чья активность чрезвычайно чувствительна к изменению кислотности.</a:t>
            </a:r>
          </a:p>
          <a:p>
            <a:pPr algn="just"/>
            <a:r>
              <a:rPr lang="ru-RU" sz="1400" dirty="0">
                <a:solidFill>
                  <a:schemeClr val="dk1"/>
                </a:solidFill>
              </a:rPr>
              <a:t> В свою очередь, </a:t>
            </a:r>
            <a:r>
              <a:rPr lang="ru-RU" sz="1400" dirty="0" err="1">
                <a:solidFill>
                  <a:schemeClr val="dk1"/>
                </a:solidFill>
              </a:rPr>
              <a:t>металло-лигандный</a:t>
            </a:r>
            <a:r>
              <a:rPr lang="ru-RU" sz="1400" dirty="0">
                <a:solidFill>
                  <a:schemeClr val="dk1"/>
                </a:solidFill>
              </a:rPr>
              <a:t> баланс, являющийся важным параметром гомеостаза, как и гетерогенное равновесие, регулирующее формирование твердых структур организма, зависят от величины </a:t>
            </a:r>
            <a:r>
              <a:rPr lang="en-US" sz="1400" dirty="0">
                <a:solidFill>
                  <a:schemeClr val="dk1"/>
                </a:solidFill>
              </a:rPr>
              <a:t>pH</a:t>
            </a:r>
            <a:r>
              <a:rPr lang="ru-RU" sz="1400" dirty="0">
                <a:solidFill>
                  <a:schemeClr val="dk1"/>
                </a:solidFill>
              </a:rPr>
              <a:t> и тесно связаны с кислотно-основным состоянием.</a:t>
            </a:r>
          </a:p>
          <a:p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Гетерогенные процессы в организме</a:t>
            </a:r>
          </a:p>
        </p:txBody>
      </p:sp>
      <p:pic>
        <p:nvPicPr>
          <p:cNvPr id="10" name="Picture 2" descr="https://catherineasquithgallery.com/uploads/posts/2021-02/1613712440_84-p-opiti-fon-dlya-prezentatsii-9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0" y="3416454"/>
            <a:ext cx="1733550" cy="172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0402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sz="1400" dirty="0" err="1">
                <a:solidFill>
                  <a:schemeClr val="dk1"/>
                </a:solidFill>
              </a:rPr>
              <a:t>Окислительно</a:t>
            </a:r>
            <a:r>
              <a:rPr lang="ru-RU" sz="1400" dirty="0">
                <a:solidFill>
                  <a:schemeClr val="dk1"/>
                </a:solidFill>
              </a:rPr>
              <a:t>-восстановительные процессы, являющиеся поставщиком энергии биологических систем, представляют собой совокупность серии взаимосвязанных равновесных </a:t>
            </a:r>
            <a:r>
              <a:rPr lang="ru-RU" sz="1400" dirty="0" err="1">
                <a:solidFill>
                  <a:schemeClr val="dk1"/>
                </a:solidFill>
              </a:rPr>
              <a:t>окислительно</a:t>
            </a:r>
            <a:r>
              <a:rPr lang="ru-RU" sz="1400" dirty="0">
                <a:solidFill>
                  <a:schemeClr val="dk1"/>
                </a:solidFill>
              </a:rPr>
              <a:t>-восстановительных систем, причем часть из них также является </a:t>
            </a:r>
            <a:r>
              <a:rPr lang="en-US" sz="1400" dirty="0">
                <a:solidFill>
                  <a:schemeClr val="dk1"/>
                </a:solidFill>
              </a:rPr>
              <a:t>pH</a:t>
            </a:r>
            <a:r>
              <a:rPr lang="ru-RU" sz="1400" dirty="0">
                <a:solidFill>
                  <a:schemeClr val="dk1"/>
                </a:solidFill>
              </a:rPr>
              <a:t>-зависимыми процессами. Таким образом, интенсивность протекания биологических </a:t>
            </a:r>
            <a:r>
              <a:rPr lang="ru-RU" sz="1400" dirty="0" err="1">
                <a:solidFill>
                  <a:schemeClr val="dk1"/>
                </a:solidFill>
              </a:rPr>
              <a:t>окислительно</a:t>
            </a:r>
            <a:r>
              <a:rPr lang="ru-RU" sz="1400" dirty="0">
                <a:solidFill>
                  <a:schemeClr val="dk1"/>
                </a:solidFill>
              </a:rPr>
              <a:t>-восстановительных превращений тесно связана с кислотно-щелочным состоянием организма. 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Гетерогенные процессы в организме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2557463"/>
            <a:ext cx="4476750" cy="258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21094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sz="1400" dirty="0">
                <a:solidFill>
                  <a:schemeClr val="dk1"/>
                </a:solidFill>
              </a:rPr>
              <a:t>Следовательно, понимание сути многочисленных патологических состояний и болезней требует глубокого комплексного анализа химических причин или последствий этих явлений с позиций нарушения функционирования равновесных систем, необходимых для поддержания гомеостаза. Это справедливо как для какой-либо разновидности анемии, связанной с нарушением </a:t>
            </a:r>
            <a:r>
              <a:rPr lang="ru-RU" sz="1400" dirty="0" err="1">
                <a:solidFill>
                  <a:schemeClr val="dk1"/>
                </a:solidFill>
              </a:rPr>
              <a:t>металло-лигандного</a:t>
            </a:r>
            <a:r>
              <a:rPr lang="ru-RU" sz="1400" dirty="0">
                <a:solidFill>
                  <a:schemeClr val="dk1"/>
                </a:solidFill>
              </a:rPr>
              <a:t> обмена, так и для лучевого поражения, вызывающего в первую очередь нарушение кислотно-основного состояния плазмы крови, для случаев отравления ионами тяжелых металлов, нарушающего гетерогенное равновесие </a:t>
            </a:r>
            <a:r>
              <a:rPr lang="ru-RU" sz="1400" dirty="0" err="1">
                <a:solidFill>
                  <a:schemeClr val="dk1"/>
                </a:solidFill>
              </a:rPr>
              <a:t>биосред</a:t>
            </a:r>
            <a:r>
              <a:rPr lang="ru-RU" sz="1400" dirty="0">
                <a:solidFill>
                  <a:schemeClr val="dk1"/>
                </a:solidFill>
              </a:rPr>
              <a:t>, или для такой инфекционной болезни как холера, самым важным последствием которой является нарушение водно-электролитного баланса организма.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Гетерогенные процессы в организме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3653790"/>
            <a:ext cx="5886450" cy="1489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36202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62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3858900" cy="13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/>
              <a:t>Благодарю за внимание!</a:t>
            </a:r>
            <a:endParaRPr sz="3200" dirty="0"/>
          </a:p>
        </p:txBody>
      </p:sp>
      <p:sp>
        <p:nvSpPr>
          <p:cNvPr id="649" name="Google Shape;649;p62"/>
          <p:cNvSpPr txBox="1"/>
          <p:nvPr/>
        </p:nvSpPr>
        <p:spPr>
          <a:xfrm>
            <a:off x="713225" y="1630928"/>
            <a:ext cx="3841200" cy="12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Если у Вас остались вопросы, я с радостью готов(а) на них ответить!</a:t>
            </a:r>
            <a:endParaRPr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2827337"/>
            <a:ext cx="4219575" cy="231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59"/>
          <p:cNvSpPr txBox="1">
            <a:spLocks noGrp="1"/>
          </p:cNvSpPr>
          <p:nvPr>
            <p:ph type="title"/>
          </p:nvPr>
        </p:nvSpPr>
        <p:spPr>
          <a:xfrm>
            <a:off x="717800" y="383175"/>
            <a:ext cx="770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Растворимость вещества характеризуется:</a:t>
            </a:r>
            <a:endParaRPr dirty="0"/>
          </a:p>
        </p:txBody>
      </p:sp>
      <p:sp>
        <p:nvSpPr>
          <p:cNvPr id="602" name="Google Shape;602;p59"/>
          <p:cNvSpPr txBox="1">
            <a:spLocks noGrp="1"/>
          </p:cNvSpPr>
          <p:nvPr>
            <p:ph type="subTitle" idx="2"/>
          </p:nvPr>
        </p:nvSpPr>
        <p:spPr>
          <a:xfrm>
            <a:off x="793700" y="3133500"/>
            <a:ext cx="4044700" cy="72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ru-RU" sz="1800" dirty="0">
                <a:latin typeface="Montserrat" panose="00000500000000000000" pitchFamily="2" charset="-52"/>
              </a:rPr>
              <a:t>через массу растворенного вещества в 100 г растворителя (табл.1):</a:t>
            </a:r>
            <a:endParaRPr sz="1800" dirty="0">
              <a:latin typeface="Montserrat" panose="00000500000000000000" pitchFamily="2" charset="-52"/>
            </a:endParaRPr>
          </a:p>
        </p:txBody>
      </p:sp>
      <p:sp>
        <p:nvSpPr>
          <p:cNvPr id="604" name="Google Shape;604;p59"/>
          <p:cNvSpPr txBox="1">
            <a:spLocks noGrp="1"/>
          </p:cNvSpPr>
          <p:nvPr>
            <p:ph type="subTitle" idx="4"/>
          </p:nvPr>
        </p:nvSpPr>
        <p:spPr>
          <a:xfrm>
            <a:off x="793700" y="1797049"/>
            <a:ext cx="3822700" cy="9799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ru-RU" sz="18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через молярную концентрацию вещества в его насыщенном растворе</a:t>
            </a:r>
            <a:endParaRPr dirty="0">
              <a:latin typeface="Montserrat" panose="00000500000000000000" pitchFamily="2" charset="-52"/>
            </a:endParaRPr>
          </a:p>
        </p:txBody>
      </p:sp>
      <p:sp>
        <p:nvSpPr>
          <p:cNvPr id="605" name="Google Shape;605;p59"/>
          <p:cNvSpPr/>
          <p:nvPr/>
        </p:nvSpPr>
        <p:spPr>
          <a:xfrm rot="10800000" flipH="1">
            <a:off x="5416200" y="1010100"/>
            <a:ext cx="1216200" cy="1561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59"/>
          <p:cNvSpPr/>
          <p:nvPr/>
        </p:nvSpPr>
        <p:spPr>
          <a:xfrm rot="10800000" flipH="1">
            <a:off x="6632400" y="2571600"/>
            <a:ext cx="1216200" cy="2571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3"/>
          <p:cNvSpPr txBox="1">
            <a:spLocks noGrp="1"/>
          </p:cNvSpPr>
          <p:nvPr>
            <p:ph type="title"/>
          </p:nvPr>
        </p:nvSpPr>
        <p:spPr>
          <a:xfrm>
            <a:off x="717800" y="383175"/>
            <a:ext cx="7708200" cy="6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Способы выражения растворимости веществ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6893BE7C-AB2C-4A6E-8B2A-14B0C23AE8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7529005"/>
              </p:ext>
            </p:extLst>
          </p:nvPr>
        </p:nvGraphicFramePr>
        <p:xfrm>
          <a:off x="717800" y="1770887"/>
          <a:ext cx="7708398" cy="2697612"/>
        </p:xfrm>
        <a:graphic>
          <a:graphicData uri="http://schemas.openxmlformats.org/drawingml/2006/table">
            <a:tbl>
              <a:tblPr>
                <a:tableStyleId>{DB4ED5AF-39CC-471F-8FF8-067433EF07FC}</a:tableStyleId>
              </a:tblPr>
              <a:tblGrid>
                <a:gridCol w="2279400">
                  <a:extLst>
                    <a:ext uri="{9D8B030D-6E8A-4147-A177-3AD203B41FA5}">
                      <a16:colId xmlns:a16="http://schemas.microsoft.com/office/drawing/2014/main" val="1229111202"/>
                    </a:ext>
                  </a:extLst>
                </a:gridCol>
                <a:gridCol w="3275120">
                  <a:extLst>
                    <a:ext uri="{9D8B030D-6E8A-4147-A177-3AD203B41FA5}">
                      <a16:colId xmlns:a16="http://schemas.microsoft.com/office/drawing/2014/main" val="3002409339"/>
                    </a:ext>
                  </a:extLst>
                </a:gridCol>
                <a:gridCol w="2153878">
                  <a:extLst>
                    <a:ext uri="{9D8B030D-6E8A-4147-A177-3AD203B41FA5}">
                      <a16:colId xmlns:a16="http://schemas.microsoft.com/office/drawing/2014/main" val="476276142"/>
                    </a:ext>
                  </a:extLst>
                </a:gridCol>
              </a:tblGrid>
              <a:tr h="6802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Montserrat" panose="00000500000000000000" pitchFamily="2" charset="-52"/>
                        </a:rPr>
                        <a:t>Растворимость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Montserrat" panose="00000500000000000000" pitchFamily="2" charset="-52"/>
                        </a:rPr>
                        <a:t>(S – </a:t>
                      </a:r>
                      <a:r>
                        <a:rPr lang="ru-RU" sz="1600" dirty="0" err="1">
                          <a:effectLst/>
                          <a:latin typeface="Montserrat" panose="00000500000000000000" pitchFamily="2" charset="-52"/>
                        </a:rPr>
                        <a:t>solubility</a:t>
                      </a:r>
                      <a:r>
                        <a:rPr lang="ru-RU" sz="1600" dirty="0">
                          <a:effectLst/>
                          <a:latin typeface="Montserrat" panose="00000500000000000000" pitchFamily="2" charset="-52"/>
                        </a:rPr>
                        <a:t>)</a:t>
                      </a:r>
                      <a:endParaRPr lang="ru-RU" sz="16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Montserrat" panose="00000500000000000000" pitchFamily="2" charset="-52"/>
                        </a:rPr>
                        <a:t>S = c(X), молярная концентрация в насыщенном растворе</a:t>
                      </a:r>
                      <a:endParaRPr lang="ru-RU" sz="160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Montserrat" panose="00000500000000000000" pitchFamily="2" charset="-52"/>
                        </a:rPr>
                        <a:t>г/100 г растворителя</a:t>
                      </a:r>
                      <a:endParaRPr lang="ru-RU" sz="16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06649343"/>
                  </a:ext>
                </a:extLst>
              </a:tr>
              <a:tr h="6885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Montserrat" panose="00000500000000000000" pitchFamily="2" charset="-52"/>
                        </a:rPr>
                        <a:t>Хорошо растворимые вещества</a:t>
                      </a:r>
                      <a:endParaRPr lang="ru-RU" sz="16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Montserrat" panose="00000500000000000000" pitchFamily="2" charset="-52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Montserrat" panose="00000500000000000000" pitchFamily="2" charset="-52"/>
                        </a:rPr>
                        <a:t>1 моль/л и больше</a:t>
                      </a:r>
                      <a:endParaRPr lang="ru-RU" sz="16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Montserrat" panose="00000500000000000000" pitchFamily="2" charset="-52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Montserrat" panose="00000500000000000000" pitchFamily="2" charset="-52"/>
                        </a:rPr>
                        <a:t>10 г/100 и больше</a:t>
                      </a:r>
                      <a:endParaRPr lang="ru-RU" sz="160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68995818"/>
                  </a:ext>
                </a:extLst>
              </a:tr>
              <a:tr h="10549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Montserrat" panose="00000500000000000000" pitchFamily="2" charset="-52"/>
                        </a:rPr>
                        <a:t>Ограниченно или малорастворимые вещества</a:t>
                      </a:r>
                      <a:endParaRPr lang="ru-RU" sz="160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Montserrat" panose="00000500000000000000" pitchFamily="2" charset="-52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Montserrat" panose="00000500000000000000" pitchFamily="2" charset="-52"/>
                        </a:rPr>
                        <a:t>0,1 моль/л и меньше</a:t>
                      </a:r>
                      <a:endParaRPr lang="ru-RU" sz="16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Montserrat" panose="00000500000000000000" pitchFamily="2" charset="-52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Montserrat" panose="00000500000000000000" pitchFamily="2" charset="-52"/>
                        </a:rPr>
                        <a:t>1 г/100 и меньше</a:t>
                      </a:r>
                      <a:endParaRPr lang="ru-RU" sz="1600" dirty="0"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4916746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Способы выражения растворимости веществ</a:t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7800" y="1464815"/>
            <a:ext cx="4631700" cy="3346881"/>
          </a:xfrm>
        </p:spPr>
        <p:txBody>
          <a:bodyPr/>
          <a:lstStyle/>
          <a:p>
            <a:pPr algn="just"/>
            <a:r>
              <a:rPr lang="ru-RU" dirty="0">
                <a:solidFill>
                  <a:srgbClr val="000000"/>
                </a:solidFill>
                <a:latin typeface="Montserrat" panose="00000500000000000000" pitchFamily="2" charset="-52"/>
                <a:ea typeface="Arial"/>
                <a:cs typeface="Arial"/>
                <a:sym typeface="Arial"/>
              </a:rPr>
              <a:t>Растворение веществ с ограниченной растворимостью – это динамический процесс, когда параллельно идет растворение и осаждение растворяемого вещества. Когда скорость растворения становится равной скорости осаждения (кристаллизации), наступает динамическое равновесие.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Montserrat" panose="00000500000000000000" pitchFamily="2" charset="-52"/>
                <a:ea typeface="Arial"/>
                <a:cs typeface="Arial"/>
                <a:sym typeface="Arial"/>
              </a:rPr>
              <a:t>В зависимости от содержания в растворе растворенных веществ и соотношения скоростей растворения и осаждения (выделения) различают растворы насыщенные, ненасыщенные и перенасыщенные.</a:t>
            </a:r>
          </a:p>
          <a:p>
            <a:endParaRPr lang="ru-RU" dirty="0"/>
          </a:p>
        </p:txBody>
      </p:sp>
      <p:sp>
        <p:nvSpPr>
          <p:cNvPr id="1026" name="AutoShape 2" descr="https://cf.ppt-online.org/files/slide/w/wvENh0QrdKRcsaBfqnTxU2guXZA8FibYzW3Htl/slide-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4" descr="https://cf.ppt-online.org/files/slide/w/wvENh0QrdKRcsaBfqnTxU2guXZA8FibYzW3Htl/slide-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3134" y="1552575"/>
            <a:ext cx="3710866" cy="35909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Насыщенный раствор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just"/>
            <a:r>
              <a:rPr lang="ru-RU" b="1" dirty="0"/>
              <a:t>Насыщенный раствор</a:t>
            </a:r>
            <a:r>
              <a:rPr lang="ru-RU" dirty="0"/>
              <a:t> – </a:t>
            </a:r>
            <a:r>
              <a:rPr lang="ru-RU" dirty="0" err="1"/>
              <a:t>термодинамически</a:t>
            </a:r>
            <a:r>
              <a:rPr lang="ru-RU" dirty="0"/>
              <a:t> устойчивая равновесная система, характеризующаяся равенством скоростей растворения и кристаллизации (</a:t>
            </a:r>
            <a:r>
              <a:rPr lang="ru-RU" i="1" dirty="0"/>
              <a:t>раствор </a:t>
            </a:r>
            <a:r>
              <a:rPr lang="ru-RU" dirty="0" err="1"/>
              <a:t>=</a:t>
            </a:r>
            <a:r>
              <a:rPr lang="ru-RU" i="1" dirty="0" err="1"/>
              <a:t>кристалл</a:t>
            </a:r>
            <a:r>
              <a:rPr lang="ru-RU" dirty="0"/>
              <a:t>) 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Насыщенный раствор всегда содержит максимально возможное количество растворенного вещества при данных условиях.</a:t>
            </a:r>
          </a:p>
          <a:p>
            <a:endParaRPr lang="ru-RU" dirty="0"/>
          </a:p>
        </p:txBody>
      </p:sp>
      <p:pic>
        <p:nvPicPr>
          <p:cNvPr id="142338" name="Picture 2" descr="https://botana.biz/prepod/_bloks/pic/nl2o3mv-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1663" y="1527720"/>
            <a:ext cx="3502337" cy="19664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anagement Consulting Toolkit by Slidesgo">
  <a:themeElements>
    <a:clrScheme name="Simple Light">
      <a:dk1>
        <a:srgbClr val="000000"/>
      </a:dk1>
      <a:lt1>
        <a:srgbClr val="FFFFFF"/>
      </a:lt1>
      <a:dk2>
        <a:srgbClr val="4A8CFF"/>
      </a:dk2>
      <a:lt2>
        <a:srgbClr val="EFEFEF"/>
      </a:lt2>
      <a:accent1>
        <a:srgbClr val="003BA3"/>
      </a:accent1>
      <a:accent2>
        <a:srgbClr val="000000"/>
      </a:accent2>
      <a:accent3>
        <a:srgbClr val="4A8CFF"/>
      </a:accent3>
      <a:accent4>
        <a:srgbClr val="EFEFEF"/>
      </a:accent4>
      <a:accent5>
        <a:srgbClr val="003BA3"/>
      </a:accent5>
      <a:accent6>
        <a:srgbClr val="000000"/>
      </a:accent6>
      <a:hlink>
        <a:srgbClr val="003BA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2675</Words>
  <Application>Microsoft Office PowerPoint</Application>
  <PresentationFormat>Экран (16:9)</PresentationFormat>
  <Paragraphs>293</Paragraphs>
  <Slides>53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61" baseType="lpstr">
      <vt:lpstr>Cambria Math</vt:lpstr>
      <vt:lpstr>Barlow</vt:lpstr>
      <vt:lpstr>Times New Roman</vt:lpstr>
      <vt:lpstr>Quicksand Medium</vt:lpstr>
      <vt:lpstr>Arial</vt:lpstr>
      <vt:lpstr>Montserrat</vt:lpstr>
      <vt:lpstr>Calibri</vt:lpstr>
      <vt:lpstr>Management Consulting Toolkit by Slidesgo</vt:lpstr>
      <vt:lpstr>Гетерогенные системы  в живых организмах</vt:lpstr>
      <vt:lpstr>Гетерогенные равновесия - это равновесия, которые устанавливаются в гетерогенных системах. Гетерогенные системы состоят из нескольких фаз, разделенных реальными физическими границами раздела фаз. </vt:lpstr>
      <vt:lpstr>Примеры гетерогенных систем:</vt:lpstr>
      <vt:lpstr>Презентация PowerPoint</vt:lpstr>
      <vt:lpstr>По растворимости в растворителе вещества подразделяются на:</vt:lpstr>
      <vt:lpstr>Растворимость вещества характеризуется:</vt:lpstr>
      <vt:lpstr>Способы выражения растворимости веществ  </vt:lpstr>
      <vt:lpstr>Способы выражения растворимости веществ </vt:lpstr>
      <vt:lpstr>Насыщенный раствор</vt:lpstr>
      <vt:lpstr>Ненасыщенный раствор</vt:lpstr>
      <vt:lpstr>Пересыщенный раствор</vt:lpstr>
      <vt:lpstr>Способы выражения растворимости веществ</vt:lpstr>
      <vt:lpstr>Способы выражения растворимости веществ</vt:lpstr>
      <vt:lpstr>Способы выражения растворимости веществ</vt:lpstr>
      <vt:lpstr>Гетерогенное равновесие и возможности его смещения. Константа равновесия </vt:lpstr>
      <vt:lpstr>Гетерогенное равновесие и возможности его смещения. Константа равновесия</vt:lpstr>
      <vt:lpstr>Гетерогенное равновесие и возможности его смещения. Константа равновесия</vt:lpstr>
      <vt:lpstr>Гетерогенное равновесие и возможности его смещения. Константа равновесия</vt:lpstr>
      <vt:lpstr>Гетерогенное равновесие и возможности его смещения. Константа равновесия</vt:lpstr>
      <vt:lpstr>Гетерогенное равновесие и возможности его смещения. Константа равновесия</vt:lpstr>
      <vt:lpstr>Гетерогенное равновесие и возможности его смещения. Константа равновесия</vt:lpstr>
      <vt:lpstr>Гетерогенное равновесие и возможности его смещения. Константа равновесия</vt:lpstr>
      <vt:lpstr>Условия образования и растворения осадка</vt:lpstr>
      <vt:lpstr>Условия образования и растворения осадка</vt:lpstr>
      <vt:lpstr>Условия образования и растворения осадка</vt:lpstr>
      <vt:lpstr>Условия образования и растворения осадка</vt:lpstr>
      <vt:lpstr>Условия образования и растворения осадка</vt:lpstr>
      <vt:lpstr>Условия образования и растворения осадка</vt:lpstr>
      <vt:lpstr>Условия образования и растворения осадка</vt:lpstr>
      <vt:lpstr>Конкурирующие гетерогенные процессы </vt:lpstr>
      <vt:lpstr>Конкурирующие гетерогенные процессы</vt:lpstr>
      <vt:lpstr>Конкурирующие гетерогенные процессы</vt:lpstr>
      <vt:lpstr>Конкурирующие гетерогенные процессы</vt:lpstr>
      <vt:lpstr>Конкурирующие гетерогенные процессы</vt:lpstr>
      <vt:lpstr>Конкурирующие гетерогенные процессы</vt:lpstr>
      <vt:lpstr>Гетерогенные процессы в организме </vt:lpstr>
      <vt:lpstr>Гетерогенные процессы в организме</vt:lpstr>
      <vt:lpstr>Гетерогенные процессы в организме</vt:lpstr>
      <vt:lpstr>Гетерогенные процессы в организме</vt:lpstr>
      <vt:lpstr>Гетерогенные процессы в организме</vt:lpstr>
      <vt:lpstr>Гетерогенные процессы в организме</vt:lpstr>
      <vt:lpstr>Гетерогенные процессы в организме</vt:lpstr>
      <vt:lpstr>Гетерогенные процессы в организме</vt:lpstr>
      <vt:lpstr>Гетерогенные процессы в организме</vt:lpstr>
      <vt:lpstr>Гетерогенные процессы в организме</vt:lpstr>
      <vt:lpstr>Гетерогенные процессы в организме</vt:lpstr>
      <vt:lpstr>Гетерогенные процессы в организме</vt:lpstr>
      <vt:lpstr>Гетерогенные процессы в организме</vt:lpstr>
      <vt:lpstr>Гетерогенные процессы в организме</vt:lpstr>
      <vt:lpstr>Гетерогенные процессы в организме</vt:lpstr>
      <vt:lpstr>Гетерогенные процессы в организме</vt:lpstr>
      <vt:lpstr>Гетерогенные процессы в организме</vt:lpstr>
      <vt:lpstr>Благодарю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Гетерогенные системы  в живых организмах</dc:title>
  <dc:creator>Пользователь</dc:creator>
  <cp:lastModifiedBy>MyPC</cp:lastModifiedBy>
  <cp:revision>32</cp:revision>
  <dcterms:modified xsi:type="dcterms:W3CDTF">2023-09-20T04:55:56Z</dcterms:modified>
</cp:coreProperties>
</file>