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3" r:id="rId13"/>
    <p:sldId id="267" r:id="rId14"/>
    <p:sldId id="270" r:id="rId15"/>
    <p:sldId id="271" r:id="rId16"/>
    <p:sldId id="266" r:id="rId17"/>
    <p:sldId id="268" r:id="rId18"/>
    <p:sldId id="269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07AE-306D-47EE-818F-15A72E84D4EE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553A-9C9A-401A-A4A8-C49B48D03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620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07AE-306D-47EE-818F-15A72E84D4EE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553A-9C9A-401A-A4A8-C49B48D03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47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07AE-306D-47EE-818F-15A72E84D4EE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553A-9C9A-401A-A4A8-C49B48D03EF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8704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07AE-306D-47EE-818F-15A72E84D4EE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553A-9C9A-401A-A4A8-C49B48D03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5735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07AE-306D-47EE-818F-15A72E84D4EE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553A-9C9A-401A-A4A8-C49B48D03EF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071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07AE-306D-47EE-818F-15A72E84D4EE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553A-9C9A-401A-A4A8-C49B48D03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133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07AE-306D-47EE-818F-15A72E84D4EE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553A-9C9A-401A-A4A8-C49B48D03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17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07AE-306D-47EE-818F-15A72E84D4EE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553A-9C9A-401A-A4A8-C49B48D03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910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07AE-306D-47EE-818F-15A72E84D4EE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553A-9C9A-401A-A4A8-C49B48D03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409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07AE-306D-47EE-818F-15A72E84D4EE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553A-9C9A-401A-A4A8-C49B48D03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88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07AE-306D-47EE-818F-15A72E84D4EE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553A-9C9A-401A-A4A8-C49B48D03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86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07AE-306D-47EE-818F-15A72E84D4EE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553A-9C9A-401A-A4A8-C49B48D03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370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07AE-306D-47EE-818F-15A72E84D4EE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553A-9C9A-401A-A4A8-C49B48D03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1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07AE-306D-47EE-818F-15A72E84D4EE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553A-9C9A-401A-A4A8-C49B48D03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5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07AE-306D-47EE-818F-15A72E84D4EE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553A-9C9A-401A-A4A8-C49B48D03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7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07AE-306D-47EE-818F-15A72E84D4EE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553A-9C9A-401A-A4A8-C49B48D03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510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007AE-306D-47EE-818F-15A72E84D4EE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F4553A-9C9A-401A-A4A8-C49B48D03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904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50" y="0"/>
            <a:ext cx="12058650" cy="6857999"/>
          </a:xfrm>
        </p:spPr>
        <p:txBody>
          <a:bodyPr>
            <a:noAutofit/>
          </a:bodyPr>
          <a:lstStyle/>
          <a:p>
            <a:pPr algn="ctr"/>
            <a:endParaRPr lang="ru-RU" sz="5400" b="1" dirty="0" smtClean="0">
              <a:solidFill>
                <a:srgbClr val="00B0F0"/>
              </a:solidFill>
              <a:latin typeface="Arial" panose="020B0604020202020204" pitchFamily="34" charset="0"/>
            </a:endParaRPr>
          </a:p>
          <a:p>
            <a:pPr algn="ctr"/>
            <a:r>
              <a:rPr lang="ru-RU" sz="5400" b="1" dirty="0" smtClean="0">
                <a:solidFill>
                  <a:srgbClr val="00B0F0"/>
                </a:solidFill>
                <a:latin typeface="Arial" panose="020B0604020202020204" pitchFamily="34" charset="0"/>
              </a:rPr>
              <a:t>ОРГАНИЗАЦИЯ </a:t>
            </a:r>
            <a:r>
              <a:rPr lang="ru-RU" sz="5400" b="1" dirty="0">
                <a:solidFill>
                  <a:srgbClr val="00B0F0"/>
                </a:solidFill>
                <a:latin typeface="Arial" panose="020B0604020202020204" pitchFamily="34" charset="0"/>
              </a:rPr>
              <a:t>ИЗУЧЕНИЯ </a:t>
            </a:r>
            <a:r>
              <a:rPr lang="ru-RU" sz="6600" b="1" dirty="0" smtClean="0">
                <a:solidFill>
                  <a:srgbClr val="00B0F0"/>
                </a:solidFill>
                <a:latin typeface="Arial" panose="020B0604020202020204" pitchFamily="34" charset="0"/>
              </a:rPr>
              <a:t>дисциплины</a:t>
            </a:r>
          </a:p>
          <a:p>
            <a:pPr algn="ctr"/>
            <a:r>
              <a:rPr lang="ru-RU" sz="66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 «</a:t>
            </a:r>
            <a:r>
              <a:rPr lang="ru-RU" sz="66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ОБЩИЙ </a:t>
            </a:r>
            <a:r>
              <a:rPr lang="ru-RU" sz="6600" b="1" dirty="0">
                <a:solidFill>
                  <a:srgbClr val="FF0000"/>
                </a:solidFill>
                <a:latin typeface="Arial" panose="020B0604020202020204" pitchFamily="34" charset="0"/>
              </a:rPr>
              <a:t>ПСИХОЛОГИЧЕСКИЙ ПРАКТИКУМ</a:t>
            </a:r>
            <a:r>
              <a:rPr lang="ru-RU" sz="66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» </a:t>
            </a:r>
          </a:p>
          <a:p>
            <a:r>
              <a:rPr lang="ru-RU" sz="36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ru-RU" sz="3600" i="1" dirty="0">
                <a:solidFill>
                  <a:srgbClr val="000000"/>
                </a:solidFill>
                <a:latin typeface="Arial" panose="020B0604020202020204" pitchFamily="34" charset="0"/>
              </a:rPr>
              <a:t>вводные </a:t>
            </a:r>
            <a:r>
              <a:rPr lang="ru-RU" sz="36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материалы</a:t>
            </a:r>
            <a:r>
              <a:rPr lang="en-US" sz="36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202</a:t>
            </a:r>
            <a:r>
              <a:rPr lang="ru-RU" sz="36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4)</a:t>
            </a:r>
            <a:endParaRPr lang="ru-RU" sz="3600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sz="6600" b="1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</a:p>
          <a:p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25597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50" y="0"/>
            <a:ext cx="12058650" cy="6857999"/>
          </a:xfrm>
        </p:spPr>
        <p:txBody>
          <a:bodyPr>
            <a:normAutofit lnSpcReduction="10000"/>
          </a:bodyPr>
          <a:lstStyle/>
          <a:p>
            <a:pPr indent="228600" algn="just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Правила оформления лабораторной работы.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6695" algn="just"/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ЛР включает титульный лист и четыре главы:</a:t>
            </a:r>
          </a:p>
          <a:p>
            <a:pPr indent="226695" algn="just"/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Теоретическая. Краткое описание исследуемого явления и метода исследования (если это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стандартный тест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- то автора, историю, модификации, ограничения, данные по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валидности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надежности). Не более 3 страниц.</a:t>
            </a:r>
          </a:p>
          <a:p>
            <a:pPr indent="226695" algn="just"/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Практическая. Пошаговое описание практики проведения эксперимента, включая инструкции, аппаратуру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стимульный материал,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бланки. Завершается индивидуальными «сырыми» результатами</a:t>
            </a: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представленными в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виде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файла результатов или 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screenshot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экрана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18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50" y="0"/>
            <a:ext cx="12058650" cy="6857999"/>
          </a:xfrm>
        </p:spPr>
        <p:txBody>
          <a:bodyPr>
            <a:normAutofit fontScale="92500" lnSpcReduction="20000"/>
          </a:bodyPr>
          <a:lstStyle/>
          <a:p>
            <a:pPr lvl="0" indent="226695" algn="just">
              <a:buClr>
                <a:srgbClr val="90C226"/>
              </a:buClr>
            </a:pPr>
            <a:r>
              <a:rPr lang="ru-RU" sz="3200" b="1" u="sng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Аналитическая. </a:t>
            </a:r>
            <a:endParaRPr lang="ru-RU" sz="3200" b="1" u="sng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6695" algn="just">
              <a:buClr>
                <a:srgbClr val="90C226"/>
              </a:buClr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При статистическом анализе результатов использовать 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ВЕСЬ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cap="all" dirty="0">
                <a:solidFill>
                  <a:srgbClr val="000000"/>
                </a:solidFill>
                <a:latin typeface="Times New Roman" panose="02020603050405020304" pitchFamily="18" charset="0"/>
              </a:rPr>
              <a:t>МАССИВ данных</a:t>
            </a:r>
            <a:r>
              <a:rPr lang="ru-RU" sz="3200" cap="all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 главе обязательно:</a:t>
            </a:r>
            <a:endParaRPr lang="ru-RU" sz="32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indent="226695" algn="just">
              <a:buClr>
                <a:srgbClr val="90C226"/>
              </a:buClr>
            </a:pP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Описание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выборки по объёму и составу.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анализа данных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«выбросы»,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расчет описательных статистик, проверка соответствия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распределений нормальному закону.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Иллюстрации особенностей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распределений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гистограммами (если есть отличия от </a:t>
            </a:r>
            <a:r>
              <a:rPr lang="ru-RU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норм.закона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Анализ личных результатов на величину и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значимость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отклонения от </a:t>
            </a:r>
            <a:r>
              <a:rPr lang="ru-RU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среднегрупповых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данных.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226695" algn="just">
              <a:buClr>
                <a:srgbClr val="90C226"/>
              </a:buClr>
            </a:pP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Табличные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всех видов анализа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соответствии с задачами каждой работы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 возможности, - графические иллюстрации результатов решения задач, поставленных в работе.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226695" algn="just">
              <a:buClr>
                <a:srgbClr val="90C226"/>
              </a:buClr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Выводы. Обязателен вывод по собственным результатам и их отношению к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среднегрупповым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Прочие выводы - в соответствии с задачами каждой работы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lvl="0" indent="226695" algn="just">
              <a:buClr>
                <a:srgbClr val="90C226"/>
              </a:buClr>
            </a:pP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Желательно оформление работы в электронном виде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buClr>
                <a:srgbClr val="90C226"/>
              </a:buClr>
            </a:pPr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768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725" y="104775"/>
            <a:ext cx="9753600" cy="67532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4300" dirty="0" smtClean="0"/>
              <a:t>При анализе корреляционных матриц </a:t>
            </a:r>
            <a:r>
              <a:rPr lang="ru-RU" sz="4300" dirty="0" smtClean="0">
                <a:solidFill>
                  <a:srgbClr val="FF0000"/>
                </a:solidFill>
              </a:rPr>
              <a:t>описываются и интерпретируются только значимые корреляции. </a:t>
            </a:r>
          </a:p>
          <a:p>
            <a:pPr marL="0" indent="0">
              <a:buNone/>
            </a:pPr>
            <a:r>
              <a:rPr lang="ru-RU" sz="4300" dirty="0" smtClean="0">
                <a:solidFill>
                  <a:schemeClr val="tx1"/>
                </a:solidFill>
              </a:rPr>
              <a:t>По возможности значимые корреляции иллюстрируются </a:t>
            </a:r>
            <a:r>
              <a:rPr lang="ru-RU" sz="4300" dirty="0" smtClean="0">
                <a:solidFill>
                  <a:srgbClr val="FF0000"/>
                </a:solidFill>
              </a:rPr>
              <a:t>корреляционными графами</a:t>
            </a:r>
            <a:r>
              <a:rPr lang="ru-RU" sz="43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ru-RU" sz="4400" dirty="0" smtClean="0"/>
          </a:p>
          <a:p>
            <a:pPr marL="0" indent="0">
              <a:buNone/>
            </a:pPr>
            <a:r>
              <a:rPr lang="ru-RU" sz="4400" dirty="0" smtClean="0"/>
              <a:t>Файл готовой работы </a:t>
            </a:r>
            <a:r>
              <a:rPr lang="ru-RU" sz="4400" dirty="0" smtClean="0">
                <a:solidFill>
                  <a:srgbClr val="FF0000"/>
                </a:solidFill>
              </a:rPr>
              <a:t>прикрепляется к семинарскому занятию на «учебном портале» </a:t>
            </a:r>
            <a:r>
              <a:rPr lang="ru-RU" sz="4400" dirty="0" smtClean="0"/>
              <a:t>и кладётся в личную папку в компьютерной сети в </a:t>
            </a:r>
            <a:r>
              <a:rPr lang="ru-RU" sz="4400" dirty="0" smtClean="0"/>
              <a:t>11 </a:t>
            </a:r>
            <a:r>
              <a:rPr lang="ru-RU" sz="4400" dirty="0" smtClean="0"/>
              <a:t>ауд.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95692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50" y="0"/>
            <a:ext cx="12058650" cy="685799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33350" y="0"/>
            <a:ext cx="1198245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628005" algn="l"/>
              </a:tabLs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«Защита» работы представляет собой короткую индивидуальную беседу по оформленному тексту.</a:t>
            </a:r>
          </a:p>
          <a:p>
            <a:pPr>
              <a:spcAft>
                <a:spcPts val="0"/>
              </a:spcAft>
              <a:tabLst>
                <a:tab pos="5628005" algn="l"/>
              </a:tabLs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Нормативы оценивания лабораторных работ</a:t>
            </a:r>
            <a:endParaRPr lang="ru-RU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628005" algn="l"/>
              </a:tabLst>
            </a:pPr>
            <a:r>
              <a:rPr lang="ru-RU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Удовлетворительно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практическая часть выполнена, студент отчётливо представляет последовательность действий при выполнении эксперимента, понимает психофизиологический смысл и размерность полученных числовых результатов.</a:t>
            </a:r>
          </a:p>
          <a:p>
            <a:pPr>
              <a:spcAft>
                <a:spcPts val="0"/>
              </a:spcAft>
              <a:tabLst>
                <a:tab pos="5628005" algn="l"/>
              </a:tabLst>
            </a:pPr>
            <a:r>
              <a:rPr lang="ru-RU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Хорошо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То же, что «удовлетворительно» + студент знает теорию исследуемого явления, знает модификации использованного метода, может прогнозировать изменение результатов при изменении условий, способен практически оценить величину индивидуального результата относительно групповых замеров.</a:t>
            </a:r>
          </a:p>
          <a:p>
            <a:pPr>
              <a:spcAft>
                <a:spcPts val="0"/>
              </a:spcAft>
              <a:tabLst>
                <a:tab pos="5628005" algn="l"/>
              </a:tabLst>
            </a:pPr>
            <a:r>
              <a:rPr lang="ru-RU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Отлично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 То же, что «хорошо» + полностью выполнены задачи по анализу групповых результатов. </a:t>
            </a:r>
          </a:p>
        </p:txBody>
      </p:sp>
    </p:spTree>
    <p:extLst>
      <p:ext uri="{BB962C8B-B14F-4D97-AF65-F5344CB8AC3E}">
        <p14:creationId xmlns:p14="http://schemas.microsoft.com/office/powerpoint/2010/main" val="119384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50" y="0"/>
            <a:ext cx="12058650" cy="6857999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</a:rPr>
              <a:t>В 3-ем семестре предусмотрено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</a:rPr>
              <a:t>7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</a:rPr>
              <a:t>лекций. Групповые занятия по подгруппам по 1 часу. Но являться в полном составе группы. 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</a:rPr>
              <a:t>По материалам лекций будет проводиться тестирование в системе «Электронные образовательные ресурсы» с использованием компьютеров лаборатории и личных гаджетов.</a:t>
            </a:r>
          </a:p>
          <a:p>
            <a:pPr algn="l"/>
            <a:r>
              <a:rPr lang="ru-RU" sz="2800" u="sng" dirty="0" smtClean="0">
                <a:solidFill>
                  <a:schemeClr val="tx1"/>
                </a:solidFill>
                <a:latin typeface="Arial" panose="020B0604020202020204" pitchFamily="34" charset="0"/>
              </a:rPr>
              <a:t>Сегодня:</a:t>
            </a:r>
          </a:p>
          <a:p>
            <a:pPr marL="514350" indent="-514350" algn="l">
              <a:buClrTx/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Скачать Методические указания к 3 семестру. </a:t>
            </a:r>
          </a:p>
          <a:p>
            <a:pPr marL="514350" indent="-514350" algn="l">
              <a:buClrTx/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Скачать общую таблицу данных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Excel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«Массив 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24-25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xls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en-US" sz="28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ClrTx/>
              <a:buFont typeface="Wingdings 3" charset="2"/>
              <a:buAutoNum type="arabicPeriod"/>
            </a:pP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Скачать литературу.</a:t>
            </a:r>
          </a:p>
          <a:p>
            <a:pPr marL="514350" indent="-514350" algn="l">
              <a:buClrTx/>
              <a:buAutoNum type="arabicPeriod"/>
            </a:pP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Скачать программу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Effecton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Studio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установки на домашний компьютер</a:t>
            </a:r>
          </a:p>
          <a:p>
            <a:pPr marL="514350" indent="-514350" algn="l">
              <a:buClrTx/>
              <a:buAutoNum type="arabicPeriod"/>
            </a:pP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необходимости скачать 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SPSS</a:t>
            </a:r>
            <a:endParaRPr lang="ru-RU" sz="28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ClrTx/>
              <a:buAutoNum type="arabicPeriod"/>
            </a:pP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Зарегистрироваться на образовательном портале в соотв. курсе.</a:t>
            </a:r>
            <a:endParaRPr lang="ru-RU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ClrTx/>
              <a:buFont typeface="Wingdings 3" charset="2"/>
              <a:buAutoNum type="arabicPeriod"/>
            </a:pP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возможности выполнить практическую часть работы №1.</a:t>
            </a:r>
            <a:endParaRPr lang="ru-RU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ClrTx/>
              <a:buAutoNum type="arabicPeriod"/>
            </a:pPr>
            <a:endParaRPr lang="ru-RU" sz="28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514350" indent="-514350" algn="l">
              <a:buClrTx/>
              <a:buAutoNum type="arabicPeriod"/>
            </a:pPr>
            <a:endParaRPr lang="ru-RU" sz="2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21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Содержание электронного портала (обзор)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10809816" cy="4325936"/>
          </a:xfrm>
        </p:spPr>
        <p:txBody>
          <a:bodyPr/>
          <a:lstStyle/>
          <a:p>
            <a:r>
              <a:rPr lang="ru-RU" sz="3600" dirty="0" smtClean="0"/>
              <a:t>Обязательное тестирование ()</a:t>
            </a:r>
          </a:p>
          <a:p>
            <a:r>
              <a:rPr lang="ru-RU" sz="3600" dirty="0" smtClean="0"/>
              <a:t>В виде </a:t>
            </a:r>
            <a:r>
              <a:rPr lang="ru-RU" sz="3600" dirty="0" err="1" smtClean="0"/>
              <a:t>экспери</a:t>
            </a:r>
            <a:r>
              <a:rPr lang="ru-RU" sz="3600" dirty="0" err="1">
                <a:solidFill>
                  <a:srgbClr val="FF0000"/>
                </a:solidFill>
              </a:rPr>
              <a:t>вес</a:t>
            </a:r>
            <a:r>
              <a:rPr lang="ru-RU" sz="3600" dirty="0">
                <a:solidFill>
                  <a:srgbClr val="FF0000"/>
                </a:solidFill>
              </a:rPr>
              <a:t> 0,5 по отношению к оценке устного </a:t>
            </a:r>
            <a:r>
              <a:rPr lang="ru-RU" sz="3600" dirty="0" err="1">
                <a:solidFill>
                  <a:srgbClr val="FF0000"/>
                </a:solidFill>
              </a:rPr>
              <a:t>ответа</a:t>
            </a:r>
            <a:r>
              <a:rPr lang="ru-RU" sz="3600" dirty="0" err="1" smtClean="0"/>
              <a:t>мента</a:t>
            </a:r>
            <a:r>
              <a:rPr lang="ru-RU" sz="3600" dirty="0" smtClean="0"/>
              <a:t> начнем заполнять массив данных на Яндекс-диске. (можно везде, где есть интернет)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331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50" y="0"/>
            <a:ext cx="12058650" cy="6857999"/>
          </a:xfrm>
        </p:spPr>
        <p:txBody>
          <a:bodyPr>
            <a:normAutofit lnSpcReduction="10000"/>
          </a:bodyPr>
          <a:lstStyle/>
          <a:p>
            <a:pPr algn="l">
              <a:tabLst>
                <a:tab pos="5628005" algn="l"/>
              </a:tabLst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Ближайшие работы</a:t>
            </a:r>
          </a:p>
          <a:p>
            <a:pPr algn="l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1. Измерение времени простой сенсомоторной реакции и реакции выбора.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Практическую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часть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можно выполнять сегодня. Подробные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указания к анализу и оформлению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в методических указаниях. Защитить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До 20 сентября 2022.</a:t>
            </a:r>
            <a:endParaRPr lang="ru-RU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l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 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2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. Измерение уровня экстраверсии и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нейротизма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с использованием личностного опросника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Айзенка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EPI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. Опросник в широком доступе. Принимается любой компьютерный и бланковый вариант. В лаборатории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23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лучше всего подойдет диагностический пакет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Effecton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Studio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.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В качестве результата – три числовых показателя: ложь, экстраверсия,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нейротизм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>
              <a:tabLst>
                <a:tab pos="5628005" algn="l"/>
              </a:tabLst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До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5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октября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2022.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151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50" y="0"/>
            <a:ext cx="12058650" cy="6857999"/>
          </a:xfrm>
        </p:spPr>
        <p:txBody>
          <a:bodyPr>
            <a:normAutofit/>
          </a:bodyPr>
          <a:lstStyle/>
          <a:p>
            <a:pPr algn="l">
              <a:tabLst>
                <a:tab pos="5628005" algn="l"/>
              </a:tabLst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Методические указания к лабораторной работе №1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tabLst>
                <a:tab pos="5628005" algn="l"/>
              </a:tabLst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Измерение времени простой сенсомоторной реакции и реакции выбора.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tabLst>
                <a:tab pos="480060" algn="l"/>
                <a:tab pos="1973580" algn="l"/>
                <a:tab pos="3489960" algn="l"/>
              </a:tabLst>
            </a:pPr>
            <a:r>
              <a:rPr lang="ru-RU" sz="2800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Теоретические сведения</a:t>
            </a:r>
            <a:r>
              <a:rPr lang="ru-RU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Анализатор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состав, функционирование. Понятие сенсомоторной реакции, виды, этапы. Время СР для различных анализаторов.</a:t>
            </a:r>
          </a:p>
          <a:p>
            <a:pPr algn="l">
              <a:tabLst>
                <a:tab pos="480060" algn="l"/>
                <a:tab pos="1973580" algn="l"/>
                <a:tab pos="3489960" algn="l"/>
              </a:tabLst>
            </a:pPr>
            <a:r>
              <a:rPr lang="ru-RU" sz="2800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Оснащение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ПК,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Компьют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программы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Effecton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Studio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2006,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Excel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SPSS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	</a:t>
            </a:r>
          </a:p>
          <a:p>
            <a:pPr algn="l">
              <a:tabLst>
                <a:tab pos="480060" algn="l"/>
                <a:tab pos="1973580" algn="l"/>
                <a:tab pos="3489960" algn="l"/>
              </a:tabLst>
            </a:pPr>
            <a:r>
              <a:rPr lang="ru-RU" sz="2800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Цели и задачи работы: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Освоить использование одной из компьютерных методик для измерения времени сенсомоторной реакции. Совершенствовать навыки использования статистического пакета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SPSS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анализе экспериментальных данных</a:t>
            </a:r>
          </a:p>
          <a:p>
            <a:pPr algn="l">
              <a:tabLst>
                <a:tab pos="480060" algn="l"/>
                <a:tab pos="1973580" algn="l"/>
                <a:tab pos="3489960" algn="l"/>
              </a:tabLst>
            </a:pPr>
            <a:r>
              <a:rPr lang="ru-RU" sz="2800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проведения работы: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соответствии с инструкцией программы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Effecton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Studio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2006 (методика «Тир» и методика «Такси».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504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50" y="0"/>
            <a:ext cx="12058650" cy="6857999"/>
          </a:xfrm>
        </p:spPr>
        <p:txBody>
          <a:bodyPr>
            <a:normAutofit/>
          </a:bodyPr>
          <a:lstStyle/>
          <a:p>
            <a:pPr lvl="0" algn="l">
              <a:buClr>
                <a:srgbClr val="90C226"/>
              </a:buClr>
              <a:tabLst>
                <a:tab pos="480060" algn="l"/>
                <a:tab pos="1973580" algn="l"/>
                <a:tab pos="3489960" algn="l"/>
              </a:tabLst>
            </a:pPr>
            <a:r>
              <a:rPr lang="ru-RU" sz="2800" u="sng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Получение, обработка и анализ результатов:</a:t>
            </a:r>
          </a:p>
          <a:p>
            <a:pPr marL="342900" lvl="0" indent="-342900" algn="l">
              <a:buClr>
                <a:srgbClr val="90C226"/>
              </a:buClr>
              <a:buFont typeface="+mj-lt"/>
              <a:buAutoNum type="arabicPeriod"/>
              <a:tabLst>
                <a:tab pos="457200" algn="l"/>
                <a:tab pos="480060" algn="l"/>
                <a:tab pos="1973580" algn="l"/>
                <a:tab pos="3489960" algn="l"/>
              </a:tabLst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Зафиксировать полученное время двух реакций </a:t>
            </a:r>
          </a:p>
          <a:p>
            <a:pPr marL="342900" lvl="0" indent="-342900" algn="l">
              <a:buClr>
                <a:srgbClr val="90C226"/>
              </a:buClr>
              <a:buFont typeface="+mj-lt"/>
              <a:buAutoNum type="arabicPeriod"/>
              <a:tabLst>
                <a:tab pos="457200" algn="l"/>
                <a:tab pos="480060" algn="l"/>
                <a:tab pos="1973580" algn="l"/>
                <a:tab pos="3489960" algn="l"/>
              </a:tabLst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Все полученные результаты занести в сводную таблицу.</a:t>
            </a:r>
          </a:p>
          <a:p>
            <a:pPr marL="342900" lvl="0" indent="-342900" algn="l">
              <a:buClr>
                <a:srgbClr val="90C226"/>
              </a:buClr>
              <a:buFont typeface="+mj-lt"/>
              <a:buAutoNum type="arabicPeriod"/>
              <a:tabLst>
                <a:tab pos="457200" algn="l"/>
                <a:tab pos="480060" algn="l"/>
                <a:tab pos="1973580" algn="l"/>
                <a:tab pos="3489960" algn="l"/>
              </a:tabLst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Проанализировать полученные данные на «выбросы», рассчитать описательные статистики, проверить соответствие распределений нормальному закону. Проанализировать индивидуальные результаты, используя закономерности нормального закона распределения случайных величин.</a:t>
            </a:r>
          </a:p>
          <a:p>
            <a:pPr marL="342900" lvl="0" indent="-342900" algn="l">
              <a:buClr>
                <a:srgbClr val="90C226"/>
              </a:buClr>
              <a:buFont typeface="+mj-lt"/>
              <a:buAutoNum type="arabicPeriod"/>
              <a:tabLst>
                <a:tab pos="457200" algn="l"/>
                <a:tab pos="480060" algn="l"/>
                <a:tab pos="1973580" algn="l"/>
                <a:tab pos="3489960" algn="l"/>
              </a:tabLst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Сравнить групповые данные по времени простой реакции и реакции выбора.</a:t>
            </a:r>
          </a:p>
          <a:p>
            <a:pPr marL="342900" lvl="0" indent="-342900" algn="l">
              <a:buClr>
                <a:srgbClr val="90C226"/>
              </a:buClr>
              <a:buFont typeface="+mj-lt"/>
              <a:buAutoNum type="arabicPeriod"/>
              <a:tabLst>
                <a:tab pos="457200" algn="l"/>
                <a:tab pos="480060" algn="l"/>
                <a:tab pos="1973580" algn="l"/>
                <a:tab pos="3489960" algn="l"/>
              </a:tabLst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Сравнить средние значения полученных данных в 2 любых (произвольно сформированных) подгруппах по каждому типу реакций.</a:t>
            </a:r>
          </a:p>
          <a:p>
            <a:pPr marL="342900" lvl="0" indent="-342900" algn="l">
              <a:buClr>
                <a:srgbClr val="90C226"/>
              </a:buClr>
              <a:buFont typeface="+mj-lt"/>
              <a:buAutoNum type="arabicPeriod"/>
              <a:tabLst>
                <a:tab pos="457200" algn="l"/>
                <a:tab pos="480060" algn="l"/>
                <a:tab pos="1973580" algn="l"/>
                <a:tab pos="3489960" algn="l"/>
              </a:tabLst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Определить, есть ли статистическая связь между показателями времени простой реакции и реакции выбора</a:t>
            </a:r>
            <a:r>
              <a:rPr lang="ru-RU" sz="28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459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50" y="0"/>
            <a:ext cx="12058650" cy="6857999"/>
          </a:xfrm>
        </p:spPr>
        <p:txBody>
          <a:bodyPr>
            <a:normAutofit fontScale="92500"/>
          </a:bodyPr>
          <a:lstStyle/>
          <a:p>
            <a:pPr algn="l"/>
            <a:endParaRPr lang="ru-RU" sz="400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ОПП изучается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в 3 и 4 семестрах. Общее количество часов – 144. Форма итогового оценивания – 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Зачет с оценкой.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Текущие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оценки ставятся по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итогам выполнения и защиты приблизительно 25 лабораторных работ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и автоматизированного тестирования (за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2 семестра).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Лабораторные работы проводятся в соответствии с методическими указаниями, отдельно для 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III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и 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IV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семестров. </a:t>
            </a:r>
            <a:endParaRPr lang="ru-RU" sz="400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Объём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и содержание учебного плана может незначительно изменяться по решению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преподавателя.</a:t>
            </a:r>
            <a:endParaRPr lang="ru-RU" sz="4000" b="1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27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275" y="123825"/>
            <a:ext cx="10820399" cy="655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800" b="1" dirty="0" smtClean="0">
                <a:solidFill>
                  <a:srgbClr val="FF0000"/>
                </a:solidFill>
              </a:rPr>
              <a:t>Цель ОПП – </a:t>
            </a:r>
            <a:r>
              <a:rPr lang="ru-RU" sz="4800" dirty="0" smtClean="0"/>
              <a:t>изучение наиболее общих  технологий и техник измерения в психологическом исследовании. </a:t>
            </a:r>
          </a:p>
          <a:p>
            <a:pPr marL="0" indent="0">
              <a:buNone/>
            </a:pPr>
            <a:r>
              <a:rPr lang="ru-RU" sz="3600" dirty="0" smtClean="0"/>
              <a:t>Непосредственно и широко будут использоваться знания и навыки полученные на 1 курсе при изучении </a:t>
            </a:r>
            <a:r>
              <a:rPr lang="ru-RU" sz="3600" dirty="0" smtClean="0">
                <a:solidFill>
                  <a:srgbClr val="00B0F0"/>
                </a:solidFill>
              </a:rPr>
              <a:t>модуля «Мат. моделирование в психологии».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chemeClr val="tx1"/>
                </a:solidFill>
              </a:rPr>
              <a:t>А также – новой дисциплины </a:t>
            </a:r>
            <a:r>
              <a:rPr lang="en-US" sz="3600" dirty="0" smtClean="0">
                <a:solidFill>
                  <a:schemeClr val="tx1"/>
                </a:solidFill>
              </a:rPr>
              <a:t>III </a:t>
            </a:r>
            <a:r>
              <a:rPr lang="ru-RU" sz="3600" dirty="0" smtClean="0">
                <a:solidFill>
                  <a:schemeClr val="tx1"/>
                </a:solidFill>
              </a:rPr>
              <a:t>семестра </a:t>
            </a:r>
            <a:r>
              <a:rPr lang="ru-RU" sz="3600" dirty="0" smtClean="0">
                <a:solidFill>
                  <a:srgbClr val="00B0F0"/>
                </a:solidFill>
              </a:rPr>
              <a:t>– «Мат. методы в психологии.</a:t>
            </a:r>
            <a:endParaRPr lang="ru-RU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85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50" y="0"/>
            <a:ext cx="12058650" cy="6857999"/>
          </a:xfrm>
        </p:spPr>
        <p:txBody>
          <a:bodyPr>
            <a:normAutofit/>
          </a:bodyPr>
          <a:lstStyle/>
          <a:p>
            <a:pPr algn="l"/>
            <a:r>
              <a:rPr lang="ru-RU" sz="4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Задачи дисциплины ОПП:</a:t>
            </a:r>
            <a:endParaRPr lang="ru-RU" sz="4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1. Практическое сопровождение базовой теоретической дисциплины «Общая психология»</a:t>
            </a:r>
            <a:endParaRPr lang="ru-RU" sz="4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2. Формирование умений и навыков проведения психологических экспериментов и анализа их </a:t>
            </a:r>
            <a:r>
              <a:rPr lang="ru-RU" sz="4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результатов.</a:t>
            </a:r>
            <a:endParaRPr lang="ru-RU" sz="4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3. Подготовка к выполнению экспериментальной части курсовых работ и ВКР.</a:t>
            </a:r>
            <a:endParaRPr lang="ru-RU" sz="4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86572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50" y="0"/>
            <a:ext cx="12058650" cy="6857999"/>
          </a:xfrm>
        </p:spPr>
        <p:txBody>
          <a:bodyPr>
            <a:normAutofit fontScale="92500"/>
          </a:bodyPr>
          <a:lstStyle/>
          <a:p>
            <a:pPr algn="l"/>
            <a:r>
              <a:rPr lang="ru-RU" sz="29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Литература</a:t>
            </a:r>
            <a:endParaRPr lang="ru-RU" sz="29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1. Практикум по общей, экспериментальной и прикладной психологии. Под общей ред. А. А. Крылова, С А.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Маничева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. – СПб: Питер, 2000. - 560с</a:t>
            </a:r>
            <a:endParaRPr lang="ru-RU" sz="2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2. Горбатов Д.С. Практикум по психологическому исследованию. Самара. 2003. – 272с.</a:t>
            </a:r>
            <a:endParaRPr lang="ru-RU" sz="2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3.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Глуханюк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 Н.С. Практикум по общей психологии. Воронеж. 2006. – 224с.</a:t>
            </a:r>
            <a:endParaRPr lang="ru-RU" sz="2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4.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Т.И.Пашукова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А.И.Допира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Г.В.Дьяконов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.  Практикум по общей психологии. Издательство "Институт практической психологии", 1996 </a:t>
            </a:r>
            <a:endParaRPr lang="ru-RU" sz="2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5.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Наследов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 А. Д. Математические методы психологического исследования. Анализ и интерпретация данных. Учебное пособие. — СПб.: Речь, 2004. — 392 с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algn="l"/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6. А.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Анастази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 Психологическое тестирование: Книга 1, 2.  Любое издание.</a:t>
            </a:r>
          </a:p>
          <a:p>
            <a:pPr algn="l"/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7. Словарь-справочник по психологической диагностике /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Бурлачук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 Л. Ф., Морозов С. М.; Любое издание.</a:t>
            </a:r>
          </a:p>
          <a:p>
            <a:pPr algn="l"/>
            <a:endParaRPr lang="ru-RU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sz="29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Указанная литература имеется в электронном </a:t>
            </a:r>
            <a:r>
              <a:rPr lang="ru-RU" sz="29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виде в папке ОПП на сетевом диске</a:t>
            </a:r>
            <a:endParaRPr lang="ru-RU" sz="2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2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50" y="0"/>
            <a:ext cx="12058650" cy="6857999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Интернет-ресурсы</a:t>
            </a:r>
          </a:p>
          <a:p>
            <a:pPr algn="l"/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http://vch.narod.ru/full_test.htm</a:t>
            </a:r>
          </a:p>
          <a:p>
            <a:pPr algn="l"/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http://21svek6.ucoz.ru/index/psikhologicheskie_testy</a:t>
            </a:r>
          </a:p>
          <a:p>
            <a:pPr algn="l"/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http://www.vsetesti.ru </a:t>
            </a:r>
          </a:p>
          <a:p>
            <a:pPr algn="l"/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http://psy-konsult.ru/testy-i-oprosniki-po-psixologii-2/</a:t>
            </a:r>
          </a:p>
          <a:p>
            <a:pPr algn="l"/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http://www.gurutestov.ru</a:t>
            </a:r>
          </a:p>
          <a:p>
            <a:pPr algn="l"/>
            <a:endParaRPr lang="ru-RU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28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7999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Выполнение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экспериментальной части лабораторных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работ</a:t>
            </a:r>
            <a:endParaRPr lang="ru-RU" sz="4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l"/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Большинство ЛР 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представлено в виде компьютерных </a:t>
            </a: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программ в пакетах: </a:t>
            </a:r>
          </a:p>
          <a:p>
            <a:pPr marL="571500" indent="-571500" algn="l">
              <a:buClrTx/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Программа «Практика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»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(зелёный ярлычок 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Студент, </a:t>
            </a:r>
            <a:r>
              <a:rPr lang="ru-RU" sz="34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только </a:t>
            </a:r>
            <a:r>
              <a:rPr lang="ru-RU" sz="3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в </a:t>
            </a:r>
            <a:r>
              <a:rPr lang="ru-RU" sz="3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ауд. </a:t>
            </a:r>
            <a:r>
              <a:rPr lang="ru-RU" sz="3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11);</a:t>
            </a: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sz="4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571500" indent="-571500" algn="l">
              <a:buClrTx/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Программа </a:t>
            </a:r>
            <a:r>
              <a:rPr lang="ru-RU" sz="4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Effecton</a:t>
            </a: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Studio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ярлык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- буква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ПСИ, </a:t>
            </a:r>
            <a:r>
              <a:rPr lang="ru-RU" sz="35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можно дома</a:t>
            </a: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);</a:t>
            </a:r>
          </a:p>
          <a:p>
            <a:pPr marL="571500" indent="-571500" algn="l">
              <a:buClrTx/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Программы в 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папке «TST</a:t>
            </a: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» </a:t>
            </a:r>
            <a:r>
              <a:rPr lang="ru-RU" sz="3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(как правило через оболочку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D-Fend 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Reloaded</a:t>
            </a:r>
            <a:r>
              <a:rPr lang="ru-RU" sz="3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</a:p>
          <a:p>
            <a:pPr algn="l"/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Все ярлыки этих программ 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доступны с рабочего стола</a:t>
            </a: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algn="l"/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Допустимо выполнение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бланках с ручной обработкой данных.</a:t>
            </a:r>
          </a:p>
          <a:p>
            <a:pPr algn="l"/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 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методических указаниях к каждой ЛР всегда есть отсылка к конкретному пакету, в котором находится нужная программа.</a:t>
            </a:r>
            <a:endParaRPr lang="ru-RU" sz="4000" b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64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50" y="0"/>
            <a:ext cx="12058650" cy="6857999"/>
          </a:xfrm>
        </p:spPr>
        <p:txBody>
          <a:bodyPr/>
          <a:lstStyle/>
          <a:p>
            <a:pPr algn="l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ОБЯЗАТЕЛЬНА регистрация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в программе при выполнении работы, иначе результаты в компьютере сохранены не будут. </a:t>
            </a:r>
            <a:endParaRPr lang="ru-RU" sz="32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В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оформленную работу (её практическую часть) обязательно включается полный файл «сырых» результатов, сохраняемый в большинстве программ. При невозможности сохранения результатов в виде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файла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обязательно включение </a:t>
            </a:r>
            <a:r>
              <a:rPr lang="ru-RU" sz="3200" b="1" dirty="0" err="1" smtClean="0">
                <a:solidFill>
                  <a:srgbClr val="333333"/>
                </a:solidFill>
                <a:latin typeface="Arial" panose="020B0604020202020204" pitchFamily="34" charset="0"/>
              </a:rPr>
              <a:t>screenshot</a:t>
            </a:r>
            <a:r>
              <a:rPr lang="ru-RU" sz="32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результатов.</a:t>
            </a:r>
            <a:endParaRPr lang="ru-RU" sz="32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При выполнении бланкового варианта теста обязательно предоставление БЛАНКА ОТВЕТОВ.</a:t>
            </a:r>
            <a:endParaRPr lang="ru-RU" sz="32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«Сырые» числовые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результаты эксперимента ОБЯЗАТЕЛЬНО фиксируются в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рабочей тетради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с указанием номера компьютера, где получены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623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50" y="0"/>
            <a:ext cx="12058650" cy="685799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База данных</a:t>
            </a:r>
            <a:endParaRPr lang="ru-RU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l"/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 портале:</a:t>
            </a:r>
            <a:endParaRPr lang="ru-RU" sz="36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>
              <a:buClrTx/>
            </a:pP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Общая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Excel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таблица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данных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«Массив </a:t>
            </a:r>
            <a:r>
              <a:rPr 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24-25</a:t>
            </a:r>
            <a:r>
              <a:rPr 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xls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»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(нужна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для статистического анализа результатов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экспериментов; </a:t>
            </a:r>
          </a:p>
          <a:p>
            <a:pPr algn="l">
              <a:buClrTx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сразу после выполнения работы личные данные переносятся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в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эту таблицу);</a:t>
            </a:r>
            <a:endParaRPr lang="ru-RU" sz="3600" dirty="0">
              <a:solidFill>
                <a:srgbClr val="FF0000"/>
              </a:solidFill>
            </a:endParaRPr>
          </a:p>
          <a:p>
            <a:pPr algn="l">
              <a:buClrTx/>
            </a:pP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Методические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указания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к проведению лабораторных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работ по семестрам;</a:t>
            </a:r>
          </a:p>
          <a:p>
            <a:pPr algn="l">
              <a:buClrTx/>
            </a:pPr>
            <a:r>
              <a:rPr lang="ru-RU" sz="3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В сетевой папке в классе 11</a:t>
            </a:r>
          </a:p>
          <a:p>
            <a:pPr marL="571500" indent="-571500" algn="l">
              <a:buClrTx/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Личные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папки по подгруппам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для хранения файлов и </a:t>
            </a:r>
            <a:r>
              <a:rPr lang="ru-RU" sz="3600" b="1" dirty="0" err="1">
                <a:solidFill>
                  <a:srgbClr val="333333"/>
                </a:solidFill>
                <a:latin typeface="Arial" panose="020B0604020202020204" pitchFamily="34" charset="0"/>
              </a:rPr>
              <a:t>screenshot</a:t>
            </a:r>
            <a:r>
              <a:rPr lang="ru-RU" sz="3600" b="1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результатов, и оформленных лаб. работ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и любых личных материалов по дисциплине.</a:t>
            </a:r>
            <a:endParaRPr lang="ru-RU" sz="36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571500" indent="-571500" algn="l">
              <a:buClrTx/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Литература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, вопросы к экзамену, иные справочные пособия. </a:t>
            </a:r>
            <a:endParaRPr lang="ru-RU" sz="36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>
              <a:buClrTx/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Запрещается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хранение личных материалов на рабочем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столе, - только в личных папках!</a:t>
            </a:r>
            <a:endParaRPr lang="ru-RU" sz="3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247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627</TotalTime>
  <Words>1300</Words>
  <Application>Microsoft Office PowerPoint</Application>
  <PresentationFormat>Широкоэкранный</PresentationFormat>
  <Paragraphs>103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Содержание электронного портала (обзор)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 Куликов</dc:creator>
  <cp:lastModifiedBy>Владимир</cp:lastModifiedBy>
  <cp:revision>35</cp:revision>
  <dcterms:created xsi:type="dcterms:W3CDTF">2016-09-03T10:40:06Z</dcterms:created>
  <dcterms:modified xsi:type="dcterms:W3CDTF">2024-09-06T07:28:45Z</dcterms:modified>
</cp:coreProperties>
</file>