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801" autoAdjust="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16234-E9FD-400B-9212-1FECB4316B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44CD-3E4A-4A1B-9981-4911BCB8A3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338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393F-FAF8-4F25-9FD5-5A5A11088DA4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E935-2001-4F32-97D6-0B806FC865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034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E58E-D45A-4EE9-B044-6CE1E500380D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B44CD-581F-4D75-A582-1225DFB333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202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C9FA9-2274-4789-ACDC-F43A184D7D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7FB2D-382F-4EA4-8CFD-DB3F00A0EC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975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8D60-4807-45F0-9BD0-86E5B5EFC63A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60FF-61A2-43F7-9CD6-22F0EB1AF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650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B1F8D-4D0B-4F30-BE0A-D7C085C813F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DC4C2-EEAB-454C-8F4B-E2A2BEBDFA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11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4821C-98FD-4864-B485-9302DE3FFBAF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6377-4E16-4D63-93F1-1CF9DC69BA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83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CC4B-AFE8-4E14-8DCB-1FB08F1D5A4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7B2C6-B0B8-4582-913E-8034CF2404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11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EE6F-0734-42B2-B632-EA8F14012FB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64F6-9BD7-4E58-954F-4843CDF48C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499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A881-FCB2-462C-ABB1-D3ED2A730A8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B5492-BCFB-4D9C-92B0-4693626CF2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42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4E23-1280-417D-AB22-D5EA04413C50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A2323-C13C-4DF1-AC56-9F8982AD5E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783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834" y="4371975"/>
            <a:ext cx="868256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0" y="731839"/>
            <a:ext cx="85344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5CD504-691F-4635-8D9C-803D4204481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9618C3-1B17-4749-A395-B2476AE8F8C4}" type="slidenum"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9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95300" y="0"/>
            <a:ext cx="1148715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8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Тема 2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8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Наблюдение </a:t>
            </a:r>
            <a:r>
              <a:rPr lang="ru-RU" sz="8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как метод </a:t>
            </a:r>
            <a:r>
              <a:rPr lang="ru-RU" sz="8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исследования</a:t>
            </a:r>
            <a:r>
              <a:rPr lang="en-US" sz="8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8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 психологии</a:t>
            </a:r>
            <a:endParaRPr lang="ru-RU" sz="8000" b="1" dirty="0" smtClean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eaLnBrk="0" fontAlgn="base" hangingPunct="0">
              <a:spcBef>
                <a:spcPct val="0"/>
              </a:spcBef>
            </a:pPr>
            <a:r>
              <a:rPr lang="ru-RU" altLang="ru-RU" sz="1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Куликов В.С. </a:t>
            </a:r>
            <a:r>
              <a:rPr lang="ru-RU" altLang="ru-RU" sz="1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altLang="ru-RU" sz="1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i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sz="8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350" y="1"/>
            <a:ext cx="1053465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Общая характеристика поведенческих индикаторов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Различают вербальные и невербальные компоненты поведения.</a:t>
            </a:r>
          </a:p>
          <a:p>
            <a:pPr indent="447675"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Невербальные проявления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более спонтанны, чем вербальные, и их труднее контролировать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indent="447675" eaLnBrk="0" fontAlgn="base" hangingPunct="0">
              <a:spcBef>
                <a:spcPct val="0"/>
              </a:spcBef>
            </a:pPr>
            <a:r>
              <a:rPr lang="ru-RU" sz="3200" b="1" i="1" dirty="0">
                <a:solidFill>
                  <a:srgbClr val="B4DCFA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«Язык тела» не только передает то, что человек хочет выразить, но и выдает то, что он хотел бы скрыть.</a:t>
            </a:r>
          </a:p>
          <a:p>
            <a:pPr indent="447675"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свою очередь, в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вербалике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есть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субвербальные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проявления, которые также чаще спонтанны, и потому более объективны.</a:t>
            </a:r>
          </a:p>
          <a:p>
            <a:pPr indent="447675" eaLnBrk="0" fontAlgn="base" hangingPunct="0">
              <a:spcBef>
                <a:spcPct val="0"/>
              </a:spcBef>
            </a:pP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4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31503" y="0"/>
            <a:ext cx="1022712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7.4.1. Мимика или лицевая экспрессия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Наиболее важное средство для невербальной коммуникации. Выделено около 1000 различных выражений лица.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На мимические выражения эмоций оказывают влияние три фактора:</a:t>
            </a:r>
          </a:p>
          <a:p>
            <a:pPr marL="514350" indent="-514350" eaLnBrk="0" fontAlgn="base" hangingPunct="0">
              <a:spcBef>
                <a:spcPct val="0"/>
              </a:spcBef>
              <a:buFont typeface="+mj-lt"/>
              <a:buAutoNum type="arabicParenR"/>
            </a:pP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врожденные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мимические схемы соответствующие определенным эмоциональным состояниям (чаще всего используются при наблюдении);</a:t>
            </a:r>
          </a:p>
          <a:p>
            <a:pPr marL="514350" indent="-514350" eaLnBrk="0" fontAlgn="base" hangingPunct="0">
              <a:spcBef>
                <a:spcPct val="0"/>
              </a:spcBef>
              <a:buFont typeface="+mj-lt"/>
              <a:buAutoNum type="arabicParenR"/>
            </a:pP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приобретенные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социализированные, подлежащие произвольному контролю;</a:t>
            </a:r>
          </a:p>
          <a:p>
            <a:pPr marL="514350" indent="-514350" eaLnBrk="0" fontAlgn="base" hangingPunct="0">
              <a:spcBef>
                <a:spcPct val="0"/>
              </a:spcBef>
              <a:buFont typeface="+mj-lt"/>
              <a:buAutoNum type="arabicParenR"/>
            </a:pP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индивидуальные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экспрессивные особенности.</a:t>
            </a:r>
          </a:p>
          <a:p>
            <a:pPr algn="ctr" eaLnBrk="0" fontAlgn="base" hangingPunct="0">
              <a:spcBef>
                <a:spcPct val="0"/>
              </a:spcBef>
            </a:pPr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Основные мимические выражения расшифровываются непосредственно, симультанно и в дополнительном анализе не нуждаются.</a:t>
            </a:r>
          </a:p>
        </p:txBody>
      </p:sp>
    </p:spTree>
    <p:extLst>
      <p:ext uri="{BB962C8B-B14F-4D97-AF65-F5344CB8AC3E}">
        <p14:creationId xmlns:p14="http://schemas.microsoft.com/office/powerpoint/2010/main" val="9211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26223" y="904874"/>
            <a:ext cx="588900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Мимические выражения описаны при помощи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двух координат: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1) удовольствие — неудовольствие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2) принятие —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непринятие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 категорий мимики. 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Чем больше расстояние между отдельными позициями на шкале, тем менее сходны соответствующие мимические выражения;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800" b="1" dirty="0" smtClean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74" y="1228415"/>
            <a:ext cx="6300192" cy="49018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3512" y="11663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ШКАЛА МИМИЧЕСКИХ ВЫРАЖЕНИЙ ШЛОСБЕРГА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03512" y="6005860"/>
            <a:ext cx="4122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Внутри - номера фотографий Фруа-Витманна (72 шт)</a:t>
            </a:r>
            <a:r>
              <a:rPr lang="ru-RU" b="1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23992" y="0"/>
            <a:ext cx="46440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2600" b="1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центре </a:t>
            </a:r>
            <a:r>
              <a:rPr lang="ru-RU" sz="2600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находится нулевая точка — нейтральное выражение.</a:t>
            </a:r>
          </a:p>
          <a:p>
            <a:pPr eaLnBrk="0" fontAlgn="base" hangingPunct="0">
              <a:spcBef>
                <a:spcPct val="0"/>
              </a:spcBef>
            </a:pPr>
            <a:endParaRPr lang="ru-RU" sz="2600" b="1" dirty="0">
              <a:solidFill>
                <a:srgbClr val="5ECCF3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600" b="1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Приближение от края к центру </a:t>
            </a:r>
            <a:r>
              <a:rPr lang="ru-RU" sz="2600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указывает на слабое проявление данного мимического выражения.</a:t>
            </a:r>
          </a:p>
          <a:p>
            <a:pPr eaLnBrk="0" fontAlgn="base" hangingPunct="0">
              <a:spcBef>
                <a:spcPct val="0"/>
              </a:spcBef>
            </a:pPr>
            <a:endParaRPr lang="ru-RU" sz="2600" b="1" dirty="0">
              <a:solidFill>
                <a:srgbClr val="5ECCF3">
                  <a:lumMod val="50000"/>
                </a:srgbClr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600" b="1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Дальнейшее перемещение по этой же оси в направлении края </a:t>
            </a:r>
            <a:r>
              <a:rPr lang="ru-RU" sz="2600" dirty="0">
                <a:solidFill>
                  <a:srgbClr val="5ECCF3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будет означать усиление противоположного выражения.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78196"/>
            <a:ext cx="6297714" cy="49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5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09550" y="0"/>
            <a:ext cx="104584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4.2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Невербальные аспекты речи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Общий уровень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интенсивности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Повышенный тон обычно встречается в контексте раздражения или тревоги, пониженный тон может означать недоверие, утомление.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Изменение интенсивности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Повышение громкости обычно свидетельствует о нарастании тревоги или раздражении, понижение может являться признаком недовольства или разочарования.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Диапазон голоса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Расширение и сжатие (утомление, равнодушие) обычного интервала между тонами произносимых звуков. </a:t>
            </a:r>
          </a:p>
        </p:txBody>
      </p:sp>
    </p:spTree>
    <p:extLst>
      <p:ext uri="{BB962C8B-B14F-4D97-AF65-F5344CB8AC3E}">
        <p14:creationId xmlns:p14="http://schemas.microsoft.com/office/powerpoint/2010/main" val="15165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31504" y="116633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Общий темп.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Во многих контекстах ускоренный темп речи сигнализирует о раздражении или тревоге, а замедленный - о нерешительности.</a:t>
            </a:r>
          </a:p>
          <a:p>
            <a:pPr eaLnBrk="0" fontAlgn="base" hangingPunct="0">
              <a:spcBef>
                <a:spcPct val="0"/>
              </a:spcBef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Изменение тональности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Повышение тона может свидетельствовать о возбуждении, тревоге, страхе, панике.</a:t>
            </a:r>
          </a:p>
        </p:txBody>
      </p:sp>
    </p:spTree>
    <p:extLst>
      <p:ext uri="{BB962C8B-B14F-4D97-AF65-F5344CB8AC3E}">
        <p14:creationId xmlns:p14="http://schemas.microsoft.com/office/powerpoint/2010/main" val="42494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8125" y="116633"/>
            <a:ext cx="1017835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окальные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разграничители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eaLnBrk="0" fontAlgn="base" hangingPunct="0">
              <a:spcBef>
                <a:spcPct val="0"/>
              </a:spcBef>
              <a:buFontTx/>
              <a:buChar char="-"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прерывистость голоса - указывает на активную и глубокую эмоциональную вовлеченность говорящего.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смех,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плач,</a:t>
            </a:r>
          </a:p>
          <a:p>
            <a:pPr eaLnBrk="0" fontAlgn="base" hangingPunct="0">
              <a:spcBef>
                <a:spcPct val="0"/>
              </a:spcBef>
            </a:pP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окальные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определители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сюда относят, прерывание речи паузой.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Это часто означает, что под влиянием внезапно осознанной контрастной мысли или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инсайта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говорящий меняет мнение, испытывает сомнение (или хочет как-то изменить свое высказывание).</a:t>
            </a:r>
          </a:p>
        </p:txBody>
      </p:sp>
    </p:spTree>
    <p:extLst>
      <p:ext uri="{BB962C8B-B14F-4D97-AF65-F5344CB8AC3E}">
        <p14:creationId xmlns:p14="http://schemas.microsoft.com/office/powerpoint/2010/main" val="22877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6249" y="116632"/>
            <a:ext cx="112299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4.3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Пантомимика (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Кинесика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(от греч.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рantоmimоs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- все воспроизводящий подражанием) -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выразительные движения, представленные изменениями в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жестах, осанке. </a:t>
            </a:r>
          </a:p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4.3.1. Выделены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следующие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виды жестов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жесты-эмблемы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имеющие языковый эквивалент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 точное значение для определенной социальной группы </a:t>
            </a:r>
            <a:r>
              <a:rPr lang="ru-RU" sz="36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(прощай-здравствуй, хорошо-плохо….); </a:t>
            </a:r>
          </a:p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4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1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иллюстративные жесты-движения,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сопровождающие высказывание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(дирижирующие, указательные, ритмические,  пиктографические, эмблематические); </a:t>
            </a: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адапторы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»,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способствующие снятию внутреннего напряжения (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самостимулирующие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направленные на другого человека, направленные на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предмет, (Покачивание – постукивание)); 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«регуляторы»,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использующиеся для координации общения; для выражения эмоций (кивание,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всплёскивание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руками...)</a:t>
            </a:r>
          </a:p>
        </p:txBody>
      </p:sp>
    </p:spTree>
    <p:extLst>
      <p:ext uri="{BB962C8B-B14F-4D97-AF65-F5344CB8AC3E}">
        <p14:creationId xmlns:p14="http://schemas.microsoft.com/office/powerpoint/2010/main" val="29926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1050" y="0"/>
            <a:ext cx="98869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4.3.2. Позы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Обозначаются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несколькими частями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тела человека одновременно. Как правило, принимаются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бессознательно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Традиционно выделяют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открытую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закрытую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позы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Открытая поза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как считается, свидетельствует об открытости и восприимчивости человека.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Закрытые позы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скрещивания ног и/или рук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свидетельствуют о меньшей вовлеченности в беседу, оцениваются как холодные, отталкивающие, застенчивые и пассивные.</a:t>
            </a:r>
          </a:p>
        </p:txBody>
      </p:sp>
    </p:spTree>
    <p:extLst>
      <p:ext uri="{BB962C8B-B14F-4D97-AF65-F5344CB8AC3E}">
        <p14:creationId xmlns:p14="http://schemas.microsoft.com/office/powerpoint/2010/main" val="23291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57225" y="1"/>
            <a:ext cx="10047287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Сущность наблюдения.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Любая объективная наука, начинается с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наблюдения своего объекта.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Наблюдение входит составной частью в эксперимент и любой иной вид объективного психологического исследования.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Наблюдение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как правило, выступает в качестве предварительного этапа перед планированием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классического экспериментального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исследования.</a:t>
            </a:r>
          </a:p>
          <a:p>
            <a:pPr eaLnBrk="0" fontAlgn="base" hangingPunct="0">
              <a:spcBef>
                <a:spcPct val="0"/>
              </a:spcBef>
            </a:pP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2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42925" y="116632"/>
            <a:ext cx="10017571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1504" y="116633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Самой холодной и наименее эмпатичной является поза со скрещенными ногами, при которой лодыжка одной ноги лежит на колене другой ноги;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Позы с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чрезмерно открытыми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позициями рук часто оцениваются как нескромные, провоцирующие, неискренние.</a:t>
            </a:r>
          </a:p>
        </p:txBody>
      </p:sp>
    </p:spTree>
    <p:extLst>
      <p:ext uri="{BB962C8B-B14F-4D97-AF65-F5344CB8AC3E}">
        <p14:creationId xmlns:p14="http://schemas.microsoft.com/office/powerpoint/2010/main" val="236644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6250" y="1"/>
            <a:ext cx="1008424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4.4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Проксемика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Это та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физическая дистанция, которую человек поддерживает между собой и другими людьми.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Выделяют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четыре зоны:</a:t>
            </a:r>
          </a:p>
          <a:p>
            <a:pPr eaLnBrk="0" fontAlgn="base" hangingPunct="0">
              <a:spcBef>
                <a:spcPct val="0"/>
              </a:spcBef>
            </a:pP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примерно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полуметре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вокруг тела располагается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интимная зона,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предназначенная для близких и членов семьи. На этом расстоянии можно прикоснуться, почувствовать запах, разглядеть дефекты кожи... </a:t>
            </a:r>
          </a:p>
          <a:p>
            <a:pPr eaLnBrk="0" fontAlgn="base" hangingPunct="0">
              <a:spcBef>
                <a:spcPct val="0"/>
              </a:spcBef>
            </a:pP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0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24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беседуя с друзьями и знакомыми, человек, как правило, находится от них на удалении от полуметра до 1 м 20 см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(личная зона); </a:t>
            </a:r>
          </a:p>
          <a:p>
            <a:pPr eaLnBrk="0" fontAlgn="base" hangingPunct="0">
              <a:spcBef>
                <a:spcPct val="0"/>
              </a:spcBef>
              <a:spcAft>
                <a:spcPts val="24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более официальные деловые и социальные взаимодействия происходят на расстоянии от 1 м 20 см до 3 м 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(социальная зона); </a:t>
            </a:r>
          </a:p>
          <a:p>
            <a:pPr eaLnBrk="0" fontAlgn="base" hangingPunct="0">
              <a:spcBef>
                <a:spcPct val="0"/>
              </a:spcBef>
              <a:spcAft>
                <a:spcPts val="240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в еще более официальных ситуациях (перед аудиторией и при переговорах с важными особами) используются дистанции свыше 3 м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(публичная зона).</a:t>
            </a:r>
          </a:p>
        </p:txBody>
      </p:sp>
    </p:spTree>
    <p:extLst>
      <p:ext uri="{BB962C8B-B14F-4D97-AF65-F5344CB8AC3E}">
        <p14:creationId xmlns:p14="http://schemas.microsoft.com/office/powerpoint/2010/main" val="26366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3375" y="1"/>
            <a:ext cx="1033462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tabLst>
                <a:tab pos="1828800" algn="l"/>
              </a:tabLst>
            </a:pP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4.5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Движения глаз и визуальный контакт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Движения глаз могут свидетельствовать о состоянии и типе восприятия объекта (</a:t>
            </a:r>
            <a:r>
              <a:rPr lang="ru-RU" sz="32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СГД в НЛП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 искренности объекта (индивидуально).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Время, уделяемое визуальному контакту в общении, занимает от 30 % до 70 %.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Недостаток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визуального контакта может сигнализировать о том, что слушателю не интересно или неприятно.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Переизбыток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визуального контакта может говорить о попытке доминирования, контроля, внедрения и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поглощения.</a:t>
            </a:r>
          </a:p>
        </p:txBody>
      </p:sp>
    </p:spTree>
    <p:extLst>
      <p:ext uri="{BB962C8B-B14F-4D97-AF65-F5344CB8AC3E}">
        <p14:creationId xmlns:p14="http://schemas.microsoft.com/office/powerpoint/2010/main" val="30973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0975" y="116633"/>
            <a:ext cx="104870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Отмечено: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обычно человек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собеседнику больше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смотрит в глаза ,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когда слушает, чем когда говорит сам;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взгляд в глаза часто используется для "передачи слова" своему собеседнику;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дружелюбно настроенные собеседники смотрят в глаза друг другу чаще; женщины - чаще, чем мужчины.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собеседники обычно избегают контакта глаз, когда речь заходит о неприятных вопросах. </a:t>
            </a:r>
          </a:p>
        </p:txBody>
      </p:sp>
    </p:spTree>
    <p:extLst>
      <p:ext uri="{BB962C8B-B14F-4D97-AF65-F5344CB8AC3E}">
        <p14:creationId xmlns:p14="http://schemas.microsoft.com/office/powerpoint/2010/main" val="33452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6225" y="1"/>
            <a:ext cx="1039177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4.6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Комплексы экспрессивных проявлений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Человеку, испытывающему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тревогу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свойственны быстрые, беспокойные движения рук и ног и дрожь в кистях рук. Характерен менее продолжительный зрительный контакт с собеседником;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реже улыбается, держит корпус тела более напряженно. </a:t>
            </a:r>
          </a:p>
          <a:p>
            <a:pPr eaLnBrk="0" fontAlgn="base" hangingPunct="0">
              <a:spcBef>
                <a:spcPct val="0"/>
              </a:spcBef>
            </a:pPr>
            <a:endParaRPr lang="ru-RU" sz="36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Подавленный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человек движется очень медленно, словно каждое движение дается ему с огромным трудом. </a:t>
            </a:r>
          </a:p>
        </p:txBody>
      </p:sp>
    </p:spTree>
    <p:extLst>
      <p:ext uri="{BB962C8B-B14F-4D97-AF65-F5344CB8AC3E}">
        <p14:creationId xmlns:p14="http://schemas.microsoft.com/office/powerpoint/2010/main" val="40998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0975" y="1"/>
            <a:ext cx="1048702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238" eaLnBrk="0" fontAlgn="base" hangingPunct="0">
              <a:spcBef>
                <a:spcPct val="0"/>
              </a:spcBef>
            </a:pP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630238" eaLnBrk="0" fontAlgn="base" hangingPunct="0">
              <a:spcBef>
                <a:spcPct val="0"/>
              </a:spcBef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Замкнутый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(стесняющийся) человек обычно не отводит рук далеко от своего тела и не поднимает голову. </a:t>
            </a:r>
          </a:p>
          <a:p>
            <a:pPr indent="630238" eaLnBrk="0" fontAlgn="base" hangingPunct="0">
              <a:spcBef>
                <a:spcPct val="0"/>
              </a:spcBef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720725"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депрессии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наблюдаются: </a:t>
            </a:r>
          </a:p>
          <a:p>
            <a:pPr marL="571500" indent="-571500" eaLnBrk="0" fontAlgn="base" hangingPunct="0">
              <a:spcBef>
                <a:spcPct val="0"/>
              </a:spcBef>
              <a:buFontTx/>
              <a:buChar char="-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сниженная активность рук,</a:t>
            </a:r>
          </a:p>
          <a:p>
            <a:pPr marL="571500" indent="-571500" eaLnBrk="0" fontAlgn="base" hangingPunct="0">
              <a:spcBef>
                <a:spcPct val="0"/>
              </a:spcBef>
              <a:buFontTx/>
              <a:buChar char="-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опущена голова, плечи</a:t>
            </a:r>
          </a:p>
          <a:p>
            <a:pPr marL="571500" indent="-571500" eaLnBrk="0" fontAlgn="base" hangingPunct="0">
              <a:spcBef>
                <a:spcPct val="0"/>
              </a:spcBef>
              <a:buFontTx/>
              <a:buChar char="-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избегание контакта глаз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720725" eaLnBrk="0" fontAlgn="base" hangingPunct="0">
              <a:spcBef>
                <a:spcPct val="0"/>
              </a:spcBef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42900" y="116632"/>
            <a:ext cx="10325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Разные люди обладают разной степенью экспрессивности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eaLnBrk="0" fontAlgn="base" hangingPunct="0">
              <a:spcBef>
                <a:spcPct val="0"/>
              </a:spcBef>
            </a:pP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Экспрессивный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отклик на раздражитель одинаковой значимости может быть у разных людей различным по интенсивности.</a:t>
            </a:r>
          </a:p>
          <a:p>
            <a:pPr eaLnBrk="0" fontAlgn="base" hangingPunct="0">
              <a:spcBef>
                <a:spcPct val="0"/>
              </a:spcBef>
            </a:pP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Кроме того, у некоторых экспрессивные реакции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возникают почти сразу после действия возбуждающего агента.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 других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могут формироваться постепенно, долгое время оставаясь скрытыми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60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90864" y="51328"/>
            <a:ext cx="8928992" cy="6906064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31504" y="0"/>
            <a:ext cx="99889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Часто опознавательными знаками служат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 сигналы сами по себе, а динамика их изменений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(отражает уровень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нейротизма и экстраверсии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2135560" y="3356992"/>
            <a:ext cx="72008" cy="576064"/>
          </a:xfrm>
          <a:prstGeom prst="upDownArrow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Двойная стрелка вверх/вниз 7"/>
          <p:cNvSpPr/>
          <p:nvPr/>
        </p:nvSpPr>
        <p:spPr>
          <a:xfrm>
            <a:off x="3719736" y="4581128"/>
            <a:ext cx="94392" cy="1728192"/>
          </a:xfrm>
          <a:prstGeom prst="upDownArrow">
            <a:avLst/>
          </a:prstGeom>
          <a:solidFill>
            <a:srgbClr val="00B0F0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3814128" y="1640510"/>
            <a:ext cx="72008" cy="576064"/>
          </a:xfrm>
          <a:prstGeom prst="upDownArrow">
            <a:avLst/>
          </a:prstGeom>
          <a:solidFill>
            <a:srgbClr val="00B0F0"/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Двойная стрелка вверх/вниз 9"/>
          <p:cNvSpPr/>
          <p:nvPr/>
        </p:nvSpPr>
        <p:spPr>
          <a:xfrm>
            <a:off x="6055360" y="4524794"/>
            <a:ext cx="94392" cy="1728192"/>
          </a:xfrm>
          <a:prstGeom prst="upDownArrow">
            <a:avLst/>
          </a:prstGeom>
          <a:solidFill>
            <a:srgbClr val="00B0F0"/>
          </a:solidFill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6109400" y="1831763"/>
            <a:ext cx="72008" cy="242250"/>
          </a:xfrm>
          <a:prstGeom prst="upDownArrow">
            <a:avLst/>
          </a:prstGeom>
          <a:noFill/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3" name="Скругленная соединительная линия 12"/>
          <p:cNvCxnSpPr>
            <a:stCxn id="6" idx="6"/>
            <a:endCxn id="9" idx="2"/>
          </p:cNvCxnSpPr>
          <p:nvPr/>
        </p:nvCxnSpPr>
        <p:spPr>
          <a:xfrm flipV="1">
            <a:off x="2189566" y="1928542"/>
            <a:ext cx="1642564" cy="171648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>
            <a:stCxn id="6" idx="6"/>
            <a:endCxn id="8" idx="2"/>
          </p:cNvCxnSpPr>
          <p:nvPr/>
        </p:nvCxnSpPr>
        <p:spPr>
          <a:xfrm>
            <a:off x="2189566" y="3645024"/>
            <a:ext cx="1553768" cy="18002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>
            <a:stCxn id="6" idx="6"/>
            <a:endCxn id="11" idx="2"/>
          </p:cNvCxnSpPr>
          <p:nvPr/>
        </p:nvCxnSpPr>
        <p:spPr>
          <a:xfrm flipV="1">
            <a:off x="2189566" y="1952888"/>
            <a:ext cx="3937836" cy="1692136"/>
          </a:xfrm>
          <a:prstGeom prst="curvedConnector3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>
            <a:stCxn id="6" idx="6"/>
          </p:cNvCxnSpPr>
          <p:nvPr/>
        </p:nvCxnSpPr>
        <p:spPr>
          <a:xfrm>
            <a:off x="2189566" y="3645024"/>
            <a:ext cx="3865794" cy="1512168"/>
          </a:xfrm>
          <a:prstGeom prst="curvedConnector3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16080" y="1704681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Эмоционально стабильные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69590" y="51571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Нейротики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76736" y="4212023"/>
            <a:ext cx="461665" cy="17562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Раздражитель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74464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Интроверты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82276" y="341506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Экспрессивные отклики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66450" y="63372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Экстраверты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19536" y="6678652"/>
            <a:ext cx="8064896" cy="0"/>
          </a:xfrm>
          <a:prstGeom prst="straightConnector1">
            <a:avLst/>
          </a:prstGeom>
          <a:ln w="730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048328" y="615640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</a:t>
            </a:r>
          </a:p>
        </p:txBody>
      </p:sp>
    </p:spTree>
    <p:extLst>
      <p:ext uri="{BB962C8B-B14F-4D97-AF65-F5344CB8AC3E}">
        <p14:creationId xmlns:p14="http://schemas.microsoft.com/office/powerpoint/2010/main" val="3365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sz="quarter" idx="13"/>
          </p:nvPr>
        </p:nvSpPr>
        <p:spPr>
          <a:xfrm>
            <a:off x="409575" y="115889"/>
            <a:ext cx="10007601" cy="66262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ru-RU" sz="5400" b="1" dirty="0">
                <a:solidFill>
                  <a:srgbClr val="FF0000"/>
                </a:solidFill>
              </a:rPr>
              <a:t>III</a:t>
            </a:r>
            <a:r>
              <a:rPr lang="ru-RU" altLang="ru-RU" sz="5400" b="1" dirty="0">
                <a:solidFill>
                  <a:srgbClr val="FF0000"/>
                </a:solidFill>
              </a:rPr>
              <a:t>. Методические указания к лабораторной работе № 3 «Исследование уровня экстраверсии и </a:t>
            </a:r>
            <a:r>
              <a:rPr lang="ru-RU" altLang="ru-RU" sz="5400" b="1" dirty="0" err="1">
                <a:solidFill>
                  <a:srgbClr val="FF0000"/>
                </a:solidFill>
              </a:rPr>
              <a:t>нейротизма</a:t>
            </a:r>
            <a:r>
              <a:rPr lang="ru-RU" altLang="ru-RU" sz="5400" b="1" dirty="0">
                <a:solidFill>
                  <a:srgbClr val="FF0000"/>
                </a:solidFill>
              </a:rPr>
              <a:t> с использованием метода наблюдения». </a:t>
            </a:r>
            <a:endParaRPr lang="ru-RU" altLang="ru-RU" sz="5400" dirty="0">
              <a:solidFill>
                <a:srgbClr val="FF0000"/>
              </a:solidFill>
            </a:endParaRPr>
          </a:p>
          <a:p>
            <a:pPr marL="0" indent="0" algn="just" eaLnBrk="1" hangingPunct="1">
              <a:buNone/>
            </a:pPr>
            <a:endParaRPr lang="ru-RU" altLang="ru-RU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24000" y="0"/>
            <a:ext cx="100682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рамках психологии 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наблюдение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- это прямая целенаправленная фиксация проявлений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психики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Особенность наблюдения в психологии состоит в том, что непосредственно видеть и фиксировать можно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только факты, относящиеся к внешнему поведению,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или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поведенческие 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ИНДИКАТОРЫ</a:t>
            </a: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психических процессов. </a:t>
            </a:r>
          </a:p>
          <a:p>
            <a:pPr eaLnBrk="0" fontAlgn="base" hangingPunct="0">
              <a:spcBef>
                <a:spcPct val="0"/>
              </a:spcBef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260350"/>
            <a:ext cx="9659938" cy="6121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800" u="sng" dirty="0"/>
              <a:t>Цели и задачи работы:   </a:t>
            </a:r>
            <a:r>
              <a:rPr lang="ru-RU" sz="2800" dirty="0"/>
              <a:t>Получить практические представления о наблюдении как методе психологического исследования. </a:t>
            </a:r>
          </a:p>
          <a:p>
            <a:pPr>
              <a:defRPr/>
            </a:pPr>
            <a:r>
              <a:rPr lang="ru-RU" sz="2800" dirty="0"/>
              <a:t> </a:t>
            </a:r>
            <a:r>
              <a:rPr lang="ru-RU" sz="2800" u="sng" dirty="0"/>
              <a:t>Теоретические сведения:</a:t>
            </a:r>
            <a:endParaRPr lang="ru-RU" sz="2800" dirty="0"/>
          </a:p>
          <a:p>
            <a:pPr>
              <a:defRPr/>
            </a:pPr>
            <a:r>
              <a:rPr lang="ru-RU" sz="2800" dirty="0"/>
              <a:t>Общая характеристика метода наблюдения в психологии, сильные и слабые стороны. Цель наблюдения, объект, предмет. Психические явления и их внешние индикаторы. Характеристика протоколов наблюдения: смешанный, выборочный (категориальный), протокол наблюдения по методу </a:t>
            </a:r>
            <a:r>
              <a:rPr lang="ru-RU" sz="2800" dirty="0" err="1"/>
              <a:t>Бейлза</a:t>
            </a:r>
            <a:r>
              <a:rPr lang="ru-RU" sz="2800" dirty="0"/>
              <a:t>. </a:t>
            </a:r>
          </a:p>
          <a:p>
            <a:pPr>
              <a:defRPr/>
            </a:pPr>
            <a:r>
              <a:rPr lang="ru-RU" sz="2800" dirty="0"/>
              <a:t> </a:t>
            </a:r>
            <a:r>
              <a:rPr lang="ru-RU" sz="2800" u="sng" dirty="0"/>
              <a:t>Оснащение</a:t>
            </a:r>
            <a:r>
              <a:rPr lang="ru-RU" sz="2800" dirty="0"/>
              <a:t>: ПК,  </a:t>
            </a:r>
            <a:r>
              <a:rPr lang="en-US" sz="2800" dirty="0"/>
              <a:t>Excel</a:t>
            </a:r>
            <a:r>
              <a:rPr lang="ru-RU" sz="2800" dirty="0"/>
              <a:t>, </a:t>
            </a:r>
            <a:r>
              <a:rPr lang="en-US" sz="2800" dirty="0"/>
              <a:t>SPSS</a:t>
            </a:r>
            <a:r>
              <a:rPr lang="ru-RU" sz="2800" dirty="0"/>
              <a:t>.	</a:t>
            </a:r>
            <a:r>
              <a:rPr lang="ru-RU" sz="2800" b="1" dirty="0" smtClean="0">
                <a:solidFill>
                  <a:srgbClr val="FF0000"/>
                </a:solidFill>
              </a:rPr>
              <a:t>Худ. Фильм «Эксперимент»</a:t>
            </a:r>
            <a:endParaRPr lang="ru-RU" sz="2800" b="1" dirty="0">
              <a:solidFill>
                <a:srgbClr val="FF0000"/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64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quarter" idx="13"/>
          </p:nvPr>
        </p:nvSpPr>
        <p:spPr>
          <a:xfrm>
            <a:off x="1811338" y="0"/>
            <a:ext cx="8856662" cy="7073900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u="sng" dirty="0"/>
              <a:t>Порядок проведения работы: </a:t>
            </a:r>
            <a:endParaRPr lang="ru-RU" dirty="0"/>
          </a:p>
          <a:p>
            <a:pPr marL="46037" indent="0">
              <a:buNone/>
              <a:defRPr/>
            </a:pPr>
            <a:r>
              <a:rPr lang="ru-RU" dirty="0"/>
              <a:t>1. Выделить и сформулировать для себя по три КОНКРЕТНЫХ!!! ПОВЕДЕНЧЕСКИХ!!! признака </a:t>
            </a:r>
            <a:r>
              <a:rPr lang="ru-RU" dirty="0" smtClean="0"/>
              <a:t>проявления: 1</a:t>
            </a:r>
            <a:r>
              <a:rPr lang="ru-RU" dirty="0"/>
              <a:t>) экстраверсии </a:t>
            </a:r>
            <a:r>
              <a:rPr lang="ru-RU" dirty="0" smtClean="0"/>
              <a:t>      2</a:t>
            </a:r>
            <a:r>
              <a:rPr lang="ru-RU" dirty="0"/>
              <a:t>) интроверсии 3) нейротизма 4) эмоциональной стабильности. </a:t>
            </a:r>
          </a:p>
          <a:p>
            <a:pPr marL="46037" indent="0">
              <a:buNone/>
              <a:defRPr/>
            </a:pPr>
            <a:r>
              <a:rPr lang="ru-RU" dirty="0"/>
              <a:t>2. Оформить в виде таблицы</a:t>
            </a:r>
            <a:r>
              <a:rPr lang="ru-RU" dirty="0" smtClean="0"/>
              <a:t>.</a:t>
            </a:r>
          </a:p>
          <a:p>
            <a:pPr marL="46037" indent="0">
              <a:buNone/>
              <a:defRPr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919288" y="1989138"/>
          <a:ext cx="8208962" cy="4470400"/>
        </p:xfrm>
        <a:graphic>
          <a:graphicData uri="http://schemas.openxmlformats.org/drawingml/2006/table">
            <a:tbl>
              <a:tblPr/>
              <a:tblGrid>
                <a:gridCol w="11287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0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74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974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74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780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r>
                        <a:rPr kumimoji="0" lang="en-US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7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1" y="1"/>
            <a:ext cx="8964613" cy="6742113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sz="3100" dirty="0">
                <a:latin typeface="Times New Roman" panose="02020603050405020304" pitchFamily="18" charset="0"/>
              </a:rPr>
              <a:t>3. При просмотре фильма «Эксперимент» выбрать в середине сюжета 20-минутный эпизод и отметить каждое проявление выделенных поведенческих признаков для 2-х героев : №77 и №82 в течение этих 20 минут.</a:t>
            </a:r>
          </a:p>
          <a:p>
            <a:pPr marL="46037" indent="0">
              <a:buNone/>
              <a:defRPr/>
            </a:pPr>
            <a:r>
              <a:rPr lang="ru-RU" sz="3000" dirty="0"/>
              <a:t>Признаки (индикаторы) должны </a:t>
            </a:r>
            <a:r>
              <a:rPr lang="ru-RU" sz="3000" b="1" dirty="0"/>
              <a:t>наблюдаться</a:t>
            </a:r>
            <a:r>
              <a:rPr lang="ru-RU" sz="3000" dirty="0"/>
              <a:t> в виде мимики, пантомимики, физиологических проявлений, интонаций, темпа речи, </a:t>
            </a:r>
            <a:r>
              <a:rPr lang="ru-RU" sz="3000" dirty="0" err="1"/>
              <a:t>субвербальных</a:t>
            </a:r>
            <a:r>
              <a:rPr lang="ru-RU" sz="3000" dirty="0"/>
              <a:t> проявлений </a:t>
            </a:r>
            <a:r>
              <a:rPr lang="ru-RU" sz="3000" dirty="0" smtClean="0"/>
              <a:t>(интенсивность, тональность, паузы, смех, </a:t>
            </a:r>
            <a:r>
              <a:rPr lang="ru-RU" sz="3000" dirty="0"/>
              <a:t>плач…), </a:t>
            </a:r>
          </a:p>
          <a:p>
            <a:pPr marL="46037" indent="0">
              <a:buNone/>
              <a:defRPr/>
            </a:pPr>
            <a:r>
              <a:rPr lang="ru-RU" sz="3000" dirty="0"/>
              <a:t>либо проявляться в виде </a:t>
            </a:r>
            <a:r>
              <a:rPr lang="ru-RU" sz="3000" b="1" dirty="0"/>
              <a:t>непосредственного самоотчёта</a:t>
            </a:r>
            <a:r>
              <a:rPr lang="ru-RU" sz="3000" dirty="0"/>
              <a:t> объекта («я чрезвычайно расстроен», «у меня очень мало близких людей»…).</a:t>
            </a:r>
          </a:p>
          <a:p>
            <a:pPr marL="46037" indent="0"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04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1" y="1"/>
            <a:ext cx="8964613" cy="6742113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sz="2800" u="sng" dirty="0"/>
              <a:t>Не допустимо: </a:t>
            </a:r>
            <a:r>
              <a:rPr lang="ru-RU" sz="2800" dirty="0">
                <a:solidFill>
                  <a:srgbClr val="FF0000"/>
                </a:solidFill>
              </a:rPr>
              <a:t>«Испытывает тревогу»</a:t>
            </a:r>
          </a:p>
          <a:p>
            <a:pPr marL="46037" indent="0">
              <a:buNone/>
              <a:defRPr/>
            </a:pPr>
            <a:r>
              <a:rPr lang="ru-RU" sz="2800" u="sng" dirty="0"/>
              <a:t>Надо: </a:t>
            </a:r>
            <a:r>
              <a:rPr lang="ru-RU" sz="2800" dirty="0">
                <a:solidFill>
                  <a:srgbClr val="00B050"/>
                </a:solidFill>
              </a:rPr>
              <a:t>«Быстро ходит туда-сюда..»  «Навязчивые движения рук…» «Тремор кистей» «Потеет…» </a:t>
            </a:r>
            <a:r>
              <a:rPr lang="ru-RU" sz="2800" dirty="0"/>
              <a:t>- (а далее в скобках </a:t>
            </a:r>
            <a:r>
              <a:rPr lang="ru-RU" sz="2800" dirty="0" smtClean="0"/>
              <a:t>или в дополнительном столбце можно </a:t>
            </a:r>
            <a:r>
              <a:rPr lang="ru-RU" sz="2800" dirty="0"/>
              <a:t>пояснить, что испытывает тревогу).</a:t>
            </a:r>
          </a:p>
          <a:p>
            <a:pPr marL="46037" indent="0">
              <a:buNone/>
              <a:defRPr/>
            </a:pPr>
            <a:r>
              <a:rPr lang="ru-RU" sz="2800" b="1" dirty="0"/>
              <a:t>Надо стараться отличать действия от просто эмоций.</a:t>
            </a:r>
          </a:p>
          <a:p>
            <a:pPr marL="46037" indent="0">
              <a:buNone/>
              <a:defRPr/>
            </a:pPr>
            <a:r>
              <a:rPr lang="ru-RU" sz="2400" dirty="0"/>
              <a:t>Действия характеризуют экстраверсию-интроверсию. Немедленное (быстрее других) действие свойственно экстраверту, отрефлексированное действие интроверту.</a:t>
            </a:r>
          </a:p>
          <a:p>
            <a:pPr marL="46037" indent="0">
              <a:buNone/>
              <a:defRPr/>
            </a:pPr>
            <a:r>
              <a:rPr lang="ru-RU" sz="2400" dirty="0"/>
              <a:t>«Чистые» эмоции </a:t>
            </a:r>
            <a:r>
              <a:rPr lang="ru-RU" sz="2400" dirty="0" smtClean="0"/>
              <a:t>(их отсутствие) характеризуют </a:t>
            </a:r>
            <a:r>
              <a:rPr lang="ru-RU" sz="2400" dirty="0" err="1"/>
              <a:t>нейротизм</a:t>
            </a:r>
            <a:r>
              <a:rPr lang="ru-RU" sz="2400" dirty="0"/>
              <a:t> – </a:t>
            </a:r>
            <a:r>
              <a:rPr lang="ru-RU" sz="2400" dirty="0" err="1"/>
              <a:t>эмоц</a:t>
            </a:r>
            <a:r>
              <a:rPr lang="ru-RU" sz="2400" dirty="0"/>
              <a:t>. стабильность. </a:t>
            </a:r>
            <a:r>
              <a:rPr lang="ru-RU" sz="2400" dirty="0" err="1"/>
              <a:t>Нейротики</a:t>
            </a:r>
            <a:r>
              <a:rPr lang="ru-RU" sz="2400" dirty="0"/>
              <a:t> отвечают на стимул неадекватно (по сравнению с другими) сильной эмоцией. При этом </a:t>
            </a:r>
            <a:r>
              <a:rPr lang="ru-RU" sz="2400" dirty="0" err="1"/>
              <a:t>экстравертированные</a:t>
            </a:r>
            <a:r>
              <a:rPr lang="ru-RU" sz="2400" dirty="0"/>
              <a:t> немедленно и с возбуждённо-агрессивным оттенком, а </a:t>
            </a:r>
            <a:r>
              <a:rPr lang="ru-RU" sz="2400" dirty="0" err="1"/>
              <a:t>интровертированные</a:t>
            </a:r>
            <a:r>
              <a:rPr lang="ru-RU" sz="2400" dirty="0"/>
              <a:t> – </a:t>
            </a:r>
            <a:r>
              <a:rPr lang="ru-RU" sz="2400" dirty="0" err="1"/>
              <a:t>отсроченно</a:t>
            </a:r>
            <a:r>
              <a:rPr lang="ru-RU" sz="2400" dirty="0"/>
              <a:t> и в негативно-депрессивном ключе. </a:t>
            </a:r>
          </a:p>
        </p:txBody>
      </p:sp>
    </p:spTree>
    <p:extLst>
      <p:ext uri="{BB962C8B-B14F-4D97-AF65-F5344CB8AC3E}">
        <p14:creationId xmlns:p14="http://schemas.microsoft.com/office/powerpoint/2010/main" val="4996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1" y="1"/>
            <a:ext cx="8964613" cy="6742113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sz="2400" dirty="0"/>
              <a:t>У </a:t>
            </a:r>
            <a:r>
              <a:rPr lang="ru-RU" sz="2400" dirty="0" err="1"/>
              <a:t>нейротиков</a:t>
            </a:r>
            <a:r>
              <a:rPr lang="ru-RU" sz="2400" dirty="0"/>
              <a:t> - интровертов эмоциональные состояния продолжаются неадекватно долго (дольше остальных), </a:t>
            </a:r>
            <a:r>
              <a:rPr lang="ru-RU" sz="2400" dirty="0" smtClean="0"/>
              <a:t>и даже после </a:t>
            </a:r>
            <a:r>
              <a:rPr lang="ru-RU" sz="2400" dirty="0"/>
              <a:t>прекращения действия раздражителя </a:t>
            </a:r>
            <a:r>
              <a:rPr lang="ru-RU" sz="2400" i="1" dirty="0">
                <a:solidFill>
                  <a:srgbClr val="00B050"/>
                </a:solidFill>
              </a:rPr>
              <a:t>(сразу 2 галочки). </a:t>
            </a:r>
          </a:p>
          <a:p>
            <a:pPr marL="46037" indent="0"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Наблюдая, стараться охватывать сразу группу, сравнивая объекты с фоном по силе и скорости поведенческих проявлений. </a:t>
            </a:r>
          </a:p>
          <a:p>
            <a:pPr marL="46037" indent="0"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Обращать внимание на пространственное взаиморасположение (</a:t>
            </a:r>
            <a:r>
              <a:rPr lang="ru-RU" sz="2400" dirty="0" err="1">
                <a:solidFill>
                  <a:schemeClr val="tx1"/>
                </a:solidFill>
              </a:rPr>
              <a:t>Проксемика</a:t>
            </a:r>
            <a:r>
              <a:rPr lang="ru-RU" sz="2400" dirty="0">
                <a:solidFill>
                  <a:schemeClr val="tx1"/>
                </a:solidFill>
              </a:rPr>
              <a:t>). Экстраверты быстрее легче интровертов внедряются в личное пространство других. </a:t>
            </a:r>
            <a:r>
              <a:rPr lang="ru-RU" sz="2400" dirty="0" smtClean="0">
                <a:solidFill>
                  <a:schemeClr val="tx1"/>
                </a:solidFill>
              </a:rPr>
              <a:t>Кто-то </a:t>
            </a:r>
            <a:r>
              <a:rPr lang="ru-RU" sz="2400" dirty="0">
                <a:solidFill>
                  <a:schemeClr val="tx1"/>
                </a:solidFill>
              </a:rPr>
              <a:t>ведёт, </a:t>
            </a:r>
            <a:r>
              <a:rPr lang="ru-RU" sz="2400" dirty="0" smtClean="0">
                <a:solidFill>
                  <a:schemeClr val="tx1"/>
                </a:solidFill>
              </a:rPr>
              <a:t>кто-то </a:t>
            </a:r>
            <a:r>
              <a:rPr lang="ru-RU" sz="2400" dirty="0">
                <a:solidFill>
                  <a:schemeClr val="tx1"/>
                </a:solidFill>
              </a:rPr>
              <a:t>«вне круга».</a:t>
            </a:r>
          </a:p>
          <a:p>
            <a:pPr marL="46037" indent="0"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Прямые высказывания (</a:t>
            </a:r>
            <a:r>
              <a:rPr lang="ru-RU" sz="2400" dirty="0" err="1">
                <a:solidFill>
                  <a:schemeClr val="tx1"/>
                </a:solidFill>
              </a:rPr>
              <a:t>самохарактеристика</a:t>
            </a:r>
            <a:r>
              <a:rPr lang="ru-RU" sz="2400" dirty="0">
                <a:solidFill>
                  <a:schemeClr val="tx1"/>
                </a:solidFill>
              </a:rPr>
              <a:t>) , связанные с признаками «Э» и «Н» отмечать.</a:t>
            </a:r>
          </a:p>
          <a:p>
            <a:pPr marL="46037" indent="0"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Мимические реакции на детали не раскладывать: </a:t>
            </a:r>
            <a:r>
              <a:rPr lang="ru-RU" sz="2400" i="1" dirty="0">
                <a:solidFill>
                  <a:srgbClr val="00B050"/>
                </a:solidFill>
              </a:rPr>
              <a:t>«Мимическая реакция страха», «Мимическая реакция гнева»</a:t>
            </a:r>
          </a:p>
          <a:p>
            <a:pPr marL="46037" indent="0">
              <a:buNone/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74825" y="188915"/>
            <a:ext cx="8642350" cy="5734366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400" dirty="0"/>
              <a:t>4. Таблицу </a:t>
            </a:r>
            <a:r>
              <a:rPr lang="ru-RU" sz="2400" dirty="0" smtClean="0"/>
              <a:t>индикаторов для </a:t>
            </a:r>
            <a:r>
              <a:rPr lang="ru-RU" sz="2400" dirty="0"/>
              <a:t>этого модифицировать, создать поля для объектов и строки с итогами.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2800" dirty="0">
              <a:solidFill>
                <a:schemeClr val="tx1"/>
              </a:solidFill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929777"/>
              </p:ext>
            </p:extLst>
          </p:nvPr>
        </p:nvGraphicFramePr>
        <p:xfrm>
          <a:off x="1605281" y="1225830"/>
          <a:ext cx="9591036" cy="5288911"/>
        </p:xfrm>
        <a:graphic>
          <a:graphicData uri="http://schemas.openxmlformats.org/drawingml/2006/table">
            <a:tbl>
              <a:tblPr/>
              <a:tblGrid>
                <a:gridCol w="12490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47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47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64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47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47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9471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9649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47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9471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947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5422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40498"/>
                <a:gridCol w="69649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5063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</a:t>
                      </a:r>
                      <a:r>
                        <a:rPr kumimoji="0" lang="en-US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3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01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/>
                      </a:pPr>
                      <a:r>
                        <a:rPr kumimoji="0" lang="ru-RU" alt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3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63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 Σ 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2-5=-3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2-4=-2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7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Σ82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7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 Σ 82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7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К*77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7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К*82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2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tabLst>
                          <a:tab pos="479425" algn="l"/>
                          <a:tab pos="1973263" algn="l"/>
                          <a:tab pos="3489325" algn="l"/>
                        </a:tabLst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9425" algn="l"/>
                          <a:tab pos="1973263" algn="l"/>
                          <a:tab pos="3489325" algn="l"/>
                        </a:tabLst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0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03512" y="116632"/>
            <a:ext cx="8784976" cy="6624736"/>
          </a:xfrm>
        </p:spPr>
        <p:txBody>
          <a:bodyPr/>
          <a:lstStyle/>
          <a:p>
            <a:pPr marL="46037" indent="0">
              <a:buNone/>
            </a:pPr>
            <a:r>
              <a:rPr lang="ru-RU" sz="3600" dirty="0"/>
              <a:t>К - коэффициент, учитывающий время экспозиции каждого из дух героев фильма</a:t>
            </a:r>
          </a:p>
          <a:p>
            <a:pPr marL="46037" indent="0">
              <a:buNone/>
            </a:pPr>
            <a:r>
              <a:rPr lang="ru-RU" sz="3600" dirty="0"/>
              <a:t>В среднем, для выравнивания результатов показатели №82 нужно умножить на 2. </a:t>
            </a:r>
          </a:p>
          <a:p>
            <a:pPr marL="46037" indent="0">
              <a:buNone/>
            </a:pPr>
            <a:r>
              <a:rPr lang="ru-RU" sz="3600" dirty="0"/>
              <a:t>Но это зависит от выбранного фрагмента</a:t>
            </a:r>
          </a:p>
        </p:txBody>
      </p:sp>
    </p:spTree>
    <p:extLst>
      <p:ext uri="{BB962C8B-B14F-4D97-AF65-F5344CB8AC3E}">
        <p14:creationId xmlns:p14="http://schemas.microsoft.com/office/powerpoint/2010/main" val="12191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sz="quarter" idx="13"/>
          </p:nvPr>
        </p:nvSpPr>
        <p:spPr>
          <a:xfrm>
            <a:off x="1703389" y="115888"/>
            <a:ext cx="8713787" cy="6553200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sz="2400" dirty="0"/>
              <a:t>5. Используя таблицу как бланк категориального протокола, отметить палочкой (галочкой) каждое проявление индикатора у объекта.</a:t>
            </a:r>
          </a:p>
          <a:p>
            <a:pPr marL="46037" indent="0">
              <a:buNone/>
              <a:defRPr/>
            </a:pPr>
            <a:endParaRPr lang="ru-RU" sz="2400" dirty="0"/>
          </a:p>
          <a:p>
            <a:pPr marL="46037" indent="0">
              <a:buNone/>
              <a:defRPr/>
            </a:pPr>
            <a:r>
              <a:rPr lang="ru-RU" sz="2400" u="sng" dirty="0"/>
              <a:t>Получение, обработка и анализ результатов:</a:t>
            </a:r>
            <a:endParaRPr lang="ru-RU" sz="2400" dirty="0"/>
          </a:p>
          <a:p>
            <a:pPr marL="503237" indent="-457200">
              <a:buFont typeface="+mj-lt"/>
              <a:buAutoNum type="arabicPeriod"/>
              <a:defRPr/>
            </a:pPr>
            <a:r>
              <a:rPr lang="ru-RU" sz="2400" dirty="0"/>
              <a:t>Подсчитать количество «палочек» для каждого признака по каждому объекту</a:t>
            </a:r>
          </a:p>
          <a:p>
            <a:pPr marL="503237" indent="-457200">
              <a:buFont typeface="+mj-lt"/>
              <a:buAutoNum type="arabicPeriod"/>
              <a:defRPr/>
            </a:pPr>
            <a:r>
              <a:rPr lang="ru-RU" sz="2400" dirty="0"/>
              <a:t>Просуммировать результаты для каждой из 4-х категорий признаков.</a:t>
            </a:r>
          </a:p>
          <a:p>
            <a:pPr marL="503237" indent="-457200">
              <a:buFont typeface="+mj-lt"/>
              <a:buAutoNum type="arabicPeriod"/>
              <a:defRPr/>
            </a:pPr>
            <a:r>
              <a:rPr lang="ru-RU" sz="2400" dirty="0"/>
              <a:t>Выявить разности соответствующих категорий и получить оценки экстраверсии и </a:t>
            </a:r>
            <a:r>
              <a:rPr lang="ru-RU" sz="2400" dirty="0" err="1"/>
              <a:t>нейротизма</a:t>
            </a:r>
            <a:r>
              <a:rPr lang="ru-RU" sz="2400" dirty="0"/>
              <a:t> для каждого объекта.</a:t>
            </a:r>
          </a:p>
          <a:p>
            <a:pPr marL="503237" indent="-457200">
              <a:buFont typeface="+mj-lt"/>
              <a:buAutoNum type="arabicPeriod"/>
              <a:defRPr/>
            </a:pPr>
            <a:r>
              <a:rPr lang="ru-RU" sz="2400" dirty="0"/>
              <a:t>Оценить соотношение времени экспозиции объектов в эпизоде и внести поправку в оценку экстраверсии и нейротизма, умножив исходные данные на соответствующий </a:t>
            </a:r>
            <a:r>
              <a:rPr lang="ru-RU" sz="2400" dirty="0" smtClean="0"/>
              <a:t>коэффициент К.</a:t>
            </a:r>
            <a:endParaRPr lang="ru-RU" altLang="ru-RU" sz="4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9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631951" y="115888"/>
            <a:ext cx="8856663" cy="6553200"/>
          </a:xfrm>
        </p:spPr>
        <p:txBody>
          <a:bodyPr/>
          <a:lstStyle/>
          <a:p>
            <a:pPr marL="503237" indent="-457200">
              <a:buFont typeface="+mj-lt"/>
              <a:buAutoNum type="arabicPeriod" startAt="6"/>
              <a:defRPr/>
            </a:pPr>
            <a:r>
              <a:rPr lang="ru-RU" sz="2800" dirty="0"/>
              <a:t>Внести полученные результаты в общую таблицу.</a:t>
            </a:r>
          </a:p>
          <a:p>
            <a:pPr marL="503237" indent="-457200">
              <a:buFont typeface="+mj-lt"/>
              <a:buAutoNum type="arabicPeriod" startAt="6"/>
              <a:defRPr/>
            </a:pPr>
            <a:r>
              <a:rPr lang="ru-RU" sz="2800" dirty="0"/>
              <a:t>Проиллюстрировать полученный результат на модифицированном круге </a:t>
            </a:r>
            <a:r>
              <a:rPr lang="ru-RU" sz="2800" dirty="0" err="1"/>
              <a:t>Айзенка</a:t>
            </a:r>
            <a:endParaRPr lang="ru-RU" sz="2800" dirty="0"/>
          </a:p>
          <a:p>
            <a:pPr marL="0" indent="0" algn="just" eaLnBrk="1" hangingPunct="1">
              <a:buNone/>
              <a:defRPr/>
            </a:pPr>
            <a:endParaRPr lang="en-US" altLang="ru-RU" dirty="0" smtClean="0">
              <a:latin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189" y="2420888"/>
            <a:ext cx="3816424" cy="34313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9456" y="2492896"/>
            <a:ext cx="54727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457200" eaLnBrk="0" fontAlgn="base" hangingPunct="0">
              <a:spcBef>
                <a:spcPct val="0"/>
              </a:spcBef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Центром координатной плоскости выбрать 0.</a:t>
            </a:r>
          </a:p>
          <a:p>
            <a:pPr lvl="1" indent="457200" eaLnBrk="0" fontAlgn="base" hangingPunct="0">
              <a:spcBef>
                <a:spcPct val="0"/>
              </a:spcBef>
              <a:tabLst>
                <a:tab pos="480060" algn="l"/>
                <a:tab pos="1973580" algn="l"/>
                <a:tab pos="3489960" algn="l"/>
              </a:tabLs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Установить радиус круга, исходя из соотношения 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1,5 *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макс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, где  - </a:t>
            </a:r>
            <a:r>
              <a:rPr lang="ru-RU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х</a:t>
            </a:r>
            <a:r>
              <a:rPr lang="ru-RU" sz="2800" b="1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макс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максимальная по модулю исправленная оценка результатов наблюдения, округлив до целого.</a:t>
            </a:r>
          </a:p>
        </p:txBody>
      </p:sp>
    </p:spTree>
    <p:extLst>
      <p:ext uri="{BB962C8B-B14F-4D97-AF65-F5344CB8AC3E}">
        <p14:creationId xmlns:p14="http://schemas.microsoft.com/office/powerpoint/2010/main" val="32787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0" y="0"/>
            <a:ext cx="9144000" cy="4581128"/>
          </a:xfrm>
        </p:spPr>
        <p:txBody>
          <a:bodyPr/>
          <a:lstStyle/>
          <a:p>
            <a:pPr marL="46037" indent="0">
              <a:buNone/>
            </a:pPr>
            <a:endParaRPr lang="ru-RU" sz="3600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8. </a:t>
            </a:r>
            <a:r>
              <a:rPr lang="ru-RU" sz="3600" dirty="0"/>
              <a:t>Определить, есть ли статистическая связь между показателями </a:t>
            </a:r>
            <a:r>
              <a:rPr lang="ru-RU" sz="3600" dirty="0" err="1"/>
              <a:t>эктраверсии</a:t>
            </a:r>
            <a:r>
              <a:rPr lang="ru-RU" sz="3600" dirty="0"/>
              <a:t>, </a:t>
            </a:r>
            <a:r>
              <a:rPr lang="ru-RU" sz="3600" dirty="0" err="1"/>
              <a:t>нейротизма</a:t>
            </a:r>
            <a:r>
              <a:rPr lang="ru-RU" sz="3600" dirty="0"/>
              <a:t> наблюдателя и результатами наблюдения.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2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00075" y="14249"/>
            <a:ext cx="111633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Существуют лишь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гипотезы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какие ИНДИКАТОРЫ какому пси. явлению соответствуют.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Валидность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результатов наблюдения зависит от правомерности этих гипотез.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(в бихевиоризме 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принципиальное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ограничение (запрет) на такого рода суждения о внутренних причинах поведения)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Проверка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валидности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результатов наблюдения (и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валидности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самих индикаторов) чаще всего осуществляется уже при помощи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классического психологического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эксперимента.</a:t>
            </a:r>
          </a:p>
        </p:txBody>
      </p:sp>
    </p:spTree>
    <p:extLst>
      <p:ext uri="{BB962C8B-B14F-4D97-AF65-F5344CB8AC3E}">
        <p14:creationId xmlns:p14="http://schemas.microsoft.com/office/powerpoint/2010/main" val="309405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2425" y="188640"/>
            <a:ext cx="10136063" cy="6552728"/>
          </a:xfrm>
        </p:spPr>
        <p:txBody>
          <a:bodyPr/>
          <a:lstStyle/>
          <a:p>
            <a:pPr marL="46037" indent="0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Основным недостатком наблюдения является повышенный уровень субъективности его результатов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46037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Избежать искажений, связанных с субъективностью, в какой-то степени можно, используя:</a:t>
            </a:r>
          </a:p>
          <a:p>
            <a:pPr marL="46037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А)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строгое планирование и систематизацию процедур наблюдения;</a:t>
            </a:r>
          </a:p>
          <a:p>
            <a:pPr marL="46037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Б)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жёстко формализованный порядок фиксации поведенческих индикаторов </a:t>
            </a:r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(формы протоколов наблюдения).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83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2875" y="1"/>
            <a:ext cx="1052512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Объективность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наблюдения повышается, если :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Максимально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подробно классифицировать элементы поведения, пользуясь четкими индикаторами.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Наблюдение  проводится несколькими лицами, с использованием единой техники протоколирования и системы оценок.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Один и тот же объект наблюдается в разных ситуациях (нормальных и стрессовых, стандартных и необычных).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 Используются простые виды кодирования, которые позволяют однозначно зарегистрировать наблюдаемое поведение.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5. Описание событий не смешивается с их интерпретацией (развести процедуры во времени). </a:t>
            </a:r>
          </a:p>
        </p:txBody>
      </p:sp>
    </p:spTree>
    <p:extLst>
      <p:ext uri="{BB962C8B-B14F-4D97-AF65-F5344CB8AC3E}">
        <p14:creationId xmlns:p14="http://schemas.microsoft.com/office/powerpoint/2010/main" val="33327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6725" y="116633"/>
            <a:ext cx="1020127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План наблюдения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 составлении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плана решаются следующие задачи: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определение цели (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для чего наблюдение?);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выбор объекта, предмета и ситуации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(что наблюдать, в каких условиях?);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выбор способа наблюдения, обеспечивающего сбор необходимой информации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(как наблюдать?);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выбор способов регистрации наблюдаемого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(как вести записи, как фиксировать?);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выбор способа обработки и интерпретации полученной информации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(какие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теоретические модели и какие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инструменты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анализа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применять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?).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3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2399" y="1"/>
            <a:ext cx="11344275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Цель наблюдения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исследование наличия и уровня выраженности психических свойств и процессов. </a:t>
            </a:r>
          </a:p>
          <a:p>
            <a:pPr eaLnBrk="0" fontAlgn="base" hangingPunct="0">
              <a:spcBef>
                <a:spcPct val="0"/>
              </a:spcBef>
            </a:pPr>
            <a:endParaRPr lang="ru-RU" sz="4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Предмет наблюдения -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определённые поведенческие акты и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факты которые необходимо выявить и зафиксировать у отдельных людей или групп.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Способ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наблюдения –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прямое или инструментальное, включённое или стороннее.</a:t>
            </a:r>
          </a:p>
          <a:p>
            <a:pPr eaLnBrk="0" fontAlgn="base" hangingPunct="0">
              <a:spcBef>
                <a:spcPct val="0"/>
              </a:spcBef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0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31504" y="116632"/>
            <a:ext cx="8928992" cy="6624736"/>
          </a:xfrm>
        </p:spPr>
        <p:txBody>
          <a:bodyPr/>
          <a:lstStyle/>
          <a:p>
            <a:pPr marL="228600" indent="-182880" algn="r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F14124">
                  <a:lumMod val="75000"/>
                </a:srgbClr>
              </a:buClr>
              <a:buSzPct val="130000"/>
              <a:buNone/>
              <a:defRPr/>
            </a:pP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6700" y="1"/>
            <a:ext cx="104013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Виды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протоколов наблюдения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(в зависимости от целей и процедур наблюдения)</a:t>
            </a:r>
          </a:p>
          <a:p>
            <a:pPr eaLnBrk="0" fontAlgn="base" hangingPunct="0">
              <a:spcBef>
                <a:spcPct val="0"/>
              </a:spcBef>
            </a:pP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А) Простое, или бесструктурное,  сплошное наблюдение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(сплошной протокол, дневник).</a:t>
            </a:r>
          </a:p>
          <a:p>
            <a:pPr eaLnBrk="0" fontAlgn="base" hangingPunct="0">
              <a:spcBef>
                <a:spcPct val="0"/>
              </a:spcBef>
            </a:pP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Б) Контролируемое, или структурированное, наблюдение (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категориальный (выборочный) протокол, кодировка, предварительное выделение строго определённых поведенческих комплексов).</a:t>
            </a:r>
          </a:p>
          <a:p>
            <a:pPr eaLnBrk="0" fontAlgn="base" hangingPunct="0">
              <a:spcBef>
                <a:spcPct val="0"/>
              </a:spcBef>
            </a:pPr>
            <a:endParaRPr lang="ru-RU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r>
              <a:rPr lang="ru-RU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Например: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Техника наблюдения процессов в малой группе по 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Бейлзу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Как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пример очень жёсткого структурирования плана и протокола наблюдения.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12 поведенческих категорий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Бейлза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способы обработки и интерпретации результатов у </a:t>
            </a:r>
            <a:r>
              <a:rPr lang="ru-RU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Бейлза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2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2120</Words>
  <Application>Microsoft Office PowerPoint</Application>
  <PresentationFormat>Широкоэкранный</PresentationFormat>
  <Paragraphs>302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Arial</vt:lpstr>
      <vt:lpstr>Calibri</vt:lpstr>
      <vt:lpstr>Georgia</vt:lpstr>
      <vt:lpstr>Times New Roman</vt:lpstr>
      <vt:lpstr>Trebuchet MS</vt:lpstr>
      <vt:lpstr>Воздушный поток</vt:lpstr>
      <vt:lpstr> </vt:lpstr>
      <vt:lpstr> </vt:lpstr>
      <vt:lpstr> </vt:lpstr>
      <vt:lpstr> 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10</cp:revision>
  <dcterms:created xsi:type="dcterms:W3CDTF">2022-09-06T08:05:41Z</dcterms:created>
  <dcterms:modified xsi:type="dcterms:W3CDTF">2023-09-24T09:15:53Z</dcterms:modified>
</cp:coreProperties>
</file>