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notesMasterIdLst>
    <p:notesMasterId r:id="rId61"/>
  </p:notesMasterIdLst>
  <p:sldIdLst>
    <p:sldId id="359" r:id="rId2"/>
    <p:sldId id="391" r:id="rId3"/>
    <p:sldId id="365" r:id="rId4"/>
    <p:sldId id="393" r:id="rId5"/>
    <p:sldId id="364" r:id="rId6"/>
    <p:sldId id="394" r:id="rId7"/>
    <p:sldId id="363" r:id="rId8"/>
    <p:sldId id="362" r:id="rId9"/>
    <p:sldId id="381" r:id="rId10"/>
    <p:sldId id="392" r:id="rId11"/>
    <p:sldId id="380" r:id="rId12"/>
    <p:sldId id="379" r:id="rId13"/>
    <p:sldId id="378" r:id="rId14"/>
    <p:sldId id="377" r:id="rId15"/>
    <p:sldId id="376" r:id="rId16"/>
    <p:sldId id="375" r:id="rId17"/>
    <p:sldId id="372" r:id="rId18"/>
    <p:sldId id="395" r:id="rId19"/>
    <p:sldId id="374" r:id="rId20"/>
    <p:sldId id="390" r:id="rId21"/>
    <p:sldId id="371" r:id="rId22"/>
    <p:sldId id="370" r:id="rId23"/>
    <p:sldId id="369" r:id="rId24"/>
    <p:sldId id="368" r:id="rId25"/>
    <p:sldId id="383" r:id="rId26"/>
    <p:sldId id="382" r:id="rId27"/>
    <p:sldId id="367" r:id="rId28"/>
    <p:sldId id="301" r:id="rId29"/>
    <p:sldId id="302" r:id="rId30"/>
    <p:sldId id="303" r:id="rId31"/>
    <p:sldId id="384" r:id="rId32"/>
    <p:sldId id="388" r:id="rId33"/>
    <p:sldId id="305" r:id="rId34"/>
    <p:sldId id="396" r:id="rId35"/>
    <p:sldId id="386" r:id="rId36"/>
    <p:sldId id="397" r:id="rId37"/>
    <p:sldId id="306" r:id="rId38"/>
    <p:sldId id="389" r:id="rId39"/>
    <p:sldId id="290" r:id="rId40"/>
    <p:sldId id="309" r:id="rId41"/>
    <p:sldId id="310" r:id="rId42"/>
    <p:sldId id="311" r:id="rId43"/>
    <p:sldId id="278" r:id="rId44"/>
    <p:sldId id="279" r:id="rId45"/>
    <p:sldId id="257" r:id="rId46"/>
    <p:sldId id="258" r:id="rId47"/>
    <p:sldId id="281" r:id="rId48"/>
    <p:sldId id="259" r:id="rId49"/>
    <p:sldId id="284" r:id="rId50"/>
    <p:sldId id="349" r:id="rId51"/>
    <p:sldId id="350" r:id="rId52"/>
    <p:sldId id="280" r:id="rId53"/>
    <p:sldId id="352" r:id="rId54"/>
    <p:sldId id="353" r:id="rId55"/>
    <p:sldId id="354" r:id="rId56"/>
    <p:sldId id="355" r:id="rId57"/>
    <p:sldId id="356" r:id="rId58"/>
    <p:sldId id="357" r:id="rId59"/>
    <p:sldId id="358" r:id="rId60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63" autoAdjust="0"/>
    <p:restoredTop sz="94671" autoAdjust="0"/>
  </p:normalViewPr>
  <p:slideViewPr>
    <p:cSldViewPr>
      <p:cViewPr varScale="1">
        <p:scale>
          <a:sx n="63" d="100"/>
          <a:sy n="63" d="100"/>
        </p:scale>
        <p:origin x="1404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126" y="8219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23E4950-E7E1-453C-9948-408138540086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58BC3EA-645C-4492-BC50-F4F2FB0A021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897287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12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/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6EA8C-62AD-46F5-BF59-B9E3A170A9CD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860DD5-3FCD-4815-85BB-85E2B7E132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61599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3BBEB7-795F-4893-A2D1-3D4450867095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8C10E-CC4E-432A-B3C1-7468EB6AB57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925571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00CE30-476E-40E5-B666-7F885C60B13C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024B6-18CC-4C3C-A69B-76823D3534C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5820559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2DD306-887A-4E08-84DC-0BFA346985F3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6105B1-012C-4F48-991A-AFA3BA5606A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63172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ectangle 8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7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628B-D842-441B-B59C-BEAF31DBC3BF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4B23DB-5E5D-497A-8EF1-CAF53AB9DA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7538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E53B49-07C5-4397-840E-67023CD61344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74C30A-2881-478C-9072-B8D230D09D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388462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E04A9A-811D-4B75-9FB9-858745079406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3D65CA-8582-426A-BAA5-6231636730F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262460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09305-F55B-4F41-BD83-51887826CEFE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0DF892-4387-4456-88C7-D4C255AF425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9701256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9A181A-F5C5-44AA-8354-BFCFFBCEEEF9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DC3D66-24B3-4F91-8F11-B8CF29B76D2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61057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/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2040AC-BB74-443F-9D36-962FDF40C7F7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2C6C5B-A542-4363-86F9-8CBB0618C9D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209516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6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Rectangle 9"/>
          <p:cNvSpPr/>
          <p:nvPr/>
        </p:nvSpPr>
        <p:spPr>
          <a:xfrm>
            <a:off x="0" y="2652713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 rtlCol="0"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/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D99C8E-F809-478B-8550-50905008B2C3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13295-6665-43FC-AEB8-684AAB420B9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60523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725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875" y="4371975"/>
            <a:ext cx="6511925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3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143000" y="731838"/>
            <a:ext cx="6400800" cy="3475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6D60FCF4-C29F-4000-A5B0-3734F36A6944}" type="datetimeFigureOut">
              <a:rPr lang="ru-RU"/>
              <a:pPr>
                <a:defRPr/>
              </a:pPr>
              <a:t>06.10.2024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172200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 b="1">
                <a:solidFill>
                  <a:srgbClr val="7F7F7F"/>
                </a:solidFill>
              </a:defRPr>
            </a:lvl1pPr>
          </a:lstStyle>
          <a:p>
            <a:pPr>
              <a:defRPr/>
            </a:pPr>
            <a:fld id="{AAF75513-09E3-4BB2-B079-F2B7012BF4E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31" r:id="rId2"/>
    <p:sldLayoutId id="2147483940" r:id="rId3"/>
    <p:sldLayoutId id="2147483932" r:id="rId4"/>
    <p:sldLayoutId id="2147483933" r:id="rId5"/>
    <p:sldLayoutId id="2147483934" r:id="rId6"/>
    <p:sldLayoutId id="2147483935" r:id="rId7"/>
    <p:sldLayoutId id="2147483936" r:id="rId8"/>
    <p:sldLayoutId id="2147483941" r:id="rId9"/>
    <p:sldLayoutId id="2147483937" r:id="rId10"/>
    <p:sldLayoutId id="2147483938" r:id="rId11"/>
  </p:sldLayoutIdLst>
  <p:timing>
    <p:tnLst>
      <p:par>
        <p:cTn id="1" dur="indefinite" restart="never" nodeType="tmRoot"/>
      </p:par>
    </p:tnLst>
  </p:timing>
  <p:txStyles>
    <p:titleStyle>
      <a:lvl1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2pPr>
      <a:lvl3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3pPr>
      <a:lvl4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4pPr>
      <a:lvl5pPr marL="319088" indent="-319088" algn="r" rtl="0" eaLnBrk="0" fontAlgn="base" hangingPunct="0">
        <a:spcBef>
          <a:spcPct val="0"/>
        </a:spcBef>
        <a:spcAft>
          <a:spcPct val="0"/>
        </a:spcAft>
        <a:buClr>
          <a:srgbClr val="C3260C"/>
        </a:buClr>
        <a:buSzPct val="128000"/>
        <a:buFont typeface="Georgia" panose="02040502050405020303" pitchFamily="18" charset="0"/>
        <a:buChar char="*"/>
        <a:defRPr sz="4600" b="1">
          <a:solidFill>
            <a:schemeClr val="tx1"/>
          </a:solidFill>
          <a:latin typeface="Trebuchet MS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200" kern="1200">
          <a:solidFill>
            <a:srgbClr val="404040"/>
          </a:solidFill>
          <a:latin typeface="+mn-lt"/>
          <a:ea typeface="+mn-ea"/>
          <a:cs typeface="+mn-cs"/>
        </a:defRPr>
      </a:lvl1pPr>
      <a:lvl2pPr marL="547688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2000" kern="1200">
          <a:solidFill>
            <a:srgbClr val="404040"/>
          </a:solidFill>
          <a:latin typeface="+mn-lt"/>
          <a:ea typeface="+mn-ea"/>
          <a:cs typeface="+mn-cs"/>
        </a:defRPr>
      </a:lvl2pPr>
      <a:lvl3pPr marL="822325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kern="1200">
          <a:solidFill>
            <a:srgbClr val="404040"/>
          </a:solidFill>
          <a:latin typeface="+mn-lt"/>
          <a:ea typeface="+mn-ea"/>
          <a:cs typeface="+mn-cs"/>
        </a:defRPr>
      </a:lvl3pPr>
      <a:lvl4pPr marL="10969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600" kern="1200">
          <a:solidFill>
            <a:srgbClr val="404040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ct val="20000"/>
        </a:spcBef>
        <a:spcAft>
          <a:spcPts val="300"/>
        </a:spcAft>
        <a:buClr>
          <a:srgbClr val="C3260C"/>
        </a:buClr>
        <a:buSzPct val="130000"/>
        <a:buFont typeface="Georgia" panose="02040502050405020303" pitchFamily="18" charset="0"/>
        <a:buChar char="*"/>
        <a:defRPr sz="1400" kern="1200">
          <a:solidFill>
            <a:srgbClr val="404040"/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3.emf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jpeg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2%D0%B8%D0%BF%D0%BE%D0%BB%D0%BE%D0%B3%D0%B8%D1%8F_%D0%AE%D0%BD%D0%B3%D0%B0#.D0.9A.D0.BB.D0.B0.D1.81.D1.81.D0.B8.D1.84.D0.B8.D0.BA.D0.B0.D1.86.D0.B8.D1.8F_.D0.BF.D0.BE_.D0.BF.D1.80.D0.B5.D0.BE.D0.B1.D0.BB.D0.B0.D0.B4.D0.B0.D1.8E.D1.89.D0.B5.D0.B9_.D1.84.D1.83.D0.BD.D0.BA.D1.86.D0.B8.D0.B8" TargetMode="Externa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98%D0%BD%D1%82%D1%80%D0%BE%D0%B2%D0%B5%D1%80%D1%81%D0%B8%D1%8F_%E2%80%94_%D1%8D%D0%BA%D1%81%D1%82%D1%80%D0%B0%D0%B2%D0%B5%D1%80%D1%81%D0%B8%D1%8F" TargetMode="Externa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17.wmf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hyperlink" Target="http://ru.wikipedia.org/wiki/%D0%A1%D0%B0%D0%BC%D0%BE%D0%B0%D0%BA%D1%82%D1%83%D0%B0%D0%BB%D0%B8%D0%B7%D0%B0%D1%86%D0%B8%D1%8F" TargetMode="Externa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3" Type="http://schemas.openxmlformats.org/officeDocument/2006/relationships/hyperlink" Target="http://ru.wikipedia.org/wiki/%D0%90%D0%B7%D0%B1%D1%83%D0%BA%D0%B0_(%D0%B8%D0%B7%D0%B4%D0%B0%D1%82%D0%B5%D0%BB%D1%8C%D1%81%D1%82%D0%B2%D0%BE)" TargetMode="External"/><Relationship Id="rId2" Type="http://schemas.openxmlformats.org/officeDocument/2006/relationships/hyperlink" Target="http://lib.ru/PSIHO/JUNG/psytypes.txt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182880" indent="0" algn="r">
              <a:buNone/>
            </a:pPr>
            <a:r>
              <a:rPr lang="ru-RU" sz="7200" dirty="0" smtClean="0">
                <a:solidFill>
                  <a:srgbClr val="FF0000"/>
                </a:solidFill>
                <a:effectLst/>
              </a:rPr>
              <a:t>Тема 4: </a:t>
            </a:r>
            <a:r>
              <a:rPr lang="ru-RU" sz="7200" dirty="0">
                <a:solidFill>
                  <a:srgbClr val="FF0000"/>
                </a:solidFill>
                <a:effectLst/>
              </a:rPr>
              <a:t>Методы измерения сенсорных порогов</a:t>
            </a:r>
            <a:r>
              <a:rPr lang="ru-RU" sz="1200" dirty="0">
                <a:effectLst/>
              </a:rPr>
              <a:t/>
            </a:r>
            <a:br>
              <a:rPr lang="ru-RU" sz="1200" dirty="0">
                <a:effectLst/>
              </a:rPr>
            </a:br>
            <a:r>
              <a:rPr lang="ru-RU" sz="1200" dirty="0" smtClean="0">
                <a:effectLst/>
              </a:rPr>
              <a:t/>
            </a:r>
            <a:br>
              <a:rPr lang="ru-RU" sz="1200" dirty="0" smtClean="0">
                <a:effectLst/>
              </a:rPr>
            </a:br>
            <a:r>
              <a:rPr lang="ru-RU" sz="2800" dirty="0" smtClean="0">
                <a:effectLst/>
              </a:rPr>
              <a:t>Гусев </a:t>
            </a:r>
            <a:r>
              <a:rPr lang="ru-RU" sz="2800" dirty="0">
                <a:effectLst/>
              </a:rPr>
              <a:t>А. Н., Измайлов Ч.А., </a:t>
            </a:r>
            <a:r>
              <a:rPr lang="ru-RU" sz="2800" dirty="0" err="1">
                <a:effectLst/>
              </a:rPr>
              <a:t>Михалевская</a:t>
            </a:r>
            <a:r>
              <a:rPr lang="ru-RU" sz="2800" dirty="0">
                <a:effectLst/>
              </a:rPr>
              <a:t> М.Б.</a:t>
            </a:r>
            <a:br>
              <a:rPr lang="ru-RU" sz="2800" dirty="0">
                <a:effectLst/>
              </a:rPr>
            </a:br>
            <a:r>
              <a:rPr lang="ru-RU" sz="2800" b="0" dirty="0">
                <a:effectLst/>
              </a:rPr>
              <a:t>Измерение в психологии: общий психологический практикум. 2-е изд. М.: Смысл, 1998. 286 с. (Серия «Практикум». </a:t>
            </a:r>
            <a:r>
              <a:rPr lang="ru-RU" sz="2800" b="0" dirty="0" err="1">
                <a:effectLst/>
              </a:rPr>
              <a:t>Вып</a:t>
            </a:r>
            <a:r>
              <a:rPr lang="ru-RU" sz="2800" b="0" dirty="0">
                <a:effectLst/>
              </a:rPr>
              <a:t>. 2).</a:t>
            </a:r>
            <a:r>
              <a:rPr lang="ru-RU" sz="2800" dirty="0">
                <a:effectLst/>
              </a:rPr>
              <a:t/>
            </a:r>
            <a:br>
              <a:rPr lang="ru-RU" sz="2800" dirty="0">
                <a:effectLst/>
              </a:rPr>
            </a:br>
            <a:r>
              <a:rPr lang="ru-RU" alt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r>
              <a:rPr lang="ru-RU" altLang="ru-RU" sz="28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© </a:t>
            </a:r>
            <a:r>
              <a:rPr lang="ru-RU" altLang="ru-RU" sz="12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Куликов </a:t>
            </a: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В.С. </a:t>
            </a:r>
            <a:r>
              <a:rPr lang="ru-RU" altLang="ru-RU" sz="1200" dirty="0" smtClean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202</a:t>
            </a:r>
            <a:r>
              <a:rPr lang="en-US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  <a:t/>
            </a:r>
            <a:br>
              <a:rPr lang="ru-RU" altLang="ru-RU" sz="1200" dirty="0">
                <a:solidFill>
                  <a:srgbClr val="FF0000"/>
                </a:solidFill>
                <a:effectLst/>
                <a:latin typeface="Times New Roman" pitchFamily="18" charset="0"/>
                <a:ea typeface="+mn-ea"/>
                <a:cs typeface="Times New Roman" pitchFamily="18" charset="0"/>
              </a:rPr>
            </a:b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552728"/>
          </a:xfrm>
        </p:spPr>
        <p:txBody>
          <a:bodyPr/>
          <a:lstStyle/>
          <a:p>
            <a:pPr marL="46037" lvl="0" indent="0">
              <a:buNone/>
            </a:pPr>
            <a:r>
              <a:rPr lang="ru-RU" sz="3600" dirty="0"/>
              <a:t>Чаще всего пороги в разных рядах не совпадают из-за двух типов систематических ошибок. </a:t>
            </a:r>
          </a:p>
          <a:p>
            <a:pPr marL="46037" lvl="0" indent="0">
              <a:buNone/>
            </a:pPr>
            <a:r>
              <a:rPr lang="ru-RU" sz="3600" dirty="0"/>
              <a:t>А) </a:t>
            </a:r>
            <a:r>
              <a:rPr lang="ru-RU" sz="3600" i="1" dirty="0">
                <a:solidFill>
                  <a:srgbClr val="00B050"/>
                </a:solidFill>
              </a:rPr>
              <a:t>ошибка </a:t>
            </a:r>
            <a:r>
              <a:rPr lang="ru-RU" sz="3600" i="1" dirty="0" smtClean="0">
                <a:solidFill>
                  <a:srgbClr val="00B050"/>
                </a:solidFill>
              </a:rPr>
              <a:t>привыкания (инерции),</a:t>
            </a:r>
            <a:r>
              <a:rPr lang="ru-RU" sz="3600" dirty="0" smtClean="0">
                <a:solidFill>
                  <a:srgbClr val="00B050"/>
                </a:solidFill>
              </a:rPr>
              <a:t> </a:t>
            </a:r>
            <a:r>
              <a:rPr lang="ru-RU" sz="3600" dirty="0"/>
              <a:t>- испытуемый продолжает повторять тот же ответ, что и на предыдущем шаге, хотя порог уже пройден.</a:t>
            </a:r>
          </a:p>
          <a:p>
            <a:pPr marL="46037" lvl="0" indent="0">
              <a:buNone/>
            </a:pPr>
            <a:r>
              <a:rPr lang="ru-RU" sz="3600" dirty="0"/>
              <a:t>Б) </a:t>
            </a:r>
            <a:r>
              <a:rPr lang="ru-RU" sz="3600" i="1" dirty="0">
                <a:solidFill>
                  <a:srgbClr val="00B050"/>
                </a:solidFill>
              </a:rPr>
              <a:t>ошибка ожидания </a:t>
            </a:r>
            <a:r>
              <a:rPr lang="ru-RU" sz="3600" i="1" dirty="0"/>
              <a:t>или предвосхищения —</a:t>
            </a:r>
            <a:r>
              <a:rPr lang="ru-RU" sz="3600" dirty="0"/>
              <a:t> ошибка противоположного толка. </a:t>
            </a:r>
          </a:p>
        </p:txBody>
      </p:sp>
    </p:spTree>
    <p:extLst>
      <p:ext uri="{BB962C8B-B14F-4D97-AF65-F5344CB8AC3E}">
        <p14:creationId xmlns:p14="http://schemas.microsoft.com/office/powerpoint/2010/main" val="2758437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85000" lnSpcReduction="20000"/>
          </a:bodyPr>
          <a:lstStyle/>
          <a:p>
            <a:pPr marL="46037" indent="0">
              <a:buNone/>
            </a:pPr>
            <a:r>
              <a:rPr lang="ru-RU" sz="3900" b="1" i="1" dirty="0"/>
              <a:t>2. Варианты метода минимальных изменений.</a:t>
            </a:r>
            <a:endParaRPr lang="ru-RU" sz="3900" b="1" dirty="0"/>
          </a:p>
          <a:p>
            <a:pPr marL="46037" indent="0">
              <a:buNone/>
            </a:pPr>
            <a:r>
              <a:rPr lang="ru-RU" sz="3900" u="sng" dirty="0"/>
              <a:t>Объединение пары рядов в один ряд.</a:t>
            </a:r>
            <a:r>
              <a:rPr lang="ru-RU" sz="3900" dirty="0"/>
              <a:t> Восходящий и нисходящий ряды предъявляются без перерыва. Некоторое сокращение времени. Недостаток: ряд может начинаться со стимула, вызывающего слабое, неуверенное ощущение различия.</a:t>
            </a:r>
          </a:p>
          <a:p>
            <a:pPr marL="46037" indent="0">
              <a:buNone/>
            </a:pPr>
            <a:r>
              <a:rPr lang="ru-RU" sz="3900" u="sng" dirty="0"/>
              <a:t>Метод лестницы.</a:t>
            </a:r>
            <a:r>
              <a:rPr lang="ru-RU" sz="3900" dirty="0"/>
              <a:t> При смене ответа, "вижу" на ответ "не вижу", сразу же происходит смена направления изменения стимула. Как правило, реализуется на компьютере. Изменение стимуляции происходит в узком </a:t>
            </a:r>
            <a:r>
              <a:rPr lang="ru-RU" sz="3900" dirty="0" err="1"/>
              <a:t>околопороговом</a:t>
            </a:r>
            <a:r>
              <a:rPr lang="ru-RU" sz="3900" dirty="0"/>
              <a:t> </a:t>
            </a:r>
            <a:r>
              <a:rPr lang="ru-RU" sz="3900" dirty="0" smtClean="0"/>
              <a:t>диапазоне. Достоинство </a:t>
            </a:r>
            <a:r>
              <a:rPr lang="ru-RU" sz="3900" dirty="0"/>
              <a:t>– экономичность. Применимо только к измерению абсолютного порога. </a:t>
            </a: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09035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77500" lnSpcReduction="20000"/>
          </a:bodyPr>
          <a:lstStyle/>
          <a:p>
            <a:pPr marL="46037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3.2. Метод средней ошибки (</a:t>
            </a:r>
            <a:r>
              <a:rPr lang="ru-RU" sz="3600" b="1" i="1" dirty="0">
                <a:solidFill>
                  <a:srgbClr val="FF0000"/>
                </a:solidFill>
              </a:rPr>
              <a:t>подравнивания, установки</a:t>
            </a:r>
            <a:r>
              <a:rPr lang="ru-RU" sz="3600" b="1" dirty="0">
                <a:solidFill>
                  <a:srgbClr val="FF0000"/>
                </a:solidFill>
              </a:rPr>
              <a:t>)</a:t>
            </a:r>
          </a:p>
          <a:p>
            <a:pPr marL="46037" indent="0">
              <a:buNone/>
            </a:pPr>
            <a:r>
              <a:rPr lang="ru-RU" sz="3600" dirty="0"/>
              <a:t>Испытуемый </a:t>
            </a:r>
            <a:r>
              <a:rPr lang="ru-RU" sz="3600" i="1" dirty="0">
                <a:solidFill>
                  <a:srgbClr val="FF0000"/>
                </a:solidFill>
              </a:rPr>
              <a:t>сам регулирует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/>
              <a:t>величину изменяемого параметра </a:t>
            </a:r>
            <a:r>
              <a:rPr lang="ru-RU" sz="3600" dirty="0" smtClean="0"/>
              <a:t>стимула</a:t>
            </a:r>
            <a:r>
              <a:rPr lang="ru-RU" sz="3600" dirty="0"/>
              <a:t>.</a:t>
            </a:r>
            <a:r>
              <a:rPr lang="ru-RU" sz="3600" dirty="0" smtClean="0"/>
              <a:t> </a:t>
            </a:r>
            <a:endParaRPr lang="ru-RU" sz="3600" dirty="0"/>
          </a:p>
          <a:p>
            <a:pPr marL="46037" indent="0" algn="ctr">
              <a:buNone/>
            </a:pPr>
            <a:r>
              <a:rPr lang="ru-RU" sz="3600" dirty="0" smtClean="0">
                <a:solidFill>
                  <a:srgbClr val="0070C0"/>
                </a:solidFill>
              </a:rPr>
              <a:t> </a:t>
            </a:r>
            <a:r>
              <a:rPr lang="ru-RU" sz="4100" b="1" u="sng" dirty="0" smtClean="0">
                <a:solidFill>
                  <a:srgbClr val="0070C0"/>
                </a:solidFill>
              </a:rPr>
              <a:t>Пример</a:t>
            </a:r>
            <a:r>
              <a:rPr lang="ru-RU" sz="4100" b="1" dirty="0" smtClean="0">
                <a:solidFill>
                  <a:srgbClr val="0070C0"/>
                </a:solidFill>
              </a:rPr>
              <a:t> п</a:t>
            </a:r>
            <a:r>
              <a:rPr lang="ru-RU" sz="4100" b="1" i="1" dirty="0" smtClean="0">
                <a:solidFill>
                  <a:srgbClr val="0070C0"/>
                </a:solidFill>
              </a:rPr>
              <a:t>рименения </a:t>
            </a:r>
            <a:r>
              <a:rPr lang="ru-RU" sz="4100" b="1" i="1" dirty="0">
                <a:solidFill>
                  <a:srgbClr val="0070C0"/>
                </a:solidFill>
              </a:rPr>
              <a:t>метода средней ошибки для измерения дифференциального порога</a:t>
            </a:r>
            <a:r>
              <a:rPr lang="ru-RU" sz="3600" i="1" dirty="0">
                <a:solidFill>
                  <a:srgbClr val="0070C0"/>
                </a:solidFill>
              </a:rPr>
              <a:t>.</a:t>
            </a:r>
            <a:endParaRPr lang="ru-RU" sz="3600" dirty="0">
              <a:solidFill>
                <a:srgbClr val="0070C0"/>
              </a:solidFill>
            </a:endParaRPr>
          </a:p>
          <a:p>
            <a:pPr marL="46037" indent="0">
              <a:buNone/>
            </a:pPr>
            <a:r>
              <a:rPr lang="ru-RU" sz="3600" dirty="0" smtClean="0"/>
              <a:t>Испытуемому </a:t>
            </a:r>
            <a:r>
              <a:rPr lang="ru-RU" sz="3600" dirty="0"/>
              <a:t>предъявляются одновременно два стимула, эталон — </a:t>
            </a:r>
            <a:r>
              <a:rPr lang="en-US" sz="3600" dirty="0" smtClean="0"/>
              <a:t>S</a:t>
            </a:r>
            <a:r>
              <a:rPr lang="en-US" sz="3600" baseline="-25000" dirty="0" smtClean="0"/>
              <a:t>et</a:t>
            </a:r>
            <a:r>
              <a:rPr lang="ru-RU" sz="3600" dirty="0" smtClean="0"/>
              <a:t> </a:t>
            </a:r>
            <a:r>
              <a:rPr lang="ru-RU" sz="3600" dirty="0"/>
              <a:t>и переменный </a:t>
            </a:r>
            <a:r>
              <a:rPr lang="en-US" sz="3600" dirty="0" err="1"/>
              <a:t>S</a:t>
            </a:r>
            <a:r>
              <a:rPr lang="en-US" sz="3600" baseline="-25000" dirty="0" err="1"/>
              <a:t>var</a:t>
            </a:r>
            <a:r>
              <a:rPr lang="ru-RU" sz="3600" dirty="0"/>
              <a:t>, величину </a:t>
            </a:r>
            <a:r>
              <a:rPr lang="ru-RU" sz="3600" dirty="0" smtClean="0"/>
              <a:t>которого он </a:t>
            </a:r>
            <a:r>
              <a:rPr lang="ru-RU" sz="3600" dirty="0"/>
              <a:t>может </a:t>
            </a:r>
            <a:r>
              <a:rPr lang="ru-RU" sz="3600" dirty="0" smtClean="0"/>
              <a:t>изменять. </a:t>
            </a:r>
            <a:r>
              <a:rPr lang="ru-RU" sz="3600" dirty="0"/>
              <a:t>Аппаратура должна позволять </a:t>
            </a:r>
            <a:r>
              <a:rPr lang="ru-RU" sz="3600" i="1" dirty="0"/>
              <a:t>плавную регулировку</a:t>
            </a:r>
            <a:r>
              <a:rPr lang="ru-RU" sz="3600" dirty="0"/>
              <a:t> изменяемого параметра переменного стимула. </a:t>
            </a:r>
            <a:endParaRPr lang="ru-RU" sz="3600" dirty="0" smtClean="0"/>
          </a:p>
          <a:p>
            <a:pPr marL="46037" indent="0">
              <a:buNone/>
            </a:pPr>
            <a:r>
              <a:rPr lang="ru-RU" sz="3600" dirty="0" smtClean="0">
                <a:solidFill>
                  <a:srgbClr val="FF0000"/>
                </a:solidFill>
              </a:rPr>
              <a:t>Задача </a:t>
            </a:r>
            <a:r>
              <a:rPr lang="ru-RU" sz="3600" dirty="0">
                <a:solidFill>
                  <a:srgbClr val="FF0000"/>
                </a:solidFill>
              </a:rPr>
              <a:t>испытуемого состоит в </a:t>
            </a:r>
            <a:r>
              <a:rPr lang="ru-RU" sz="3600" i="1" dirty="0">
                <a:solidFill>
                  <a:srgbClr val="FF0000"/>
                </a:solidFill>
              </a:rPr>
              <a:t>подравнивании</a:t>
            </a:r>
            <a:r>
              <a:rPr lang="ru-RU" sz="3600" dirty="0">
                <a:solidFill>
                  <a:srgbClr val="FF0000"/>
                </a:solidFill>
              </a:rPr>
              <a:t> </a:t>
            </a:r>
            <a:r>
              <a:rPr lang="ru-RU" sz="3600" dirty="0"/>
              <a:t>переменного стимула к эталону. </a:t>
            </a:r>
          </a:p>
          <a:p>
            <a:pPr marL="46037" indent="0">
              <a:buNone/>
            </a:pPr>
            <a:r>
              <a:rPr lang="ru-RU" sz="3600" dirty="0"/>
              <a:t>Для оценки </a:t>
            </a:r>
            <a:r>
              <a:rPr lang="ru-RU" sz="3600" dirty="0" smtClean="0"/>
              <a:t>порога принято </a:t>
            </a:r>
            <a:r>
              <a:rPr lang="ru-RU" sz="3600" dirty="0"/>
              <a:t>использовать чаще всего </a:t>
            </a:r>
            <a:r>
              <a:rPr lang="ru-RU" sz="3600" dirty="0">
                <a:solidFill>
                  <a:srgbClr val="FF0000"/>
                </a:solidFill>
              </a:rPr>
              <a:t>среднее арифметическое полученных отклонений от </a:t>
            </a:r>
            <a:r>
              <a:rPr lang="ru-RU" sz="3600" dirty="0" smtClean="0">
                <a:solidFill>
                  <a:srgbClr val="FF0000"/>
                </a:solidFill>
              </a:rPr>
              <a:t>эталона</a:t>
            </a:r>
            <a:r>
              <a:rPr lang="ru-RU" sz="3600" dirty="0" smtClean="0"/>
              <a:t>. </a:t>
            </a:r>
            <a:endParaRPr lang="ru-RU" sz="3600" dirty="0"/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9887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lnSpcReduction="10000"/>
          </a:bodyPr>
          <a:lstStyle/>
          <a:p>
            <a:pPr marL="46037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2. </a:t>
            </a:r>
            <a:r>
              <a:rPr lang="ru-RU" sz="3600" b="1" i="1" dirty="0">
                <a:solidFill>
                  <a:srgbClr val="FF0000"/>
                </a:solidFill>
              </a:rPr>
              <a:t>Применение метода средней ошибки для измерения </a:t>
            </a:r>
            <a:r>
              <a:rPr lang="ru-RU" sz="3600" b="1" i="1" dirty="0" smtClean="0">
                <a:solidFill>
                  <a:srgbClr val="FF0000"/>
                </a:solidFill>
              </a:rPr>
              <a:t>абсолютного порога.</a:t>
            </a:r>
            <a:endParaRPr lang="ru-RU" sz="3600" b="1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3600" dirty="0"/>
              <a:t>В этом случае испытуемый </a:t>
            </a:r>
            <a:r>
              <a:rPr lang="ru-RU" sz="3600" dirty="0">
                <a:solidFill>
                  <a:srgbClr val="0070C0"/>
                </a:solidFill>
              </a:rPr>
              <a:t>регулирует </a:t>
            </a:r>
            <a:r>
              <a:rPr lang="ru-RU" sz="3600" dirty="0"/>
              <a:t>величину стимула, первоначально вызвавшего отчетливое ощущение, </a:t>
            </a:r>
            <a:r>
              <a:rPr lang="ru-RU" sz="3600" dirty="0">
                <a:solidFill>
                  <a:srgbClr val="0070C0"/>
                </a:solidFill>
              </a:rPr>
              <a:t>до тех пор, пока не </a:t>
            </a:r>
            <a:r>
              <a:rPr lang="ru-RU" sz="3600" dirty="0" smtClean="0">
                <a:solidFill>
                  <a:srgbClr val="0070C0"/>
                </a:solidFill>
              </a:rPr>
              <a:t>утратит</a:t>
            </a:r>
            <a:r>
              <a:rPr lang="ru-RU" sz="3600" dirty="0" smtClean="0"/>
              <a:t> </a:t>
            </a:r>
            <a:r>
              <a:rPr lang="ru-RU" sz="3600" dirty="0"/>
              <a:t>ощущение воздействия стимула. </a:t>
            </a:r>
            <a:endParaRPr lang="ru-RU" sz="3600" dirty="0" smtClean="0"/>
          </a:p>
          <a:p>
            <a:pPr marL="46037" indent="0">
              <a:buNone/>
            </a:pPr>
            <a:r>
              <a:rPr lang="ru-RU" sz="3600" dirty="0" smtClean="0"/>
              <a:t>Если </a:t>
            </a:r>
            <a:r>
              <a:rPr lang="ru-RU" sz="3600" dirty="0"/>
              <a:t>установка начинается с явно неощущаемой величины стимула, то испытуемый должен найти такое его значение, при котором ощущение впервые появляется. 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540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>
              <a:buNone/>
            </a:pPr>
            <a:r>
              <a:rPr lang="ru-RU" sz="3600" dirty="0" smtClean="0"/>
              <a:t>Метод </a:t>
            </a:r>
            <a:r>
              <a:rPr lang="ru-RU" sz="3600" dirty="0"/>
              <a:t>средней ошибки дает </a:t>
            </a:r>
            <a:r>
              <a:rPr lang="ru-RU" sz="3600" b="1" i="1" dirty="0"/>
              <a:t>наиболее низкие</a:t>
            </a:r>
            <a:r>
              <a:rPr lang="ru-RU" sz="3600" dirty="0"/>
              <a:t> значения </a:t>
            </a:r>
            <a:r>
              <a:rPr lang="ru-RU" sz="3600" dirty="0" smtClean="0"/>
              <a:t>абсолютного порога </a:t>
            </a:r>
            <a:r>
              <a:rPr lang="ru-RU" sz="3600" dirty="0"/>
              <a:t>по сравнению с другими методами. </a:t>
            </a:r>
          </a:p>
          <a:p>
            <a:r>
              <a:rPr lang="ru-RU" sz="3600" dirty="0"/>
              <a:t>Процедура подравнивания очень естественна и легко принимается взрослыми и детьми. Это расширяет область ее применения по сравнению с другими методами</a:t>
            </a:r>
            <a:r>
              <a:rPr lang="ru-RU" sz="3600" dirty="0" smtClean="0"/>
              <a:t>.</a:t>
            </a:r>
          </a:p>
          <a:p>
            <a:r>
              <a:rPr lang="ru-RU" sz="3600" dirty="0" smtClean="0"/>
              <a:t>На компьютере легко делается в виде игры</a:t>
            </a:r>
            <a:endParaRPr lang="ru-RU" sz="3600" dirty="0"/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15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>
              <a:buNone/>
            </a:pPr>
            <a:r>
              <a:rPr lang="ru-RU" sz="4000" b="1" dirty="0">
                <a:solidFill>
                  <a:srgbClr val="FF0000"/>
                </a:solidFill>
              </a:rPr>
              <a:t>3.3. Метод постоянных раздражителей</a:t>
            </a:r>
          </a:p>
          <a:p>
            <a:pPr marL="46037" indent="0">
              <a:buNone/>
            </a:pPr>
            <a:r>
              <a:rPr lang="ru-RU" sz="3600" dirty="0"/>
              <a:t>Другие названия — </a:t>
            </a:r>
            <a:r>
              <a:rPr lang="ru-RU" sz="3600" i="1" dirty="0"/>
              <a:t>метод констант, частотный метод, метод истинных и ложных </a:t>
            </a:r>
            <a:r>
              <a:rPr lang="ru-RU" sz="3600" i="1" dirty="0" smtClean="0"/>
              <a:t>случаев.</a:t>
            </a:r>
            <a:r>
              <a:rPr lang="ru-RU" sz="3600" dirty="0" smtClean="0"/>
              <a:t> </a:t>
            </a:r>
          </a:p>
          <a:p>
            <a:pPr marL="46037" indent="0">
              <a:buNone/>
            </a:pPr>
            <a:r>
              <a:rPr lang="ru-RU" sz="3600" dirty="0" smtClean="0"/>
              <a:t>Метод </a:t>
            </a:r>
            <a:r>
              <a:rPr lang="ru-RU" sz="3600" dirty="0"/>
              <a:t>состоит в </a:t>
            </a:r>
            <a:r>
              <a:rPr lang="ru-RU" sz="3600" dirty="0" smtClean="0"/>
              <a:t>многократном предъявлении </a:t>
            </a:r>
            <a:r>
              <a:rPr lang="ru-RU" sz="3600" dirty="0"/>
              <a:t>испытуемому ряда стимулов, </a:t>
            </a:r>
            <a:r>
              <a:rPr lang="ru-RU" sz="3600" dirty="0">
                <a:solidFill>
                  <a:srgbClr val="FF0000"/>
                </a:solidFill>
              </a:rPr>
              <a:t>неизменных в течение всего опыта,</a:t>
            </a:r>
            <a:r>
              <a:rPr lang="ru-RU" sz="3600" dirty="0"/>
              <a:t> и название отсюда — </a:t>
            </a:r>
            <a:r>
              <a:rPr lang="ru-RU" sz="3600" i="1" dirty="0"/>
              <a:t>метод постоянных раздражителей (МПР),</a:t>
            </a:r>
            <a:r>
              <a:rPr lang="ru-RU" sz="3600" dirty="0"/>
              <a:t> метод констант. 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7725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lnSpcReduction="10000"/>
          </a:bodyPr>
          <a:lstStyle/>
          <a:p>
            <a:pPr marL="46037" indent="0">
              <a:buNone/>
            </a:pPr>
            <a:r>
              <a:rPr lang="ru-RU" sz="3600" dirty="0"/>
              <a:t>Предъявляется </a:t>
            </a:r>
            <a:r>
              <a:rPr lang="ru-RU" sz="3600" dirty="0" smtClean="0"/>
              <a:t>пара: </a:t>
            </a:r>
            <a:r>
              <a:rPr lang="ru-RU" sz="3600" dirty="0" smtClean="0">
                <a:solidFill>
                  <a:srgbClr val="FF0000"/>
                </a:solidFill>
              </a:rPr>
              <a:t>стандартный </a:t>
            </a:r>
            <a:r>
              <a:rPr lang="ru-RU" sz="3600" dirty="0">
                <a:solidFill>
                  <a:srgbClr val="FF0000"/>
                </a:solidFill>
              </a:rPr>
              <a:t>стимул и сравниваемый с ним</a:t>
            </a:r>
            <a:r>
              <a:rPr lang="ru-RU" sz="3600" dirty="0"/>
              <a:t>. </a:t>
            </a:r>
            <a:endParaRPr lang="ru-RU" sz="3600" dirty="0" smtClean="0"/>
          </a:p>
          <a:p>
            <a:pPr marL="46037" indent="0">
              <a:buNone/>
            </a:pPr>
            <a:r>
              <a:rPr lang="ru-RU" sz="3600" dirty="0" smtClean="0"/>
              <a:t>Каждый </a:t>
            </a:r>
            <a:r>
              <a:rPr lang="ru-RU" sz="3600" dirty="0"/>
              <a:t>из сравниваемых стимулов </a:t>
            </a:r>
            <a:r>
              <a:rPr lang="ru-RU" sz="3600" b="1" dirty="0"/>
              <a:t>образует со стандартным постоянную разницу.</a:t>
            </a:r>
            <a:r>
              <a:rPr lang="ru-RU" sz="3600" dirty="0"/>
              <a:t> Отсюда еще одно название этого метода — метод постоянных разниц. </a:t>
            </a:r>
          </a:p>
          <a:p>
            <a:pPr marL="46037" indent="0">
              <a:buNone/>
            </a:pPr>
            <a:r>
              <a:rPr lang="ru-RU" sz="3600" dirty="0"/>
              <a:t>Непосредственным результатом опыта являются </a:t>
            </a:r>
            <a:r>
              <a:rPr lang="ru-RU" sz="3600" i="1" dirty="0"/>
              <a:t>частоты ответов,</a:t>
            </a:r>
            <a:r>
              <a:rPr lang="ru-RU" sz="3600" dirty="0"/>
              <a:t> </a:t>
            </a:r>
            <a:r>
              <a:rPr lang="ru-RU" sz="3600" dirty="0">
                <a:solidFill>
                  <a:srgbClr val="FF0000"/>
                </a:solidFill>
              </a:rPr>
              <a:t>Значение порога соответствует </a:t>
            </a:r>
            <a:r>
              <a:rPr lang="ru-RU" sz="3600" b="1" dirty="0">
                <a:solidFill>
                  <a:srgbClr val="FF0000"/>
                </a:solidFill>
              </a:rPr>
              <a:t>средней вероятности</a:t>
            </a:r>
            <a:r>
              <a:rPr lang="ru-RU" sz="3600" dirty="0">
                <a:solidFill>
                  <a:srgbClr val="FF0000"/>
                </a:solidFill>
              </a:rPr>
              <a:t> правильного выбора </a:t>
            </a:r>
            <a:r>
              <a:rPr lang="ru-RU" sz="3600" dirty="0"/>
              <a:t>из предъявленных разниц (отсюда - метод частот)</a:t>
            </a:r>
            <a:r>
              <a:rPr lang="ru-RU" sz="3600" i="1" dirty="0"/>
              <a:t>.</a:t>
            </a:r>
            <a:r>
              <a:rPr lang="ru-RU" sz="3600" dirty="0"/>
              <a:t> 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930207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lnSpcReduction="10000"/>
          </a:bodyPr>
          <a:lstStyle/>
          <a:p>
            <a:pPr marL="46037" indent="0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3.3.2. </a:t>
            </a:r>
            <a:r>
              <a:rPr lang="ru-RU" sz="3600" b="1" i="1" u="sng" dirty="0" smtClean="0">
                <a:solidFill>
                  <a:srgbClr val="FF0000"/>
                </a:solidFill>
              </a:rPr>
              <a:t>Пример</a:t>
            </a:r>
            <a:r>
              <a:rPr lang="ru-RU" sz="3600" b="1" i="1" dirty="0" smtClean="0">
                <a:solidFill>
                  <a:srgbClr val="FF0000"/>
                </a:solidFill>
              </a:rPr>
              <a:t> определения </a:t>
            </a:r>
            <a:r>
              <a:rPr lang="ru-RU" sz="3600" b="1" i="1" dirty="0">
                <a:solidFill>
                  <a:srgbClr val="FF0000"/>
                </a:solidFill>
              </a:rPr>
              <a:t>абсолютного порога методом констант.</a:t>
            </a:r>
            <a:endParaRPr lang="ru-RU" sz="3600" b="1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3600" dirty="0" smtClean="0"/>
              <a:t>20 – 40 раз </a:t>
            </a:r>
            <a:r>
              <a:rPr lang="ru-RU" sz="3600" dirty="0"/>
              <a:t>предъявляется </a:t>
            </a:r>
            <a:r>
              <a:rPr lang="ru-RU" sz="3600" dirty="0" smtClean="0"/>
              <a:t>несколько (обычно </a:t>
            </a:r>
            <a:r>
              <a:rPr lang="ru-RU" sz="3600" dirty="0"/>
              <a:t>5—9) постоянных стимулов </a:t>
            </a:r>
            <a:r>
              <a:rPr lang="ru-RU" sz="3600" dirty="0" smtClean="0"/>
              <a:t>в </a:t>
            </a:r>
            <a:r>
              <a:rPr lang="ru-RU" sz="3600" dirty="0"/>
              <a:t>пороговой </a:t>
            </a:r>
            <a:r>
              <a:rPr lang="ru-RU" sz="3600" dirty="0" smtClean="0"/>
              <a:t>зоне. </a:t>
            </a:r>
          </a:p>
          <a:p>
            <a:pPr marL="46037" indent="0">
              <a:buNone/>
            </a:pPr>
            <a:r>
              <a:rPr lang="ru-RU" sz="3600" dirty="0" smtClean="0"/>
              <a:t>По </a:t>
            </a:r>
            <a:r>
              <a:rPr lang="ru-RU" sz="3600" dirty="0"/>
              <a:t>частотам ответов на каждый из постоянных стимулов строится психометрическая кривая. </a:t>
            </a:r>
            <a:r>
              <a:rPr lang="ru-RU" sz="3600" dirty="0">
                <a:solidFill>
                  <a:srgbClr val="FF0000"/>
                </a:solidFill>
              </a:rPr>
              <a:t>За абсолютный порог принимается 50-процентная точка кривой (среднее М или медиана </a:t>
            </a:r>
            <a:r>
              <a:rPr lang="en-US" sz="3600" dirty="0" err="1">
                <a:solidFill>
                  <a:srgbClr val="FF0000"/>
                </a:solidFill>
              </a:rPr>
              <a:t>Md</a:t>
            </a:r>
            <a:r>
              <a:rPr lang="ru-RU" sz="3600" dirty="0">
                <a:solidFill>
                  <a:srgbClr val="FF0000"/>
                </a:solidFill>
              </a:rPr>
              <a:t>). 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060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051720" y="2060848"/>
            <a:ext cx="2990877" cy="2195674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57556" y="232916"/>
            <a:ext cx="846291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>
              <a:buNone/>
            </a:pPr>
            <a:r>
              <a:rPr lang="ru-RU" sz="4000" dirty="0"/>
              <a:t>Порог вычисляется </a:t>
            </a:r>
            <a:r>
              <a:rPr lang="ru-RU" sz="4000" dirty="0">
                <a:solidFill>
                  <a:srgbClr val="FF0000"/>
                </a:solidFill>
              </a:rPr>
              <a:t>по средней частоте </a:t>
            </a:r>
            <a:r>
              <a:rPr lang="ru-RU" sz="4000" dirty="0"/>
              <a:t>правильных суждений на каждую пару </a:t>
            </a:r>
            <a:r>
              <a:rPr lang="ru-RU" sz="4000" dirty="0" smtClean="0"/>
              <a:t>стимулов. </a:t>
            </a:r>
            <a:endParaRPr lang="ru-RU" sz="4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57556" y="4503170"/>
            <a:ext cx="8786444" cy="17235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037" indent="0">
              <a:spcBef>
                <a:spcPts val="1200"/>
              </a:spcBef>
              <a:buNone/>
            </a:pPr>
            <a:r>
              <a:rPr lang="en-US" sz="3200" i="1" dirty="0" smtClean="0"/>
              <a:t>L(n+) </a:t>
            </a:r>
            <a:r>
              <a:rPr lang="en-US" sz="3200" dirty="0" smtClean="0"/>
              <a:t>–</a:t>
            </a:r>
            <a:r>
              <a:rPr lang="ru-RU" sz="3200" dirty="0" smtClean="0"/>
              <a:t> каждая частная разность, соответствующая  </a:t>
            </a:r>
            <a:r>
              <a:rPr lang="en-US" sz="3200" dirty="0" smtClean="0"/>
              <a:t> </a:t>
            </a:r>
            <a:r>
              <a:rPr lang="ru-RU" sz="3200" dirty="0" smtClean="0"/>
              <a:t>правильному суждению;</a:t>
            </a:r>
          </a:p>
          <a:p>
            <a:pPr marL="46037" indent="0">
              <a:spcBef>
                <a:spcPts val="1200"/>
              </a:spcBef>
              <a:buNone/>
            </a:pPr>
            <a:r>
              <a:rPr lang="en-US" sz="3200" i="1" dirty="0" smtClean="0"/>
              <a:t>n(+) </a:t>
            </a:r>
            <a:r>
              <a:rPr lang="en-US" sz="3200" dirty="0" smtClean="0"/>
              <a:t>– </a:t>
            </a:r>
            <a:r>
              <a:rPr lang="ru-RU" sz="3200" dirty="0" smtClean="0"/>
              <a:t>общее число правильных суждений.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50712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85000" lnSpcReduction="20000"/>
          </a:bodyPr>
          <a:lstStyle/>
          <a:p>
            <a:pPr marL="46037" indent="0">
              <a:buNone/>
            </a:pPr>
            <a:r>
              <a:rPr lang="ru-RU" sz="4100" b="1" i="1" dirty="0" smtClean="0">
                <a:solidFill>
                  <a:srgbClr val="FF0000"/>
                </a:solidFill>
              </a:rPr>
              <a:t>3.3.1 </a:t>
            </a:r>
            <a:r>
              <a:rPr lang="ru-RU" sz="4100" b="1" i="1" u="sng" dirty="0" smtClean="0">
                <a:solidFill>
                  <a:srgbClr val="FF0000"/>
                </a:solidFill>
              </a:rPr>
              <a:t>Пример </a:t>
            </a:r>
            <a:r>
              <a:rPr lang="ru-RU" sz="4100" b="1" i="1" dirty="0" smtClean="0">
                <a:solidFill>
                  <a:srgbClr val="FF0000"/>
                </a:solidFill>
              </a:rPr>
              <a:t>определения </a:t>
            </a:r>
            <a:r>
              <a:rPr lang="ru-RU" sz="4100" b="1" i="1" dirty="0">
                <a:solidFill>
                  <a:srgbClr val="FF0000"/>
                </a:solidFill>
              </a:rPr>
              <a:t>разностного порога методом констант. </a:t>
            </a:r>
            <a:endParaRPr lang="ru-RU" sz="4100" b="1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3900" dirty="0"/>
              <a:t>В предварительных испытаниях </a:t>
            </a:r>
            <a:r>
              <a:rPr lang="ru-RU" sz="3900" dirty="0">
                <a:solidFill>
                  <a:srgbClr val="FF0000"/>
                </a:solidFill>
              </a:rPr>
              <a:t>ориентировочно определяется </a:t>
            </a:r>
            <a:r>
              <a:rPr lang="ru-RU" sz="3900" i="1" dirty="0">
                <a:solidFill>
                  <a:srgbClr val="FF0000"/>
                </a:solidFill>
              </a:rPr>
              <a:t>пороговая зона</a:t>
            </a:r>
            <a:r>
              <a:rPr lang="ru-RU" sz="3900" dirty="0">
                <a:solidFill>
                  <a:srgbClr val="FF0000"/>
                </a:solidFill>
              </a:rPr>
              <a:t>.</a:t>
            </a:r>
            <a:r>
              <a:rPr lang="ru-RU" sz="3900" dirty="0"/>
              <a:t> Затем в пределах этой зоны выбирается ряд стимулов, которые </a:t>
            </a:r>
            <a:r>
              <a:rPr lang="ru-RU" sz="3900" dirty="0" smtClean="0"/>
              <a:t>будут </a:t>
            </a:r>
            <a:r>
              <a:rPr lang="ru-RU" sz="3900" dirty="0"/>
              <a:t>сравниваться с эталоном </a:t>
            </a:r>
            <a:r>
              <a:rPr lang="ru-RU" sz="3900" dirty="0">
                <a:solidFill>
                  <a:srgbClr val="FF0000"/>
                </a:solidFill>
              </a:rPr>
              <a:t>(чаще 5—7шт.). </a:t>
            </a:r>
            <a:r>
              <a:rPr lang="ru-RU" sz="3900" dirty="0" smtClean="0">
                <a:solidFill>
                  <a:srgbClr val="FF0000"/>
                </a:solidFill>
              </a:rPr>
              <a:t>(</a:t>
            </a:r>
            <a:r>
              <a:rPr lang="ru-RU" sz="2900" dirty="0" smtClean="0">
                <a:solidFill>
                  <a:srgbClr val="0070C0"/>
                </a:solidFill>
              </a:rPr>
              <a:t>Самая </a:t>
            </a:r>
            <a:r>
              <a:rPr lang="ru-RU" sz="2900" dirty="0">
                <a:solidFill>
                  <a:srgbClr val="0070C0"/>
                </a:solidFill>
              </a:rPr>
              <a:t>слабая разница должна вызывать ответ </a:t>
            </a:r>
            <a:r>
              <a:rPr lang="ru-RU" sz="2900" b="1" dirty="0" smtClean="0">
                <a:solidFill>
                  <a:srgbClr val="FFFF00"/>
                </a:solidFill>
              </a:rPr>
              <a:t>«не </a:t>
            </a:r>
            <a:r>
              <a:rPr lang="ru-RU" sz="2900" b="1" dirty="0" smtClean="0">
                <a:solidFill>
                  <a:srgbClr val="FFFF00"/>
                </a:solidFill>
              </a:rPr>
              <a:t>вижу разницы"</a:t>
            </a:r>
            <a:r>
              <a:rPr lang="ru-RU" sz="2900" dirty="0" smtClean="0">
                <a:solidFill>
                  <a:srgbClr val="0070C0"/>
                </a:solidFill>
              </a:rPr>
              <a:t> </a:t>
            </a:r>
            <a:r>
              <a:rPr lang="ru-RU" sz="2900" dirty="0">
                <a:solidFill>
                  <a:srgbClr val="0070C0"/>
                </a:solidFill>
              </a:rPr>
              <a:t>в 5—10% случаев, а самая </a:t>
            </a:r>
            <a:r>
              <a:rPr lang="ru-RU" sz="2900" dirty="0" smtClean="0">
                <a:solidFill>
                  <a:srgbClr val="0070C0"/>
                </a:solidFill>
              </a:rPr>
              <a:t>сильная </a:t>
            </a:r>
            <a:r>
              <a:rPr lang="ru-RU" sz="2900" b="1" dirty="0" smtClean="0">
                <a:solidFill>
                  <a:srgbClr val="FFFF00"/>
                </a:solidFill>
              </a:rPr>
              <a:t>"</a:t>
            </a:r>
            <a:r>
              <a:rPr lang="ru-RU" sz="2900" b="1" dirty="0" smtClean="0">
                <a:solidFill>
                  <a:srgbClr val="FFFF00"/>
                </a:solidFill>
              </a:rPr>
              <a:t>вижу разницу"  </a:t>
            </a:r>
            <a:r>
              <a:rPr lang="ru-RU" sz="2900" dirty="0">
                <a:solidFill>
                  <a:srgbClr val="0070C0"/>
                </a:solidFill>
              </a:rPr>
              <a:t>— в 90—95</a:t>
            </a:r>
            <a:r>
              <a:rPr lang="ru-RU" sz="2900" dirty="0" smtClean="0">
                <a:solidFill>
                  <a:srgbClr val="0070C0"/>
                </a:solidFill>
              </a:rPr>
              <a:t>%.) </a:t>
            </a:r>
            <a:endParaRPr lang="ru-RU" sz="2900" dirty="0">
              <a:solidFill>
                <a:srgbClr val="0070C0"/>
              </a:solidFill>
            </a:endParaRPr>
          </a:p>
          <a:p>
            <a:pPr marL="46037" indent="0">
              <a:buNone/>
            </a:pPr>
            <a:r>
              <a:rPr lang="ru-RU" sz="3900" dirty="0"/>
              <a:t>Стимулы предъявляются парами — эталон и сравниваемый — одновременно или последовательно. Стимульная последовательность - </a:t>
            </a:r>
            <a:r>
              <a:rPr lang="ru-RU" sz="3900" i="1" dirty="0">
                <a:solidFill>
                  <a:srgbClr val="FF0000"/>
                </a:solidFill>
              </a:rPr>
              <a:t>случайна, но </a:t>
            </a:r>
            <a:r>
              <a:rPr lang="ru-RU" sz="3900" i="1" dirty="0" err="1">
                <a:solidFill>
                  <a:srgbClr val="FF0000"/>
                </a:solidFill>
              </a:rPr>
              <a:t>сбалансированна</a:t>
            </a:r>
            <a:r>
              <a:rPr lang="ru-RU" sz="3900" i="1" dirty="0"/>
              <a:t>:</a:t>
            </a:r>
            <a:r>
              <a:rPr lang="ru-RU" sz="3900" dirty="0"/>
              <a:t> Обычно в опыте каждая пара стимулов повторяется 20—200 раз.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89492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46037" indent="0">
              <a:buNone/>
            </a:pPr>
            <a:r>
              <a:rPr lang="ru-RU" sz="2500" dirty="0" smtClean="0"/>
              <a:t>Пороговые измерения – первые психологические исследования, выполненные корректно, с соблюдением основных правил естественнонаучного эксперимента. Первая серьёзная заявка психологии считаться наукой.</a:t>
            </a:r>
          </a:p>
          <a:p>
            <a:pPr marL="46037" indent="0">
              <a:buNone/>
            </a:pPr>
            <a:r>
              <a:rPr lang="ru-RU" sz="2500" dirty="0"/>
              <a:t>Основной вклад в создание процедур пороговых измерении был сделан Г. </a:t>
            </a:r>
            <a:r>
              <a:rPr lang="ru-RU" sz="2500" dirty="0" err="1"/>
              <a:t>Фехнером</a:t>
            </a:r>
            <a:r>
              <a:rPr lang="ru-RU" sz="2500" dirty="0"/>
              <a:t> </a:t>
            </a:r>
            <a:r>
              <a:rPr lang="ru-RU" sz="2500" dirty="0" smtClean="0"/>
              <a:t>и Э. Вебером (1860е). </a:t>
            </a:r>
          </a:p>
          <a:p>
            <a:pPr marL="46037" indent="0">
              <a:buNone/>
            </a:pPr>
            <a:endParaRPr lang="ru-RU" sz="2400" dirty="0"/>
          </a:p>
          <a:p>
            <a:pPr marL="46037" indent="0">
              <a:buNone/>
            </a:pP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04" y="3429000"/>
            <a:ext cx="4139952" cy="3104964"/>
          </a:xfrm>
          <a:prstGeom prst="rect">
            <a:avLst/>
          </a:prstGeom>
        </p:spPr>
      </p:pic>
      <p:sp>
        <p:nvSpPr>
          <p:cNvPr id="7" name="Надпись 2"/>
          <p:cNvSpPr txBox="1">
            <a:spLocks noChangeArrowheads="1"/>
          </p:cNvSpPr>
          <p:nvPr/>
        </p:nvSpPr>
        <p:spPr bwMode="auto">
          <a:xfrm>
            <a:off x="4562200" y="2709495"/>
            <a:ext cx="4466674" cy="378565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t" anchorCtr="0">
            <a:spAutoFit/>
          </a:bodyPr>
          <a:lstStyle/>
          <a:p>
            <a:pPr>
              <a:spcAft>
                <a:spcPts val="0"/>
              </a:spcAft>
            </a:pP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Более чем за </a:t>
            </a:r>
            <a:r>
              <a:rPr lang="ru-RU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150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лет, предложенная </a:t>
            </a:r>
            <a:r>
              <a:rPr lang="ru-RU" sz="300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ими технология измерений не потеряла актуальности, и во многих случаях остаётся недостижимым </a:t>
            </a:r>
            <a:r>
              <a:rPr lang="ru-RU" sz="3000" dirty="0" smtClean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идеалом</a:t>
            </a:r>
          </a:p>
          <a:p>
            <a:pPr algn="r">
              <a:spcAft>
                <a:spcPts val="0"/>
              </a:spcAft>
            </a:pPr>
            <a:r>
              <a:rPr lang="ru-RU" sz="3000" b="1" i="1" dirty="0" smtClean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(курс, а не тема)</a:t>
            </a:r>
            <a:endParaRPr lang="ru-RU" sz="3000" b="1" i="1" dirty="0">
              <a:solidFill>
                <a:srgbClr val="00B050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4308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>
              <a:buNone/>
            </a:pPr>
            <a:r>
              <a:rPr lang="ru-RU" sz="3600" b="1" i="1" dirty="0" smtClean="0">
                <a:solidFill>
                  <a:srgbClr val="FF0000"/>
                </a:solidFill>
              </a:rPr>
              <a:t>Иллюстрация к методу констант . </a:t>
            </a:r>
          </a:p>
          <a:p>
            <a:pPr marL="46037" indent="0">
              <a:buNone/>
            </a:pPr>
            <a:endParaRPr lang="ru-RU" sz="3600" b="1" i="1" dirty="0">
              <a:solidFill>
                <a:srgbClr val="FF0000"/>
              </a:solidFill>
            </a:endParaRPr>
          </a:p>
          <a:p>
            <a:pPr marL="46037" indent="0">
              <a:buNone/>
            </a:pPr>
            <a:endParaRPr lang="ru-RU" sz="3600" b="1" i="1" dirty="0" smtClean="0">
              <a:solidFill>
                <a:srgbClr val="FF0000"/>
              </a:solidFill>
            </a:endParaRPr>
          </a:p>
          <a:p>
            <a:pPr marL="46037" indent="0">
              <a:buNone/>
            </a:pPr>
            <a:endParaRPr lang="ru-RU" sz="3600" b="1" i="1" dirty="0">
              <a:solidFill>
                <a:srgbClr val="FF0000"/>
              </a:solidFill>
            </a:endParaRPr>
          </a:p>
          <a:p>
            <a:pPr marL="46037" indent="0">
              <a:buNone/>
            </a:pPr>
            <a:endParaRPr lang="ru-RU" sz="3600" b="1" i="1" dirty="0" smtClean="0">
              <a:solidFill>
                <a:srgbClr val="FF0000"/>
              </a:solidFill>
            </a:endParaRPr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400" u="sng" dirty="0" smtClean="0"/>
              <a:t>Это и есть Психометрическая </a:t>
            </a:r>
            <a:r>
              <a:rPr lang="ru-RU" sz="2400" u="sng" dirty="0"/>
              <a:t>функция (Вебер, </a:t>
            </a:r>
            <a:r>
              <a:rPr lang="ru-RU" sz="2400" u="sng" dirty="0" err="1"/>
              <a:t>Фехнер</a:t>
            </a:r>
            <a:r>
              <a:rPr lang="ru-RU" sz="2400" u="sng" dirty="0"/>
              <a:t> и </a:t>
            </a:r>
            <a:r>
              <a:rPr lang="ru-RU" sz="2400" u="sng" dirty="0" err="1"/>
              <a:t>др</a:t>
            </a:r>
            <a:r>
              <a:rPr lang="ru-RU" sz="2400" u="sng" dirty="0"/>
              <a:t>)</a:t>
            </a:r>
            <a:endParaRPr lang="ru-RU" sz="2400" dirty="0"/>
          </a:p>
          <a:p>
            <a:pPr marL="0" lvl="0" indent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600" dirty="0" err="1" smtClean="0">
                <a:solidFill>
                  <a:srgbClr val="FF0000"/>
                </a:solidFill>
              </a:rPr>
              <a:t>Md</a:t>
            </a:r>
            <a:r>
              <a:rPr lang="en-US" sz="2600" dirty="0">
                <a:solidFill>
                  <a:srgbClr val="FF0000"/>
                </a:solidFill>
              </a:rPr>
              <a:t> </a:t>
            </a:r>
            <a:r>
              <a:rPr lang="en-US" sz="2600" dirty="0" smtClean="0">
                <a:solidFill>
                  <a:srgbClr val="FF0000"/>
                </a:solidFill>
              </a:rPr>
              <a:t>(</a:t>
            </a:r>
            <a:r>
              <a:rPr lang="ru-RU" sz="2600" dirty="0" smtClean="0">
                <a:solidFill>
                  <a:srgbClr val="FF0000"/>
                </a:solidFill>
              </a:rPr>
              <a:t>медиана)</a:t>
            </a:r>
            <a:r>
              <a:rPr lang="en-US" sz="2600" dirty="0" smtClean="0">
                <a:solidFill>
                  <a:srgbClr val="FF0000"/>
                </a:solidFill>
              </a:rPr>
              <a:t> – </a:t>
            </a:r>
            <a:r>
              <a:rPr lang="ru-RU" sz="2600" dirty="0" smtClean="0">
                <a:solidFill>
                  <a:srgbClr val="FF0000"/>
                </a:solidFill>
              </a:rPr>
              <a:t>величина нижнего абсолютного порога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 smtClean="0"/>
              <a:t>S-образная </a:t>
            </a:r>
            <a:r>
              <a:rPr lang="ru-RU" sz="2600" dirty="0"/>
              <a:t>форма психометрической кривой объясняется тем, что </a:t>
            </a:r>
            <a:r>
              <a:rPr lang="ru-RU" sz="2600" b="1" dirty="0">
                <a:solidFill>
                  <a:srgbClr val="0070C0"/>
                </a:solidFill>
              </a:rPr>
              <a:t>порог флуктуирует во времени случайным образом и подчиняется нормальному закону</a:t>
            </a:r>
            <a:r>
              <a:rPr lang="ru-RU" sz="2600" dirty="0"/>
              <a:t>. </a:t>
            </a:r>
          </a:p>
          <a:p>
            <a:pPr marL="0" lvl="0" indent="0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600" dirty="0"/>
              <a:t>(</a:t>
            </a:r>
            <a:r>
              <a:rPr lang="ru-RU" sz="2600" dirty="0" err="1"/>
              <a:t>Стивенс</a:t>
            </a:r>
            <a:r>
              <a:rPr lang="ru-RU" sz="2600" dirty="0"/>
              <a:t>, </a:t>
            </a:r>
            <a:r>
              <a:rPr lang="ru-RU" sz="2600" dirty="0" err="1" smtClean="0"/>
              <a:t>нейроквантовая</a:t>
            </a:r>
            <a:r>
              <a:rPr lang="ru-RU" sz="2600" dirty="0" smtClean="0"/>
              <a:t> </a:t>
            </a:r>
            <a:r>
              <a:rPr lang="ru-RU" sz="2600" dirty="0"/>
              <a:t>теория)</a:t>
            </a:r>
          </a:p>
          <a:p>
            <a:pPr marL="46037" indent="0">
              <a:buNone/>
            </a:pPr>
            <a:endParaRPr lang="ru-RU" sz="3600" b="1" dirty="0">
              <a:solidFill>
                <a:srgbClr val="FF0000"/>
              </a:solidFill>
            </a:endParaRP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2"/>
          <a:srcRect r="-717" b="37288"/>
          <a:stretch/>
        </p:blipFill>
        <p:spPr>
          <a:xfrm>
            <a:off x="611560" y="641891"/>
            <a:ext cx="7254388" cy="2795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31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lnSpcReduction="10000"/>
          </a:bodyPr>
          <a:lstStyle/>
          <a:p>
            <a:pPr marL="46037" indent="0">
              <a:buNone/>
            </a:pPr>
            <a:r>
              <a:rPr lang="ru-RU" sz="3600" dirty="0"/>
              <a:t>Метод констант - </a:t>
            </a:r>
            <a:r>
              <a:rPr lang="ru-RU" sz="3600" dirty="0">
                <a:solidFill>
                  <a:srgbClr val="FF0000"/>
                </a:solidFill>
              </a:rPr>
              <a:t>самый точный и надежный,</a:t>
            </a:r>
            <a:r>
              <a:rPr lang="ru-RU" sz="3600" dirty="0"/>
              <a:t> поскольку процедура </a:t>
            </a:r>
            <a:r>
              <a:rPr lang="ru-RU" sz="3600" i="1" dirty="0"/>
              <a:t>исключает ошибки привыкания и ожидания и позволяет </a:t>
            </a:r>
            <a:r>
              <a:rPr lang="ru-RU" sz="3600" dirty="0"/>
              <a:t>накопить </a:t>
            </a:r>
            <a:r>
              <a:rPr lang="ru-RU" sz="3600" b="1" i="1" dirty="0">
                <a:solidFill>
                  <a:srgbClr val="FF0000"/>
                </a:solidFill>
              </a:rPr>
              <a:t>большую статистику ответов </a:t>
            </a:r>
            <a:r>
              <a:rPr lang="ru-RU" sz="3600" i="1" dirty="0">
                <a:solidFill>
                  <a:srgbClr val="FF0000"/>
                </a:solidFill>
              </a:rPr>
              <a:t>при </a:t>
            </a:r>
            <a:r>
              <a:rPr lang="ru-RU" sz="3600" i="1" dirty="0" err="1">
                <a:solidFill>
                  <a:srgbClr val="FF0000"/>
                </a:solidFill>
              </a:rPr>
              <a:t>ограниченнном</a:t>
            </a:r>
            <a:r>
              <a:rPr lang="ru-RU" sz="3600" i="1" dirty="0">
                <a:solidFill>
                  <a:srgbClr val="FF0000"/>
                </a:solidFill>
              </a:rPr>
              <a:t> числе стимулов</a:t>
            </a:r>
            <a:r>
              <a:rPr lang="ru-RU" sz="3600" i="1" dirty="0"/>
              <a:t>.</a:t>
            </a:r>
            <a:r>
              <a:rPr lang="ru-RU" sz="3600" dirty="0"/>
              <a:t> </a:t>
            </a:r>
          </a:p>
          <a:p>
            <a:pPr marL="46037" indent="0">
              <a:spcBef>
                <a:spcPts val="2400"/>
              </a:spcBef>
              <a:buNone/>
            </a:pPr>
            <a:r>
              <a:rPr lang="ru-RU" sz="3600" dirty="0"/>
              <a:t>Дискретность стимуляции позволяет использовать, кроме суждений, и </a:t>
            </a:r>
            <a:r>
              <a:rPr lang="ru-RU" sz="3600" dirty="0" smtClean="0"/>
              <a:t>физиологические </a:t>
            </a:r>
            <a:r>
              <a:rPr lang="ru-RU" sz="3600" dirty="0"/>
              <a:t>реакции организма, </a:t>
            </a:r>
            <a:r>
              <a:rPr lang="ru-RU" sz="3600" dirty="0">
                <a:solidFill>
                  <a:srgbClr val="FF0000"/>
                </a:solidFill>
              </a:rPr>
              <a:t>например, вегетативные, </a:t>
            </a:r>
            <a:r>
              <a:rPr lang="ru-RU" sz="3600" dirty="0" smtClean="0">
                <a:solidFill>
                  <a:srgbClr val="FF0000"/>
                </a:solidFill>
              </a:rPr>
              <a:t>КГР, электроэнцефалографические</a:t>
            </a:r>
            <a:r>
              <a:rPr lang="ru-RU" sz="3600" dirty="0">
                <a:solidFill>
                  <a:srgbClr val="FF0000"/>
                </a:solidFill>
              </a:rPr>
              <a:t>, сосудистые</a:t>
            </a:r>
            <a:r>
              <a:rPr lang="ru-RU" sz="3600" dirty="0"/>
              <a:t> и др. 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9623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/>
          </a:bodyPr>
          <a:lstStyle/>
          <a:p>
            <a:pPr marL="46037" indent="0">
              <a:buNone/>
            </a:pPr>
            <a:r>
              <a:rPr lang="ru-RU" sz="4400" b="1" dirty="0">
                <a:solidFill>
                  <a:srgbClr val="FF0000"/>
                </a:solidFill>
              </a:rPr>
              <a:t>4. </a:t>
            </a:r>
            <a:r>
              <a:rPr lang="ru-RU" sz="4400" b="1" dirty="0" smtClean="0">
                <a:solidFill>
                  <a:srgbClr val="FF0000"/>
                </a:solidFill>
              </a:rPr>
              <a:t>Измерение порогов </a:t>
            </a:r>
            <a:r>
              <a:rPr lang="ru-RU" sz="4400" b="1" dirty="0" smtClean="0">
                <a:solidFill>
                  <a:srgbClr val="0070C0"/>
                </a:solidFill>
              </a:rPr>
              <a:t>«МЕТОДАМИ </a:t>
            </a:r>
            <a:r>
              <a:rPr lang="ru-RU" sz="4400" b="1" dirty="0">
                <a:solidFill>
                  <a:srgbClr val="0070C0"/>
                </a:solidFill>
              </a:rPr>
              <a:t>ОБНАРУЖЕНИЯ </a:t>
            </a:r>
            <a:r>
              <a:rPr lang="ru-RU" sz="4400" b="1" dirty="0" smtClean="0">
                <a:solidFill>
                  <a:srgbClr val="0070C0"/>
                </a:solidFill>
              </a:rPr>
              <a:t>СИГНАЛА» </a:t>
            </a:r>
            <a:endParaRPr lang="ru-RU" sz="4400" b="1" dirty="0">
              <a:solidFill>
                <a:srgbClr val="0070C0"/>
              </a:solidFill>
            </a:endParaRPr>
          </a:p>
          <a:p>
            <a:pPr marL="46037" indent="0">
              <a:buNone/>
            </a:pPr>
            <a:r>
              <a:rPr lang="ru-RU" sz="3600" dirty="0" smtClean="0"/>
              <a:t>Результат </a:t>
            </a:r>
            <a:r>
              <a:rPr lang="ru-RU" sz="3600" dirty="0"/>
              <a:t>пороговых измерений может сильно зависеть от </a:t>
            </a:r>
            <a:r>
              <a:rPr lang="ru-RU" sz="3600" b="1" i="1" dirty="0">
                <a:solidFill>
                  <a:srgbClr val="FF0000"/>
                </a:solidFill>
              </a:rPr>
              <a:t>стратегии</a:t>
            </a:r>
            <a:r>
              <a:rPr lang="ru-RU" sz="3600" dirty="0">
                <a:solidFill>
                  <a:srgbClr val="FF0000"/>
                </a:solidFill>
              </a:rPr>
              <a:t> испытуемого давать ответы определенного рода.</a:t>
            </a:r>
            <a:r>
              <a:rPr lang="ru-RU" sz="3600" dirty="0"/>
              <a:t> </a:t>
            </a:r>
          </a:p>
          <a:p>
            <a:pPr marL="46037" indent="0">
              <a:buNone/>
            </a:pPr>
            <a:r>
              <a:rPr lang="ru-RU" sz="3600" dirty="0"/>
              <a:t>Современная психофизика (в отличие от классической), основное внимание уделяет </a:t>
            </a:r>
            <a:r>
              <a:rPr lang="ru-RU" sz="3600" i="1" dirty="0"/>
              <a:t>процессу </a:t>
            </a:r>
            <a:r>
              <a:rPr lang="ru-RU" sz="3600" dirty="0"/>
              <a:t>выбора испытуемым ответа </a:t>
            </a:r>
            <a:r>
              <a:rPr lang="ru-RU" sz="3600" b="1" dirty="0">
                <a:solidFill>
                  <a:srgbClr val="0070C0"/>
                </a:solidFill>
              </a:rPr>
              <a:t>в </a:t>
            </a:r>
            <a:r>
              <a:rPr lang="ru-RU" sz="3600" b="1" dirty="0" smtClean="0">
                <a:solidFill>
                  <a:srgbClr val="0070C0"/>
                </a:solidFill>
              </a:rPr>
              <a:t>ситуациях </a:t>
            </a:r>
            <a:r>
              <a:rPr lang="ru-RU" sz="3600" b="1" dirty="0">
                <a:solidFill>
                  <a:srgbClr val="0070C0"/>
                </a:solidFill>
              </a:rPr>
              <a:t>отсутствия отчетливых впечатлений от действия </a:t>
            </a:r>
            <a:r>
              <a:rPr lang="ru-RU" sz="3600" b="1" dirty="0" smtClean="0">
                <a:solidFill>
                  <a:srgbClr val="0070C0"/>
                </a:solidFill>
              </a:rPr>
              <a:t>стимула </a:t>
            </a:r>
            <a:r>
              <a:rPr lang="ru-RU" sz="3600" b="1" dirty="0" smtClean="0">
                <a:solidFill>
                  <a:srgbClr val="FF0000"/>
                </a:solidFill>
              </a:rPr>
              <a:t>(в </a:t>
            </a:r>
            <a:r>
              <a:rPr lang="ru-RU" sz="3600" b="1" dirty="0" err="1" smtClean="0">
                <a:solidFill>
                  <a:srgbClr val="FF0000"/>
                </a:solidFill>
              </a:rPr>
              <a:t>околопороговой</a:t>
            </a:r>
            <a:r>
              <a:rPr lang="ru-RU" sz="3600" b="1" dirty="0" smtClean="0">
                <a:solidFill>
                  <a:srgbClr val="FF0000"/>
                </a:solidFill>
              </a:rPr>
              <a:t> зоне)</a:t>
            </a:r>
            <a:r>
              <a:rPr lang="ru-RU" sz="3600" dirty="0" smtClean="0">
                <a:solidFill>
                  <a:srgbClr val="FF0000"/>
                </a:solidFill>
              </a:rPr>
              <a:t>. </a:t>
            </a: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2238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>
              <a:buNone/>
            </a:pPr>
            <a:r>
              <a:rPr lang="ru-RU" sz="3600" dirty="0"/>
              <a:t>Новый класс методов измерения чувствительности получил наименование </a:t>
            </a:r>
            <a:r>
              <a:rPr lang="ru-RU" sz="3600" b="1" i="1" dirty="0">
                <a:solidFill>
                  <a:srgbClr val="FF0000"/>
                </a:solidFill>
              </a:rPr>
              <a:t>методов </a:t>
            </a:r>
            <a:r>
              <a:rPr lang="ru-RU" sz="3600" b="1" i="1" dirty="0" smtClean="0">
                <a:solidFill>
                  <a:srgbClr val="FF0000"/>
                </a:solidFill>
              </a:rPr>
              <a:t>обнаружения </a:t>
            </a:r>
            <a:r>
              <a:rPr lang="ru-RU" sz="3600" b="1" i="1" dirty="0">
                <a:solidFill>
                  <a:srgbClr val="FF0000"/>
                </a:solidFill>
              </a:rPr>
              <a:t>сигнала </a:t>
            </a:r>
            <a:r>
              <a:rPr lang="ru-RU" sz="3600" dirty="0"/>
              <a:t>(</a:t>
            </a:r>
            <a:r>
              <a:rPr lang="en-US" sz="3600" dirty="0"/>
              <a:t>Green</a:t>
            </a:r>
            <a:r>
              <a:rPr lang="ru-RU" sz="3600" dirty="0"/>
              <a:t>, </a:t>
            </a:r>
            <a:r>
              <a:rPr lang="en-US" sz="3600" dirty="0" err="1"/>
              <a:t>Swets</a:t>
            </a:r>
            <a:r>
              <a:rPr lang="ru-RU" sz="3600" dirty="0"/>
              <a:t>, 1966)</a:t>
            </a:r>
            <a:r>
              <a:rPr lang="ru-RU" sz="3600" b="1" i="1" dirty="0"/>
              <a:t>.</a:t>
            </a:r>
            <a:r>
              <a:rPr lang="ru-RU" sz="3600" dirty="0"/>
              <a:t> Общим для всех методов этого класса является </a:t>
            </a:r>
            <a:r>
              <a:rPr lang="ru-RU" sz="3600" b="1" dirty="0">
                <a:solidFill>
                  <a:srgbClr val="0070C0"/>
                </a:solidFill>
              </a:rPr>
              <a:t>измерение вероятности выбора</a:t>
            </a:r>
            <a:r>
              <a:rPr lang="ru-RU" sz="3600" b="1" dirty="0"/>
              <a:t> </a:t>
            </a:r>
            <a:r>
              <a:rPr lang="ru-RU" sz="3600" dirty="0"/>
              <a:t>в различных условиях.</a:t>
            </a:r>
          </a:p>
          <a:p>
            <a:pPr marL="46037" indent="0">
              <a:buNone/>
            </a:pPr>
            <a:r>
              <a:rPr lang="ru-RU" sz="3600" dirty="0" smtClean="0"/>
              <a:t>Наблюдатель представляется как </a:t>
            </a:r>
            <a:r>
              <a:rPr lang="ru-RU" sz="3600" dirty="0" smtClean="0">
                <a:solidFill>
                  <a:srgbClr val="FF0000"/>
                </a:solidFill>
              </a:rPr>
              <a:t>активный субъект </a:t>
            </a:r>
            <a:r>
              <a:rPr lang="ru-RU" sz="3600" dirty="0">
                <a:solidFill>
                  <a:srgbClr val="FF0000"/>
                </a:solidFill>
              </a:rPr>
              <a:t>принятия решения в ситуации неопределенности.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3264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 lnSpcReduction="10000"/>
          </a:bodyPr>
          <a:lstStyle/>
          <a:p>
            <a:pPr marL="46037" indent="0">
              <a:buNone/>
            </a:pPr>
            <a:r>
              <a:rPr lang="ru-RU" sz="3600" b="1" u="sng" dirty="0">
                <a:solidFill>
                  <a:srgbClr val="FF0000"/>
                </a:solidFill>
              </a:rPr>
              <a:t>Пример </a:t>
            </a:r>
            <a:r>
              <a:rPr lang="ru-RU" sz="3600" b="1" dirty="0">
                <a:solidFill>
                  <a:srgbClr val="FF0000"/>
                </a:solidFill>
              </a:rPr>
              <a:t>использования одного из методов обнаружения сигнала </a:t>
            </a:r>
            <a:r>
              <a:rPr lang="ru-RU" sz="3600" b="1" dirty="0" smtClean="0">
                <a:solidFill>
                  <a:srgbClr val="FF0000"/>
                </a:solidFill>
              </a:rPr>
              <a:t>(«Да-Нет»)</a:t>
            </a:r>
            <a:endParaRPr lang="ru-RU" sz="3600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3600" dirty="0" smtClean="0"/>
              <a:t>Используются </a:t>
            </a:r>
            <a:r>
              <a:rPr lang="ru-RU" sz="3600" dirty="0"/>
              <a:t>два стимула: один </a:t>
            </a:r>
            <a:r>
              <a:rPr lang="ru-RU" sz="3600" dirty="0">
                <a:solidFill>
                  <a:srgbClr val="FF0000"/>
                </a:solidFill>
              </a:rPr>
              <a:t>значащий — </a:t>
            </a:r>
            <a:r>
              <a:rPr lang="ru-RU" sz="3600" i="1" dirty="0">
                <a:solidFill>
                  <a:srgbClr val="FF0000"/>
                </a:solidFill>
              </a:rPr>
              <a:t>&lt;</a:t>
            </a:r>
            <a:r>
              <a:rPr lang="en-US" sz="3600" i="1" dirty="0">
                <a:solidFill>
                  <a:srgbClr val="FF0000"/>
                </a:solidFill>
              </a:rPr>
              <a:t>S</a:t>
            </a:r>
            <a:r>
              <a:rPr lang="ru-RU" sz="3600" i="1" dirty="0">
                <a:solidFill>
                  <a:srgbClr val="FF0000"/>
                </a:solidFill>
              </a:rPr>
              <a:t>&gt;,</a:t>
            </a:r>
            <a:r>
              <a:rPr lang="ru-RU" sz="3600" dirty="0"/>
              <a:t> и другой </a:t>
            </a:r>
            <a:r>
              <a:rPr lang="ru-RU" sz="3600" dirty="0">
                <a:solidFill>
                  <a:srgbClr val="FF0000"/>
                </a:solidFill>
              </a:rPr>
              <a:t>пустой — </a:t>
            </a:r>
            <a:r>
              <a:rPr lang="ru-RU" sz="3600" i="1" dirty="0">
                <a:solidFill>
                  <a:srgbClr val="FF0000"/>
                </a:solidFill>
              </a:rPr>
              <a:t>&lt;</a:t>
            </a:r>
            <a:r>
              <a:rPr lang="en-US" sz="3600" i="1" dirty="0">
                <a:solidFill>
                  <a:srgbClr val="FF0000"/>
                </a:solidFill>
              </a:rPr>
              <a:t>N</a:t>
            </a:r>
            <a:r>
              <a:rPr lang="ru-RU" sz="3600" i="1" dirty="0">
                <a:solidFill>
                  <a:srgbClr val="FF0000"/>
                </a:solidFill>
              </a:rPr>
              <a:t>&gt;.</a:t>
            </a:r>
            <a:r>
              <a:rPr lang="ru-RU" sz="3600" dirty="0"/>
              <a:t> Предъявления следуют друг за другом через </a:t>
            </a:r>
            <a:r>
              <a:rPr lang="ru-RU" sz="3600" dirty="0" smtClean="0"/>
              <a:t>случайные интервалы </a:t>
            </a:r>
            <a:r>
              <a:rPr lang="ru-RU" sz="3600" dirty="0"/>
              <a:t>времени и после каждого предъявления испытуемый отвечает "Да", если был сигнал, или "Нет", если он не обнаружил сигнала. </a:t>
            </a:r>
          </a:p>
          <a:p>
            <a:pPr marL="46037" indent="0">
              <a:buNone/>
            </a:pPr>
            <a:r>
              <a:rPr lang="ru-RU" sz="3600" dirty="0">
                <a:solidFill>
                  <a:srgbClr val="0070C0"/>
                </a:solidFill>
              </a:rPr>
              <a:t>Экспериментатор может варьировать </a:t>
            </a:r>
            <a:r>
              <a:rPr lang="ru-RU" sz="3600" dirty="0" smtClean="0">
                <a:solidFill>
                  <a:srgbClr val="0070C0"/>
                </a:solidFill>
              </a:rPr>
              <a:t>количество </a:t>
            </a:r>
            <a:r>
              <a:rPr lang="ru-RU" sz="3600" dirty="0">
                <a:solidFill>
                  <a:srgbClr val="0070C0"/>
                </a:solidFill>
              </a:rPr>
              <a:t>стимулов, </a:t>
            </a:r>
            <a:r>
              <a:rPr lang="ru-RU" sz="3600" dirty="0" smtClean="0">
                <a:solidFill>
                  <a:srgbClr val="0070C0"/>
                </a:solidFill>
              </a:rPr>
              <a:t>интервалы времени, содержание </a:t>
            </a:r>
            <a:r>
              <a:rPr lang="ru-RU" sz="3600" dirty="0">
                <a:solidFill>
                  <a:srgbClr val="0070C0"/>
                </a:solidFill>
              </a:rPr>
              <a:t>инструкций, обещать реальное или виртуальное вознаграждение.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3149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>
              <a:buNone/>
            </a:pPr>
            <a:r>
              <a:rPr lang="ru-RU" sz="3600" dirty="0">
                <a:solidFill>
                  <a:srgbClr val="FF0000"/>
                </a:solidFill>
              </a:rPr>
              <a:t>Четыре</a:t>
            </a:r>
            <a:r>
              <a:rPr lang="ru-RU" sz="3600" dirty="0"/>
              <a:t> возможные комбинации «Предъявление — ответ»:</a:t>
            </a:r>
          </a:p>
          <a:p>
            <a:pPr marL="2062163" indent="0">
              <a:buNone/>
            </a:pPr>
            <a:r>
              <a:rPr lang="en-US" sz="3600" dirty="0">
                <a:solidFill>
                  <a:srgbClr val="0070C0"/>
                </a:solidFill>
              </a:rPr>
              <a:t>S</a:t>
            </a:r>
            <a:r>
              <a:rPr lang="ru-RU" sz="3600" dirty="0">
                <a:solidFill>
                  <a:srgbClr val="0070C0"/>
                </a:solidFill>
              </a:rPr>
              <a:t> — "Да", </a:t>
            </a:r>
          </a:p>
          <a:p>
            <a:pPr marL="2062163" indent="0">
              <a:buNone/>
            </a:pPr>
            <a:r>
              <a:rPr lang="en-US" sz="3600" dirty="0">
                <a:solidFill>
                  <a:srgbClr val="0070C0"/>
                </a:solidFill>
              </a:rPr>
              <a:t>N</a:t>
            </a:r>
            <a:r>
              <a:rPr lang="ru-RU" sz="3600" dirty="0">
                <a:solidFill>
                  <a:srgbClr val="0070C0"/>
                </a:solidFill>
              </a:rPr>
              <a:t> — "Нет", </a:t>
            </a:r>
          </a:p>
          <a:p>
            <a:pPr marL="2062163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S</a:t>
            </a:r>
            <a:r>
              <a:rPr lang="ru-RU" sz="3600" dirty="0">
                <a:solidFill>
                  <a:srgbClr val="FF0000"/>
                </a:solidFill>
              </a:rPr>
              <a:t> — "Нет", </a:t>
            </a:r>
          </a:p>
          <a:p>
            <a:pPr marL="2062163" indent="0">
              <a:buNone/>
            </a:pPr>
            <a:r>
              <a:rPr lang="en-US" sz="3600" dirty="0">
                <a:solidFill>
                  <a:srgbClr val="FF0000"/>
                </a:solidFill>
              </a:rPr>
              <a:t>N</a:t>
            </a:r>
            <a:r>
              <a:rPr lang="ru-RU" sz="3600" dirty="0">
                <a:solidFill>
                  <a:srgbClr val="FF0000"/>
                </a:solidFill>
              </a:rPr>
              <a:t> — "Да", </a:t>
            </a:r>
          </a:p>
          <a:p>
            <a:pPr marL="46037" indent="0">
              <a:buNone/>
            </a:pPr>
            <a:r>
              <a:rPr lang="ru-RU" sz="3600" dirty="0"/>
              <a:t>Первые два сочетания являются правильными, два последние — ошибочными исходами. 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8538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>
              <a:buNone/>
            </a:pPr>
            <a:r>
              <a:rPr lang="ru-RU" sz="3600" dirty="0"/>
              <a:t>После окончания эксперимента </a:t>
            </a:r>
            <a:r>
              <a:rPr lang="ru-RU" sz="3600" b="1" dirty="0">
                <a:solidFill>
                  <a:srgbClr val="FF0000"/>
                </a:solidFill>
              </a:rPr>
              <a:t>анализируются вероятности каждой из четырёх комбинаций.</a:t>
            </a:r>
          </a:p>
          <a:p>
            <a:pPr marL="46037" indent="0">
              <a:buNone/>
            </a:pPr>
            <a:r>
              <a:rPr lang="ru-RU" sz="3200" dirty="0"/>
              <a:t>Из анализа исключают первые пробы (порядка 40—50 шт.), предполагая, что в этих пробах испытуемый </a:t>
            </a:r>
            <a:r>
              <a:rPr lang="ru-RU" sz="3200" dirty="0" smtClean="0"/>
              <a:t>меняет </a:t>
            </a:r>
            <a:r>
              <a:rPr lang="ru-RU" sz="3200" dirty="0"/>
              <a:t>стратегию, "подстраивая" ее к информации, полученной от экспериментатора и в ходе эксперимента. </a:t>
            </a:r>
          </a:p>
          <a:p>
            <a:pPr marL="46037" indent="0">
              <a:buNone/>
            </a:pPr>
            <a:r>
              <a:rPr lang="ru-RU" sz="3600" dirty="0"/>
              <a:t>Когда стратегия устанавливается стабильно, говорят, что решение задачи вышло </a:t>
            </a:r>
            <a:r>
              <a:rPr lang="ru-RU" sz="3600" i="1" dirty="0">
                <a:solidFill>
                  <a:srgbClr val="FF0000"/>
                </a:solidFill>
              </a:rPr>
              <a:t>на </a:t>
            </a:r>
            <a:r>
              <a:rPr lang="ru-RU" sz="3600" i="1" dirty="0" err="1" smtClean="0">
                <a:solidFill>
                  <a:srgbClr val="FF0000"/>
                </a:solidFill>
              </a:rPr>
              <a:t>ассимптотический</a:t>
            </a:r>
            <a:r>
              <a:rPr lang="ru-RU" sz="3600" i="1" dirty="0" smtClean="0">
                <a:solidFill>
                  <a:srgbClr val="FF0000"/>
                </a:solidFill>
              </a:rPr>
              <a:t> </a:t>
            </a:r>
            <a:r>
              <a:rPr lang="ru-RU" sz="3600" i="1" dirty="0">
                <a:solidFill>
                  <a:srgbClr val="FF0000"/>
                </a:solidFill>
              </a:rPr>
              <a:t>уровень</a:t>
            </a:r>
            <a:r>
              <a:rPr lang="ru-RU" sz="3600" i="1" dirty="0"/>
              <a:t>.</a:t>
            </a:r>
            <a:r>
              <a:rPr lang="ru-RU" sz="3600" dirty="0"/>
              <a:t> 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5096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 lnSpcReduction="20000"/>
          </a:bodyPr>
          <a:lstStyle/>
          <a:p>
            <a:pPr marL="46037" indent="0">
              <a:buNone/>
            </a:pPr>
            <a:r>
              <a:rPr lang="ru-RU" sz="3600" b="1" dirty="0">
                <a:solidFill>
                  <a:srgbClr val="FF0000"/>
                </a:solidFill>
              </a:rPr>
              <a:t>Некоторые варианты стратегий:</a:t>
            </a:r>
            <a:endParaRPr lang="ru-RU" sz="3600" dirty="0">
              <a:solidFill>
                <a:srgbClr val="FF0000"/>
              </a:solidFill>
            </a:endParaRPr>
          </a:p>
          <a:p>
            <a:r>
              <a:rPr lang="ru-RU" sz="3600" dirty="0"/>
              <a:t>- </a:t>
            </a:r>
            <a:r>
              <a:rPr lang="ru-RU" sz="3600" b="1" dirty="0">
                <a:solidFill>
                  <a:srgbClr val="0070C0"/>
                </a:solidFill>
              </a:rPr>
              <a:t>отсутствие мотивации, </a:t>
            </a:r>
            <a:r>
              <a:rPr lang="ru-RU" sz="3600" dirty="0"/>
              <a:t>при примерном равенстве частот каждого исхода.</a:t>
            </a:r>
          </a:p>
          <a:p>
            <a:r>
              <a:rPr lang="ru-RU" sz="3600" dirty="0"/>
              <a:t>- </a:t>
            </a:r>
            <a:r>
              <a:rPr lang="ru-RU" sz="3600" b="1" dirty="0">
                <a:solidFill>
                  <a:srgbClr val="0070C0"/>
                </a:solidFill>
              </a:rPr>
              <a:t>стратегия перестраховки</a:t>
            </a:r>
            <a:r>
              <a:rPr lang="ru-RU" sz="3600" dirty="0"/>
              <a:t>, и тогда чаще будут встречаться ошибки типа N — "Да", </a:t>
            </a:r>
          </a:p>
          <a:p>
            <a:r>
              <a:rPr lang="ru-RU" sz="3600" dirty="0"/>
              <a:t>- </a:t>
            </a:r>
            <a:r>
              <a:rPr lang="ru-RU" sz="3600" b="1" dirty="0">
                <a:solidFill>
                  <a:srgbClr val="0070C0"/>
                </a:solidFill>
              </a:rPr>
              <a:t>стратегия недопущения ложных </a:t>
            </a:r>
            <a:r>
              <a:rPr lang="ru-RU" sz="3600" b="1" dirty="0" smtClean="0">
                <a:solidFill>
                  <a:srgbClr val="0070C0"/>
                </a:solidFill>
              </a:rPr>
              <a:t>тревог </a:t>
            </a:r>
            <a:r>
              <a:rPr lang="ru-RU" sz="3600" dirty="0" smtClean="0"/>
              <a:t>тогда – чаще ошибки </a:t>
            </a:r>
            <a:r>
              <a:rPr lang="ru-RU" sz="3600" dirty="0"/>
              <a:t>S — "Нет", </a:t>
            </a:r>
          </a:p>
          <a:p>
            <a:pPr marL="46037" indent="0">
              <a:buNone/>
            </a:pPr>
            <a:r>
              <a:rPr lang="ru-RU" sz="3600" dirty="0"/>
              <a:t> </a:t>
            </a:r>
          </a:p>
          <a:p>
            <a:pPr marL="46037" indent="0">
              <a:buNone/>
            </a:pPr>
            <a:r>
              <a:rPr lang="ru-RU" sz="3600" dirty="0"/>
              <a:t>После выяснения господствующей стратегии возможна </a:t>
            </a:r>
            <a:r>
              <a:rPr lang="ru-RU" sz="3900" b="1" dirty="0">
                <a:solidFill>
                  <a:srgbClr val="FF0000"/>
                </a:solidFill>
              </a:rPr>
              <a:t>более взвешенная оценка пороговых характеристик</a:t>
            </a:r>
            <a:r>
              <a:rPr lang="ru-RU" sz="3600" dirty="0"/>
              <a:t>, </a:t>
            </a:r>
            <a:r>
              <a:rPr lang="ru-RU" sz="3600" dirty="0" smtClean="0"/>
              <a:t>(например</a:t>
            </a:r>
            <a:r>
              <a:rPr lang="ru-RU" sz="3600" dirty="0"/>
              <a:t>, по классическому методу </a:t>
            </a:r>
            <a:r>
              <a:rPr lang="ru-RU" sz="3600" dirty="0" smtClean="0"/>
              <a:t>констант), </a:t>
            </a:r>
            <a:r>
              <a:rPr lang="ru-RU" sz="3600" dirty="0"/>
              <a:t>(переоценка или недооценка различий стимулов испытуемым).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30227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626225"/>
          </a:xfrm>
        </p:spPr>
        <p:txBody>
          <a:bodyPr/>
          <a:lstStyle/>
          <a:p>
            <a:pPr marL="0" indent="0" eaLnBrk="1" hangingPunct="1">
              <a:buFont typeface="Georgia" panose="02040502050405020303" pitchFamily="18" charset="0"/>
              <a:buNone/>
            </a:pPr>
            <a:r>
              <a:rPr lang="en-US" altLang="ru-RU" sz="5400" b="1" smtClean="0">
                <a:solidFill>
                  <a:srgbClr val="FF0000"/>
                </a:solidFill>
              </a:rPr>
              <a:t>IV</a:t>
            </a:r>
            <a:r>
              <a:rPr lang="ru-RU" altLang="ru-RU" sz="5400" b="1" smtClean="0">
                <a:solidFill>
                  <a:srgbClr val="FF0000"/>
                </a:solidFill>
              </a:rPr>
              <a:t>. Методические указания к лабораторной работе № 4 «Измерение относительного порога различения длин отрезков методом минимальных изменений». </a:t>
            </a:r>
            <a:endParaRPr lang="ru-RU" altLang="ru-RU" sz="5400" smtClean="0">
              <a:solidFill>
                <a:srgbClr val="FF0000"/>
              </a:solidFill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eaLnBrk="1" hangingPunct="1">
              <a:buFont typeface="Georgia" panose="02040502050405020303" pitchFamily="18" charset="0"/>
              <a:buNone/>
            </a:pPr>
            <a:endParaRPr lang="ru-RU" altLang="ru-RU" smtClean="0">
              <a:latin typeface="Times New Roman" panose="02020603050405020304" pitchFamily="18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  <a:p>
            <a:pPr marL="0" indent="0" algn="just" eaLnBrk="1" hangingPunct="1">
              <a:buFont typeface="Georgia" panose="02040502050405020303" pitchFamily="18" charset="0"/>
              <a:buNone/>
            </a:pPr>
            <a:endParaRPr lang="en-US" altLang="ru-RU" b="1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856662" cy="6626225"/>
          </a:xfrm>
        </p:spPr>
        <p:txBody>
          <a:bodyPr/>
          <a:lstStyle/>
          <a:p>
            <a:r>
              <a:rPr lang="ru-RU" altLang="ru-RU" sz="2600" u="sng" dirty="0" smtClean="0"/>
              <a:t>Цели и задачи работы:  </a:t>
            </a:r>
            <a:r>
              <a:rPr lang="ru-RU" altLang="ru-RU" sz="2600" dirty="0" smtClean="0"/>
              <a:t> Практически ознакомиться с одним из методов  измерения сенсорного порога. Совершенствовать навыки использования статистического пакета </a:t>
            </a:r>
            <a:r>
              <a:rPr lang="en-US" altLang="ru-RU" sz="2600" dirty="0" smtClean="0"/>
              <a:t>SPSS</a:t>
            </a:r>
            <a:r>
              <a:rPr lang="ru-RU" altLang="ru-RU" sz="2600" dirty="0" smtClean="0"/>
              <a:t> при анализе экспериментальных данных</a:t>
            </a:r>
          </a:p>
          <a:p>
            <a:r>
              <a:rPr lang="ru-RU" altLang="ru-RU" sz="2600" dirty="0" smtClean="0"/>
              <a:t> </a:t>
            </a:r>
            <a:r>
              <a:rPr lang="ru-RU" altLang="ru-RU" sz="2600" u="sng" dirty="0" smtClean="0"/>
              <a:t>Теоретические сведения:</a:t>
            </a:r>
            <a:endParaRPr lang="ru-RU" altLang="ru-RU" sz="2600" dirty="0" smtClean="0"/>
          </a:p>
          <a:p>
            <a:r>
              <a:rPr lang="ru-RU" altLang="ru-RU" sz="2600" dirty="0" smtClean="0"/>
              <a:t>Определение и виды сенсорных порогов. 3 классических метода измерения сенсорных порогов. Психометрическая кривая.</a:t>
            </a:r>
          </a:p>
          <a:p>
            <a:r>
              <a:rPr lang="ru-RU" altLang="ru-RU" sz="2600" u="sng" dirty="0" smtClean="0"/>
              <a:t>Оснащение</a:t>
            </a:r>
            <a:r>
              <a:rPr lang="ru-RU" altLang="ru-RU" sz="2600" dirty="0" smtClean="0"/>
              <a:t>: ПК, </a:t>
            </a:r>
            <a:r>
              <a:rPr lang="ru-RU" altLang="ru-RU" sz="2600" dirty="0" err="1" smtClean="0"/>
              <a:t>Компьют</a:t>
            </a:r>
            <a:r>
              <a:rPr lang="ru-RU" altLang="ru-RU" sz="2600" dirty="0" smtClean="0"/>
              <a:t>. программы </a:t>
            </a:r>
            <a:r>
              <a:rPr lang="ru-RU" altLang="ru-RU" sz="2600" dirty="0" smtClean="0">
                <a:solidFill>
                  <a:srgbClr val="FF0000"/>
                </a:solidFill>
              </a:rPr>
              <a:t>«Практика</a:t>
            </a:r>
            <a:r>
              <a:rPr lang="ru-RU" altLang="ru-RU" sz="2600" dirty="0" smtClean="0">
                <a:solidFill>
                  <a:srgbClr val="FF0000"/>
                </a:solidFill>
              </a:rPr>
              <a:t>», </a:t>
            </a:r>
            <a:r>
              <a:rPr lang="en-US" altLang="ru-RU" sz="2600" dirty="0" smtClean="0"/>
              <a:t>Excel</a:t>
            </a:r>
            <a:r>
              <a:rPr lang="ru-RU" altLang="ru-RU" sz="2600" dirty="0" smtClean="0"/>
              <a:t>, </a:t>
            </a:r>
            <a:r>
              <a:rPr lang="en-US" altLang="ru-RU" sz="2600" dirty="0" smtClean="0"/>
              <a:t>SPSS</a:t>
            </a:r>
            <a:r>
              <a:rPr lang="ru-RU" altLang="ru-RU" sz="2600" dirty="0" smtClean="0"/>
              <a:t>.	</a:t>
            </a:r>
          </a:p>
          <a:p>
            <a:r>
              <a:rPr lang="ru-RU" altLang="ru-RU" sz="2600" dirty="0" smtClean="0"/>
              <a:t> </a:t>
            </a:r>
            <a:r>
              <a:rPr lang="ru-RU" altLang="ru-RU" sz="2600" u="sng" dirty="0" smtClean="0"/>
              <a:t>Порядок проведения работы: </a:t>
            </a:r>
            <a:r>
              <a:rPr lang="ru-RU" altLang="ru-RU" sz="2600" dirty="0" smtClean="0"/>
              <a:t>В соответствии с инструкцией к методике. </a:t>
            </a:r>
          </a:p>
          <a:p>
            <a:pPr marL="457200" lvl="1" indent="0" algn="just" eaLnBrk="1" hangingPunct="1">
              <a:buFont typeface="Georgia" panose="02040502050405020303" pitchFamily="18" charset="0"/>
              <a:buNone/>
            </a:pPr>
            <a:endParaRPr lang="ru-RU" altLang="ru-RU" sz="32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35496" y="0"/>
            <a:ext cx="9108504" cy="674136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 lnSpcReduction="20000"/>
          </a:bodyPr>
          <a:lstStyle/>
          <a:p>
            <a:pPr marL="46037" indent="0">
              <a:buNone/>
            </a:pPr>
            <a:r>
              <a:rPr lang="ru-RU" sz="4200" b="1" dirty="0">
                <a:solidFill>
                  <a:srgbClr val="FF0000"/>
                </a:solidFill>
              </a:rPr>
              <a:t>1. Локализация точки на шкале. </a:t>
            </a:r>
            <a:r>
              <a:rPr lang="ru-RU" sz="4200" b="1" dirty="0" err="1">
                <a:solidFill>
                  <a:srgbClr val="FF0000"/>
                </a:solidFill>
              </a:rPr>
              <a:t>Нольмерное</a:t>
            </a:r>
            <a:r>
              <a:rPr lang="ru-RU" sz="4200" b="1" dirty="0">
                <a:solidFill>
                  <a:srgbClr val="FF0000"/>
                </a:solidFill>
              </a:rPr>
              <a:t> </a:t>
            </a:r>
            <a:r>
              <a:rPr lang="ru-RU" sz="4200" b="1" dirty="0" err="1">
                <a:solidFill>
                  <a:srgbClr val="FF0000"/>
                </a:solidFill>
              </a:rPr>
              <a:t>шкалирование</a:t>
            </a:r>
            <a:endParaRPr lang="ru-RU" sz="4200" b="1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3200" dirty="0" smtClean="0"/>
              <a:t>В </a:t>
            </a:r>
            <a:r>
              <a:rPr lang="ru-RU" sz="3200" dirty="0"/>
              <a:t>психологических исследованиях </a:t>
            </a:r>
            <a:r>
              <a:rPr lang="ru-RU" sz="3200" b="1" i="1" dirty="0" smtClean="0">
                <a:solidFill>
                  <a:srgbClr val="FFFF00"/>
                </a:solidFill>
              </a:rPr>
              <a:t>почти всегда </a:t>
            </a:r>
            <a:r>
              <a:rPr lang="ru-RU" sz="3200" dirty="0" smtClean="0"/>
              <a:t>существует </a:t>
            </a:r>
            <a:r>
              <a:rPr lang="ru-RU" sz="3200" dirty="0"/>
              <a:t>задача определения </a:t>
            </a:r>
            <a:r>
              <a:rPr lang="ru-RU" sz="3200" b="1" dirty="0"/>
              <a:t>единственного или специального</a:t>
            </a:r>
            <a:r>
              <a:rPr lang="ru-RU" sz="3200" dirty="0"/>
              <a:t> значения психологической </a:t>
            </a:r>
            <a:r>
              <a:rPr lang="ru-RU" sz="3200" dirty="0" smtClean="0"/>
              <a:t>переменной. </a:t>
            </a:r>
            <a:r>
              <a:rPr lang="ru-RU" sz="3200" dirty="0"/>
              <a:t>Такое специальное значение </a:t>
            </a:r>
            <a:r>
              <a:rPr lang="ru-RU" sz="3200" dirty="0" smtClean="0"/>
              <a:t>называется </a:t>
            </a:r>
            <a:r>
              <a:rPr lang="ru-RU" sz="3200" b="1" i="1" dirty="0">
                <a:solidFill>
                  <a:srgbClr val="FF0000"/>
                </a:solidFill>
              </a:rPr>
              <a:t>порогом</a:t>
            </a:r>
            <a:r>
              <a:rPr lang="ru-RU" sz="3200" i="1" dirty="0"/>
              <a:t>.</a:t>
            </a:r>
            <a:r>
              <a:rPr lang="ru-RU" sz="3200" dirty="0"/>
              <a:t> </a:t>
            </a:r>
          </a:p>
          <a:p>
            <a:pPr marL="46037" indent="0">
              <a:buNone/>
            </a:pPr>
            <a:r>
              <a:rPr lang="ru-RU" sz="3200" dirty="0"/>
              <a:t>Порог является универсальной психологической характеристикой, и </a:t>
            </a:r>
            <a:r>
              <a:rPr lang="ru-RU" sz="3200" dirty="0" smtClean="0"/>
              <a:t>имеет широкое применение.</a:t>
            </a:r>
            <a:endParaRPr lang="ru-RU" sz="3200" dirty="0"/>
          </a:p>
          <a:p>
            <a:pPr marL="46037" indent="0">
              <a:buNone/>
            </a:pPr>
            <a:r>
              <a:rPr lang="ru-RU" sz="3200" dirty="0" smtClean="0"/>
              <a:t>Пороговые </a:t>
            </a:r>
            <a:r>
              <a:rPr lang="ru-RU" sz="3200" dirty="0"/>
              <a:t>измерения </a:t>
            </a:r>
            <a:r>
              <a:rPr lang="ru-RU" sz="3200" dirty="0" smtClean="0"/>
              <a:t>считаются </a:t>
            </a:r>
            <a:r>
              <a:rPr lang="ru-RU" sz="3200" b="1" dirty="0">
                <a:solidFill>
                  <a:srgbClr val="FF0000"/>
                </a:solidFill>
              </a:rPr>
              <a:t>самым простым</a:t>
            </a:r>
            <a:r>
              <a:rPr lang="ru-RU" sz="3200" dirty="0">
                <a:solidFill>
                  <a:srgbClr val="FF0000"/>
                </a:solidFill>
              </a:rPr>
              <a:t> </a:t>
            </a:r>
            <a:r>
              <a:rPr lang="ru-RU" sz="3200" dirty="0"/>
              <a:t>видом психологического измерения. </a:t>
            </a:r>
            <a:endParaRPr lang="ru-RU" sz="3200" dirty="0" smtClean="0"/>
          </a:p>
          <a:p>
            <a:pPr marL="46037" indent="0">
              <a:buNone/>
            </a:pPr>
            <a:r>
              <a:rPr lang="ru-RU" sz="3200" dirty="0" smtClean="0"/>
              <a:t>В то же время пороговые измерения являются </a:t>
            </a:r>
            <a:r>
              <a:rPr lang="ru-RU" sz="3200" b="1" dirty="0" smtClean="0">
                <a:solidFill>
                  <a:srgbClr val="FF0000"/>
                </a:solidFill>
              </a:rPr>
              <a:t>образцом объективности</a:t>
            </a:r>
            <a:r>
              <a:rPr lang="ru-RU" sz="3200" dirty="0" smtClean="0"/>
              <a:t> и строгой научной корректности во всей </a:t>
            </a:r>
            <a:r>
              <a:rPr lang="ru-RU" sz="3200" dirty="0" err="1" smtClean="0"/>
              <a:t>психометрике</a:t>
            </a:r>
            <a:r>
              <a:rPr lang="ru-RU" sz="3200" dirty="0" smtClean="0"/>
              <a:t>.</a:t>
            </a:r>
          </a:p>
          <a:p>
            <a:pPr marL="46037" indent="0">
              <a:buNone/>
            </a:pPr>
            <a:r>
              <a:rPr lang="ru-RU" sz="1200" b="1" cap="all" dirty="0"/>
              <a:t> </a:t>
            </a: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2"/>
          <p:cNvSpPr>
            <a:spLocks noGrp="1"/>
          </p:cNvSpPr>
          <p:nvPr>
            <p:ph sz="quarter" idx="13"/>
          </p:nvPr>
        </p:nvSpPr>
        <p:spPr>
          <a:xfrm>
            <a:off x="179512" y="151448"/>
            <a:ext cx="8856663" cy="6742112"/>
          </a:xfrm>
        </p:spPr>
        <p:txBody>
          <a:bodyPr/>
          <a:lstStyle/>
          <a:p>
            <a:pPr marL="46037" indent="0">
              <a:buNone/>
            </a:pPr>
            <a:r>
              <a:rPr lang="ru-RU" altLang="ru-RU" sz="3200" b="1" dirty="0" smtClean="0"/>
              <a:t>Описание процедуры. </a:t>
            </a:r>
            <a:endParaRPr lang="ru-RU" altLang="ru-RU" sz="3200" dirty="0" smtClean="0"/>
          </a:p>
          <a:p>
            <a:pPr marL="46037" indent="0">
              <a:buNone/>
            </a:pPr>
            <a:r>
              <a:rPr lang="ru-RU" altLang="ru-RU" sz="3200" dirty="0" smtClean="0"/>
              <a:t>В качестве стимулов использованы отрезки известной иллюзии Мюллера-</a:t>
            </a:r>
            <a:r>
              <a:rPr lang="ru-RU" altLang="ru-RU" sz="3200" dirty="0" err="1" smtClean="0"/>
              <a:t>Лайера</a:t>
            </a:r>
            <a:r>
              <a:rPr lang="ru-RU" altLang="ru-RU" sz="3200" dirty="0" smtClean="0"/>
              <a:t>. </a:t>
            </a:r>
          </a:p>
          <a:p>
            <a:pPr marL="46037" indent="0">
              <a:buNone/>
            </a:pPr>
            <a:endParaRPr lang="ru-RU" altLang="ru-RU" sz="3200" dirty="0"/>
          </a:p>
          <a:p>
            <a:pPr marL="46037" indent="0">
              <a:buNone/>
            </a:pPr>
            <a:endParaRPr lang="ru-RU" altLang="ru-RU" sz="3200" dirty="0" smtClean="0"/>
          </a:p>
          <a:p>
            <a:pPr marL="46037" indent="0">
              <a:buNone/>
            </a:pPr>
            <a:r>
              <a:rPr lang="ru-RU" altLang="ru-RU" sz="3200" dirty="0" smtClean="0"/>
              <a:t>В начале эксперимента один из них </a:t>
            </a:r>
            <a:r>
              <a:rPr lang="ru-RU" altLang="ru-RU" sz="3200" dirty="0" smtClean="0"/>
              <a:t>(правый) кажется </a:t>
            </a:r>
            <a:r>
              <a:rPr lang="ru-RU" altLang="ru-RU" sz="3200" dirty="0" smtClean="0"/>
              <a:t>(ИЗ ЗА ИЛЛЮЗИИ) заведомо и заметно длиннее другого. Затем он начинает уменьшаться, в течение 10 стадий уменьшения проходит стадию субъективного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«равенства» </a:t>
            </a:r>
            <a:r>
              <a:rPr lang="ru-RU" altLang="ru-RU" sz="3200" dirty="0" smtClean="0"/>
              <a:t>и становится  заметно </a:t>
            </a:r>
            <a:r>
              <a:rPr lang="ru-RU" altLang="ru-RU" sz="3200" b="1" dirty="0" smtClean="0">
                <a:solidFill>
                  <a:srgbClr val="FF0000"/>
                </a:solidFill>
              </a:rPr>
              <a:t>«короче» </a:t>
            </a:r>
            <a:r>
              <a:rPr lang="ru-RU" altLang="ru-RU" sz="3200" dirty="0" smtClean="0"/>
              <a:t>другого. </a:t>
            </a:r>
            <a:endParaRPr lang="ru-RU" altLang="ru-RU" sz="3200" dirty="0" smtClean="0">
              <a:latin typeface="Times New Roman" panose="02020603050405020304" pitchFamily="18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 rotWithShape="1">
          <a:blip r:embed="rId2"/>
          <a:srcRect r="5555" b="56301"/>
          <a:stretch/>
        </p:blipFill>
        <p:spPr>
          <a:xfrm>
            <a:off x="1619672" y="2132856"/>
            <a:ext cx="2448272" cy="85242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 rotWithShape="1">
          <a:blip r:embed="rId3"/>
          <a:srcRect l="-2682" t="51076"/>
          <a:stretch/>
        </p:blipFill>
        <p:spPr>
          <a:xfrm>
            <a:off x="5004048" y="1916832"/>
            <a:ext cx="2666775" cy="95444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1124744"/>
            <a:ext cx="8856984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4000" dirty="0"/>
              <a:t>Затем </a:t>
            </a:r>
            <a:r>
              <a:rPr lang="ru-RU" altLang="ru-RU" sz="4000" dirty="0" smtClean="0"/>
              <a:t>изменяемый отрезок </a:t>
            </a:r>
            <a:r>
              <a:rPr lang="ru-RU" altLang="ru-RU" sz="4000" dirty="0"/>
              <a:t>снова течение 10 стадий начинает увеличиваться до прежнего размера. Всего циклов (периодов увеличения – </a:t>
            </a:r>
            <a:r>
              <a:rPr lang="ru-RU" altLang="ru-RU" sz="4000" dirty="0" smtClean="0"/>
              <a:t>уменьшения) </a:t>
            </a:r>
            <a:r>
              <a:rPr lang="ru-RU" altLang="ru-RU" sz="4000" dirty="0"/>
              <a:t>– 20. </a:t>
            </a:r>
            <a:endParaRPr lang="ru-RU" altLang="ru-RU" sz="4000" dirty="0" smtClean="0"/>
          </a:p>
          <a:p>
            <a:endParaRPr lang="ru-RU" altLang="ru-RU" sz="4000" dirty="0" smtClean="0"/>
          </a:p>
          <a:p>
            <a:r>
              <a:rPr lang="ru-RU" altLang="ru-RU" sz="4000" dirty="0" smtClean="0"/>
              <a:t>Общее Количество </a:t>
            </a:r>
            <a:r>
              <a:rPr lang="ru-RU" altLang="ru-RU" sz="4000" dirty="0"/>
              <a:t>предъявлений стимула (20 х 20) – 400. </a:t>
            </a:r>
            <a:endParaRPr lang="ru-RU" altLang="ru-RU" sz="4000" dirty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0937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84138" y="116632"/>
            <a:ext cx="9228138" cy="6121400"/>
          </a:xfr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355976" y="33883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628457" y="33883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ТСР=</a:t>
            </a:r>
            <a:r>
              <a:rPr lang="en-US" dirty="0" smtClean="0"/>
              <a:t>L</a:t>
            </a:r>
            <a:r>
              <a:rPr lang="ru-RU" dirty="0" err="1" smtClean="0"/>
              <a:t>н+ИН</a:t>
            </a:r>
            <a:r>
              <a:rPr lang="ru-RU" dirty="0" smtClean="0"/>
              <a:t>/2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6206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лин отрезков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6386344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Половина цикла (приращение изменяемого стимула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735282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ъект 2"/>
          <p:cNvSpPr>
            <a:spLocks noGrp="1"/>
          </p:cNvSpPr>
          <p:nvPr>
            <p:ph sz="quarter" idx="13"/>
          </p:nvPr>
        </p:nvSpPr>
        <p:spPr>
          <a:xfrm>
            <a:off x="250825" y="260350"/>
            <a:ext cx="8785225" cy="6481763"/>
          </a:xfrm>
        </p:spPr>
        <p:txBody>
          <a:bodyPr/>
          <a:lstStyle/>
          <a:p>
            <a:pPr marL="46037" indent="0">
              <a:buNone/>
            </a:pPr>
            <a:r>
              <a:rPr lang="ru-RU" altLang="ru-RU" sz="3600" dirty="0" smtClean="0">
                <a:solidFill>
                  <a:schemeClr val="tx1"/>
                </a:solidFill>
              </a:rPr>
              <a:t>40 раз отрезки попадают в ИНТЕРВАЛ НЕОПРЕДЕЛЕННОСТИ (ИН), когда различие длин отрезков субъективно незаметно. </a:t>
            </a:r>
          </a:p>
          <a:p>
            <a:pPr marL="46037" indent="0">
              <a:buNone/>
            </a:pPr>
            <a:r>
              <a:rPr lang="ru-RU" altLang="ru-RU" sz="3600" dirty="0" smtClean="0">
                <a:solidFill>
                  <a:srgbClr val="FF0000"/>
                </a:solidFill>
              </a:rPr>
              <a:t>Величина ИН </a:t>
            </a:r>
            <a:r>
              <a:rPr lang="ru-RU" altLang="ru-RU" sz="3600" dirty="0" smtClean="0">
                <a:solidFill>
                  <a:schemeClr val="tx1"/>
                </a:solidFill>
              </a:rPr>
              <a:t>– является оценкой </a:t>
            </a:r>
            <a:r>
              <a:rPr lang="ru-RU" altLang="ru-RU" sz="3600" dirty="0" smtClean="0">
                <a:solidFill>
                  <a:srgbClr val="FF0000"/>
                </a:solidFill>
              </a:rPr>
              <a:t>разностного</a:t>
            </a:r>
            <a:r>
              <a:rPr lang="ru-RU" altLang="ru-RU" sz="3600" dirty="0" smtClean="0">
                <a:solidFill>
                  <a:schemeClr val="tx1"/>
                </a:solidFill>
              </a:rPr>
              <a:t> (при натуральных ед. измерения) или </a:t>
            </a:r>
            <a:r>
              <a:rPr lang="ru-RU" altLang="ru-RU" sz="3600" dirty="0" smtClean="0">
                <a:solidFill>
                  <a:srgbClr val="FF0000"/>
                </a:solidFill>
              </a:rPr>
              <a:t>относительного</a:t>
            </a:r>
            <a:r>
              <a:rPr lang="ru-RU" altLang="ru-RU" sz="3600" dirty="0" smtClean="0">
                <a:solidFill>
                  <a:schemeClr val="tx1"/>
                </a:solidFill>
              </a:rPr>
              <a:t> (при измерении в %) </a:t>
            </a:r>
            <a:r>
              <a:rPr lang="ru-RU" altLang="ru-RU" sz="3600" dirty="0" smtClean="0">
                <a:solidFill>
                  <a:srgbClr val="FF0000"/>
                </a:solidFill>
              </a:rPr>
              <a:t>порога зрительного различения длин</a:t>
            </a:r>
            <a:r>
              <a:rPr lang="ru-RU" altLang="ru-RU" sz="3600" dirty="0" smtClean="0">
                <a:solidFill>
                  <a:schemeClr val="tx1"/>
                </a:solidFill>
              </a:rPr>
              <a:t>. </a:t>
            </a:r>
          </a:p>
          <a:p>
            <a:pPr marL="46037" indent="0">
              <a:buNone/>
            </a:pPr>
            <a:r>
              <a:rPr lang="ru-RU" altLang="ru-RU" sz="3600" dirty="0" smtClean="0">
                <a:solidFill>
                  <a:schemeClr val="tx1"/>
                </a:solidFill>
              </a:rPr>
              <a:t>Иначе говоря, ИН – показатель глазомера.</a:t>
            </a:r>
          </a:p>
          <a:p>
            <a:pPr marL="46037" indent="0">
              <a:buNone/>
            </a:pPr>
            <a:endParaRPr lang="ru-RU" altLang="ru-RU" sz="3200" dirty="0" smtClean="0">
              <a:solidFill>
                <a:schemeClr val="tx1"/>
              </a:solidFill>
            </a:endParaRPr>
          </a:p>
          <a:p>
            <a:pPr marL="87313" lvl="2" indent="0" eaLnBrk="1" hangingPunct="1">
              <a:buFont typeface="Georgia" panose="02040502050405020303" pitchFamily="18" charset="0"/>
              <a:buNone/>
            </a:pPr>
            <a:endParaRPr lang="ru-RU" altLang="ru-RU" sz="3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84138" y="116632"/>
            <a:ext cx="9228138" cy="6121400"/>
          </a:xfr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355976" y="33883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628457" y="33883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ТСР=</a:t>
            </a:r>
            <a:r>
              <a:rPr lang="en-US" dirty="0" smtClean="0"/>
              <a:t>L</a:t>
            </a:r>
            <a:r>
              <a:rPr lang="ru-RU" dirty="0" err="1" smtClean="0"/>
              <a:t>н+ИН</a:t>
            </a:r>
            <a:r>
              <a:rPr lang="ru-RU" dirty="0" smtClean="0"/>
              <a:t>/2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6206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лин отрезков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6386344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Половина цикла (приращение изменяемого стимула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561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ъект 2"/>
          <p:cNvSpPr>
            <a:spLocks noGrp="1"/>
          </p:cNvSpPr>
          <p:nvPr>
            <p:ph sz="quarter" idx="13"/>
          </p:nvPr>
        </p:nvSpPr>
        <p:spPr>
          <a:xfrm>
            <a:off x="250825" y="260350"/>
            <a:ext cx="8785225" cy="6481763"/>
          </a:xfrm>
        </p:spPr>
        <p:txBody>
          <a:bodyPr/>
          <a:lstStyle/>
          <a:p>
            <a:pPr marL="46037" indent="0">
              <a:buNone/>
            </a:pPr>
            <a:r>
              <a:rPr lang="ru-RU" altLang="ru-RU" sz="3600" dirty="0" smtClean="0">
                <a:solidFill>
                  <a:schemeClr val="tx1"/>
                </a:solidFill>
              </a:rPr>
              <a:t>Точка, находящаяся в середине ИН называется </a:t>
            </a:r>
            <a:r>
              <a:rPr lang="ru-RU" altLang="ru-RU" sz="3600" dirty="0" smtClean="0">
                <a:solidFill>
                  <a:srgbClr val="FF0000"/>
                </a:solidFill>
              </a:rPr>
              <a:t>точкой субъективного равенства (ТСР). </a:t>
            </a:r>
          </a:p>
          <a:p>
            <a:pPr marL="46037" indent="0">
              <a:buNone/>
            </a:pPr>
            <a:r>
              <a:rPr lang="ru-RU" altLang="ru-RU" sz="3600" b="1" i="1" dirty="0" smtClean="0">
                <a:solidFill>
                  <a:srgbClr val="FF0000"/>
                </a:solidFill>
              </a:rPr>
              <a:t>Координата ТСР отражает степень подверженности иллюзии</a:t>
            </a:r>
            <a:r>
              <a:rPr lang="ru-RU" altLang="ru-RU" sz="3200" dirty="0"/>
              <a:t> Мюллера-</a:t>
            </a:r>
            <a:r>
              <a:rPr lang="ru-RU" altLang="ru-RU" sz="3200" dirty="0" err="1"/>
              <a:t>Лайера</a:t>
            </a:r>
            <a:r>
              <a:rPr lang="ru-RU" altLang="ru-RU" sz="3600" b="1" i="1" dirty="0" smtClean="0">
                <a:solidFill>
                  <a:srgbClr val="FF0000"/>
                </a:solidFill>
              </a:rPr>
              <a:t>. </a:t>
            </a:r>
          </a:p>
          <a:p>
            <a:pPr marL="46037" indent="0">
              <a:buNone/>
            </a:pPr>
            <a:r>
              <a:rPr lang="ru-RU" altLang="ru-RU" sz="3600" dirty="0" smtClean="0">
                <a:solidFill>
                  <a:schemeClr val="tx1"/>
                </a:solidFill>
              </a:rPr>
              <a:t>Если бы отрезки были без «хвостиков», </a:t>
            </a:r>
            <a:r>
              <a:rPr lang="ru-RU" altLang="ru-RU" sz="3600" dirty="0" err="1" smtClean="0">
                <a:solidFill>
                  <a:schemeClr val="tx1"/>
                </a:solidFill>
              </a:rPr>
              <a:t>среднегрупповая</a:t>
            </a:r>
            <a:r>
              <a:rPr lang="ru-RU" altLang="ru-RU" sz="3600" dirty="0" smtClean="0">
                <a:solidFill>
                  <a:schemeClr val="tx1"/>
                </a:solidFill>
              </a:rPr>
              <a:t> величина ТСР приближалась бы к 0 см или 100% </a:t>
            </a:r>
          </a:p>
          <a:p>
            <a:pPr marL="87313" lvl="2" indent="0" eaLnBrk="1" hangingPunct="1">
              <a:buFont typeface="Georgia" panose="02040502050405020303" pitchFamily="18" charset="0"/>
              <a:buNone/>
            </a:pPr>
            <a:endParaRPr lang="ru-RU" altLang="ru-RU" sz="3000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28219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Объект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-84138" y="116632"/>
            <a:ext cx="9228138" cy="6121400"/>
          </a:xfrm>
        </p:spPr>
      </p:pic>
      <p:cxnSp>
        <p:nvCxnSpPr>
          <p:cNvPr id="3" name="Прямая соединительная линия 2"/>
          <p:cNvCxnSpPr/>
          <p:nvPr/>
        </p:nvCxnSpPr>
        <p:spPr>
          <a:xfrm>
            <a:off x="4355976" y="3388360"/>
            <a:ext cx="10081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/>
          <p:cNvSpPr txBox="1"/>
          <p:nvPr/>
        </p:nvSpPr>
        <p:spPr>
          <a:xfrm>
            <a:off x="6628457" y="338836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ТСР=</a:t>
            </a:r>
            <a:r>
              <a:rPr lang="en-US" dirty="0" smtClean="0"/>
              <a:t>L</a:t>
            </a:r>
            <a:r>
              <a:rPr lang="ru-RU" dirty="0" err="1" smtClean="0"/>
              <a:t>н+ИН</a:t>
            </a:r>
            <a:r>
              <a:rPr lang="ru-RU" dirty="0" smtClean="0"/>
              <a:t>/2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6588224" y="234888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ТСР=</a:t>
            </a:r>
            <a:r>
              <a:rPr lang="en-US" dirty="0" smtClean="0"/>
              <a:t>L</a:t>
            </a:r>
            <a:r>
              <a:rPr lang="ru-RU" dirty="0" smtClean="0"/>
              <a:t>в</a:t>
            </a:r>
            <a:r>
              <a:rPr lang="ru-RU" dirty="0"/>
              <a:t>-</a:t>
            </a:r>
            <a:r>
              <a:rPr lang="ru-RU" dirty="0" smtClean="0"/>
              <a:t>ИН/2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347864" y="620688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/>
              <a:t>д</a:t>
            </a:r>
            <a:r>
              <a:rPr lang="ru-RU" dirty="0" smtClean="0"/>
              <a:t>лин отрезков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79512" y="6386344"/>
            <a:ext cx="89644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0000"/>
                </a:solidFill>
              </a:rPr>
              <a:t>Половина цикла (приращение изменяемого стимула</a:t>
            </a:r>
            <a:r>
              <a:rPr lang="ru-RU" sz="2400" dirty="0" smtClean="0"/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850955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785672" cy="6553200"/>
          </a:xfrm>
        </p:spPr>
        <p:txBody>
          <a:bodyPr/>
          <a:lstStyle/>
          <a:p>
            <a:pPr marL="46037" indent="0">
              <a:buNone/>
              <a:defRPr/>
            </a:pPr>
            <a:r>
              <a:rPr lang="ru-RU" sz="3600" b="1" dirty="0" smtClean="0">
                <a:solidFill>
                  <a:srgbClr val="FF0000"/>
                </a:solidFill>
              </a:rPr>
              <a:t>Расшифровка </a:t>
            </a:r>
            <a:r>
              <a:rPr lang="ru-RU" sz="3600" b="1" dirty="0">
                <a:solidFill>
                  <a:srgbClr val="FF0000"/>
                </a:solidFill>
              </a:rPr>
              <a:t>результатов</a:t>
            </a:r>
            <a:endParaRPr lang="ru-RU" sz="3600" dirty="0">
              <a:solidFill>
                <a:srgbClr val="FF0000"/>
              </a:solidFill>
            </a:endParaRPr>
          </a:p>
          <a:p>
            <a:pPr marL="46037" indent="0">
              <a:buNone/>
              <a:defRPr/>
            </a:pPr>
            <a:r>
              <a:rPr lang="ru-RU" sz="3600" dirty="0"/>
              <a:t>Расшифровывается каждый полупериод цикла (40 рядов, 20 восходящих и 20 нисходящих). </a:t>
            </a:r>
            <a:endParaRPr lang="ru-RU" sz="3600" dirty="0" smtClean="0"/>
          </a:p>
          <a:p>
            <a:pPr marL="46037" indent="0">
              <a:buNone/>
              <a:defRPr/>
            </a:pPr>
            <a:r>
              <a:rPr lang="ru-RU" sz="3600" dirty="0" smtClean="0"/>
              <a:t>Для </a:t>
            </a:r>
            <a:r>
              <a:rPr lang="ru-RU" sz="3600" dirty="0"/>
              <a:t>каждого ряда найти соотношение отрезков в %, при котором ощущение различия пропадает (возникает ) (частный верхний порог (</a:t>
            </a:r>
            <a:r>
              <a:rPr lang="en-US" sz="3600" dirty="0"/>
              <a:t>l</a:t>
            </a:r>
            <a:r>
              <a:rPr lang="ru-RU" sz="3600" dirty="0"/>
              <a:t>в</a:t>
            </a:r>
            <a:r>
              <a:rPr lang="ru-RU" sz="3600" dirty="0" smtClean="0"/>
              <a:t>) </a:t>
            </a:r>
            <a:r>
              <a:rPr lang="ru-RU" sz="3600" dirty="0"/>
              <a:t>и </a:t>
            </a:r>
            <a:r>
              <a:rPr lang="ru-RU" sz="3600" dirty="0" smtClean="0"/>
              <a:t>частный </a:t>
            </a:r>
            <a:r>
              <a:rPr lang="ru-RU" sz="3600" dirty="0"/>
              <a:t>нижний порог (</a:t>
            </a:r>
            <a:r>
              <a:rPr lang="en-US" sz="3600" dirty="0"/>
              <a:t>l</a:t>
            </a:r>
            <a:r>
              <a:rPr lang="ru-RU" sz="3600" dirty="0"/>
              <a:t>н</a:t>
            </a:r>
            <a:r>
              <a:rPr lang="ru-RU" sz="3600" dirty="0" smtClean="0"/>
              <a:t>). </a:t>
            </a:r>
          </a:p>
          <a:p>
            <a:pPr marL="46037" indent="0" algn="r">
              <a:buNone/>
              <a:defRPr/>
            </a:pPr>
            <a:r>
              <a:rPr lang="ru-RU" sz="2800" i="1" dirty="0" smtClean="0">
                <a:solidFill>
                  <a:srgbClr val="00B050"/>
                </a:solidFill>
              </a:rPr>
              <a:t>(о натуральных и относительных единицах измерения)</a:t>
            </a:r>
            <a:endParaRPr lang="ru-RU" sz="2800" i="1" dirty="0">
              <a:solidFill>
                <a:srgbClr val="00B050"/>
              </a:solidFill>
            </a:endParaRPr>
          </a:p>
          <a:p>
            <a:pPr marL="0" indent="0" eaLnBrk="1" hangingPunct="1"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endParaRPr lang="ru-RU" alt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Объект 2"/>
          <p:cNvPicPr>
            <a:picLocks noGrp="1" noChangeAspect="1"/>
          </p:cNvPicPr>
          <p:nvPr>
            <p:ph sz="quarter" idx="13"/>
          </p:nvPr>
        </p:nvPicPr>
        <p:blipFill>
          <a:blip r:embed="rId2"/>
          <a:stretch>
            <a:fillRect/>
          </a:stretch>
        </p:blipFill>
        <p:spPr>
          <a:xfrm>
            <a:off x="268474" y="980728"/>
            <a:ext cx="9344086" cy="3213763"/>
          </a:xfrm>
          <a:prstGeom prst="rect">
            <a:avLst/>
          </a:prstGeom>
        </p:spPr>
      </p:pic>
      <p:sp>
        <p:nvSpPr>
          <p:cNvPr id="10" name="TextBox 9"/>
          <p:cNvSpPr txBox="1"/>
          <p:nvPr/>
        </p:nvSpPr>
        <p:spPr>
          <a:xfrm>
            <a:off x="1691680" y="4293096"/>
            <a:ext cx="59766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Фрагмент протокола опыта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5068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Объект 1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27088" y="188913"/>
            <a:ext cx="11225212" cy="5040287"/>
          </a:xfrm>
        </p:spPr>
      </p:pic>
      <p:sp>
        <p:nvSpPr>
          <p:cNvPr id="3" name="TextBox 2"/>
          <p:cNvSpPr txBox="1"/>
          <p:nvPr/>
        </p:nvSpPr>
        <p:spPr>
          <a:xfrm>
            <a:off x="683568" y="5445224"/>
            <a:ext cx="8136904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/>
              <a:t>В обоих случаях – </a:t>
            </a:r>
            <a:r>
              <a:rPr lang="ru-RU" sz="2800" b="1" dirty="0">
                <a:solidFill>
                  <a:srgbClr val="FF0000"/>
                </a:solidFill>
              </a:rPr>
              <a:t>чёткая точка перехода </a:t>
            </a:r>
            <a:r>
              <a:rPr lang="ru-RU" sz="2800" dirty="0"/>
              <a:t>от </a:t>
            </a:r>
            <a:r>
              <a:rPr lang="ru-RU" sz="2800" dirty="0" smtClean="0"/>
              <a:t>одной оценки разницы длин к другой оценке этой разницы.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1053" y="5376760"/>
            <a:ext cx="91440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i="1" dirty="0">
                <a:solidFill>
                  <a:srgbClr val="000000"/>
                </a:solidFill>
                <a:ea typeface="Arial" panose="020B0604020202020204" pitchFamily="34" charset="0"/>
              </a:rPr>
              <a:t>Основной психофизический закон </a:t>
            </a:r>
            <a:endParaRPr lang="ru-RU" sz="2800" b="1" i="1" dirty="0" smtClean="0">
              <a:solidFill>
                <a:srgbClr val="000000"/>
              </a:solidFill>
              <a:ea typeface="Arial" panose="020B0604020202020204" pitchFamily="34" charset="0"/>
            </a:endParaRPr>
          </a:p>
          <a:p>
            <a:r>
              <a:rPr lang="ru-RU" sz="2000" b="1" i="1" dirty="0" smtClean="0">
                <a:solidFill>
                  <a:srgbClr val="000000"/>
                </a:solidFill>
                <a:ea typeface="Arial" panose="020B0604020202020204" pitchFamily="34" charset="0"/>
              </a:rPr>
              <a:t>(</a:t>
            </a:r>
            <a:r>
              <a:rPr lang="ru-RU" sz="2000" b="1" i="1" dirty="0">
                <a:solidFill>
                  <a:srgbClr val="000000"/>
                </a:solidFill>
                <a:ea typeface="Arial" panose="020B0604020202020204" pitchFamily="34" charset="0"/>
              </a:rPr>
              <a:t>Закон </a:t>
            </a:r>
            <a:r>
              <a:rPr lang="ru-RU" sz="2000" b="1" i="1" dirty="0" smtClean="0">
                <a:solidFill>
                  <a:srgbClr val="000000"/>
                </a:solidFill>
                <a:ea typeface="Arial" panose="020B0604020202020204" pitchFamily="34" charset="0"/>
              </a:rPr>
              <a:t>Вебера-</a:t>
            </a:r>
            <a:r>
              <a:rPr lang="ru-RU" sz="2000" b="1" i="1" dirty="0" err="1" smtClean="0">
                <a:solidFill>
                  <a:srgbClr val="000000"/>
                </a:solidFill>
                <a:ea typeface="Arial" panose="020B0604020202020204" pitchFamily="34" charset="0"/>
              </a:rPr>
              <a:t>Фехнера</a:t>
            </a:r>
            <a:r>
              <a:rPr lang="ru-RU" sz="2000" b="1" i="1" dirty="0" smtClean="0">
                <a:solidFill>
                  <a:srgbClr val="000000"/>
                </a:solidFill>
                <a:ea typeface="Arial" panose="020B0604020202020204" pitchFamily="34" charset="0"/>
              </a:rPr>
              <a:t>) </a:t>
            </a:r>
            <a:r>
              <a:rPr lang="ru-RU" sz="2000" dirty="0" smtClean="0"/>
              <a:t>При </a:t>
            </a:r>
            <a:r>
              <a:rPr lang="ru-RU" sz="2000" dirty="0"/>
              <a:t>возрастании силы раздражителя в геометрической прогрессии интенсивность ощущения увеличивается в арифметической </a:t>
            </a:r>
            <a:r>
              <a:rPr lang="ru-RU" sz="2000" dirty="0" smtClean="0"/>
              <a:t>прогрессии</a:t>
            </a:r>
            <a:endParaRPr lang="ru-RU" sz="2000" b="1" dirty="0"/>
          </a:p>
        </p:txBody>
      </p:sp>
      <p:pic>
        <p:nvPicPr>
          <p:cNvPr id="7" name="Объект 6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-243408"/>
            <a:ext cx="8280920" cy="5620168"/>
          </a:xfrm>
        </p:spPr>
      </p:pic>
      <p:sp>
        <p:nvSpPr>
          <p:cNvPr id="2" name="TextBox 1"/>
          <p:cNvSpPr txBox="1"/>
          <p:nvPr/>
        </p:nvSpPr>
        <p:spPr>
          <a:xfrm>
            <a:off x="7020272" y="0"/>
            <a:ext cx="15121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i="1" u="sng" dirty="0" smtClean="0"/>
              <a:t>Тоже точка</a:t>
            </a:r>
            <a:endParaRPr lang="ru-RU" i="1" u="sng" dirty="0"/>
          </a:p>
        </p:txBody>
      </p:sp>
      <p:cxnSp>
        <p:nvCxnSpPr>
          <p:cNvPr id="4" name="Прямая со стрелкой 3"/>
          <p:cNvCxnSpPr>
            <a:stCxn id="2" idx="2"/>
          </p:cNvCxnSpPr>
          <p:nvPr/>
        </p:nvCxnSpPr>
        <p:spPr>
          <a:xfrm flipH="1">
            <a:off x="2987824" y="369332"/>
            <a:ext cx="4788532" cy="1331476"/>
          </a:xfrm>
          <a:prstGeom prst="straightConnector1">
            <a:avLst/>
          </a:prstGeom>
          <a:ln w="19050" cmpd="dbl">
            <a:solidFill>
              <a:srgbClr val="00B05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588983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0" y="115888"/>
            <a:ext cx="8748713" cy="4105275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2800" dirty="0" smtClean="0"/>
              <a:t>Но </a:t>
            </a:r>
            <a:r>
              <a:rPr lang="ru-RU" sz="2800" dirty="0"/>
              <a:t>возможны ошибки, вкрапления ошибочных ответов.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4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1747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163" y="1557338"/>
            <a:ext cx="12873037" cy="2398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748" name="Рисунок 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2500" y="1557338"/>
            <a:ext cx="14162088" cy="225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1749" name="Прямоугольник 6"/>
          <p:cNvSpPr>
            <a:spLocks noChangeArrowheads="1"/>
          </p:cNvSpPr>
          <p:nvPr/>
        </p:nvSpPr>
        <p:spPr bwMode="auto">
          <a:xfrm>
            <a:off x="107950" y="4260850"/>
            <a:ext cx="8785225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Примем правило: </a:t>
            </a:r>
            <a:r>
              <a:rPr lang="ru-RU" altLang="ru-RU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Допускается только одна ошибка,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нарушающая правильную тенденцию перехода. При двух и более ошибках данные ряда бракуются и в расчёт не принимаются.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Объект 2"/>
          <p:cNvSpPr>
            <a:spLocks noGrp="1"/>
          </p:cNvSpPr>
          <p:nvPr>
            <p:ph sz="quarter" idx="13"/>
          </p:nvPr>
        </p:nvSpPr>
        <p:spPr>
          <a:xfrm>
            <a:off x="107950" y="115888"/>
            <a:ext cx="8785225" cy="6553200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  <a:defRPr/>
            </a:pPr>
            <a:r>
              <a:rPr lang="ru-RU" sz="3600" dirty="0"/>
              <a:t>Составить таблицу по </a:t>
            </a:r>
            <a:r>
              <a:rPr lang="ru-RU" sz="3600" dirty="0" smtClean="0"/>
              <a:t>образцу: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  <a:defRPr/>
            </a:pPr>
            <a:endParaRPr lang="ru-RU" alt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3200" dirty="0" smtClean="0"/>
          </a:p>
          <a:p>
            <a:pPr marL="46037" indent="0">
              <a:buNone/>
              <a:defRPr/>
            </a:pPr>
            <a:r>
              <a:rPr lang="en-US" sz="3200" dirty="0" smtClean="0"/>
              <a:t>L</a:t>
            </a:r>
            <a:r>
              <a:rPr lang="ru-RU" sz="3200" dirty="0"/>
              <a:t>в и </a:t>
            </a:r>
            <a:r>
              <a:rPr lang="en-US" sz="3200" dirty="0"/>
              <a:t>L</a:t>
            </a:r>
            <a:r>
              <a:rPr lang="ru-RU" sz="3200" dirty="0"/>
              <a:t>н рассчитываются как средние арифметические от частных порогов (с учётом брака)</a:t>
            </a:r>
          </a:p>
          <a:p>
            <a:pPr marL="46037" indent="0">
              <a:buFont typeface="Georgia" panose="02040502050405020303" pitchFamily="18" charset="0"/>
              <a:buNone/>
              <a:defRPr/>
            </a:pPr>
            <a:r>
              <a:rPr lang="ru-RU" sz="3200" dirty="0" smtClean="0"/>
              <a:t>    </a:t>
            </a:r>
            <a:r>
              <a:rPr lang="en-US" sz="3200" dirty="0" smtClean="0"/>
              <a:t>L</a:t>
            </a:r>
            <a:r>
              <a:rPr lang="ru-RU" sz="3200" dirty="0"/>
              <a:t>в =Σ</a:t>
            </a:r>
            <a:r>
              <a:rPr lang="en-US" sz="3200" b="1" dirty="0"/>
              <a:t>l</a:t>
            </a:r>
            <a:r>
              <a:rPr lang="ru-RU" sz="3200" b="1" dirty="0"/>
              <a:t>в/(40-</a:t>
            </a:r>
            <a:r>
              <a:rPr lang="en-US" sz="3200" b="1" dirty="0"/>
              <a:t>N</a:t>
            </a:r>
            <a:r>
              <a:rPr lang="ru-RU" sz="3200" b="1" dirty="0" err="1"/>
              <a:t>бр</a:t>
            </a:r>
            <a:r>
              <a:rPr lang="ru-RU" sz="3200" b="1" dirty="0"/>
              <a:t>);            </a:t>
            </a:r>
            <a:endParaRPr lang="ru-RU" sz="3200" b="1" dirty="0" smtClean="0"/>
          </a:p>
          <a:p>
            <a:pPr marL="46037" indent="0">
              <a:buFont typeface="Georgia" panose="02040502050405020303" pitchFamily="18" charset="0"/>
              <a:buNone/>
              <a:defRPr/>
            </a:pPr>
            <a:r>
              <a:rPr lang="ru-RU" sz="3200" b="1" dirty="0" smtClean="0"/>
              <a:t>    </a:t>
            </a:r>
            <a:r>
              <a:rPr lang="en-US" sz="3200" dirty="0"/>
              <a:t>L</a:t>
            </a:r>
            <a:r>
              <a:rPr lang="ru-RU" sz="3200" dirty="0"/>
              <a:t>н =Σ</a:t>
            </a:r>
            <a:r>
              <a:rPr lang="en-US" sz="3200" b="1" dirty="0"/>
              <a:t>l</a:t>
            </a:r>
            <a:r>
              <a:rPr lang="ru-RU" sz="3200" b="1" dirty="0"/>
              <a:t>н/(40-</a:t>
            </a:r>
            <a:r>
              <a:rPr lang="en-US" sz="3200" b="1" dirty="0"/>
              <a:t>N</a:t>
            </a:r>
            <a:r>
              <a:rPr lang="ru-RU" sz="3200" b="1" dirty="0" err="1"/>
              <a:t>бр</a:t>
            </a:r>
            <a:r>
              <a:rPr lang="ru-RU" sz="3200" b="1" dirty="0"/>
              <a:t>); </a:t>
            </a:r>
            <a:endParaRPr lang="ru-RU" sz="3200" dirty="0"/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  <a:defRPr/>
            </a:pPr>
            <a:endParaRPr lang="ru-RU" altLang="ru-RU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2771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0600458"/>
              </p:ext>
            </p:extLst>
          </p:nvPr>
        </p:nvGraphicFramePr>
        <p:xfrm>
          <a:off x="0" y="836613"/>
          <a:ext cx="9324528" cy="1728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818" name="Document" r:id="rId3" imgW="6727410" imgH="639659" progId="Word.Document.12">
                  <p:embed/>
                </p:oleObj>
              </mc:Choice>
              <mc:Fallback>
                <p:oleObj name="Document" r:id="rId3" imgW="6727410" imgH="639659" progId="Word.Document.12">
                  <p:embed/>
                  <p:pic>
                    <p:nvPicPr>
                      <p:cNvPr id="0" name="Объект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836613"/>
                        <a:ext cx="9324528" cy="172829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856662" cy="6480175"/>
          </a:xfrm>
        </p:spPr>
        <p:txBody>
          <a:bodyPr rtlCol="0">
            <a:normAutofit lnSpcReduction="10000"/>
          </a:bodyPr>
          <a:lstStyle/>
          <a:p>
            <a:pPr>
              <a:defRPr/>
            </a:pPr>
            <a:r>
              <a:rPr lang="ru-RU" sz="3500" dirty="0"/>
              <a:t>По формулам рассчитать ИН и ТСР</a:t>
            </a:r>
          </a:p>
          <a:p>
            <a:pPr>
              <a:defRPr/>
            </a:pPr>
            <a:r>
              <a:rPr lang="ru-RU" sz="3500" dirty="0"/>
              <a:t>Полученные результаты занести в сводную </a:t>
            </a:r>
            <a:r>
              <a:rPr lang="ru-RU" sz="3500" dirty="0" smtClean="0"/>
              <a:t>таблицу </a:t>
            </a:r>
            <a:r>
              <a:rPr lang="en-US" sz="3500" dirty="0" smtClean="0"/>
              <a:t>Excel</a:t>
            </a:r>
            <a:r>
              <a:rPr lang="ru-RU" sz="3500" dirty="0" smtClean="0"/>
              <a:t>.</a:t>
            </a:r>
            <a:endParaRPr lang="ru-RU" sz="3500" dirty="0"/>
          </a:p>
          <a:p>
            <a:pPr>
              <a:defRPr/>
            </a:pPr>
            <a:r>
              <a:rPr lang="ru-RU" sz="3500" dirty="0" smtClean="0"/>
              <a:t>Провести стандартный статистический анализ</a:t>
            </a:r>
          </a:p>
          <a:p>
            <a:pPr lvl="0">
              <a:defRPr/>
            </a:pPr>
            <a:r>
              <a:rPr lang="ru-RU" sz="3500" dirty="0"/>
              <a:t>Сравнить показатели ИН и ТСР для лиц мужского и женского пола. </a:t>
            </a:r>
          </a:p>
          <a:p>
            <a:pPr lvl="0">
              <a:defRPr/>
            </a:pPr>
            <a:r>
              <a:rPr lang="ru-RU" sz="3500" dirty="0"/>
              <a:t> Определить, есть ли статистическая связь между показателями </a:t>
            </a:r>
            <a:r>
              <a:rPr lang="ru-RU" sz="3500" dirty="0" err="1"/>
              <a:t>эктраверсии</a:t>
            </a:r>
            <a:r>
              <a:rPr lang="ru-RU" sz="3500" dirty="0"/>
              <a:t>, </a:t>
            </a:r>
            <a:r>
              <a:rPr lang="ru-RU" sz="3500" dirty="0" smtClean="0"/>
              <a:t>нейротизма, временем </a:t>
            </a:r>
            <a:r>
              <a:rPr lang="ru-RU" sz="3500" dirty="0"/>
              <a:t>простой реакции и реакции выбора, величинами ИН и ТСР.</a:t>
            </a:r>
          </a:p>
          <a:p>
            <a:pPr>
              <a:defRPr/>
            </a:pPr>
            <a:endParaRPr lang="ru-RU" sz="3200" dirty="0" smtClean="0"/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Рисунок 21" descr="http://uchcom.botik.ru/educ/PSYCHOLOGY/Library/Kulikova/13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700" y="333375"/>
            <a:ext cx="3490913" cy="2474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Заголовок 1"/>
          <p:cNvSpPr>
            <a:spLocks noGrp="1"/>
          </p:cNvSpPr>
          <p:nvPr>
            <p:ph type="title"/>
          </p:nvPr>
        </p:nvSpPr>
        <p:spPr>
          <a:xfrm>
            <a:off x="323850" y="188913"/>
            <a:ext cx="8362950" cy="93662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Когнитивная система активно ищет выходы из диссонанса</a:t>
            </a:r>
          </a:p>
        </p:txBody>
      </p:sp>
      <p:sp>
        <p:nvSpPr>
          <p:cNvPr id="47108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1196975"/>
            <a:ext cx="5976938" cy="5256213"/>
          </a:xfrm>
        </p:spPr>
        <p:txBody>
          <a:bodyPr/>
          <a:lstStyle/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первый: 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Расклейка конструктов</a:t>
            </a: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второй: 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Переключение полюсов</a:t>
            </a:r>
            <a:endParaRPr lang="en-US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Выход третий: 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Искажение событий: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(сказала неумное, или не баба) –</a:t>
            </a:r>
          </a:p>
          <a:p>
            <a:pPr eaLnBrk="1" hangingPunct="1">
              <a:spcAft>
                <a:spcPct val="0"/>
              </a:spcAft>
              <a:buFont typeface="Wingdings 2" panose="05020102010507070707" pitchFamily="18" charset="2"/>
              <a:buNone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 склейка сохраняется, и из диссонанса выход</a:t>
            </a:r>
          </a:p>
        </p:txBody>
      </p:sp>
      <p:pic>
        <p:nvPicPr>
          <p:cNvPr id="47109" name="Рисунок 22" descr="http://uchcom.botik.ru/educ/PSYCHOLOGY/Library/Kulikova/1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163" y="2349500"/>
            <a:ext cx="3362325" cy="266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110" name="Рисунок 23" descr="http://uchcom.botik.ru/educ/PSYCHOLOGY/Library/Kulikova/15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5600" y="4137025"/>
            <a:ext cx="3276600" cy="272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Заголовок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147050" cy="792163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3200" smtClean="0">
                <a:latin typeface="Times New Roman" pitchFamily="18" charset="0"/>
                <a:cs typeface="Times New Roman" pitchFamily="18" charset="0"/>
              </a:rPr>
              <a:t>Основной постулат Теории личностных конструктов гласит:</a:t>
            </a:r>
          </a:p>
        </p:txBody>
      </p:sp>
      <p:sp>
        <p:nvSpPr>
          <p:cNvPr id="48131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81075"/>
            <a:ext cx="8291512" cy="5616575"/>
          </a:xfrm>
        </p:spPr>
        <p:txBody>
          <a:bodyPr/>
          <a:lstStyle/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поведение определяется тем, как люди </a:t>
            </a:r>
            <a:r>
              <a:rPr lang="ru-RU" altLang="ru-RU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прогнозируют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будущие события. Иначе говоря, все поведение человека (мысли и поступки) направлено на прогноз событий.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об истолковании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конкретный человек антиципирует события путем истолкования их повторений»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(от лат. </a:t>
            </a:r>
            <a:r>
              <a:rPr lang="en-US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anticipatio</a:t>
            </a:r>
            <a:r>
              <a:rPr lang="en-US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предвосхищаю)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об организации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«каждый человек по-своему, сообразно собственным интересам при антиципировании событий, развивает систему истолкования, включающую порядковые отношения между конструктами».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 дихотомии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«у каждого человека система истолкования состоит из конечного числа дихотомических конструктов».</a:t>
            </a:r>
          </a:p>
          <a:p>
            <a:pPr marL="273050" indent="-273050" eaLnBrk="1" hangingPunct="1">
              <a:spcBef>
                <a:spcPts val="575"/>
              </a:spcBef>
              <a:spcAft>
                <a:spcPct val="0"/>
              </a:spcAft>
              <a:buFont typeface="Wingdings 2" panose="05020102010507070707" pitchFamily="18" charset="2"/>
              <a:buChar char=""/>
            </a:pPr>
            <a:r>
              <a:rPr lang="ru-RU" altLang="ru-RU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Вывод о диапазоне пригодности</a:t>
            </a:r>
            <a:r>
              <a:rPr lang="ru-RU" altLang="ru-RU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ru-RU" altLang="ru-RU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«конструкт пригоден для антиципации только ограниченного круга событий».</a:t>
            </a: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Заголовок 1"/>
          <p:cNvSpPr>
            <a:spLocks noGrp="1"/>
          </p:cNvSpPr>
          <p:nvPr>
            <p:ph type="title"/>
          </p:nvPr>
        </p:nvSpPr>
        <p:spPr>
          <a:xfrm>
            <a:off x="179388" y="188913"/>
            <a:ext cx="8785225" cy="1223962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ПРОЦЕДУРА ВЫЯВЛЕНИЯ КОНСТРУКТОВ – </a:t>
            </a:r>
            <a:br>
              <a:rPr lang="ru-RU" altLang="ru-RU" sz="26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Интервьюирование («метод триад» - </a:t>
            </a:r>
            <a:r>
              <a:rPr lang="ru-RU" altLang="ru-RU" sz="2600" i="1" smtClean="0">
                <a:latin typeface="Times New Roman" pitchFamily="18" charset="0"/>
                <a:cs typeface="Times New Roman" pitchFamily="18" charset="0"/>
              </a:rPr>
              <a:t>что объединяет два понятия и отличает от третьего (удобней карточки)</a:t>
            </a:r>
            <a:r>
              <a:rPr lang="ru-RU" altLang="ru-RU" sz="2600" smtClean="0">
                <a:latin typeface="Times New Roman" pitchFamily="18" charset="0"/>
                <a:cs typeface="Times New Roman" pitchFamily="18" charset="0"/>
              </a:rPr>
              <a:t>) </a:t>
            </a: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sz="quarter" idx="13"/>
          </p:nvPr>
        </p:nvGraphicFramePr>
        <p:xfrm>
          <a:off x="395288" y="2133600"/>
          <a:ext cx="8424862" cy="4400550"/>
        </p:xfrm>
        <a:graphic>
          <a:graphicData uri="http://schemas.openxmlformats.org/drawingml/2006/table">
            <a:tbl>
              <a:tblPr/>
              <a:tblGrid>
                <a:gridCol w="390683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5180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имеет колеса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имеет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ноги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твердый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пушистый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перевозит немного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пассажиров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перевозит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 пассажиров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ездит по рельсам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ездит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там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, где хочется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полезный конечный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продукт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конечный продукт загрязняет среду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органическое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топливо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неорганическое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топливо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рожденный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изготовленный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быстрый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медленный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личном пользовании </a:t>
                      </a:r>
                      <a:endParaRPr kumimoji="0" lang="ru-R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принадлежит </a:t>
                      </a: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организации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неразборный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открыт доступ </a:t>
                      </a: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 деталям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00050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привлекателен для детей 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0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 привлекает детей</a:t>
                      </a:r>
                      <a:endParaRPr kumimoji="0" 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755650" y="1412875"/>
            <a:ext cx="3887788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9179" name="Прямоугольник 4"/>
          <p:cNvSpPr>
            <a:spLocks noChangeArrowheads="1"/>
          </p:cNvSpPr>
          <p:nvPr/>
        </p:nvSpPr>
        <p:spPr bwMode="auto">
          <a:xfrm>
            <a:off x="755650" y="1557338"/>
            <a:ext cx="56165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АВТОМОБИЛЬ –   ПОЕЗД      –  ОСЕЛ :</a:t>
            </a:r>
          </a:p>
        </p:txBody>
      </p:sp>
      <p:sp>
        <p:nvSpPr>
          <p:cNvPr id="7" name="Овал 6"/>
          <p:cNvSpPr/>
          <p:nvPr/>
        </p:nvSpPr>
        <p:spPr>
          <a:xfrm>
            <a:off x="3132138" y="1412875"/>
            <a:ext cx="3889375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27088" y="188913"/>
            <a:ext cx="7772400" cy="922337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триад (личностный конструкт):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1" name="Содержимое 10"/>
          <p:cNvGraphicFramePr>
            <a:graphicFrameLocks noGrp="1"/>
          </p:cNvGraphicFramePr>
          <p:nvPr>
            <p:ph sz="quarter" idx="13"/>
          </p:nvPr>
        </p:nvGraphicFramePr>
        <p:xfrm>
          <a:off x="684213" y="2276475"/>
          <a:ext cx="7775575" cy="3744916"/>
        </p:xfrm>
        <a:graphic>
          <a:graphicData uri="http://schemas.openxmlformats.org/drawingml/2006/table">
            <a:tbl>
              <a:tblPr/>
              <a:tblGrid>
                <a:gridCol w="395605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1952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теплый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холодный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счастливый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несчастный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 еще надеющийся 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оставивший надежды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мужчина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женщина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нравится музыка 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туг на ухо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голосует за Единую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Россию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голосует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коммунистов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5349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высшим образованием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 без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образования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4" name="Овал 3"/>
          <p:cNvSpPr/>
          <p:nvPr/>
        </p:nvSpPr>
        <p:spPr>
          <a:xfrm>
            <a:off x="179388" y="1196975"/>
            <a:ext cx="2305050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" name="Овал 4"/>
          <p:cNvSpPr/>
          <p:nvPr/>
        </p:nvSpPr>
        <p:spPr>
          <a:xfrm>
            <a:off x="1692275" y="1196975"/>
            <a:ext cx="2519363" cy="792163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0196" name="Прямоугольник 5"/>
          <p:cNvSpPr>
            <a:spLocks noChangeArrowheads="1"/>
          </p:cNvSpPr>
          <p:nvPr/>
        </p:nvSpPr>
        <p:spPr bwMode="auto">
          <a:xfrm>
            <a:off x="179388" y="1341438"/>
            <a:ext cx="4392612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    -      Я     - Начальник</a:t>
            </a:r>
          </a:p>
        </p:txBody>
      </p:sp>
      <p:sp>
        <p:nvSpPr>
          <p:cNvPr id="50197" name="Прямоугольник 6"/>
          <p:cNvSpPr>
            <a:spLocks noChangeArrowheads="1"/>
          </p:cNvSpPr>
          <p:nvPr/>
        </p:nvSpPr>
        <p:spPr bwMode="auto">
          <a:xfrm>
            <a:off x="4787900" y="1268413"/>
            <a:ext cx="39243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Мама    - Начальник-     Я</a:t>
            </a:r>
          </a:p>
        </p:txBody>
      </p:sp>
      <p:sp>
        <p:nvSpPr>
          <p:cNvPr id="8" name="Овал 7"/>
          <p:cNvSpPr/>
          <p:nvPr/>
        </p:nvSpPr>
        <p:spPr>
          <a:xfrm>
            <a:off x="4572000" y="1125538"/>
            <a:ext cx="2952750" cy="790575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011863" y="1052513"/>
            <a:ext cx="2520950" cy="792162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Заголовок 1"/>
          <p:cNvSpPr>
            <a:spLocks noGrp="1"/>
          </p:cNvSpPr>
          <p:nvPr>
            <p:ph type="title"/>
          </p:nvPr>
        </p:nvSpPr>
        <p:spPr>
          <a:xfrm>
            <a:off x="179388" y="274638"/>
            <a:ext cx="8507412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Задание 1: </a:t>
            </a:r>
          </a:p>
        </p:txBody>
      </p:sp>
      <p:sp>
        <p:nvSpPr>
          <p:cNvPr id="19459" name="Содержимое 2"/>
          <p:cNvSpPr>
            <a:spLocks noGrp="1"/>
          </p:cNvSpPr>
          <p:nvPr>
            <p:ph sz="quarter" idx="13"/>
          </p:nvPr>
        </p:nvSpPr>
        <p:spPr>
          <a:xfrm>
            <a:off x="250825" y="692150"/>
            <a:ext cx="8569325" cy="59055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Подумайте о Вашей учебе в университете, тех действиях которые Вы обычно осуществляете в процессе  обучения.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Запишите 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первой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краткое описание действия, которое Вы считаете наиболее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важным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 процессе Вашей учебы. Чем определеннее Вы сможете это сделать, тем лучше.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второй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запишите краткое описание действия, которое, как Вы находите, предъявляет наибольшие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требования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 Вашим способностям, навыкам.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На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третьей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карточке составьте краткое описание действия, которое Вы расцениваете как достаточно </a:t>
            </a:r>
            <a:r>
              <a:rPr lang="ru-RU" altLang="ru-RU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рутинное</a:t>
            </a:r>
            <a:r>
              <a:rPr lang="ru-RU" altLang="ru-RU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в Вашей учебе.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Заголовок 1"/>
          <p:cNvSpPr>
            <a:spLocks noGrp="1"/>
          </p:cNvSpPr>
          <p:nvPr>
            <p:ph type="title"/>
          </p:nvPr>
        </p:nvSpPr>
        <p:spPr>
          <a:xfrm>
            <a:off x="179388" y="333375"/>
            <a:ext cx="8713787" cy="1079500"/>
          </a:xfrm>
        </p:spPr>
        <p:txBody>
          <a:bodyPr/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z="2400" smtClean="0">
                <a:latin typeface="Times New Roman" pitchFamily="18" charset="0"/>
                <a:cs typeface="Times New Roman" pitchFamily="18" charset="0"/>
              </a:rPr>
              <a:t>Моя учеба/работа (очень важно / профессионализм / рутина)</a:t>
            </a: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(чтение литературы – подготовка к семинарам – посещение занятий)</a:t>
            </a:r>
            <a:br>
              <a:rPr lang="ru-RU" altLang="ru-RU" sz="200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2000" smtClean="0">
                <a:latin typeface="Times New Roman" pitchFamily="18" charset="0"/>
                <a:cs typeface="Times New Roman" pitchFamily="18" charset="0"/>
              </a:rPr>
              <a:t> (подготовка документов – проведение занятий - еженедельные совещания)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sz="quarter" idx="13"/>
          </p:nvPr>
        </p:nvGraphicFramePr>
        <p:xfrm>
          <a:off x="395288" y="2349500"/>
          <a:ext cx="7993062" cy="3743328"/>
        </p:xfrm>
        <a:graphic>
          <a:graphicData uri="http://schemas.openxmlformats.org/drawingml/2006/table">
            <a:tbl>
              <a:tblPr/>
              <a:tblGrid>
                <a:gridCol w="359568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3657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8608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получаю удовольствие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не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получаю удовольствия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предсказуемый результат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непредсказуемый результат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влияет </a:t>
                      </a: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 оценки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не влияет на оценки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расходую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много времени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расходую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мало времени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один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моими коллегами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388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я </a:t>
                      </a:r>
                      <a:r>
                        <a:rPr kumimoji="0" lang="ru-RU" sz="24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руковожу процессом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–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управляют мной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971550" y="1700213"/>
            <a:ext cx="2320925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 (объекты) </a:t>
            </a:r>
          </a:p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(схожесть /различие)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5508625" y="1484313"/>
            <a:ext cx="22399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180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Конструкты (шкалы)</a:t>
            </a:r>
          </a:p>
        </p:txBody>
      </p:sp>
      <p:sp>
        <p:nvSpPr>
          <p:cNvPr id="9" name="Выноска со стрелкой вниз 8"/>
          <p:cNvSpPr/>
          <p:nvPr/>
        </p:nvSpPr>
        <p:spPr>
          <a:xfrm rot="10800000">
            <a:off x="611188" y="1341438"/>
            <a:ext cx="3168650" cy="936625"/>
          </a:xfrm>
          <a:prstGeom prst="downArrowCallout">
            <a:avLst>
              <a:gd name="adj1" fmla="val 25000"/>
              <a:gd name="adj2" fmla="val 22084"/>
              <a:gd name="adj3" fmla="val 25000"/>
              <a:gd name="adj4" fmla="val 6497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0" name="Выноска со стрелкой вниз 9"/>
          <p:cNvSpPr/>
          <p:nvPr/>
        </p:nvSpPr>
        <p:spPr>
          <a:xfrm>
            <a:off x="5076825" y="1412875"/>
            <a:ext cx="3168650" cy="792163"/>
          </a:xfrm>
          <a:prstGeom prst="downArrowCallout">
            <a:avLst>
              <a:gd name="adj1" fmla="val 25000"/>
              <a:gd name="adj2" fmla="val 22084"/>
              <a:gd name="adj3" fmla="val 25000"/>
              <a:gd name="adj4" fmla="val 64977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2250" name="TextBox 10"/>
          <p:cNvSpPr txBox="1">
            <a:spLocks noChangeArrowheads="1"/>
          </p:cNvSpPr>
          <p:nvPr/>
        </p:nvSpPr>
        <p:spPr bwMode="auto">
          <a:xfrm>
            <a:off x="0" y="6092825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200"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20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ts val="300"/>
              </a:spcAft>
              <a:buClr>
                <a:srgbClr val="C3260C"/>
              </a:buClr>
              <a:buSzPct val="130000"/>
              <a:buFont typeface="Georgia" panose="02040502050405020303" pitchFamily="18" charset="0"/>
              <a:buChar char="*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lang="ru-RU" altLang="ru-RU" sz="2400" b="1" i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Процедура: Структурированное интервью. Элементов 7-12-24 ?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9" grpId="0" animBg="1"/>
      <p:bldP spid="10" grpId="0" animBg="1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Заголовок 1"/>
          <p:cNvSpPr>
            <a:spLocks noGrp="1"/>
          </p:cNvSpPr>
          <p:nvPr>
            <p:ph type="title"/>
          </p:nvPr>
        </p:nvSpPr>
        <p:spPr>
          <a:xfrm>
            <a:off x="395288" y="188913"/>
            <a:ext cx="8362950" cy="561975"/>
          </a:xfrm>
        </p:spPr>
        <p:txBody>
          <a:bodyPr>
            <a:normAutofit fontScale="90000"/>
          </a:bodyPr>
          <a:lstStyle/>
          <a:p>
            <a:pPr marL="320040" indent="-32004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defRPr/>
            </a:pPr>
            <a:r>
              <a:rPr lang="ru-RU" altLang="ru-RU" smtClean="0">
                <a:latin typeface="Times New Roman" pitchFamily="18" charset="0"/>
                <a:cs typeface="Times New Roman" pitchFamily="18" charset="0"/>
              </a:rPr>
              <a:t>Задание 2: </a:t>
            </a:r>
          </a:p>
        </p:txBody>
      </p:sp>
      <p:sp>
        <p:nvSpPr>
          <p:cNvPr id="53251" name="Содержимое 2"/>
          <p:cNvSpPr>
            <a:spLocks noGrp="1"/>
          </p:cNvSpPr>
          <p:nvPr>
            <p:ph sz="quarter" idx="13"/>
          </p:nvPr>
        </p:nvSpPr>
        <p:spPr>
          <a:xfrm>
            <a:off x="323850" y="620713"/>
            <a:ext cx="8640763" cy="5976937"/>
          </a:xfrm>
        </p:spPr>
        <p:txBody>
          <a:bodyPr/>
          <a:lstStyle/>
          <a:p>
            <a:pPr eaLnBrk="1" hangingPunct="1"/>
            <a:r>
              <a:rPr lang="ru-RU" altLang="ru-RU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Получите как можно больше конструктов к следующим триадам элементов («протестируйте» сначала себя, а потом 2-3 своих друзей, посмотрите, насколько отличаются Ваши конструкты):</a:t>
            </a: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>
              <a:buFont typeface="Wingdings 2" panose="05020102010507070707" pitchFamily="18" charset="2"/>
              <a:buNone/>
            </a:pPr>
            <a:endParaRPr lang="ru-RU" altLang="ru-RU" sz="2000" i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endParaRPr lang="ru-RU" altLang="ru-RU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eaLnBrk="1" hangingPunct="1"/>
            <a:r>
              <a:rPr lang="ru-RU" altLang="ru-RU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Выявите конструкты своего друга, используя в качестве элементов 9 программ телевидения (радио) или фильмов. Попытайтесь сделать то же самое с другим товарищем, вкусы которого отличны от вкусов первого, и сравните результаты. Лучше сравнивать их следующим образом:  123-147-</a:t>
            </a: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1  2  3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4  5  6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eaLnBrk="1" hangingPunct="1">
              <a:buFont typeface="Wingdings 2" panose="05020102010507070707" pitchFamily="18" charset="2"/>
              <a:buNone/>
            </a:pPr>
            <a:r>
              <a:rPr lang="ru-RU" altLang="ru-RU" sz="1800" b="1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7  8  9</a:t>
            </a:r>
            <a:endParaRPr lang="ru-RU" altLang="ru-RU" sz="1800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684213" y="1773238"/>
          <a:ext cx="7775576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77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Билл Клинтон</a:t>
                      </a: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800" b="1" i="0" kern="120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Борис Ельцин</a:t>
                      </a:r>
                      <a:endParaRPr kumimoji="0" lang="ru-RU" sz="1800" b="1" i="0" kern="1200" dirty="0" smtClean="0">
                        <a:solidFill>
                          <a:schemeClr val="dk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Джордж Буш</a:t>
                      </a: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Владимир Путин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Барак </a:t>
                      </a:r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Обама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smtClean="0">
                          <a:latin typeface="Times New Roman" pitchFamily="18" charset="0"/>
                          <a:cs typeface="Times New Roman" pitchFamily="18" charset="0"/>
                        </a:rPr>
                        <a:t>Дмитрий Медведев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684213" y="3068638"/>
          <a:ext cx="7775576" cy="111283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8778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88778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94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Владимир Жириновский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Джонни Депп</a:t>
                      </a:r>
                      <a:endParaRPr lang="ru-RU" sz="1800" b="1" i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ru-RU" sz="1800" b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Геннадий </a:t>
                      </a:r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Зюганов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ru-RU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Брэд</a:t>
                      </a:r>
                      <a:r>
                        <a:rPr kumimoji="0" lang="ru-RU" sz="1800" b="1" i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800" b="1" i="0" kern="1200" dirty="0" err="1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Питт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946">
                <a:tc>
                  <a:txBody>
                    <a:bodyPr/>
                    <a:lstStyle/>
                    <a:p>
                      <a:r>
                        <a:rPr lang="ru-RU" sz="1800" b="1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Михаил Прохоров</a:t>
                      </a:r>
                      <a:endParaRPr lang="ru-RU" sz="18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Киану</a:t>
                      </a:r>
                      <a:r>
                        <a:rPr lang="ru-RU" sz="1800" b="1" i="0" dirty="0" smtClean="0"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b="1" i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Ривз</a:t>
                      </a:r>
                      <a:endParaRPr lang="ru-RU" sz="1800" b="1" i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25" marR="91425" marT="45733" marB="45733"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>
            <a:normAutofit/>
          </a:bodyPr>
          <a:lstStyle>
            <a:lvl1pPr marL="228600" indent="-182563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47688" indent="-182563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22325" indent="-182563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096963" indent="-182563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389063" indent="-182563"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6263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303463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2760663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217863" indent="-182563" eaLnBrk="0" fontAlgn="base" hangingPunct="0">
              <a:spcBef>
                <a:spcPct val="0"/>
              </a:spcBef>
              <a:spcAft>
                <a:spcPct val="0"/>
              </a:spcAft>
              <a:tabLst>
                <a:tab pos="479425" algn="l"/>
                <a:tab pos="1973263" algn="l"/>
                <a:tab pos="34893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46037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2. Виды сенсорных порогов</a:t>
            </a:r>
          </a:p>
          <a:p>
            <a:pPr marL="46037" indent="0">
              <a:buNone/>
            </a:pPr>
            <a:r>
              <a:rPr lang="ru-RU" sz="2800" b="1" i="1" dirty="0" smtClean="0"/>
              <a:t>Порог всегда делит стимулы на </a:t>
            </a:r>
            <a:r>
              <a:rPr lang="ru-RU" sz="2800" b="1" i="1" dirty="0" smtClean="0">
                <a:solidFill>
                  <a:srgbClr val="0070C0"/>
                </a:solidFill>
              </a:rPr>
              <a:t>ощущаемые и неощущаемые.</a:t>
            </a:r>
          </a:p>
          <a:p>
            <a:pPr marL="46037" indent="0">
              <a:buNone/>
            </a:pPr>
            <a:r>
              <a:rPr lang="ru-RU" sz="2800" b="1" i="1" dirty="0" smtClean="0"/>
              <a:t>Абсолютный нижний порог</a:t>
            </a:r>
            <a:r>
              <a:rPr lang="ru-RU" sz="2800" i="1" dirty="0" smtClean="0"/>
              <a:t> </a:t>
            </a:r>
            <a:r>
              <a:rPr lang="ru-RU" sz="2800" i="1" dirty="0"/>
              <a:t>— </a:t>
            </a:r>
            <a:r>
              <a:rPr lang="ru-RU" sz="2800" i="1" dirty="0">
                <a:solidFill>
                  <a:srgbClr val="FF0000"/>
                </a:solidFill>
              </a:rPr>
              <a:t>минимальное значение </a:t>
            </a:r>
            <a:r>
              <a:rPr lang="ru-RU" sz="2800" dirty="0"/>
              <a:t>в </a:t>
            </a:r>
            <a:r>
              <a:rPr lang="ru-RU" sz="2800" dirty="0" smtClean="0"/>
              <a:t>континууме (ряду) </a:t>
            </a:r>
            <a:r>
              <a:rPr lang="ru-RU" sz="2800" dirty="0"/>
              <a:t>стимулов, выше которого раздражитель </a:t>
            </a:r>
            <a:r>
              <a:rPr lang="ru-RU" sz="2800" b="1" dirty="0"/>
              <a:t>всегда</a:t>
            </a:r>
            <a:r>
              <a:rPr lang="ru-RU" sz="2800" dirty="0"/>
              <a:t> воспринимается. </a:t>
            </a:r>
          </a:p>
          <a:p>
            <a:pPr marL="46037" indent="0">
              <a:buNone/>
            </a:pPr>
            <a:r>
              <a:rPr lang="ru-RU" sz="2800" b="1" i="1" dirty="0" smtClean="0"/>
              <a:t>Дифференциальный (разностный или относительный) </a:t>
            </a:r>
            <a:r>
              <a:rPr lang="ru-RU" sz="2800" b="1" i="1" dirty="0"/>
              <a:t>порог</a:t>
            </a:r>
            <a:r>
              <a:rPr lang="ru-RU" sz="2800" i="1" dirty="0"/>
              <a:t> — </a:t>
            </a:r>
            <a:r>
              <a:rPr lang="ru-RU" sz="2800" i="1" dirty="0">
                <a:solidFill>
                  <a:srgbClr val="FF0000"/>
                </a:solidFill>
              </a:rPr>
              <a:t>минимальное различие </a:t>
            </a:r>
            <a:r>
              <a:rPr lang="ru-RU" sz="2800" dirty="0"/>
              <a:t>в выраженности </a:t>
            </a:r>
            <a:r>
              <a:rPr lang="ru-RU" sz="2800" dirty="0" smtClean="0"/>
              <a:t>стимулов</a:t>
            </a:r>
            <a:r>
              <a:rPr lang="ru-RU" sz="2800" dirty="0"/>
              <a:t>, превышение которого приводит к </a:t>
            </a:r>
            <a:r>
              <a:rPr lang="ru-RU" sz="2800" b="1" dirty="0"/>
              <a:t>восприятию </a:t>
            </a:r>
            <a:r>
              <a:rPr lang="ru-RU" sz="2800" b="1" dirty="0" smtClean="0"/>
              <a:t>этого </a:t>
            </a:r>
            <a:r>
              <a:rPr lang="ru-RU" sz="2800" b="1" dirty="0"/>
              <a:t>различия</a:t>
            </a:r>
            <a:r>
              <a:rPr lang="ru-RU" sz="2800" dirty="0"/>
              <a:t>.</a:t>
            </a:r>
          </a:p>
          <a:p>
            <a:pPr marL="46037" indent="0">
              <a:buNone/>
            </a:pPr>
            <a:r>
              <a:rPr lang="ru-RU" sz="2800" b="1" dirty="0" smtClean="0"/>
              <a:t>Через </a:t>
            </a:r>
            <a:r>
              <a:rPr lang="ru-RU" sz="2800" b="1" dirty="0"/>
              <a:t>абсолютный порог задается </a:t>
            </a:r>
            <a:r>
              <a:rPr lang="ru-RU" sz="2800" b="1" dirty="0">
                <a:solidFill>
                  <a:srgbClr val="FF0000"/>
                </a:solidFill>
              </a:rPr>
              <a:t>начальная точка отсчета </a:t>
            </a:r>
            <a:r>
              <a:rPr lang="ru-RU" sz="2800" b="1" dirty="0"/>
              <a:t>на психологической шкале, а через разностный порог вводится </a:t>
            </a:r>
            <a:r>
              <a:rPr lang="ru-RU" sz="2800" b="1" dirty="0">
                <a:solidFill>
                  <a:srgbClr val="FF0000"/>
                </a:solidFill>
              </a:rPr>
              <a:t>единица измерения </a:t>
            </a:r>
            <a:r>
              <a:rPr lang="ru-RU" sz="2800" b="1" dirty="0"/>
              <a:t>на ней.</a:t>
            </a:r>
            <a:endParaRPr lang="ru-RU" altLang="ru-RU" sz="2800" b="1" dirty="0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26965" y="4841776"/>
            <a:ext cx="9144000" cy="2016224"/>
          </a:xfrm>
          <a:prstGeom prst="roundRect">
            <a:avLst/>
          </a:prstGeom>
          <a:solidFill>
            <a:srgbClr val="FFFF00">
              <a:alpha val="42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15888"/>
            <a:ext cx="8497887" cy="6481762"/>
          </a:xfrm>
        </p:spPr>
        <p:txBody>
          <a:bodyPr rtlCol="0">
            <a:normAutofit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После выявления конструктов строится матрица-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пустографка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конструкт* объект.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Испытуемый по избранной шкале оценивает объекты в поле конструктов. Полученный многомерный массив подвергается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факторному, кластерному 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анализу,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многомерному 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шкалированию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Результаты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визализируются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и интерпретируются.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115888"/>
            <a:ext cx="8497887" cy="6481762"/>
          </a:xfrm>
        </p:spPr>
        <p:txBody>
          <a:bodyPr rtlCol="0">
            <a:normAutofit lnSpcReduction="10000"/>
          </a:bodyPr>
          <a:lstStyle/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Кроме того применяются другие виды решеток (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3600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мликативная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 резистентная)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для выявления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иерархии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конструктов и </a:t>
            </a:r>
            <a:r>
              <a:rPr lang="ru-RU" sz="36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диссонансов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конструктной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системе (точки психологической напряженности, места работы психологических защит, глубинные причины проблем).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Возможно сравнение </a:t>
            </a:r>
            <a:r>
              <a:rPr lang="ru-RU" sz="3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конструктных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систем двух людей и групп людей.</a:t>
            </a: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endParaRPr lang="ru-RU" sz="3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" indent="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 вышел за пределы психологии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633412"/>
          </a:xfrm>
        </p:spPr>
        <p:txBody>
          <a:bodyPr>
            <a:normAutofit fontScale="90000"/>
          </a:bodyPr>
          <a:lstStyle/>
          <a:p>
            <a:pPr marL="0" indent="0" algn="l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Georgia" panose="02040502050405020303" pitchFamily="18" charset="0"/>
              <a:buNone/>
              <a:defRPr/>
            </a:pPr>
            <a:r>
              <a:rPr lang="ru-RU" altLang="ru-RU" dirty="0" smtClean="0">
                <a:latin typeface="Times New Roman" pitchFamily="18" charset="0"/>
                <a:cs typeface="Times New Roman" pitchFamily="18" charset="0"/>
              </a:rPr>
              <a:t>Литература по теме:</a:t>
            </a:r>
          </a:p>
        </p:txBody>
      </p:sp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395288" y="908050"/>
            <a:ext cx="8291512" cy="5689600"/>
          </a:xfrm>
        </p:spPr>
        <p:txBody>
          <a:bodyPr rtlCol="0">
            <a:normAutofit/>
          </a:bodyPr>
          <a:lstStyle/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Келли Дж. Теория личности. СПб.: Речь, 2000.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Франселла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Баннистер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Д. Новый метод исследования личности. Руководство по репертуарным личностным методикам. М.: Прогресс, 1987. 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Валери 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Стюарт ПРАКТИЧЕСКОЕ ПРИМЕНЕНИЕ РЕПЕРТУАРНЫХ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РЕШЕТОК В БИЗНЕСЕ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Петренко В. Ф. Основы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психосемантики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СПб, 2005.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Компьютерная </a:t>
            </a:r>
            <a:r>
              <a:rPr lang="ru-RU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программа 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KELLI</a:t>
            </a:r>
            <a:endParaRPr lang="ru-RU" sz="2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Тарарухина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М.И., </a:t>
            </a:r>
            <a:r>
              <a:rPr lang="ru-RU" sz="26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Ионцева</a:t>
            </a:r>
            <a:r>
              <a:rPr lang="ru-RU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М.В. Техника репертуарных решеток Дж. Келли// Социология: методология, методы, математические модели, 1997. №8.</a:t>
            </a: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http</a:t>
            </a:r>
            <a:r>
              <a:rPr lang="en-US" sz="26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://</a:t>
            </a:r>
            <a:r>
              <a:rPr lang="en-US" sz="2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www.enquirewithin.co.nz/backgrou.htm</a:t>
            </a:r>
            <a:endParaRPr lang="ru-RU" sz="26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indent="-182880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Arial" panose="020B0604020202020204" pitchFamily="34" charset="0"/>
              <a:buChar char="•"/>
              <a:defRPr/>
            </a:pPr>
            <a:endParaRPr lang="ru-RU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Содержимое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579296" cy="6624736"/>
          </a:xfrm>
          <a:extLst/>
        </p:spPr>
        <p:txBody>
          <a:bodyPr rtlCol="0">
            <a:normAutofit/>
          </a:bodyPr>
          <a:lstStyle/>
          <a:p>
            <a:pPr marL="2160000" lvl="8" indent="0">
              <a:lnSpc>
                <a:spcPct val="115000"/>
              </a:lnSpc>
              <a:spcAft>
                <a:spcPts val="0"/>
              </a:spcAft>
              <a:buFont typeface="Georgia" pitchFamily="18" charset="0"/>
              <a:buNone/>
              <a:defRPr/>
            </a:pPr>
            <a:r>
              <a:rPr lang="ru-RU" sz="6600" b="1" dirty="0" smtClean="0">
                <a:solidFill>
                  <a:srgbClr val="FF0000"/>
                </a:solidFill>
                <a:latin typeface="Times New Roman"/>
                <a:ea typeface="Times New Roman"/>
              </a:rPr>
              <a:t>Диагностика личности с использованием типологии Юнга</a:t>
            </a:r>
            <a:endParaRPr lang="ru-RU" sz="6600" dirty="0" smtClean="0">
              <a:solidFill>
                <a:srgbClr val="FF0000"/>
              </a:solidFill>
              <a:latin typeface="Times New Roman"/>
              <a:ea typeface="Calibri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640762" cy="6335712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44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Юнга</a:t>
            </a:r>
            <a:endParaRPr lang="ru-RU" altLang="ru-RU" sz="4400" smtClean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Ввёл в психологию Понятие «</a:t>
            </a:r>
            <a:r>
              <a:rPr lang="ru-RU" altLang="ru-RU" sz="3600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Типология Юнга"/>
              </a:rPr>
              <a:t>психических функций</a:t>
            </a: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Опираясь на свой практический опыт, Юнг выделил и обозначил следующие характеристики: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«мышление» -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«чувство»,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«ощущение» -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«интуиция». 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«Рациональные» функции 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600" b="1" smtClean="0">
                <a:solidFill>
                  <a:srgbClr val="00B05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«иррациональные» функции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250825" y="188913"/>
            <a:ext cx="8642350" cy="64801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мнению Юнга, одна из этих характеристик или «функций» </a:t>
            </a:r>
            <a:r>
              <a:rPr lang="ru-RU" altLang="ru-RU" sz="3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может быть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господствующей над другими, и тогда формируется соответствующий «психологический тип». </a:t>
            </a:r>
            <a:endParaRPr lang="ru-RU" altLang="ru-RU" sz="3600" smtClean="0">
              <a:solidFill>
                <a:schemeClr val="tx1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характеристикой, выделенной Юнгом, была </a:t>
            </a:r>
            <a:r>
              <a:rPr lang="ru-RU" altLang="ru-RU" sz="3600" i="1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психологическая установка</a:t>
            </a:r>
            <a:r>
              <a:rPr lang="ru-RU" altLang="ru-RU" sz="360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которая может быть </a:t>
            </a:r>
            <a:r>
              <a:rPr lang="ru-RU" altLang="ru-RU" sz="3600" u="sng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  <a:hlinkClick r:id="rId2" tooltip="Интроверсия — экстраверсия"/>
              </a:rPr>
              <a:t>экстравертной либо интровертной</a:t>
            </a:r>
            <a:r>
              <a:rPr lang="ru-RU" altLang="ru-RU" sz="3600" smtClean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3600" smtClean="0"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altLang="ru-RU" sz="2400" smtClean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" indent="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sz="2400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62622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Юнг не предназначал свою типологическую систему для классификации людей. Однако она была практически развита (независимо) в США и СССР ( </a:t>
            </a:r>
            <a:r>
              <a:rPr lang="ru-RU" altLang="ru-RU" sz="28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типология  Майерс—Бриггс  </a:t>
            </a:r>
            <a:r>
              <a:rPr lang="ru-RU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altLang="ru-RU" sz="2800" b="1" smtClean="0">
                <a:solidFill>
                  <a:srgbClr val="FFFF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соционика Аугустинавичюте</a:t>
            </a:r>
            <a:r>
              <a:rPr lang="ru-RU" altLang="ru-RU" sz="2800" b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соответственно).</a:t>
            </a:r>
            <a:endParaRPr lang="ru-RU" altLang="ru-RU" sz="2800" smtClean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Немного по разному, но оба практических направления выводят из типологии Юнга существование </a:t>
            </a: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16 психотипов</a:t>
            </a:r>
            <a:r>
              <a:rPr lang="ru-RU" altLang="ru-RU" sz="320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ru-RU" altLang="ru-RU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Даны подробные характеристики, определены сильные и слабые качества, даны примеры представителей типов среди известных людей.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  <a:defRPr/>
            </a:pPr>
            <a:endParaRPr lang="ru-RU" altLang="ru-RU" sz="2800" smtClean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graphicFrame>
        <p:nvGraphicFramePr>
          <p:cNvPr id="61444" name="Объект 3"/>
          <p:cNvGraphicFramePr>
            <a:graphicFrameLocks noChangeAspect="1"/>
          </p:cNvGraphicFramePr>
          <p:nvPr/>
        </p:nvGraphicFramePr>
        <p:xfrm>
          <a:off x="3563938" y="5445125"/>
          <a:ext cx="914400" cy="77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91" name="Document" showAsIcon="1" r:id="rId3" imgW="914400" imgH="771525" progId="Word.Document.12">
                  <p:embed/>
                </p:oleObj>
              </mc:Choice>
              <mc:Fallback>
                <p:oleObj name="Document" showAsIcon="1" r:id="rId3" imgW="914400" imgH="771525" progId="Word.Document.12">
                  <p:embed/>
                  <p:pic>
                    <p:nvPicPr>
                      <p:cNvPr id="0" name="Объект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63938" y="5445125"/>
                        <a:ext cx="914400" cy="7715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Объект 2"/>
          <p:cNvSpPr>
            <a:spLocks noGrp="1"/>
          </p:cNvSpPr>
          <p:nvPr>
            <p:ph sz="quarter" idx="13"/>
          </p:nvPr>
        </p:nvSpPr>
        <p:spPr>
          <a:xfrm>
            <a:off x="179388" y="115888"/>
            <a:ext cx="8785225" cy="6553200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Прикладное значение заключается «в правильной оценке человеком собственного потенциала и нахождении адекватных путей </a:t>
            </a:r>
            <a:r>
              <a:rPr lang="ru-RU" altLang="ru-RU" sz="3600" u="sng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 tooltip="Самоактуализация"/>
              </a:rPr>
              <a:t>самореализации</a:t>
            </a:r>
            <a:r>
              <a:rPr lang="ru-RU" altLang="ru-RU" sz="3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а также в объективном восприятии возможностей и способностей окружающих, чтобы строить более гармоничные взаимоотношения с ними».</a:t>
            </a:r>
            <a:endParaRPr lang="ru-RU" altLang="ru-RU" sz="3600" smtClean="0"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46037" indent="0">
              <a:lnSpc>
                <a:spcPct val="115000"/>
              </a:lnSpc>
              <a:spcAft>
                <a:spcPts val="0"/>
              </a:spcAft>
              <a:buFont typeface="Georgia" panose="02040502050405020303" pitchFamily="18" charset="0"/>
              <a:buNone/>
              <a:defRPr/>
            </a:pPr>
            <a:r>
              <a:rPr lang="ru-RU" sz="2800" dirty="0" smtClean="0">
                <a:effectLst/>
                <a:latin typeface="Times New Roman"/>
                <a:ea typeface="Times New Roman"/>
              </a:rPr>
              <a:t> </a:t>
            </a:r>
            <a:endParaRPr lang="ru-RU" dirty="0"/>
          </a:p>
        </p:txBody>
      </p:sp>
      <p:sp>
        <p:nvSpPr>
          <p:cNvPr id="63491" name="Объект 2"/>
          <p:cNvSpPr>
            <a:spLocks noGrp="1"/>
          </p:cNvSpPr>
          <p:nvPr>
            <p:ph sz="quarter" idx="13"/>
          </p:nvPr>
        </p:nvSpPr>
        <p:spPr>
          <a:xfrm>
            <a:off x="179388" y="188913"/>
            <a:ext cx="8964612" cy="64801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6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Тесты-опросники:</a:t>
            </a:r>
            <a:endParaRPr lang="ru-RU" altLang="ru-RU" sz="3600" b="1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Майерс-Бриггс.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Опросник Кейрси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Тест Гуленко</a:t>
            </a:r>
            <a:endParaRPr lang="ru-RU" altLang="ru-RU" sz="3200" b="1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320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Много классификаторов: пособий по наблюдению и анализу продуктов деятельности.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Критика за недостаточную эмпиричность, надуманность, схематичность.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И по факту сходится и народу нравится.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2400" smtClean="0"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Объект 2"/>
          <p:cNvSpPr>
            <a:spLocks noGrp="1"/>
          </p:cNvSpPr>
          <p:nvPr>
            <p:ph sz="quarter" idx="13"/>
          </p:nvPr>
        </p:nvSpPr>
        <p:spPr>
          <a:xfrm>
            <a:off x="468313" y="333375"/>
            <a:ext cx="8424862" cy="6264275"/>
          </a:xfrm>
        </p:spPr>
        <p:txBody>
          <a:bodyPr/>
          <a:lstStyle/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Юнг, К. Г. 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Психологические типы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 / под ред. В. Зеленского; пер. С. Лорие. — СПб. : 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  <a:hlinkClick r:id="rId3" tooltip="Азбука (издательство)"/>
              </a:rPr>
              <a:t>Азбука</a:t>
            </a:r>
            <a:r>
              <a:rPr lang="ru-RU" altLang="ru-RU" sz="4000" smtClean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, 2001.</a:t>
            </a:r>
            <a:endParaRPr lang="ru-RU" altLang="ru-RU" sz="4000" smtClean="0">
              <a:solidFill>
                <a:srgbClr val="FF0000"/>
              </a:solidFill>
              <a:latin typeface="Times New Roman" panose="02020603050405020304" pitchFamily="18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Отто Крегер «Типы людей и бизнес»</a:t>
            </a:r>
          </a:p>
          <a:p>
            <a:pPr marL="44450" indent="0">
              <a:lnSpc>
                <a:spcPct val="115000"/>
              </a:lnSpc>
              <a:spcAft>
                <a:spcPct val="0"/>
              </a:spcAft>
              <a:buFont typeface="Georgia" panose="02040502050405020303" pitchFamily="18" charset="0"/>
              <a:buNone/>
            </a:pPr>
            <a:r>
              <a:rPr lang="ru-RU" altLang="ru-RU" sz="4000" smtClean="0">
                <a:solidFill>
                  <a:srgbClr val="0070C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Calibri" panose="020F0502020204030204" pitchFamily="34" charset="0"/>
              </a:rPr>
              <a:t>Аугустинавичюте А. Соционика: Введение / Сост. Л. Филиппов. — М.: СПб.: Terra Fantastica, 1998. — 448 с.</a:t>
            </a:r>
          </a:p>
          <a:p>
            <a:pPr marL="44450" indent="0" eaLnBrk="1" hangingPunct="1">
              <a:spcAft>
                <a:spcPct val="0"/>
              </a:spcAft>
              <a:buFont typeface="Georgia" panose="02040502050405020303" pitchFamily="18" charset="0"/>
              <a:buNone/>
            </a:pPr>
            <a:endParaRPr lang="ru-RU" alt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07504" y="116632"/>
            <a:ext cx="8928992" cy="6624736"/>
          </a:xfrm>
        </p:spPr>
        <p:txBody>
          <a:bodyPr/>
          <a:lstStyle/>
          <a:p>
            <a:pPr marL="46037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dirty="0" smtClean="0"/>
              <a:t>Дифференциальный порог называется </a:t>
            </a:r>
            <a:r>
              <a:rPr lang="ru-RU" b="1" dirty="0" smtClean="0">
                <a:solidFill>
                  <a:srgbClr val="FF0000"/>
                </a:solidFill>
              </a:rPr>
              <a:t>разностным</a:t>
            </a:r>
            <a:r>
              <a:rPr lang="ru-RU" dirty="0" smtClean="0"/>
              <a:t>, если определяется как РАЗНОСТЬ между некоторым начальным уровнем раздражителя и точкой возникновения (пропадания) ощущения различия.</a:t>
            </a:r>
          </a:p>
          <a:p>
            <a:pPr marL="46037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 smtClean="0">
                <a:solidFill>
                  <a:srgbClr val="FF0000"/>
                </a:solidFill>
              </a:rPr>
              <a:t>L</a:t>
            </a:r>
            <a:r>
              <a:rPr lang="ru-RU" sz="4400" b="1" dirty="0" err="1" smtClean="0">
                <a:solidFill>
                  <a:srgbClr val="FF0000"/>
                </a:solidFill>
              </a:rPr>
              <a:t>разн</a:t>
            </a:r>
            <a:r>
              <a:rPr lang="ru-RU" sz="4400" b="1" dirty="0" smtClean="0">
                <a:solidFill>
                  <a:srgbClr val="FF0000"/>
                </a:solidFill>
              </a:rPr>
              <a:t>=Х</a:t>
            </a:r>
            <a:r>
              <a:rPr lang="ru-RU" sz="4400" b="1" baseline="-25000" dirty="0" smtClean="0">
                <a:solidFill>
                  <a:srgbClr val="FF0000"/>
                </a:solidFill>
              </a:rPr>
              <a:t>0</a:t>
            </a:r>
            <a:r>
              <a:rPr lang="ru-RU" sz="4400" b="1" dirty="0" smtClean="0">
                <a:solidFill>
                  <a:srgbClr val="FF0000"/>
                </a:solidFill>
              </a:rPr>
              <a:t>-Х</a:t>
            </a:r>
            <a:r>
              <a:rPr lang="ru-RU" sz="4400" b="1" baseline="-25000" dirty="0" smtClean="0">
                <a:solidFill>
                  <a:srgbClr val="FF0000"/>
                </a:solidFill>
              </a:rPr>
              <a:t>1</a:t>
            </a:r>
          </a:p>
          <a:p>
            <a:pPr marL="46037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aseline="-25000" dirty="0" smtClean="0"/>
              <a:t>Разностный порог измеряется в физических единицах раздражителя (мм, дБ…)</a:t>
            </a:r>
            <a:r>
              <a:rPr lang="ru-RU" sz="3600" dirty="0"/>
              <a:t> </a:t>
            </a:r>
            <a:endParaRPr lang="ru-RU" sz="3600" dirty="0" smtClean="0"/>
          </a:p>
          <a:p>
            <a:pPr marL="46037" indent="0">
              <a:buNone/>
            </a:pPr>
            <a:endParaRPr lang="ru-RU" sz="2400" dirty="0" smtClean="0"/>
          </a:p>
          <a:p>
            <a:pPr marL="46037" indent="0">
              <a:buNone/>
            </a:pPr>
            <a:r>
              <a:rPr lang="ru-RU" sz="2400" dirty="0" smtClean="0"/>
              <a:t>Дифференциальный </a:t>
            </a:r>
            <a:r>
              <a:rPr lang="ru-RU" sz="2400" dirty="0"/>
              <a:t>порог называется </a:t>
            </a:r>
            <a:r>
              <a:rPr lang="ru-RU" sz="2400" b="1" dirty="0" smtClean="0">
                <a:solidFill>
                  <a:srgbClr val="FF0000"/>
                </a:solidFill>
              </a:rPr>
              <a:t>относительным</a:t>
            </a:r>
            <a:r>
              <a:rPr lang="ru-RU" sz="2400" dirty="0" smtClean="0"/>
              <a:t>, </a:t>
            </a:r>
            <a:r>
              <a:rPr lang="ru-RU" sz="2400" dirty="0"/>
              <a:t>если определяется как </a:t>
            </a:r>
            <a:r>
              <a:rPr lang="ru-RU" sz="2400" dirty="0" smtClean="0"/>
              <a:t>ОТНОШЕНИЕ некоторого начального уровн</a:t>
            </a:r>
            <a:r>
              <a:rPr lang="ru-RU" sz="2400" dirty="0"/>
              <a:t>я</a:t>
            </a:r>
            <a:r>
              <a:rPr lang="ru-RU" sz="2400" dirty="0" smtClean="0"/>
              <a:t> </a:t>
            </a:r>
            <a:r>
              <a:rPr lang="ru-RU" sz="2400" dirty="0"/>
              <a:t>раздражителя </a:t>
            </a:r>
            <a:r>
              <a:rPr lang="ru-RU" sz="2400" dirty="0" smtClean="0"/>
              <a:t>к координате точки </a:t>
            </a:r>
            <a:r>
              <a:rPr lang="ru-RU" sz="2400" dirty="0"/>
              <a:t>возникновения (пропадания) ощущения различия</a:t>
            </a:r>
            <a:r>
              <a:rPr lang="ru-RU" sz="2400" dirty="0" smtClean="0"/>
              <a:t>.</a:t>
            </a:r>
          </a:p>
          <a:p>
            <a:pPr marL="46037" indent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000" b="1" dirty="0" smtClean="0">
                <a:solidFill>
                  <a:srgbClr val="FF0000"/>
                </a:solidFill>
              </a:rPr>
              <a:t>L</a:t>
            </a:r>
            <a:r>
              <a:rPr lang="ru-RU" sz="4000" b="1" dirty="0" err="1" smtClean="0">
                <a:solidFill>
                  <a:srgbClr val="FF0000"/>
                </a:solidFill>
              </a:rPr>
              <a:t>отн</a:t>
            </a:r>
            <a:r>
              <a:rPr lang="ru-RU" sz="4000" b="1" dirty="0" smtClean="0">
                <a:solidFill>
                  <a:srgbClr val="FF0000"/>
                </a:solidFill>
              </a:rPr>
              <a:t>=Х</a:t>
            </a:r>
            <a:r>
              <a:rPr lang="ru-RU" sz="4000" b="1" baseline="-25000" dirty="0" smtClean="0">
                <a:solidFill>
                  <a:srgbClr val="FF0000"/>
                </a:solidFill>
              </a:rPr>
              <a:t>0</a:t>
            </a:r>
            <a:r>
              <a:rPr lang="ru-RU" sz="4000" b="1" dirty="0" smtClean="0">
                <a:solidFill>
                  <a:srgbClr val="FF0000"/>
                </a:solidFill>
              </a:rPr>
              <a:t>/Х</a:t>
            </a:r>
            <a:r>
              <a:rPr lang="ru-RU" sz="4000" b="1" baseline="-25000" dirty="0" smtClean="0">
                <a:solidFill>
                  <a:srgbClr val="FF0000"/>
                </a:solidFill>
              </a:rPr>
              <a:t>1</a:t>
            </a:r>
          </a:p>
          <a:p>
            <a:pPr marL="46037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aseline="-25000" dirty="0" smtClean="0"/>
              <a:t>Относительный порог измеряется в безразмерных единицах (например %)</a:t>
            </a:r>
            <a:endParaRPr lang="ru-RU" sz="3600" baseline="-25000" dirty="0"/>
          </a:p>
        </p:txBody>
      </p:sp>
    </p:spTree>
    <p:extLst>
      <p:ext uri="{BB962C8B-B14F-4D97-AF65-F5344CB8AC3E}">
        <p14:creationId xmlns:p14="http://schemas.microsoft.com/office/powerpoint/2010/main" val="13043315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741368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/>
          </a:bodyPr>
          <a:lstStyle/>
          <a:p>
            <a:pPr marL="46037" indent="0">
              <a:buNone/>
            </a:pPr>
            <a:r>
              <a:rPr lang="ru-RU" sz="3200" b="1" dirty="0">
                <a:solidFill>
                  <a:srgbClr val="FF0000"/>
                </a:solidFill>
              </a:rPr>
              <a:t>3. Классические методы измерения порогов</a:t>
            </a:r>
            <a:endParaRPr lang="ru-RU" sz="3200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2800" dirty="0"/>
              <a:t>Знакомство с ними - основа подготовки психолога-экспериментатора. </a:t>
            </a:r>
          </a:p>
          <a:p>
            <a:pPr marL="46037" indent="0">
              <a:buNone/>
            </a:pPr>
            <a:r>
              <a:rPr lang="ru-RU" sz="2800" dirty="0"/>
              <a:t>В классических методах </a:t>
            </a:r>
            <a:r>
              <a:rPr lang="ru-RU" sz="2800" dirty="0">
                <a:solidFill>
                  <a:srgbClr val="FF0000"/>
                </a:solidFill>
              </a:rPr>
              <a:t>не учитывается</a:t>
            </a:r>
            <a:r>
              <a:rPr lang="ru-RU" sz="2800" i="1" dirty="0">
                <a:solidFill>
                  <a:srgbClr val="FF0000"/>
                </a:solidFill>
              </a:rPr>
              <a:t> </a:t>
            </a:r>
            <a:r>
              <a:rPr lang="ru-RU" sz="2800" i="1" dirty="0"/>
              <a:t>влияние</a:t>
            </a:r>
            <a:r>
              <a:rPr lang="ru-RU" sz="2800" dirty="0"/>
              <a:t> на ответы испытуемого </a:t>
            </a:r>
            <a:r>
              <a:rPr lang="ru-RU" sz="2800" i="1" dirty="0" smtClean="0">
                <a:solidFill>
                  <a:srgbClr val="0070C0"/>
                </a:solidFill>
              </a:rPr>
              <a:t>несенсорных факторов</a:t>
            </a:r>
            <a:r>
              <a:rPr lang="ru-RU" sz="2800" dirty="0" smtClean="0">
                <a:solidFill>
                  <a:srgbClr val="0070C0"/>
                </a:solidFill>
              </a:rPr>
              <a:t>: </a:t>
            </a:r>
            <a:r>
              <a:rPr lang="ru-RU" sz="2800" dirty="0" smtClean="0"/>
              <a:t>мотивация</a:t>
            </a:r>
            <a:r>
              <a:rPr lang="ru-RU" sz="2800" dirty="0"/>
              <a:t>, </a:t>
            </a:r>
            <a:r>
              <a:rPr lang="ru-RU" sz="2800" dirty="0" smtClean="0"/>
              <a:t>личная стратегия . </a:t>
            </a:r>
            <a:endParaRPr lang="ru-RU" sz="2800" dirty="0"/>
          </a:p>
          <a:p>
            <a:pPr marL="46037" indent="0">
              <a:buNone/>
            </a:pPr>
            <a:r>
              <a:rPr lang="ru-RU" sz="2800" b="1" dirty="0"/>
              <a:t>Классических методов – три.</a:t>
            </a:r>
            <a:endParaRPr lang="ru-RU" sz="2800" dirty="0"/>
          </a:p>
          <a:p>
            <a:pPr marL="46037" indent="0">
              <a:spcBef>
                <a:spcPts val="1800"/>
              </a:spcBef>
              <a:buNone/>
            </a:pPr>
            <a:r>
              <a:rPr lang="ru-RU" sz="2800" b="1" dirty="0">
                <a:solidFill>
                  <a:srgbClr val="FF0000"/>
                </a:solidFill>
              </a:rPr>
              <a:t> </a:t>
            </a:r>
            <a:r>
              <a:rPr lang="ru-RU" sz="2800" b="1" dirty="0" smtClean="0">
                <a:solidFill>
                  <a:srgbClr val="FF0000"/>
                </a:solidFill>
              </a:rPr>
              <a:t>3.1</a:t>
            </a:r>
            <a:r>
              <a:rPr lang="ru-RU" sz="2800" b="1" dirty="0">
                <a:solidFill>
                  <a:srgbClr val="FF0000"/>
                </a:solidFill>
              </a:rPr>
              <a:t>. Метод минимальных изменений</a:t>
            </a:r>
          </a:p>
          <a:p>
            <a:pPr marL="46037" indent="0">
              <a:buNone/>
            </a:pPr>
            <a:r>
              <a:rPr lang="ru-RU" sz="2800" dirty="0" smtClean="0"/>
              <a:t>Метод </a:t>
            </a:r>
            <a:r>
              <a:rPr lang="ru-RU" sz="2800" dirty="0"/>
              <a:t>дает знание величины порога </a:t>
            </a:r>
            <a:r>
              <a:rPr lang="ru-RU" sz="2800" i="1" dirty="0"/>
              <a:t>в ходе самого измерения.</a:t>
            </a:r>
            <a:r>
              <a:rPr lang="ru-RU" sz="2800" dirty="0"/>
              <a:t> </a:t>
            </a:r>
            <a:endParaRPr lang="ru-RU" sz="2800" dirty="0" smtClean="0"/>
          </a:p>
          <a:p>
            <a:pPr marL="46037" indent="0">
              <a:buNone/>
            </a:pPr>
            <a:r>
              <a:rPr lang="ru-RU" sz="2400" i="1" dirty="0" smtClean="0"/>
              <a:t>В </a:t>
            </a:r>
            <a:r>
              <a:rPr lang="ru-RU" sz="2400" i="1" dirty="0"/>
              <a:t>процедуре </a:t>
            </a:r>
            <a:r>
              <a:rPr lang="ru-RU" sz="2400" i="1" dirty="0" smtClean="0"/>
              <a:t>прямо отражается </a:t>
            </a:r>
            <a:r>
              <a:rPr lang="ru-RU" sz="2400" i="1" dirty="0"/>
              <a:t>понимание порога как барьера, разделяющего </a:t>
            </a:r>
            <a:r>
              <a:rPr lang="ru-RU" sz="2400" i="1" dirty="0" smtClean="0"/>
              <a:t>стимулы </a:t>
            </a:r>
            <a:r>
              <a:rPr lang="ru-RU" sz="2400" b="1" i="1" dirty="0">
                <a:solidFill>
                  <a:srgbClr val="FF0000"/>
                </a:solidFill>
              </a:rPr>
              <a:t>на ощущаемые и </a:t>
            </a:r>
            <a:r>
              <a:rPr lang="ru-RU" sz="2400" b="1" i="1" dirty="0" smtClean="0">
                <a:solidFill>
                  <a:srgbClr val="FF0000"/>
                </a:solidFill>
              </a:rPr>
              <a:t>неощущаемые.</a:t>
            </a:r>
            <a:endParaRPr lang="ru-RU" sz="2400" b="1" i="1" dirty="0">
              <a:solidFill>
                <a:srgbClr val="FF0000"/>
              </a:solidFill>
            </a:endParaRPr>
          </a:p>
          <a:p>
            <a:pPr indent="-18288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Font typeface="Wingdings 2" pitchFamily="18" charset="2"/>
              <a:buNone/>
              <a:defRPr/>
            </a:pPr>
            <a:endParaRPr lang="ru-RU" altLang="ru-RU" sz="1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 lnSpcReduction="20000"/>
          </a:bodyPr>
          <a:lstStyle/>
          <a:p>
            <a:pPr marL="46037" indent="0" algn="ctr">
              <a:buNone/>
            </a:pPr>
            <a:r>
              <a:rPr lang="ru-RU" sz="3600" b="1" i="1" dirty="0">
                <a:solidFill>
                  <a:srgbClr val="FF0000"/>
                </a:solidFill>
              </a:rPr>
              <a:t>Пример </a:t>
            </a:r>
            <a:r>
              <a:rPr lang="ru-RU" sz="3600" b="1" dirty="0">
                <a:solidFill>
                  <a:srgbClr val="FF0000"/>
                </a:solidFill>
              </a:rPr>
              <a:t> </a:t>
            </a:r>
            <a:r>
              <a:rPr lang="ru-RU" sz="3600" b="1" i="1" dirty="0">
                <a:solidFill>
                  <a:srgbClr val="FF0000"/>
                </a:solidFill>
              </a:rPr>
              <a:t>измерения </a:t>
            </a:r>
            <a:r>
              <a:rPr lang="ru-RU" sz="3600" b="1" i="1" cap="all" dirty="0">
                <a:solidFill>
                  <a:srgbClr val="FF0000"/>
                </a:solidFill>
              </a:rPr>
              <a:t>абсолютного порога </a:t>
            </a:r>
            <a:r>
              <a:rPr lang="ru-RU" sz="3600" b="1" i="1" dirty="0">
                <a:solidFill>
                  <a:srgbClr val="FF0000"/>
                </a:solidFill>
              </a:rPr>
              <a:t>методом минимальных изменений.</a:t>
            </a:r>
            <a:endParaRPr lang="ru-RU" sz="3600" b="1" dirty="0">
              <a:solidFill>
                <a:srgbClr val="FF0000"/>
              </a:solidFill>
            </a:endParaRPr>
          </a:p>
          <a:p>
            <a:pPr marL="46037" indent="0">
              <a:buNone/>
            </a:pPr>
            <a:r>
              <a:rPr lang="ru-RU" sz="3600" dirty="0"/>
              <a:t>С постоянным интервалом времени предъявляется пятно света в полной темноте. Испытуемый даёт </a:t>
            </a:r>
            <a:r>
              <a:rPr lang="ru-RU" sz="3600" i="1" dirty="0">
                <a:solidFill>
                  <a:srgbClr val="FF0000"/>
                </a:solidFill>
              </a:rPr>
              <a:t>две категории ответов</a:t>
            </a:r>
            <a:r>
              <a:rPr lang="ru-RU" sz="3600" dirty="0">
                <a:solidFill>
                  <a:srgbClr val="FF0000"/>
                </a:solidFill>
              </a:rPr>
              <a:t> ("Вижу", "Не вижу"). </a:t>
            </a:r>
          </a:p>
          <a:p>
            <a:pPr marL="46037" indent="0">
              <a:buNone/>
            </a:pPr>
            <a:r>
              <a:rPr lang="ru-RU" sz="3600" dirty="0"/>
              <a:t>Ответ регистрируется. </a:t>
            </a:r>
          </a:p>
          <a:p>
            <a:pPr marL="46037" indent="0">
              <a:buNone/>
            </a:pPr>
            <a:r>
              <a:rPr lang="ru-RU" sz="3600" dirty="0"/>
              <a:t>Яркость пятна изменяется </a:t>
            </a:r>
            <a:r>
              <a:rPr lang="ru-RU" sz="3600" i="1" dirty="0"/>
              <a:t>нисходящими и восходящими рядами.</a:t>
            </a:r>
            <a:r>
              <a:rPr lang="ru-RU" sz="3600" dirty="0"/>
              <a:t> Сначала яркость </a:t>
            </a:r>
            <a:r>
              <a:rPr lang="ru-RU" sz="3600" b="1" dirty="0">
                <a:solidFill>
                  <a:srgbClr val="FF0000"/>
                </a:solidFill>
              </a:rPr>
              <a:t>постепенно</a:t>
            </a:r>
            <a:r>
              <a:rPr lang="ru-RU" sz="3600" dirty="0"/>
              <a:t> уменьшается от максимума до минимума, затем — наоборот. Таких восходящих и нисходящих рядов – от нескольких </a:t>
            </a:r>
            <a:r>
              <a:rPr lang="ru-RU" sz="3600" dirty="0" smtClean="0"/>
              <a:t>штук до </a:t>
            </a:r>
            <a:r>
              <a:rPr lang="ru-RU" sz="3600" dirty="0"/>
              <a:t>нескольких десятков.</a:t>
            </a: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Содержимое 2"/>
          <p:cNvSpPr>
            <a:spLocks noGrp="1"/>
          </p:cNvSpPr>
          <p:nvPr>
            <p:ph sz="quarter" idx="13"/>
          </p:nvPr>
        </p:nvSpPr>
        <p:spPr>
          <a:xfrm>
            <a:off x="0" y="0"/>
            <a:ext cx="9144000" cy="6858000"/>
          </a:xfr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r="100000" b="100000"/>
            </a:path>
            <a:tileRect l="-100000" t="-100000"/>
          </a:gradFill>
          <a:extLst/>
        </p:spPr>
        <p:txBody>
          <a:bodyPr rtlCol="0">
            <a:normAutofit fontScale="92500"/>
          </a:bodyPr>
          <a:lstStyle/>
          <a:p>
            <a:pPr marL="46037" indent="0">
              <a:buNone/>
            </a:pPr>
            <a:r>
              <a:rPr lang="ru-RU" sz="4000" dirty="0"/>
              <a:t>За </a:t>
            </a:r>
            <a:r>
              <a:rPr lang="ru-RU" sz="4000" i="1" dirty="0" smtClean="0">
                <a:solidFill>
                  <a:srgbClr val="00B050"/>
                </a:solidFill>
              </a:rPr>
              <a:t>частный</a:t>
            </a:r>
            <a:r>
              <a:rPr lang="ru-RU" sz="4000" dirty="0" smtClean="0"/>
              <a:t> </a:t>
            </a:r>
            <a:r>
              <a:rPr lang="ru-RU" sz="4000" b="1" i="1" dirty="0" err="1" smtClean="0"/>
              <a:t>диф</a:t>
            </a:r>
            <a:r>
              <a:rPr lang="ru-RU" sz="4000" b="1" i="1" dirty="0" smtClean="0"/>
              <a:t>. порог </a:t>
            </a:r>
            <a:r>
              <a:rPr lang="ru-RU" sz="4000" dirty="0" smtClean="0"/>
              <a:t>принимается </a:t>
            </a:r>
            <a:r>
              <a:rPr lang="ru-RU" sz="4000" b="1" dirty="0">
                <a:solidFill>
                  <a:srgbClr val="FF0000"/>
                </a:solidFill>
              </a:rPr>
              <a:t>величина яркости </a:t>
            </a:r>
            <a:r>
              <a:rPr lang="ru-RU" sz="4000" b="1" i="1" dirty="0">
                <a:solidFill>
                  <a:srgbClr val="FF0000"/>
                </a:solidFill>
              </a:rPr>
              <a:t>в середине </a:t>
            </a:r>
            <a:r>
              <a:rPr lang="ru-RU" sz="4000" b="1" i="1" dirty="0" smtClean="0">
                <a:solidFill>
                  <a:srgbClr val="FF0000"/>
                </a:solidFill>
              </a:rPr>
              <a:t>интервала</a:t>
            </a:r>
            <a:r>
              <a:rPr lang="ru-RU" sz="4000" b="1" dirty="0" smtClean="0">
                <a:solidFill>
                  <a:srgbClr val="FF0000"/>
                </a:solidFill>
              </a:rPr>
              <a:t> </a:t>
            </a:r>
            <a:r>
              <a:rPr lang="ru-RU" sz="4000" dirty="0"/>
              <a:t>между </a:t>
            </a:r>
            <a:r>
              <a:rPr lang="ru-RU" sz="4000" dirty="0" smtClean="0"/>
              <a:t>последней </a:t>
            </a:r>
            <a:r>
              <a:rPr lang="ru-RU" sz="4000" b="1" dirty="0" smtClean="0"/>
              <a:t>видимой </a:t>
            </a:r>
            <a:r>
              <a:rPr lang="ru-RU" sz="4000" dirty="0" smtClean="0"/>
              <a:t>яркостью </a:t>
            </a:r>
            <a:r>
              <a:rPr lang="ru-RU" sz="4000" dirty="0"/>
              <a:t>и </a:t>
            </a:r>
            <a:r>
              <a:rPr lang="ru-RU" sz="4000" dirty="0" smtClean="0"/>
              <a:t>первой, </a:t>
            </a:r>
            <a:r>
              <a:rPr lang="ru-RU" sz="4000" b="1" dirty="0" smtClean="0"/>
              <a:t>невидимой</a:t>
            </a:r>
            <a:r>
              <a:rPr lang="ru-RU" sz="3600" dirty="0" smtClean="0"/>
              <a:t> </a:t>
            </a:r>
            <a:r>
              <a:rPr lang="ru-RU" sz="3300" i="1" dirty="0" smtClean="0"/>
              <a:t>(или наоборот в случае нисходящего ряда)</a:t>
            </a:r>
            <a:r>
              <a:rPr lang="ru-RU" sz="3600" dirty="0" smtClean="0"/>
              <a:t>.</a:t>
            </a:r>
          </a:p>
          <a:p>
            <a:pPr marL="46037" indent="0">
              <a:buNone/>
            </a:pPr>
            <a:r>
              <a:rPr lang="ru-RU" sz="3600" dirty="0"/>
              <a:t>Размер шага - компромисс между стремлением к точности и нежеланием делать опыт длинным и утомительным.</a:t>
            </a:r>
          </a:p>
          <a:p>
            <a:pPr marL="46037" indent="0">
              <a:buNone/>
            </a:pPr>
            <a:r>
              <a:rPr lang="ru-RU" sz="3600" b="1" dirty="0" smtClean="0">
                <a:solidFill>
                  <a:srgbClr val="FF0000"/>
                </a:solidFill>
              </a:rPr>
              <a:t>За </a:t>
            </a:r>
            <a:r>
              <a:rPr lang="ru-RU" sz="3600" b="1" dirty="0" smtClean="0">
                <a:solidFill>
                  <a:srgbClr val="FF0000"/>
                </a:solidFill>
              </a:rPr>
              <a:t>итоговый </a:t>
            </a:r>
            <a:r>
              <a:rPr lang="ru-RU" sz="3600" b="1" i="1" dirty="0" err="1" smtClean="0"/>
              <a:t>диф</a:t>
            </a:r>
            <a:r>
              <a:rPr lang="ru-RU" sz="3600" b="1" i="1" dirty="0"/>
              <a:t>. порог </a:t>
            </a:r>
            <a:r>
              <a:rPr lang="ru-RU" sz="3600" b="1" dirty="0" err="1" smtClean="0">
                <a:solidFill>
                  <a:srgbClr val="FF0000"/>
                </a:solidFill>
              </a:rPr>
              <a:t>порог</a:t>
            </a:r>
            <a:r>
              <a:rPr lang="ru-RU" sz="3600" b="1" dirty="0" smtClean="0">
                <a:solidFill>
                  <a:srgbClr val="FF0000"/>
                </a:solidFill>
              </a:rPr>
              <a:t> </a:t>
            </a:r>
            <a:r>
              <a:rPr lang="ru-RU" sz="3600" b="1" dirty="0">
                <a:solidFill>
                  <a:srgbClr val="FF0000"/>
                </a:solidFill>
              </a:rPr>
              <a:t>принимается среднее арифметическое всех найденных в течении опыта </a:t>
            </a:r>
            <a:r>
              <a:rPr lang="ru-RU" sz="3600" b="1" dirty="0" smtClean="0">
                <a:solidFill>
                  <a:srgbClr val="FF0000"/>
                </a:solidFill>
              </a:rPr>
              <a:t>частных порогов.</a:t>
            </a:r>
            <a:endParaRPr lang="ru-RU" sz="3600" b="1" dirty="0">
              <a:solidFill>
                <a:srgbClr val="FF0000"/>
              </a:solidFill>
            </a:endParaRPr>
          </a:p>
          <a:p>
            <a:pPr marL="45720" indent="0" algn="r" eaLnBrk="1" fontAlgn="auto" hangingPunct="1">
              <a:spcAft>
                <a:spcPts val="0"/>
              </a:spcAft>
              <a:buClr>
                <a:schemeClr val="accent6">
                  <a:lumMod val="75000"/>
                </a:schemeClr>
              </a:buClr>
              <a:buNone/>
              <a:defRPr/>
            </a:pPr>
            <a:endParaRPr lang="ru-RU" altLang="ru-RU" sz="3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450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3331</TotalTime>
  <Words>2877</Words>
  <Application>Microsoft Office PowerPoint</Application>
  <PresentationFormat>Экран (4:3)</PresentationFormat>
  <Paragraphs>319</Paragraphs>
  <Slides>59</Slides>
  <Notes>0</Notes>
  <HiddenSlides>6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59</vt:i4>
      </vt:variant>
    </vt:vector>
  </HeadingPairs>
  <TitlesOfParts>
    <vt:vector size="67" baseType="lpstr">
      <vt:lpstr>Arial</vt:lpstr>
      <vt:lpstr>Calibri</vt:lpstr>
      <vt:lpstr>Georgia</vt:lpstr>
      <vt:lpstr>Times New Roman</vt:lpstr>
      <vt:lpstr>Trebuchet MS</vt:lpstr>
      <vt:lpstr>Wingdings 2</vt:lpstr>
      <vt:lpstr>Воздушный поток</vt:lpstr>
      <vt:lpstr>Document</vt:lpstr>
      <vt:lpstr>Тема 4: Методы измерения сенсорных порогов  Гусев А. Н., Измайлов Ч.А., Михалевская М.Б. Измерение в психологии: общий психологический практикум. 2-е изд. М.: Смысл, 1998. 286 с. (Серия «Практикум». Вып. 2).  © Куликов В.С. 2024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Когнитивная система активно ищет выходы из диссонанса</vt:lpstr>
      <vt:lpstr>Основной постулат Теории личностных конструктов гласит:</vt:lpstr>
      <vt:lpstr>ПРОЦЕДУРА ВЫЯВЛЕНИЯ КОНСТРУКТОВ –  Интервьюирование («метод триад» - что объединяет два понятия и отличает от третьего (удобней карточки)) </vt:lpstr>
      <vt:lpstr>Метод триад (личностный конструкт):</vt:lpstr>
      <vt:lpstr>Задание 1: </vt:lpstr>
      <vt:lpstr>Моя учеба/работа (очень важно / профессионализм / рутина): (чтение литературы – подготовка к семинарам – посещение занятий)  (подготовка документов – проведение занятий - еженедельные совещания)</vt:lpstr>
      <vt:lpstr>Задание 2: </vt:lpstr>
      <vt:lpstr>Презентация PowerPoint</vt:lpstr>
      <vt:lpstr>Презентация PowerPoint</vt:lpstr>
      <vt:lpstr>Литература по теме:</vt:lpstr>
      <vt:lpstr>Презентация PowerPoint</vt:lpstr>
      <vt:lpstr>Презентация PowerPoint</vt:lpstr>
      <vt:lpstr>Презентация PowerPoint</vt:lpstr>
      <vt:lpstr> </vt:lpstr>
      <vt:lpstr>Презентация PowerPoint</vt:lpstr>
      <vt:lpstr> </vt:lpstr>
      <vt:lpstr>Презентация PowerPoint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Пузанова</dc:creator>
  <cp:lastModifiedBy>Учетная запись Майкрософт</cp:lastModifiedBy>
  <cp:revision>186</cp:revision>
  <dcterms:created xsi:type="dcterms:W3CDTF">2011-04-17T20:35:12Z</dcterms:created>
  <dcterms:modified xsi:type="dcterms:W3CDTF">2024-10-06T09:05:27Z</dcterms:modified>
</cp:coreProperties>
</file>