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9" r:id="rId2"/>
  </p:sldMasterIdLst>
  <p:sldIdLst>
    <p:sldId id="256" r:id="rId3"/>
    <p:sldId id="293" r:id="rId4"/>
    <p:sldId id="257" r:id="rId5"/>
    <p:sldId id="260" r:id="rId6"/>
    <p:sldId id="291" r:id="rId7"/>
    <p:sldId id="261" r:id="rId8"/>
    <p:sldId id="264" r:id="rId9"/>
    <p:sldId id="265" r:id="rId10"/>
    <p:sldId id="267" r:id="rId11"/>
    <p:sldId id="283" r:id="rId12"/>
    <p:sldId id="266" r:id="rId13"/>
    <p:sldId id="284" r:id="rId14"/>
    <p:sldId id="285" r:id="rId15"/>
    <p:sldId id="271" r:id="rId16"/>
    <p:sldId id="292" r:id="rId17"/>
    <p:sldId id="276" r:id="rId18"/>
    <p:sldId id="277" r:id="rId19"/>
    <p:sldId id="287" r:id="rId20"/>
    <p:sldId id="294" r:id="rId21"/>
    <p:sldId id="295" r:id="rId22"/>
    <p:sldId id="302" r:id="rId23"/>
    <p:sldId id="296" r:id="rId24"/>
    <p:sldId id="299" r:id="rId25"/>
    <p:sldId id="301" r:id="rId26"/>
    <p:sldId id="30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58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67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0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30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02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17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965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11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51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47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9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05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05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9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15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96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42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1880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7057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B41F-29A4-417E-A0C2-25082D23DA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EBA5E-243A-4073-A6AF-5880F53E14C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4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57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43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28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61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65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95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35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460BF-C53F-4AAB-8209-D5A87D74B51F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59EA39-2F6F-4579-8B9B-1BC4E75AD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49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6B41F-29A4-417E-A0C2-25082D23DA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16.10.2022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BA5E-243A-4073-A6AF-5880F53E14C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1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9C%D0%B5%D1%82%D0%B0%D0%BF%D1%80%D0%BE%D0%B3%D1%80%D0%B0%D0%BC%D0%BC%D0%B0&amp;action=edit&amp;redlink=1" TargetMode="External"/><Relationship Id="rId3" Type="http://schemas.openxmlformats.org/officeDocument/2006/relationships/hyperlink" Target="https://ru.wikipedia.org/wiki/%D0%9E%D0%BB%D0%BF%D0%BE%D1%80%D1%82,_%D0%93%D0%BE%D1%80%D0%B4%D0%BE%D0%BD" TargetMode="External"/><Relationship Id="rId7" Type="http://schemas.openxmlformats.org/officeDocument/2006/relationships/hyperlink" Target="https://ru.wikipedia.org/wiki/%D0%A5%D0%BE%D0%BB%D0%BE%D0%B4%D0%BD%D0%B0%D1%8F,_%D0%9C%D0%B0%D1%80%D0%B8%D0%BD%D0%B0_%D0%90%D0%BB%D0%B5%D0%BA%D1%81%D0%B0%D0%BD%D0%B4%D1%80%D0%BE%D0%B2%D0%BD%D0%B0" TargetMode="External"/><Relationship Id="rId2" Type="http://schemas.openxmlformats.org/officeDocument/2006/relationships/hyperlink" Target="https://ru.wikipedia.org/wiki/%D0%90%D0%B4%D0%BB%D0%B5%D1%80,_%D0%90%D0%BB%D1%8C%D1%84%D1%80%D0%B5%D0%B4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9D%D0%B5%D0%B1%D1%8B%D0%BB%D0%B8%D1%86%D1%8B%D0%BD,_%D0%92%D0%BB%D0%B0%D0%B4%D0%B8%D0%BC%D0%B8%D1%80_%D0%94%D0%BC%D0%B8%D1%82%D1%80%D0%B8%D0%B5%D0%B2%D0%B8%D1%87" TargetMode="External"/><Relationship Id="rId5" Type="http://schemas.openxmlformats.org/officeDocument/2006/relationships/hyperlink" Target="https://ru.wikipedia.org/wiki/%D0%A2%D0%B5%D0%BF%D0%BB%D0%BE%D0%B2,_%D0%91%D0%BE%D1%80%D0%B8%D1%81_%D0%9C%D0%B8%D1%85%D0%B0%D0%B9%D0%BB%D0%BE%D0%B2%D0%B8%D1%87" TargetMode="External"/><Relationship Id="rId4" Type="http://schemas.openxmlformats.org/officeDocument/2006/relationships/hyperlink" Target="https://ru.wikipedia.org/wiki/%D0%A3%D0%B8%D1%82%D0%BA%D0%B8%D0%BD,_%D0%93%D0%B5%D1%80%D0%BC%D0%B0%D0%BD" TargetMode="External"/><Relationship Id="rId9" Type="http://schemas.openxmlformats.org/officeDocument/2006/relationships/hyperlink" Target="https://ru.wikipedia.org/wiki/%D0%9D%D0%B5%D0%B9%D1%80%D0%BE-%D0%BB%D0%B8%D0%BD%D0%B3%D0%B2%D0%B8%D1%81%D1%82%D0%B8%D1%87%D0%B5%D1%81%D0%BA%D0%BE%D0%B5_%D0%BF%D1%80%D0%BE%D0%B3%D1%80%D0%B0%D0%BC%D0%BC%D0%B8%D1%80%D0%BE%D0%B2%D0%B0%D0%BD%D0%B8%D0%B5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573016"/>
            <a:ext cx="8496944" cy="22014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/>
              <a:t/>
            </a:r>
            <a:br>
              <a:rPr lang="ru-RU" sz="4800" b="1" dirty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6000" b="1" dirty="0" smtClean="0">
                <a:solidFill>
                  <a:srgbClr val="FF0000"/>
                </a:solidFill>
              </a:rPr>
              <a:t>Исследование </a:t>
            </a:r>
            <a:r>
              <a:rPr lang="ru-RU" sz="6000" b="1" dirty="0" err="1">
                <a:solidFill>
                  <a:srgbClr val="FF0000"/>
                </a:solidFill>
              </a:rPr>
              <a:t>полезависмости-поленезависимости</a:t>
            </a:r>
            <a:r>
              <a:rPr lang="ru-RU" sz="6000" b="1" dirty="0">
                <a:solidFill>
                  <a:srgbClr val="FF0000"/>
                </a:solidFill>
              </a:rPr>
              <a:t> восприятия 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3600" b="1" i="1" dirty="0" smtClean="0"/>
              <a:t>(информация к тесту </a:t>
            </a:r>
            <a:r>
              <a:rPr lang="ru-RU" sz="3600" b="1" i="1" dirty="0"/>
              <a:t>включённых фигур </a:t>
            </a:r>
            <a:r>
              <a:rPr lang="ru-RU" sz="3600" b="1" i="1" dirty="0" err="1" smtClean="0"/>
              <a:t>Готтшальдта</a:t>
            </a:r>
            <a:r>
              <a:rPr lang="ru-RU" sz="3600" b="1" i="1" dirty="0" smtClean="0"/>
              <a:t>)</a:t>
            </a:r>
            <a:endParaRPr lang="ru-RU" sz="36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6021288"/>
            <a:ext cx="6511131" cy="329259"/>
          </a:xfrm>
        </p:spPr>
        <p:txBody>
          <a:bodyPr>
            <a:normAutofit/>
          </a:bodyPr>
          <a:lstStyle/>
          <a:p>
            <a:pPr algn="r"/>
            <a:r>
              <a:rPr lang="ru-RU" sz="1000" cap="none" spc="0" dirty="0" smtClean="0"/>
              <a:t>Куликов В.С. 20</a:t>
            </a:r>
            <a:r>
              <a:rPr lang="en-US" sz="1000" cap="none" spc="0" dirty="0" smtClean="0"/>
              <a:t>22</a:t>
            </a:r>
            <a:r>
              <a:rPr lang="ru-RU" sz="1000" cap="none" spc="0" dirty="0" smtClean="0"/>
              <a:t> ©</a:t>
            </a:r>
            <a:endParaRPr lang="ru-RU" sz="1000" cap="none" spc="0" dirty="0"/>
          </a:p>
        </p:txBody>
      </p:sp>
    </p:spTree>
    <p:extLst>
      <p:ext uri="{BB962C8B-B14F-4D97-AF65-F5344CB8AC3E}">
        <p14:creationId xmlns:p14="http://schemas.microsoft.com/office/powerpoint/2010/main" val="372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351" y="123256"/>
            <a:ext cx="3960440" cy="548640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П</a:t>
            </a:r>
            <a:r>
              <a:rPr lang="ru-RU" sz="2800" b="1" dirty="0" err="1" smtClean="0">
                <a:solidFill>
                  <a:srgbClr val="FF0000"/>
                </a:solidFill>
              </a:rPr>
              <a:t>оленезависимость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1440" y="1210448"/>
            <a:ext cx="4499992" cy="3744416"/>
          </a:xfrm>
        </p:spPr>
        <p:txBody>
          <a:bodyPr>
            <a:normAutofit/>
          </a:bodyPr>
          <a:lstStyle/>
          <a:p>
            <a:r>
              <a:rPr lang="ru-RU" b="0" dirty="0"/>
              <a:t>У</a:t>
            </a:r>
            <a:r>
              <a:rPr lang="ru-RU" b="0" dirty="0" smtClean="0"/>
              <a:t>мение </a:t>
            </a:r>
            <a:r>
              <a:rPr lang="ru-RU" b="0" dirty="0"/>
              <a:t>преодолевать видимое поле и структурировать его, выделять в нем отдельные элементы</a:t>
            </a:r>
            <a:r>
              <a:rPr lang="ru-RU" b="0" dirty="0" smtClean="0"/>
              <a:t>.</a:t>
            </a:r>
          </a:p>
          <a:p>
            <a:r>
              <a:rPr lang="ru-RU" b="0" dirty="0" smtClean="0"/>
              <a:t>Ориентация </a:t>
            </a:r>
            <a:r>
              <a:rPr lang="ru-RU" b="0" dirty="0"/>
              <a:t>человека на внутренние источники информации, поэто­му он в меньшей степени подвержен влиянию контекста, более легко решает перцеп­тивные задачи.</a:t>
            </a:r>
            <a:endParaRPr lang="ru-RU" dirty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829980" y="94340"/>
            <a:ext cx="4176464" cy="548640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Полезависимость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4366791" y="1138440"/>
            <a:ext cx="4608512" cy="3816424"/>
          </a:xfrm>
        </p:spPr>
        <p:txBody>
          <a:bodyPr>
            <a:normAutofit/>
          </a:bodyPr>
          <a:lstStyle/>
          <a:p>
            <a:r>
              <a:rPr lang="ru-RU" b="0" dirty="0"/>
              <a:t>В</a:t>
            </a:r>
            <a:r>
              <a:rPr lang="ru-RU" b="0" dirty="0" smtClean="0"/>
              <a:t>се </a:t>
            </a:r>
            <a:r>
              <a:rPr lang="ru-RU" b="0" dirty="0"/>
              <a:t>элементы видимого поля оказываются жестко связан­ными, а детали — трудно отделимыми от пространственного </a:t>
            </a:r>
            <a:r>
              <a:rPr lang="ru-RU" b="0" dirty="0" smtClean="0"/>
              <a:t>фона.</a:t>
            </a:r>
          </a:p>
          <a:p>
            <a:r>
              <a:rPr lang="ru-RU" b="0" dirty="0" smtClean="0"/>
              <a:t>Человек </a:t>
            </a:r>
            <a:r>
              <a:rPr lang="ru-RU" b="0" dirty="0"/>
              <a:t>ориентируется на внешние источники информации и поэтому в большей мере испытывает влияние контекста при решении перцептивных </a:t>
            </a:r>
            <a:r>
              <a:rPr lang="ru-RU" b="0" dirty="0" smtClean="0"/>
              <a:t>задач.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5157192"/>
            <a:ext cx="90339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0" dirty="0" smtClean="0"/>
              <a:t>Дальнейшие исследования показали, что способ пространственной ориентации свя­зан со способностью вычленять отдельную деталь или фигуру из целостного простран­ственного контекста (сложной фигуры). </a:t>
            </a:r>
            <a:endParaRPr lang="ru-RU" sz="2400" dirty="0"/>
          </a:p>
        </p:txBody>
      </p:sp>
      <p:sp>
        <p:nvSpPr>
          <p:cNvPr id="7" name="Текст 7"/>
          <p:cNvSpPr txBox="1">
            <a:spLocks/>
          </p:cNvSpPr>
          <p:nvPr/>
        </p:nvSpPr>
        <p:spPr>
          <a:xfrm>
            <a:off x="2531212" y="553796"/>
            <a:ext cx="5065124" cy="54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i="1" dirty="0" smtClean="0">
                <a:solidFill>
                  <a:srgbClr val="0070C0"/>
                </a:solidFill>
              </a:rPr>
              <a:t>восприятия (узкий подход</a:t>
            </a:r>
            <a:r>
              <a:rPr lang="ru-RU" sz="2800" b="1" dirty="0" smtClean="0">
                <a:solidFill>
                  <a:srgbClr val="0070C0"/>
                </a:solidFill>
              </a:rPr>
              <a:t>)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88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547664" y="0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Поленезависимость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cap="none" dirty="0" smtClean="0">
                <a:solidFill>
                  <a:srgbClr val="FF0000"/>
                </a:solidFill>
              </a:rPr>
              <a:t>широкий подход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6" y="1097280"/>
            <a:ext cx="4283968" cy="371246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b="0" dirty="0" smtClean="0"/>
              <a:t>высокий показатель </a:t>
            </a:r>
            <a:r>
              <a:rPr lang="ru-RU" sz="2200" b="0" dirty="0"/>
              <a:t>невербального интеллекта (</a:t>
            </a:r>
            <a:r>
              <a:rPr lang="ru-RU" sz="2200" b="0" dirty="0" smtClean="0"/>
              <a:t>образное мышление),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b="0" dirty="0" smtClean="0"/>
              <a:t>более высокая обучаемость,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b="0" dirty="0" smtClean="0"/>
              <a:t>успешность </a:t>
            </a:r>
            <a:r>
              <a:rPr lang="ru-RU" sz="2200" b="0" dirty="0"/>
              <a:t>решения задач на сообразительность, </a:t>
            </a:r>
            <a:endParaRPr lang="ru-RU" sz="2200" b="0" dirty="0" smtClean="0"/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b="0" dirty="0" smtClean="0"/>
              <a:t>легкость </a:t>
            </a:r>
            <a:r>
              <a:rPr lang="ru-RU" sz="2200" b="0" dirty="0"/>
              <a:t>смены установок, </a:t>
            </a:r>
            <a:endParaRPr lang="ru-RU" sz="2200" b="0" dirty="0" smtClean="0"/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b="0" dirty="0" smtClean="0"/>
              <a:t>автономность,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b="0" dirty="0" smtClean="0"/>
              <a:t>стабильность </a:t>
            </a:r>
            <a:r>
              <a:rPr lang="ru-RU" sz="2200" b="0" dirty="0"/>
              <a:t>образа «Я</a:t>
            </a:r>
            <a:r>
              <a:rPr lang="ru-RU" sz="2200" b="0" dirty="0" smtClean="0"/>
              <a:t>». </a:t>
            </a:r>
          </a:p>
          <a:p>
            <a:r>
              <a:rPr lang="ru-RU" sz="2000" b="0" dirty="0" smtClean="0"/>
              <a:t>				. 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4443984" cy="371246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более объективные подходы к проблемам,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устойчивость к внушению,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критичность,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более высокая моральность. 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низкий уровень интереса к другим людям,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компетентность,</a:t>
            </a:r>
          </a:p>
          <a:p>
            <a:pPr mar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300" b="0" dirty="0"/>
              <a:t>отчужденность.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1988" y="5301208"/>
            <a:ext cx="84264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поленезависимые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FF0000"/>
                </a:solidFill>
              </a:rPr>
              <a:t>хуже ладят с людьми, 	</a:t>
            </a:r>
            <a:r>
              <a:rPr lang="ru-RU" sz="2400" dirty="0" smtClean="0">
                <a:solidFill>
                  <a:srgbClr val="FF0000"/>
                </a:solidFill>
              </a:rPr>
              <a:t>склонны </a:t>
            </a:r>
            <a:r>
              <a:rPr lang="ru-RU" sz="2400" dirty="0">
                <a:solidFill>
                  <a:srgbClr val="FF0000"/>
                </a:solidFill>
              </a:rPr>
              <a:t>ими манипулировать, менее позитивно </a:t>
            </a:r>
            <a:r>
              <a:rPr lang="ru-RU" sz="2400" dirty="0" smtClean="0">
                <a:solidFill>
                  <a:srgbClr val="FF0000"/>
                </a:solidFill>
              </a:rPr>
              <a:t>оценивают </a:t>
            </a:r>
            <a:r>
              <a:rPr lang="ru-RU" sz="2400" dirty="0">
                <a:solidFill>
                  <a:srgbClr val="FF0000"/>
                </a:solidFill>
              </a:rPr>
              <a:t>их и себя, труднее разрешают </a:t>
            </a:r>
            <a:r>
              <a:rPr lang="ru-RU" sz="2400" dirty="0" smtClean="0">
                <a:solidFill>
                  <a:srgbClr val="FF0000"/>
                </a:solidFill>
              </a:rPr>
              <a:t>конфликты.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2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589200" cy="1280890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Полезависимость</a:t>
            </a:r>
            <a:r>
              <a:rPr lang="ru-RU" b="1" dirty="0">
                <a:solidFill>
                  <a:srgbClr val="FF0000"/>
                </a:solidFill>
              </a:rPr>
              <a:t> (</a:t>
            </a:r>
            <a:r>
              <a:rPr lang="ru-RU" b="1" cap="none" dirty="0">
                <a:solidFill>
                  <a:srgbClr val="FF0000"/>
                </a:solidFill>
              </a:rPr>
              <a:t>широкий подход</a:t>
            </a:r>
            <a:r>
              <a:rPr lang="ru-RU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07504" y="1736812"/>
            <a:ext cx="4176464" cy="4852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 smtClean="0"/>
              <a:t>общительность</a:t>
            </a:r>
            <a:r>
              <a:rPr lang="ru-RU" sz="2400" b="0" dirty="0"/>
              <a:t>, </a:t>
            </a:r>
            <a:endParaRPr lang="ru-RU" sz="24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 smtClean="0"/>
              <a:t>жизнерадостность</a:t>
            </a:r>
            <a:r>
              <a:rPr lang="ru-RU" sz="2400" b="0" dirty="0"/>
              <a:t>, </a:t>
            </a:r>
            <a:endParaRPr lang="ru-RU" sz="24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 smtClean="0"/>
              <a:t>зависимость </a:t>
            </a:r>
            <a:r>
              <a:rPr lang="ru-RU" sz="2400" b="0" dirty="0"/>
              <a:t>от </a:t>
            </a:r>
            <a:r>
              <a:rPr lang="ru-RU" sz="2400" b="0" dirty="0" smtClean="0"/>
              <a:t>группы</a:t>
            </a:r>
            <a:r>
              <a:rPr lang="ru-RU" sz="2400" b="0" dirty="0"/>
              <a:t>,</a:t>
            </a:r>
            <a:endParaRPr lang="ru-RU" sz="24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 smtClean="0"/>
              <a:t>быстро </a:t>
            </a:r>
            <a:r>
              <a:rPr lang="ru-RU" sz="2400" b="0" dirty="0"/>
              <a:t>и непосредственно выражают </a:t>
            </a:r>
            <a:r>
              <a:rPr lang="ru-RU" sz="2400" b="0" dirty="0" smtClean="0"/>
              <a:t>агрессию,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99992" y="1844824"/>
            <a:ext cx="4552504" cy="463597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/>
              <a:t>стремление как можно быстрее выйти из ситуации </a:t>
            </a:r>
            <a:r>
              <a:rPr lang="ru-RU" sz="2400" b="0" dirty="0" smtClean="0"/>
              <a:t>неопределенности,</a:t>
            </a:r>
            <a:endParaRPr lang="ru-RU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/>
              <a:t>э</a:t>
            </a:r>
            <a:r>
              <a:rPr lang="ru-RU" sz="2400" b="0" dirty="0" smtClean="0"/>
              <a:t>ксцентричность, </a:t>
            </a:r>
            <a:endParaRPr lang="ru-RU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</a:rPr>
              <a:t>более </a:t>
            </a:r>
            <a:r>
              <a:rPr lang="ru-RU" sz="2400" b="0" dirty="0">
                <a:solidFill>
                  <a:schemeClr val="tx1"/>
                </a:solidFill>
              </a:rPr>
              <a:t>выражена склонность к </a:t>
            </a:r>
            <a:r>
              <a:rPr lang="ru-RU" sz="2400" b="0" dirty="0" smtClean="0">
                <a:solidFill>
                  <a:schemeClr val="tx1"/>
                </a:solidFill>
              </a:rPr>
              <a:t>риску.</a:t>
            </a:r>
            <a:endParaRPr lang="ru-RU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7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33383" y="911343"/>
            <a:ext cx="3915856" cy="548640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Поленезависимые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23528" y="1701848"/>
            <a:ext cx="4032448" cy="3108960"/>
          </a:xfrm>
        </p:spPr>
        <p:txBody>
          <a:bodyPr>
            <a:normAutofit/>
          </a:bodyPr>
          <a:lstStyle/>
          <a:p>
            <a:r>
              <a:rPr lang="ru-RU" sz="2000" b="0" dirty="0"/>
              <a:t>П</a:t>
            </a:r>
            <a:r>
              <a:rPr lang="ru-RU" sz="2000" b="0" dirty="0" smtClean="0"/>
              <a:t>сихологические </a:t>
            </a:r>
            <a:r>
              <a:rPr lang="ru-RU" sz="2000" b="0" dirty="0"/>
              <a:t>защиты, </a:t>
            </a:r>
            <a:r>
              <a:rPr lang="ru-RU" sz="2000" b="0" dirty="0" smtClean="0"/>
              <a:t>предполагают </a:t>
            </a:r>
            <a:r>
              <a:rPr lang="ru-RU" sz="2000" b="0" dirty="0"/>
              <a:t>активную переработку познавательного </a:t>
            </a:r>
            <a:r>
              <a:rPr lang="ru-RU" sz="2000" b="0" dirty="0" smtClean="0"/>
              <a:t>опыта: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rgbClr val="FF0000"/>
                </a:solidFill>
              </a:rPr>
              <a:t>изоляция,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rgbClr val="FF0000"/>
                </a:solidFill>
              </a:rPr>
              <a:t>рационализация,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rgbClr val="FF0000"/>
                </a:solidFill>
              </a:rPr>
              <a:t>проекция.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00016" y="855398"/>
            <a:ext cx="3200400" cy="548640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П</a:t>
            </a:r>
            <a:r>
              <a:rPr lang="ru-RU" sz="2800" b="1" dirty="0" err="1" smtClean="0">
                <a:solidFill>
                  <a:srgbClr val="FF0000"/>
                </a:solidFill>
              </a:rPr>
              <a:t>олезависимые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932040" y="1701848"/>
            <a:ext cx="4032448" cy="3108960"/>
          </a:xfrm>
        </p:spPr>
        <p:txBody>
          <a:bodyPr>
            <a:normAutofit/>
          </a:bodyPr>
          <a:lstStyle/>
          <a:p>
            <a:r>
              <a:rPr lang="ru-RU" sz="2000" b="0" dirty="0" smtClean="0"/>
              <a:t>Психологические защиты, связанны </a:t>
            </a:r>
            <a:r>
              <a:rPr lang="ru-RU" sz="2000" b="0" dirty="0"/>
              <a:t>с отвержением </a:t>
            </a:r>
            <a:r>
              <a:rPr lang="ru-RU" sz="2000" b="0" dirty="0" err="1"/>
              <a:t>эмоциогенного</a:t>
            </a:r>
            <a:r>
              <a:rPr lang="ru-RU" sz="2000" b="0" dirty="0"/>
              <a:t> </a:t>
            </a:r>
            <a:r>
              <a:rPr lang="ru-RU" sz="2000" b="0" dirty="0" smtClean="0"/>
              <a:t>содержания: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0" dirty="0" smtClean="0">
                <a:solidFill>
                  <a:srgbClr val="FF0000"/>
                </a:solidFill>
              </a:rPr>
              <a:t>вытеснение,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0" dirty="0" smtClean="0">
                <a:solidFill>
                  <a:srgbClr val="FF0000"/>
                </a:solidFill>
              </a:rPr>
              <a:t>негативизм.</a:t>
            </a:r>
            <a:endParaRPr lang="ru-RU" sz="2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3528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требовательные, амбициозные, властолюбивые, нечуткие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344412"/>
            <a:ext cx="44644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дружелюбные, теплые, внимательные, поддающиеся общему настрою 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141476" y="4869160"/>
            <a:ext cx="792088" cy="483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64188" y="4860682"/>
            <a:ext cx="792088" cy="483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251520" y="120838"/>
            <a:ext cx="8424936" cy="5486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Виды психологических защит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589199" cy="1280890"/>
          </a:xfrm>
        </p:spPr>
        <p:txBody>
          <a:bodyPr/>
          <a:lstStyle/>
          <a:p>
            <a:r>
              <a:rPr lang="ru-RU" dirty="0" smtClean="0"/>
              <a:t>Психопатология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00628"/>
            <a:ext cx="8964488" cy="5757372"/>
          </a:xfrm>
        </p:spPr>
        <p:txBody>
          <a:bodyPr>
            <a:noAutofit/>
          </a:bodyPr>
          <a:lstStyle/>
          <a:p>
            <a:r>
              <a:rPr lang="ru-RU" sz="2800" b="0" dirty="0" smtClean="0"/>
              <a:t>среди </a:t>
            </a:r>
            <a:r>
              <a:rPr lang="ru-RU" sz="2800" dirty="0" smtClean="0"/>
              <a:t>депрессивных при </a:t>
            </a:r>
            <a:r>
              <a:rPr lang="ru-RU" sz="2800" dirty="0"/>
              <a:t>шизофрении  </a:t>
            </a:r>
            <a:r>
              <a:rPr lang="ru-RU" sz="2800" b="0" dirty="0"/>
              <a:t>больше больных с </a:t>
            </a:r>
            <a:r>
              <a:rPr lang="ru-RU" sz="2800" b="0" dirty="0" err="1"/>
              <a:t>полезависимым</a:t>
            </a:r>
            <a:r>
              <a:rPr lang="ru-RU" sz="2800" b="0" dirty="0"/>
              <a:t> стилем, </a:t>
            </a:r>
            <a:endParaRPr lang="ru-RU" sz="2800" b="0" dirty="0" smtClean="0"/>
          </a:p>
          <a:p>
            <a:r>
              <a:rPr lang="ru-RU" sz="2800" b="0" dirty="0" smtClean="0"/>
              <a:t>среди </a:t>
            </a:r>
            <a:r>
              <a:rPr lang="ru-RU" sz="2800" b="0" dirty="0"/>
              <a:t>паранойяльных – с </a:t>
            </a:r>
            <a:r>
              <a:rPr lang="ru-RU" sz="2800" b="0" dirty="0" err="1"/>
              <a:t>поленезависимым</a:t>
            </a:r>
            <a:r>
              <a:rPr lang="ru-RU" sz="2800" b="0" dirty="0"/>
              <a:t> стилем. </a:t>
            </a:r>
            <a:endParaRPr lang="ru-RU" sz="2800" b="0" dirty="0" smtClean="0"/>
          </a:p>
          <a:p>
            <a:pPr marL="0" indent="0">
              <a:buNone/>
            </a:pPr>
            <a:r>
              <a:rPr lang="ru-RU" sz="2800" b="1" dirty="0" smtClean="0"/>
              <a:t>ПНЗ </a:t>
            </a:r>
            <a:r>
              <a:rPr lang="ru-RU" sz="2800" b="1" dirty="0"/>
              <a:t>лица </a:t>
            </a:r>
            <a:r>
              <a:rPr lang="ru-RU" sz="2800" b="0" dirty="0"/>
              <a:t>имеют </a:t>
            </a:r>
            <a:r>
              <a:rPr lang="ru-RU" sz="2800" b="0" dirty="0">
                <a:solidFill>
                  <a:srgbClr val="FF0000"/>
                </a:solidFill>
              </a:rPr>
              <a:t>фобию инкорпорации </a:t>
            </a:r>
            <a:r>
              <a:rPr lang="ru-RU" sz="2800" b="0" dirty="0"/>
              <a:t>(объединения): они борются за сохранение дистанции между собой и группой, поскольку участие в работе группы, как им кажется, угрожает их самооценке. </a:t>
            </a:r>
            <a:endParaRPr lang="ru-RU" sz="2800" b="0" dirty="0" smtClean="0"/>
          </a:p>
          <a:p>
            <a:pPr marL="0" indent="0">
              <a:buNone/>
            </a:pPr>
            <a:r>
              <a:rPr lang="ru-RU" sz="2800" b="1" dirty="0" smtClean="0"/>
              <a:t>ПЗ </a:t>
            </a:r>
            <a:r>
              <a:rPr lang="ru-RU" sz="2800" b="1" dirty="0"/>
              <a:t>лица </a:t>
            </a:r>
            <a:r>
              <a:rPr lang="ru-RU" sz="2800" b="0" dirty="0"/>
              <a:t>имеют </a:t>
            </a:r>
            <a:r>
              <a:rPr lang="ru-RU" sz="2800" b="0" dirty="0">
                <a:solidFill>
                  <a:srgbClr val="FF0000"/>
                </a:solidFill>
              </a:rPr>
              <a:t>фобию одиночества</a:t>
            </a:r>
            <a:r>
              <a:rPr lang="ru-RU" sz="2800" b="0" dirty="0"/>
              <a:t>, поскольку они считают, что именно изоляция угрожает их самооценке.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33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индивидуальные различия организации </a:t>
            </a:r>
            <a:r>
              <a:rPr lang="ru-RU" dirty="0"/>
              <a:t>памяти и внимания.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6"/>
            <a:ext cx="8712968" cy="4116288"/>
          </a:xfrm>
        </p:spPr>
        <p:txBody>
          <a:bodyPr>
            <a:noAutofit/>
          </a:bodyPr>
          <a:lstStyle/>
          <a:p>
            <a:r>
              <a:rPr lang="ru-RU" sz="2000" b="0" dirty="0"/>
              <a:t> </a:t>
            </a:r>
            <a:r>
              <a:rPr lang="ru-RU" sz="2400" b="0" dirty="0" err="1" smtClean="0"/>
              <a:t>Полезависимость</a:t>
            </a:r>
            <a:r>
              <a:rPr lang="ru-RU" sz="2400" b="0" dirty="0" smtClean="0"/>
              <a:t> характеризуется </a:t>
            </a:r>
            <a:r>
              <a:rPr lang="ru-RU" sz="2400" b="0" dirty="0"/>
              <a:t>быстрым исчезновением следов кратковременной памяти и статичностью состояний </a:t>
            </a:r>
            <a:r>
              <a:rPr lang="ru-RU" sz="2400" b="0" dirty="0" smtClean="0"/>
              <a:t>внимания (малый объем и темп «одно­временно» перерабатываемой </a:t>
            </a:r>
            <a:r>
              <a:rPr lang="ru-RU" sz="2400" b="0" dirty="0"/>
              <a:t>информации и </a:t>
            </a:r>
            <a:r>
              <a:rPr lang="ru-RU" sz="2400" b="0" dirty="0" smtClean="0"/>
              <a:t>инертность внимания). </a:t>
            </a:r>
          </a:p>
          <a:p>
            <a:r>
              <a:rPr lang="ru-RU" sz="2400" b="0" dirty="0" smtClean="0"/>
              <a:t>Под </a:t>
            </a:r>
            <a:r>
              <a:rPr lang="ru-RU" sz="2400" b="0" dirty="0"/>
              <a:t>влиянием </a:t>
            </a:r>
            <a:r>
              <a:rPr lang="ru-RU" sz="2400" b="0" dirty="0" smtClean="0"/>
              <a:t>факторов эмоционального стресса  наблюдаются </a:t>
            </a:r>
            <a:r>
              <a:rPr lang="ru-RU" sz="2400" b="0" dirty="0"/>
              <a:t>эффек­ты, свойственные ПЗ стилю: увеличивается жесткость схем по­иска данных и возрастает количество фиксированных </a:t>
            </a:r>
            <a:r>
              <a:rPr lang="ru-RU" sz="2400" b="0" dirty="0" err="1" smtClean="0"/>
              <a:t>центраций</a:t>
            </a:r>
            <a:r>
              <a:rPr lang="ru-RU" sz="2400" b="0" dirty="0" smtClean="0"/>
              <a:t> </a:t>
            </a:r>
            <a:r>
              <a:rPr lang="ru-RU" sz="2400" b="0" dirty="0"/>
              <a:t>внимания.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987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030"/>
            <a:ext cx="8568952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3. Методика </a:t>
            </a:r>
            <a:r>
              <a:rPr lang="ru-RU" b="1" dirty="0">
                <a:solidFill>
                  <a:srgbClr val="FF0000"/>
                </a:solidFill>
              </a:rPr>
              <a:t>«Включенные фигуры»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00628"/>
            <a:ext cx="8964488" cy="556873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0" dirty="0"/>
              <a:t>Данная методика существует в разных модификациях, в лю­бой из которых задача испытуемого — найти простую фигуру внутри сложной геометрической фигуры</a:t>
            </a:r>
            <a:r>
              <a:rPr lang="ru-RU" sz="2400" b="0" dirty="0" smtClean="0"/>
              <a:t>.</a:t>
            </a:r>
          </a:p>
          <a:p>
            <a:pPr algn="just"/>
            <a:r>
              <a:rPr lang="ru-RU" sz="2400" b="0" dirty="0" smtClean="0"/>
              <a:t> </a:t>
            </a:r>
            <a:r>
              <a:rPr lang="ru-RU" sz="2400" b="0" dirty="0"/>
              <a:t>Таким образом, оценивается степень, в которой индивидуальная пер­цепция находится под влиянием видимого поля.</a:t>
            </a:r>
            <a:endParaRPr lang="ru-RU" sz="2400" dirty="0"/>
          </a:p>
          <a:p>
            <a:pPr algn="ctr"/>
            <a:endParaRPr lang="ru-RU" sz="2000" b="0" dirty="0" smtClean="0"/>
          </a:p>
          <a:p>
            <a:pPr>
              <a:buFont typeface="+mj-lt"/>
              <a:buAutoNum type="arabicPeriod"/>
            </a:pPr>
            <a:r>
              <a:rPr lang="ru-RU" sz="3200" b="0" dirty="0" err="1" smtClean="0">
                <a:solidFill>
                  <a:srgbClr val="FF0000"/>
                </a:solidFill>
              </a:rPr>
              <a:t>Поленезависимость</a:t>
            </a:r>
            <a:r>
              <a:rPr lang="ru-RU" sz="3200" b="0" dirty="0">
                <a:solidFill>
                  <a:srgbClr val="FF0000"/>
                </a:solidFill>
              </a:rPr>
              <a:t>, </a:t>
            </a:r>
            <a:r>
              <a:rPr lang="ru-RU" sz="3200" b="0" dirty="0" smtClean="0">
                <a:solidFill>
                  <a:srgbClr val="FF0000"/>
                </a:solidFill>
              </a:rPr>
              <a:t>- </a:t>
            </a:r>
            <a:r>
              <a:rPr lang="ru-RU" sz="3200" b="0" dirty="0" smtClean="0"/>
              <a:t>быстрое </a:t>
            </a:r>
            <a:r>
              <a:rPr lang="ru-RU" sz="3200" b="0" dirty="0"/>
              <a:t>и правильное обнаружение простой фигуры (детали) </a:t>
            </a:r>
            <a:endParaRPr lang="ru-RU" sz="3200" b="0" dirty="0" smtClean="0"/>
          </a:p>
          <a:p>
            <a:pPr>
              <a:buFont typeface="+mj-lt"/>
              <a:buAutoNum type="arabicPeriod"/>
            </a:pPr>
            <a:r>
              <a:rPr lang="ru-RU" sz="3200" b="0" dirty="0" err="1" smtClean="0">
                <a:solidFill>
                  <a:srgbClr val="FF0000"/>
                </a:solidFill>
              </a:rPr>
              <a:t>Полезависимость</a:t>
            </a:r>
            <a:r>
              <a:rPr lang="ru-RU" sz="3200" b="0" dirty="0" smtClean="0">
                <a:solidFill>
                  <a:srgbClr val="FF0000"/>
                </a:solidFill>
              </a:rPr>
              <a:t> </a:t>
            </a:r>
            <a:r>
              <a:rPr lang="ru-RU" sz="3200" b="0" dirty="0" smtClean="0">
                <a:solidFill>
                  <a:srgbClr val="FFFF00"/>
                </a:solidFill>
              </a:rPr>
              <a:t>- </a:t>
            </a:r>
            <a:r>
              <a:rPr lang="ru-RU" sz="3200" b="0" dirty="0" smtClean="0"/>
              <a:t>медленное </a:t>
            </a:r>
            <a:r>
              <a:rPr lang="ru-RU" sz="3200" b="0" dirty="0"/>
              <a:t>и ошибочное </a:t>
            </a:r>
            <a:endParaRPr lang="ru-RU" sz="3200" b="0" dirty="0" smtClean="0"/>
          </a:p>
          <a:p>
            <a:pPr>
              <a:buFont typeface="+mj-lt"/>
              <a:buAutoNum type="arabicPeriod"/>
            </a:pP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22703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0"/>
            <a:ext cx="6589199" cy="1280890"/>
          </a:xfrm>
        </p:spPr>
        <p:txBody>
          <a:bodyPr/>
          <a:lstStyle/>
          <a:p>
            <a:pPr algn="ctr"/>
            <a:r>
              <a:rPr lang="ru-RU" dirty="0"/>
              <a:t>Методика </a:t>
            </a:r>
            <a:r>
              <a:rPr lang="ru-RU" dirty="0" err="1" smtClean="0"/>
              <a:t>Готтшальдта</a:t>
            </a:r>
            <a:r>
              <a:rPr lang="ru-RU" dirty="0" smtClean="0"/>
              <a:t> </a:t>
            </a:r>
            <a:r>
              <a:rPr lang="ru-RU" sz="2000" dirty="0" smtClean="0"/>
              <a:t>(бланковый вариант)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892480" cy="5640740"/>
          </a:xfrm>
        </p:spPr>
        <p:txBody>
          <a:bodyPr>
            <a:normAutofit/>
          </a:bodyPr>
          <a:lstStyle/>
          <a:p>
            <a:r>
              <a:rPr lang="ru-RU" sz="2200" b="0" dirty="0" smtClean="0"/>
              <a:t>Она </a:t>
            </a:r>
            <a:r>
              <a:rPr lang="ru-RU" sz="2200" b="0" dirty="0"/>
              <a:t>состоит из 30 листов-бланков. На каждом листе-бланке располагаются про­стая геометрическая фигура и сложная геометрическая фигу­ра, в которой содержится в качестве ее части простая фигура. </a:t>
            </a:r>
            <a:endParaRPr lang="ru-RU" sz="2200" b="0" dirty="0" smtClean="0"/>
          </a:p>
          <a:p>
            <a:r>
              <a:rPr lang="ru-RU" sz="2200" b="0" dirty="0" smtClean="0"/>
              <a:t>Сначала </a:t>
            </a:r>
            <a:r>
              <a:rPr lang="ru-RU" sz="2200" b="0" dirty="0"/>
              <a:t>испытуемому демонстрируется простая фигура на 10 с (сложная фигура на это время закрывается плотным листом бе­лой бумаги). Затем открывается сложная фигура, при этом лист бумаги перекладывается на простую фигуру, закрывая ее. </a:t>
            </a:r>
            <a:endParaRPr lang="ru-RU" sz="2200" b="0" dirty="0" smtClean="0"/>
          </a:p>
          <a:p>
            <a:r>
              <a:rPr lang="ru-RU" sz="2200" b="0" dirty="0" smtClean="0">
                <a:solidFill>
                  <a:schemeClr val="tx1"/>
                </a:solidFill>
              </a:rPr>
              <a:t>С момента </a:t>
            </a:r>
            <a:r>
              <a:rPr lang="ru-RU" sz="2200" b="0" dirty="0">
                <a:solidFill>
                  <a:schemeClr val="tx1"/>
                </a:solidFill>
              </a:rPr>
              <a:t>предъявления сложной фигуры включается секундомер, который останавливается, когда испытуемый говорит, что он видит простую фигуру. Время показа фигуры не измеряется. Если простая фигура указана неверно, то в протокол ответ запи­сывается как неправильный</a:t>
            </a:r>
            <a:r>
              <a:rPr lang="ru-RU" sz="2200" b="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2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0000"/>
                </a:solidFill>
              </a:rPr>
              <a:t>Образцы фигур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605361" cy="5025623"/>
          </a:xfrm>
        </p:spPr>
      </p:pic>
    </p:spTree>
    <p:extLst>
      <p:ext uri="{BB962C8B-B14F-4D97-AF65-F5344CB8AC3E}">
        <p14:creationId xmlns:p14="http://schemas.microsoft.com/office/powerpoint/2010/main" val="15471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468" y="44624"/>
            <a:ext cx="8695944" cy="669674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spcAft>
                <a:spcPts val="0"/>
              </a:spcAft>
              <a:tabLst>
                <a:tab pos="5628005" algn="l"/>
              </a:tabLst>
            </a:pPr>
            <a:endParaRPr lang="ru-RU" sz="4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628005" algn="l"/>
              </a:tabLst>
            </a:pP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указания к лабораторной работе № 5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«Исследование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полезависимости-поленезависимости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восприятия с использованием теста включённых фигур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Готтшальда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8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Рекомендуемая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4037072" cy="35798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b="0" dirty="0" smtClean="0"/>
              <a:t>М. А. Холодная. Когнитивные стили: о природе индивидуального ума</a:t>
            </a:r>
            <a:endParaRPr lang="ru-RU" sz="2800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12776"/>
            <a:ext cx="3351753" cy="46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468" y="260648"/>
            <a:ext cx="8695944" cy="63367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Цели и задачи работы: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Овладеть категорией «когнитивный стиль». Исследовать свойство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полезависмости-поленезависимости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восприятия на практике. Совершенствовать навыки использования статистического пакета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SPSS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 анализе экспериментальных данных</a:t>
            </a:r>
          </a:p>
          <a:p>
            <a:pPr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Теоретические </a:t>
            </a:r>
            <a:r>
              <a:rPr lang="ru-RU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сведения: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Когнитивные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стили, стиль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полезависимость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поленезависимость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общая характеристика, история исследования, связь с другими психическими феноменами.</a:t>
            </a:r>
          </a:p>
          <a:p>
            <a:pPr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Оснащение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ПК,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программы«Практика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различия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Excel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SPSS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</a:p>
          <a:p>
            <a:pPr algn="l"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проведения работы: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инструкцией программы «Практика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2800" dirty="0"/>
              <a:t> 30 заданий, ограничение </a:t>
            </a:r>
            <a:r>
              <a:rPr lang="en-US" sz="2800" dirty="0"/>
              <a:t>t=10 </a:t>
            </a:r>
            <a:r>
              <a:rPr lang="ru-RU" sz="2800" dirty="0"/>
              <a:t>мин.</a:t>
            </a:r>
          </a:p>
          <a:p>
            <a:pPr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3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08504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Дата работы: 08.10.2019 15:29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работы общее: 346 с. (5 м. 46 с.)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b="1" dirty="0">
                <a:solidFill>
                  <a:srgbClr val="FF0000"/>
                </a:solidFill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работы чистое: </a:t>
            </a:r>
            <a:r>
              <a:rPr lang="ru-RU" sz="4000" b="1" dirty="0">
                <a:solidFill>
                  <a:srgbClr val="FF0000"/>
                </a:solidFill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326 с. </a:t>
            </a:r>
            <a:r>
              <a:rPr lang="ru-RU" sz="2600" b="1" spc="-300" dirty="0">
                <a:solidFill>
                  <a:srgbClr val="FF0000"/>
                </a:solidFill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 м. 26 с.)</a:t>
            </a:r>
            <a:endParaRPr lang="ru-RU" sz="2600" spc="-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 о работе</a:t>
            </a:r>
            <a:r>
              <a:rPr lang="ru-RU" sz="2400" dirty="0" smtClean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работы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Распознано форм: 29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900" b="1" dirty="0">
                <a:solidFill>
                  <a:srgbClr val="FF0000"/>
                </a:solidFill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числе с первого раза: 23</a:t>
            </a:r>
            <a:endParaRPr lang="ru-RU" sz="3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числе в отведенное время (10 мин.): </a:t>
            </a:r>
            <a:r>
              <a:rPr lang="ru-RU" sz="2400" dirty="0" smtClean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|  1|  2|  3|  4|  5| *6|  7|  8|  9| 10| 11| 12| 13| 14| 15|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--------+---+---+---+---+---+---+---+---+---+---+---+---+---+---+---+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Время  |  8|  3|  2|  2|  3|  9|  9|  1|  2| 15|  5|  5| 21|  2| 17|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--------+---+---+---+---+---+---+---+---+---+---+---+---+---+---+---+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Ошибок |  0|  0|  0|  0|  1|  4|  3|  0|  0|  1|  0|  0|  1|  0|  0|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--------+---+---+---+---+---+---+---+---+---+---+---+---+---+---+---+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| 16| 17| 18| 19| 20| 21| 22| 23| 24| 25| 26| 27| 28| 29| 30|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--------+---+---+---+---+---+---+---+---+---+---+---+---+---+---+---+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Время  |  3| 17|  4|  4|  2|  9|  7| 11|  7|  4| 59| 65|  5|  2|  5|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--------+---+---+---+---+---+---+---+---+---+---+---+---+---+---+---+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Ошибок |  0|  0|  0|  0|  0|  0|  0|  0|  3|  0|  3|  0|  0|  0|  0|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--------+---+---+---+---+---+---+---+---+---+---+---+---+---+---+---+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b="1" dirty="0" smtClean="0">
                <a:solidFill>
                  <a:srgbClr val="FF0000"/>
                </a:solidFill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 </a:t>
            </a:r>
            <a:r>
              <a:rPr lang="ru-RU" sz="4300" b="1" dirty="0">
                <a:solidFill>
                  <a:srgbClr val="FF0000"/>
                </a:solidFill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ошибок: 16</a:t>
            </a:r>
            <a:endParaRPr lang="ru-RU" sz="4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Среднее время: 10,3 с.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ourier New CYR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 - задание не было решено.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6056" y="692696"/>
            <a:ext cx="1872208" cy="720080"/>
          </a:xfrm>
          <a:prstGeom prst="rect">
            <a:avLst/>
          </a:prstGeom>
          <a:solidFill>
            <a:schemeClr val="accent4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96336" y="2420888"/>
            <a:ext cx="1152128" cy="720080"/>
          </a:xfrm>
          <a:prstGeom prst="rect">
            <a:avLst/>
          </a:prstGeom>
          <a:solidFill>
            <a:schemeClr val="accent4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5301208"/>
            <a:ext cx="1872208" cy="720080"/>
          </a:xfrm>
          <a:prstGeom prst="rect">
            <a:avLst/>
          </a:prstGeom>
          <a:solidFill>
            <a:schemeClr val="accent4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3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9512" y="-82382"/>
            <a:ext cx="8856984" cy="651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Получение, обработка и анализ результатов</a:t>
            </a:r>
            <a:r>
              <a:rPr lang="ru-RU" sz="3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Занести в таблицу общих данных: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Nпр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количество правильных ответов </a:t>
            </a:r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(с 1 раза</a:t>
            </a:r>
            <a:r>
              <a:rPr lang="ru-RU" sz="32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_чист  (чистое время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работы, сек);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(количество ошибок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 algn="l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Рассчитать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Поле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зависимости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формуле: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endParaRPr lang="ru-RU" sz="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ИПНЗ=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Nпр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t_чист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(сек)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итог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занести в таблицу, округлив результат до 3 значимых чисел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0" indent="-742950" algn="l"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стандартный статистический анализ.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5736" y="3356992"/>
            <a:ext cx="4824536" cy="864096"/>
          </a:xfrm>
          <a:prstGeom prst="roundRect">
            <a:avLst/>
          </a:prstGeom>
          <a:solidFill>
            <a:srgbClr val="FFFF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1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903908" cy="655272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Составить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таблицы соответствий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стенов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сырых результатов для ИПНЗ:</a:t>
            </a:r>
          </a:p>
          <a:p>
            <a:pPr marL="450215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4.1. В случае нормального распределения:</a:t>
            </a:r>
          </a:p>
          <a:p>
            <a:pPr marL="228600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линейное преобразование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28600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расчёта границ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стенов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использовать формулу: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44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σ*(Ст-5,5)/2+М;</a:t>
            </a:r>
          </a:p>
          <a:p>
            <a:pPr marL="228600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М и σ  - фактические среднее и стандартное отклонение, полученные на выборке;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номер стена; 5,5 и 2 -  среднее и стандартное отклонение для шкалы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стенов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07155" y="2614391"/>
            <a:ext cx="5112568" cy="792088"/>
          </a:xfrm>
          <a:prstGeom prst="roundRect">
            <a:avLst/>
          </a:prstGeom>
          <a:solidFill>
            <a:srgbClr val="FFFF00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05074"/>
              </p:ext>
            </p:extLst>
          </p:nvPr>
        </p:nvGraphicFramePr>
        <p:xfrm>
          <a:off x="315467" y="5013176"/>
          <a:ext cx="8695945" cy="1224136"/>
        </p:xfrm>
        <a:graphic>
          <a:graphicData uri="http://schemas.openxmlformats.org/drawingml/2006/table">
            <a:tbl>
              <a:tblPr firstRow="1" firstCol="1" bandRow="1"/>
              <a:tblGrid>
                <a:gridCol w="1055187"/>
                <a:gridCol w="764263"/>
                <a:gridCol w="764263"/>
                <a:gridCol w="763327"/>
                <a:gridCol w="763327"/>
                <a:gridCol w="764263"/>
                <a:gridCol w="764263"/>
                <a:gridCol w="764263"/>
                <a:gridCol w="764263"/>
                <a:gridCol w="764263"/>
                <a:gridCol w="764263"/>
              </a:tblGrid>
              <a:tr h="408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Стены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Границы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&lt;x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  <a:tab pos="1973580" algn="l"/>
                          <a:tab pos="3489960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&gt;x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0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468" y="116632"/>
            <a:ext cx="8695944" cy="655272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0215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4.2. В случае отличия ИПНЗ от нормального распределения:</a:t>
            </a:r>
          </a:p>
          <a:p>
            <a:pPr marL="228600" lvl="0" algn="l">
              <a:tabLst>
                <a:tab pos="480060" algn="l"/>
                <a:tab pos="1973580" algn="l"/>
                <a:tab pos="3489960" algn="l"/>
              </a:tabLst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линейное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преобразование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28600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основе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общей таблицы частот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разбить интервалы следующим образом:</a:t>
            </a:r>
          </a:p>
          <a:p>
            <a:pPr algn="l"/>
            <a:endParaRPr lang="ru-RU" sz="3200" dirty="0" smtClean="0"/>
          </a:p>
          <a:p>
            <a:pPr algn="l"/>
            <a:endParaRPr lang="ru-RU" sz="3200" dirty="0" smtClean="0"/>
          </a:p>
          <a:p>
            <a:pPr algn="l"/>
            <a:endParaRPr lang="ru-RU" sz="3200" dirty="0"/>
          </a:p>
          <a:p>
            <a:pPr marL="228600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отсутствия в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общей таблице частот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подходящей границы брать границу как среднее арифметическое двух соседних интервалов.</a:t>
            </a:r>
          </a:p>
          <a:p>
            <a:pPr marL="228600" algn="l">
              <a:spcAft>
                <a:spcPts val="0"/>
              </a:spcAft>
              <a:tabLst>
                <a:tab pos="480060" algn="l"/>
                <a:tab pos="1973580" algn="l"/>
                <a:tab pos="3489960" algn="l"/>
              </a:tabLs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Выразить индивидуальный уровень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поле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зависимости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стенах.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ru-RU" sz="3200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13" y="2671190"/>
            <a:ext cx="8496944" cy="144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1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468" y="116632"/>
            <a:ext cx="8695944" cy="655272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Сравнить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средние значения ИПНЗ для лиц мужского и женского пола. </a:t>
            </a:r>
          </a:p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Определить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есть ли статистическая связь между ИПНЗ, показателями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экстраверсии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нейротизма, временем простой реакции и реакции выбора, величинами ИН и ТСР. Дать содержательную характеристику статистически значимым связям.</a:t>
            </a:r>
          </a:p>
          <a:p>
            <a:pPr lvl="0" algn="l">
              <a:spcAft>
                <a:spcPts val="0"/>
              </a:spcAft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7. Сделать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выводы по каждой задаче данной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2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0"/>
            <a:ext cx="9001000" cy="4680477"/>
          </a:xfrm>
        </p:spPr>
        <p:txBody>
          <a:bodyPr>
            <a:normAutofit/>
          </a:bodyPr>
          <a:lstStyle/>
          <a:p>
            <a:pPr marL="0" indent="0"/>
            <a:r>
              <a:rPr lang="ru-RU" sz="2800" b="0" dirty="0" smtClean="0">
                <a:solidFill>
                  <a:srgbClr val="FF0000"/>
                </a:solidFill>
              </a:rPr>
              <a:t>1</a:t>
            </a:r>
            <a:r>
              <a:rPr lang="ru-RU" sz="2800" dirty="0" smtClean="0">
                <a:solidFill>
                  <a:srgbClr val="FF0000"/>
                </a:solidFill>
              </a:rPr>
              <a:t>. Когнитивные стили. Теоретические сведения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7504" y="620688"/>
            <a:ext cx="8712968" cy="6120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 smtClean="0"/>
              <a:t>Когнитивный стиль - </a:t>
            </a:r>
          </a:p>
          <a:p>
            <a:pPr algn="ctr"/>
            <a:r>
              <a:rPr lang="ru-RU" sz="3600" b="0" dirty="0" smtClean="0"/>
              <a:t>собирательное понятие для относительно устойчивых способов познавательных стратегий.</a:t>
            </a:r>
          </a:p>
          <a:p>
            <a:r>
              <a:rPr lang="ru-RU" sz="3600" b="0" dirty="0" smtClean="0"/>
              <a:t> 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Проявляется в своеобразных приемах:</a:t>
            </a:r>
          </a:p>
          <a:p>
            <a:pPr marL="571500" indent="571500">
              <a:buFont typeface="Arial" panose="020B0604020202020204" pitchFamily="34" charset="0"/>
              <a:buChar char="•"/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получения информации </a:t>
            </a:r>
          </a:p>
          <a:p>
            <a:pPr marL="571500" indent="571500">
              <a:buFont typeface="Arial" panose="020B0604020202020204" pitchFamily="34" charset="0"/>
              <a:buChar char="•"/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переработки информации </a:t>
            </a:r>
          </a:p>
          <a:p>
            <a:pPr marL="571500" indent="571500">
              <a:buFont typeface="Arial" panose="020B0604020202020204" pitchFamily="34" charset="0"/>
              <a:buChar char="•"/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воспроизведения </a:t>
            </a: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endParaRPr lang="ru-RU" sz="3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571500">
              <a:buFont typeface="Arial" panose="020B0604020202020204" pitchFamily="34" charset="0"/>
              <a:buChar char="•"/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выполненных действий.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11560" y="620688"/>
            <a:ext cx="7992888" cy="2952328"/>
          </a:xfrm>
          <a:prstGeom prst="roundRect">
            <a:avLst/>
          </a:prstGeom>
          <a:solidFill>
            <a:srgbClr val="FFFF00">
              <a:alpha val="27000"/>
            </a:srgb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0"/>
            <a:ext cx="6589200" cy="1280890"/>
          </a:xfrm>
        </p:spPr>
        <p:txBody>
          <a:bodyPr/>
          <a:lstStyle/>
          <a:p>
            <a:r>
              <a:rPr lang="ru-RU" dirty="0" smtClean="0"/>
              <a:t>Коротко история и авторы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097280"/>
            <a:ext cx="9036496" cy="5356056"/>
          </a:xfrm>
        </p:spPr>
        <p:txBody>
          <a:bodyPr>
            <a:noAutofit/>
          </a:bodyPr>
          <a:lstStyle/>
          <a:p>
            <a:r>
              <a:rPr lang="ru-RU" sz="2400" dirty="0" smtClean="0"/>
              <a:t>Впервые понятие </a:t>
            </a:r>
            <a:r>
              <a:rPr lang="ru-RU" sz="2400" dirty="0">
                <a:solidFill>
                  <a:srgbClr val="FF0000"/>
                </a:solidFill>
              </a:rPr>
              <a:t>когнитивный стиль </a:t>
            </a:r>
            <a:r>
              <a:rPr lang="ru-RU" sz="2400" dirty="0" smtClean="0"/>
              <a:t>использовал</a:t>
            </a:r>
            <a:r>
              <a:rPr lang="ru-RU" sz="2400" dirty="0"/>
              <a:t> </a:t>
            </a:r>
            <a:r>
              <a:rPr lang="ru-RU" sz="2400" dirty="0">
                <a:hlinkClick r:id="rId2" tooltip="Адлер, Альфред"/>
              </a:rPr>
              <a:t>А. Адлер</a:t>
            </a:r>
            <a:r>
              <a:rPr lang="ru-RU" sz="2400" dirty="0"/>
              <a:t> как своеобразие жизненного пути личности, структурированного </a:t>
            </a:r>
            <a:r>
              <a:rPr lang="ru-RU" sz="2400" dirty="0" smtClean="0"/>
              <a:t>поставленными </a:t>
            </a:r>
            <a:r>
              <a:rPr lang="ru-RU" sz="2400" dirty="0"/>
              <a:t>и </a:t>
            </a:r>
            <a:r>
              <a:rPr lang="ru-RU" sz="2400" dirty="0" smtClean="0"/>
              <a:t>достигнутыми целями.</a:t>
            </a:r>
            <a:endParaRPr lang="ru-RU" sz="2400" dirty="0"/>
          </a:p>
          <a:p>
            <a:r>
              <a:rPr lang="ru-RU" sz="2400" dirty="0">
                <a:hlinkClick r:id="rId3" tooltip="Олпорт, Гордон"/>
              </a:rPr>
              <a:t>Г. </a:t>
            </a:r>
            <a:r>
              <a:rPr lang="ru-RU" sz="2400" dirty="0" err="1">
                <a:hlinkClick r:id="rId3" tooltip="Олпорт, Гордон"/>
              </a:rPr>
              <a:t>Олпорт</a:t>
            </a:r>
            <a:r>
              <a:rPr lang="ru-RU" sz="2400" dirty="0"/>
              <a:t> стал рассматривать когнитивный стиль как совокупность способов и средства для достижения целей (</a:t>
            </a:r>
            <a:r>
              <a:rPr lang="ru-RU" sz="2400" dirty="0">
                <a:solidFill>
                  <a:srgbClr val="FF0000"/>
                </a:solidFill>
              </a:rPr>
              <a:t>стиль стал когнитивным</a:t>
            </a:r>
            <a:r>
              <a:rPr lang="ru-RU" sz="2400" dirty="0"/>
              <a:t>)</a:t>
            </a:r>
          </a:p>
          <a:p>
            <a:r>
              <a:rPr lang="ru-RU" sz="2400" dirty="0">
                <a:hlinkClick r:id="rId4" tooltip="Уиткин, Герман"/>
              </a:rPr>
              <a:t>Г. </a:t>
            </a:r>
            <a:r>
              <a:rPr lang="ru-RU" sz="2400" dirty="0" err="1">
                <a:hlinkClick r:id="rId4" tooltip="Уиткин, Герман"/>
              </a:rPr>
              <a:t>Уиткин</a:t>
            </a:r>
            <a:r>
              <a:rPr lang="ru-RU" sz="2400" dirty="0"/>
              <a:t>  - </a:t>
            </a:r>
            <a:r>
              <a:rPr lang="ru-RU" sz="2400" dirty="0" smtClean="0"/>
              <a:t>провёл оригинальные </a:t>
            </a:r>
            <a:r>
              <a:rPr lang="ru-RU" sz="2400" dirty="0"/>
              <a:t>эксперименты по исследованию стилей восприятия.</a:t>
            </a:r>
          </a:p>
          <a:p>
            <a:r>
              <a:rPr lang="ru-RU" sz="2400" dirty="0"/>
              <a:t>В </a:t>
            </a:r>
            <a:r>
              <a:rPr lang="ru-RU" sz="2400" dirty="0" smtClean="0"/>
              <a:t>СССР </a:t>
            </a:r>
            <a:r>
              <a:rPr lang="ru-RU" sz="2400" dirty="0"/>
              <a:t>изучением когнитивных стилей занимались В. А. </a:t>
            </a:r>
            <a:r>
              <a:rPr lang="ru-RU" sz="2400" dirty="0" err="1"/>
              <a:t>Колга</a:t>
            </a:r>
            <a:r>
              <a:rPr lang="ru-RU" sz="2400" dirty="0"/>
              <a:t> (Эстония), школа </a:t>
            </a:r>
            <a:r>
              <a:rPr lang="ru-RU" sz="2400" dirty="0">
                <a:hlinkClick r:id="rId5" tooltip="Теплов, Борис Михайлович"/>
              </a:rPr>
              <a:t>Теплова</a:t>
            </a:r>
            <a:r>
              <a:rPr lang="ru-RU" sz="2400" dirty="0"/>
              <a:t>-</a:t>
            </a:r>
            <a:r>
              <a:rPr lang="ru-RU" sz="2400" dirty="0" err="1">
                <a:hlinkClick r:id="rId6" tooltip="Небылицын, Владимир Дмитриевич"/>
              </a:rPr>
              <a:t>Небылицына</a:t>
            </a:r>
            <a:r>
              <a:rPr lang="ru-RU" sz="2400" dirty="0"/>
              <a:t> (Москва), </a:t>
            </a:r>
            <a:r>
              <a:rPr lang="ru-RU" sz="2400" dirty="0">
                <a:hlinkClick r:id="rId7" tooltip="Холодная, Марина Александровна"/>
              </a:rPr>
              <a:t>М. А. Холодная</a:t>
            </a:r>
            <a:r>
              <a:rPr lang="ru-RU" sz="2400" dirty="0"/>
              <a:t> (Киев, </a:t>
            </a:r>
            <a:r>
              <a:rPr lang="ru-RU" sz="2400" dirty="0" smtClean="0"/>
              <a:t> </a:t>
            </a:r>
            <a:r>
              <a:rPr lang="ru-RU" sz="2400" dirty="0"/>
              <a:t>Москва) </a:t>
            </a:r>
          </a:p>
          <a:p>
            <a:pPr>
              <a:spcBef>
                <a:spcPts val="2400"/>
              </a:spcBef>
            </a:pPr>
            <a:r>
              <a:rPr lang="ru-RU" sz="2100" dirty="0">
                <a:solidFill>
                  <a:schemeClr val="tx1"/>
                </a:solidFill>
              </a:rPr>
              <a:t>Близким по смыслу </a:t>
            </a:r>
            <a:r>
              <a:rPr lang="ru-RU" sz="2100" dirty="0" smtClean="0">
                <a:solidFill>
                  <a:schemeClr val="tx1"/>
                </a:solidFill>
              </a:rPr>
              <a:t>является</a:t>
            </a:r>
            <a:r>
              <a:rPr lang="ru-RU" sz="2100" dirty="0">
                <a:solidFill>
                  <a:schemeClr val="tx1"/>
                </a:solidFill>
              </a:rPr>
              <a:t>  </a:t>
            </a:r>
            <a:r>
              <a:rPr lang="ru-RU" sz="2100" dirty="0" smtClean="0">
                <a:solidFill>
                  <a:schemeClr val="tx1"/>
                </a:solidFill>
              </a:rPr>
              <a:t>понятие </a:t>
            </a:r>
            <a:r>
              <a:rPr lang="ru-RU" sz="2100" dirty="0" smtClean="0">
                <a:solidFill>
                  <a:srgbClr val="FFFF00"/>
                </a:solidFill>
                <a:hlinkClick r:id="rId8" tooltip="Метапрограмма (страница отсутствует)"/>
              </a:rPr>
              <a:t>метапрограммы</a:t>
            </a:r>
            <a:r>
              <a:rPr lang="ru-RU" sz="2100" dirty="0">
                <a:solidFill>
                  <a:srgbClr val="FFFF00"/>
                </a:solidFill>
              </a:rPr>
              <a:t> </a:t>
            </a:r>
            <a:r>
              <a:rPr lang="ru-RU" sz="2100" dirty="0">
                <a:solidFill>
                  <a:schemeClr val="tx1"/>
                </a:solidFill>
              </a:rPr>
              <a:t>в</a:t>
            </a:r>
            <a:r>
              <a:rPr lang="ru-RU" sz="2100" dirty="0">
                <a:solidFill>
                  <a:srgbClr val="FFFF00"/>
                </a:solidFill>
              </a:rPr>
              <a:t> </a:t>
            </a:r>
            <a:r>
              <a:rPr lang="ru-RU" sz="2100" dirty="0">
                <a:solidFill>
                  <a:srgbClr val="FFFF00"/>
                </a:solidFill>
                <a:hlinkClick r:id="rId9" tooltip="Нейро-лингвистическое программирование"/>
              </a:rPr>
              <a:t>НЛП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3300" y="28291"/>
            <a:ext cx="5360700" cy="6490607"/>
          </a:xfrm>
        </p:spPr>
        <p:txBody>
          <a:bodyPr>
            <a:normAutofit/>
          </a:bodyPr>
          <a:lstStyle/>
          <a:p>
            <a:pPr marL="0">
              <a:spcBef>
                <a:spcPts val="600"/>
              </a:spcBef>
            </a:pPr>
            <a:r>
              <a:rPr lang="ru-RU" sz="2800" dirty="0" err="1">
                <a:solidFill>
                  <a:srgbClr val="FF0000"/>
                </a:solidFill>
              </a:rPr>
              <a:t>Готтшальдт</a:t>
            </a:r>
            <a:r>
              <a:rPr lang="ru-RU" sz="2800" dirty="0"/>
              <a:t> (</a:t>
            </a:r>
            <a:r>
              <a:rPr lang="ru-RU" sz="2800" dirty="0" err="1"/>
              <a:t>Gottschaldt</a:t>
            </a:r>
            <a:r>
              <a:rPr lang="ru-RU" sz="2800" dirty="0"/>
              <a:t>) Курт Бруно </a:t>
            </a:r>
            <a:r>
              <a:rPr lang="ru-RU" sz="2400" dirty="0"/>
              <a:t>(1902 - 1991) — немецкий психолог, исследователь проблем общей и генетической психологии. </a:t>
            </a:r>
          </a:p>
          <a:p>
            <a:pPr marL="0">
              <a:spcBef>
                <a:spcPts val="600"/>
              </a:spcBef>
            </a:pPr>
            <a:r>
              <a:rPr lang="ru-RU" sz="800" dirty="0"/>
              <a:t> </a:t>
            </a:r>
          </a:p>
          <a:p>
            <a:pPr marL="0">
              <a:spcBef>
                <a:spcPts val="600"/>
              </a:spcBef>
            </a:pPr>
            <a:r>
              <a:rPr lang="ru-RU" sz="2400" dirty="0"/>
              <a:t>Получил признание как автор оригинальных экспериментальных ситуаций и методик, в частности, методики скрытых фигур, с докладом о которой он приезжал в Москву в 20–х </a:t>
            </a:r>
            <a:r>
              <a:rPr lang="ru-RU" sz="2400" dirty="0" err="1"/>
              <a:t>г.г</a:t>
            </a:r>
            <a:r>
              <a:rPr lang="ru-RU" sz="2400" dirty="0"/>
              <a:t>. („фигуры </a:t>
            </a:r>
            <a:r>
              <a:rPr lang="ru-RU" sz="2400" dirty="0" err="1"/>
              <a:t>Готтшальдта</a:t>
            </a:r>
            <a:r>
              <a:rPr lang="ru-RU" sz="2400" dirty="0"/>
              <a:t>“), предназначенные для изучения структуры визуальных и когнитивных способностей</a:t>
            </a:r>
            <a:r>
              <a:rPr lang="ru-RU" sz="2400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584"/>
            <a:ext cx="3760274" cy="496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2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55576" y="116632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Характерные признаки </a:t>
            </a:r>
            <a:r>
              <a:rPr lang="ru-RU" sz="4000" b="1" dirty="0" smtClean="0">
                <a:solidFill>
                  <a:srgbClr val="FF0000"/>
                </a:solidFill>
              </a:rPr>
              <a:t>КС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746524"/>
          </a:xfrm>
        </p:spPr>
        <p:txBody>
          <a:bodyPr>
            <a:normAutofit fontScale="92500"/>
          </a:bodyPr>
          <a:lstStyle/>
          <a:p>
            <a:pPr marL="457200" indent="-457200" fontAlgn="base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ru-RU" sz="2600" b="0" dirty="0" smtClean="0"/>
              <a:t>КС </a:t>
            </a:r>
            <a:r>
              <a:rPr lang="ru-RU" sz="2600" dirty="0" smtClean="0">
                <a:solidFill>
                  <a:srgbClr val="FF0000"/>
                </a:solidFill>
              </a:rPr>
              <a:t>отграничиваются</a:t>
            </a:r>
            <a:r>
              <a:rPr lang="ru-RU" sz="2600" b="0" dirty="0" smtClean="0"/>
              <a:t> от индивидуальных </a:t>
            </a:r>
            <a:r>
              <a:rPr lang="ru-RU" sz="2600" b="0" dirty="0"/>
              <a:t>различий в степени успешности интел­лектуальной деятельности, выявляемых на основе </a:t>
            </a:r>
            <a:r>
              <a:rPr lang="ru-RU" sz="2600" b="0" dirty="0" smtClean="0"/>
              <a:t>тестов </a:t>
            </a:r>
            <a:r>
              <a:rPr lang="ru-RU" sz="2600" b="0" dirty="0"/>
              <a:t>интеллекта </a:t>
            </a:r>
            <a:r>
              <a:rPr lang="ru-RU" sz="2600" b="0" dirty="0" smtClean="0"/>
              <a:t>(IQ);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600" b="0" dirty="0"/>
              <a:t> КС оцениваются в качестве формы интеллектуальной активности </a:t>
            </a:r>
            <a:r>
              <a:rPr lang="ru-RU" sz="2600" dirty="0">
                <a:solidFill>
                  <a:srgbClr val="FF0000"/>
                </a:solidFill>
              </a:rPr>
              <a:t>более высокого порядка</a:t>
            </a:r>
            <a:r>
              <a:rPr lang="ru-RU" sz="2600" b="0" dirty="0"/>
              <a:t>, поскольку </a:t>
            </a:r>
            <a:r>
              <a:rPr lang="ru-RU" sz="2600" b="0" dirty="0" smtClean="0"/>
              <a:t>интегрируют базовые познавательные процессы;</a:t>
            </a:r>
            <a:endParaRPr lang="ru-RU" sz="2600" b="0" dirty="0"/>
          </a:p>
          <a:p>
            <a:pPr fontAlgn="base"/>
            <a:r>
              <a:rPr lang="ru-RU" sz="2600" b="0" dirty="0" smtClean="0"/>
              <a:t>•</a:t>
            </a:r>
            <a:r>
              <a:rPr lang="ru-RU" sz="2600" b="0" dirty="0"/>
              <a:t>  когнитивные </a:t>
            </a:r>
            <a:r>
              <a:rPr lang="ru-RU" sz="2600" b="0" dirty="0" smtClean="0"/>
              <a:t>стили рассматриваются </a:t>
            </a:r>
            <a:r>
              <a:rPr lang="ru-RU" sz="2600" b="0" dirty="0"/>
              <a:t>как </a:t>
            </a:r>
            <a:r>
              <a:rPr lang="ru-RU" sz="2600" dirty="0" smtClean="0">
                <a:solidFill>
                  <a:srgbClr val="FF0000"/>
                </a:solidFill>
              </a:rPr>
              <a:t>проявление личности в </a:t>
            </a:r>
            <a:r>
              <a:rPr lang="ru-RU" sz="2600" dirty="0">
                <a:solidFill>
                  <a:srgbClr val="FF0000"/>
                </a:solidFill>
              </a:rPr>
              <a:t>целом</a:t>
            </a:r>
            <a:r>
              <a:rPr lang="ru-RU" sz="2600" b="0" dirty="0"/>
              <a:t>, поскольку </a:t>
            </a:r>
            <a:r>
              <a:rPr lang="ru-RU" sz="2600" b="0" dirty="0" smtClean="0"/>
              <a:t>способы </a:t>
            </a:r>
            <a:r>
              <a:rPr lang="ru-RU" sz="2600" b="0" dirty="0"/>
              <a:t>переработки информации </a:t>
            </a:r>
            <a:r>
              <a:rPr lang="ru-RU" sz="2600" b="0" dirty="0" smtClean="0"/>
              <a:t>тесно связаны </a:t>
            </a:r>
            <a:r>
              <a:rPr lang="ru-RU" sz="2600" b="0" dirty="0"/>
              <a:t>с </a:t>
            </a:r>
            <a:r>
              <a:rPr lang="ru-RU" sz="2600" dirty="0" smtClean="0"/>
              <a:t>потребностями, мотивами, целями</a:t>
            </a:r>
            <a:r>
              <a:rPr lang="ru-RU" sz="2600" b="0" dirty="0" smtClean="0"/>
              <a:t>;</a:t>
            </a:r>
            <a:endParaRPr lang="ru-RU" sz="2600" b="0" dirty="0"/>
          </a:p>
          <a:p>
            <a:pPr fontAlgn="base"/>
            <a:r>
              <a:rPr lang="ru-RU" sz="2600" b="0" dirty="0"/>
              <a:t>• </a:t>
            </a:r>
            <a:r>
              <a:rPr lang="ru-RU" sz="2600" b="0" dirty="0" smtClean="0"/>
              <a:t> </a:t>
            </a:r>
            <a:r>
              <a:rPr lang="ru-RU" sz="2600" dirty="0">
                <a:solidFill>
                  <a:schemeClr val="tx1"/>
                </a:solidFill>
              </a:rPr>
              <a:t>когнитивные стили </a:t>
            </a:r>
            <a:r>
              <a:rPr lang="ru-RU" sz="2600" dirty="0" smtClean="0">
                <a:solidFill>
                  <a:srgbClr val="FF0000"/>
                </a:solidFill>
              </a:rPr>
              <a:t>обусловливают особенности </a:t>
            </a:r>
            <a:r>
              <a:rPr lang="ru-RU" sz="2600" dirty="0">
                <a:solidFill>
                  <a:srgbClr val="FF0000"/>
                </a:solidFill>
              </a:rPr>
              <a:t>протекания </a:t>
            </a:r>
            <a:r>
              <a:rPr lang="ru-RU" sz="2600" dirty="0" smtClean="0">
                <a:solidFill>
                  <a:schemeClr val="tx1"/>
                </a:solidFill>
              </a:rPr>
              <a:t>индивидуальных процессов адапта­ции в информационной среде.</a:t>
            </a:r>
            <a:endParaRPr lang="ru-RU" sz="2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05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560840" cy="1280890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Виды когнитивных стилей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sz="1800" i="1" dirty="0" smtClean="0">
                <a:solidFill>
                  <a:srgbClr val="0070C0"/>
                </a:solidFill>
              </a:rPr>
              <a:t>(</a:t>
            </a:r>
            <a:r>
              <a:rPr lang="ru-RU" sz="1800" i="1" cap="none" dirty="0" smtClean="0">
                <a:solidFill>
                  <a:srgbClr val="0070C0"/>
                </a:solidFill>
              </a:rPr>
              <a:t>одна из классификаций)</a:t>
            </a:r>
            <a:endParaRPr lang="ru-RU" sz="1800" i="1" cap="none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554461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 smtClean="0">
                <a:solidFill>
                  <a:srgbClr val="FF0000"/>
                </a:solidFill>
              </a:rPr>
              <a:t>по </a:t>
            </a:r>
            <a:r>
              <a:rPr lang="ru-RU" sz="2400" b="0" u="sng" dirty="0">
                <a:solidFill>
                  <a:srgbClr val="FF0000"/>
                </a:solidFill>
              </a:rPr>
              <a:t>типу восприятия</a:t>
            </a:r>
            <a:r>
              <a:rPr lang="ru-RU" sz="2400" b="0" dirty="0">
                <a:solidFill>
                  <a:srgbClr val="FF0000"/>
                </a:solidFill>
              </a:rPr>
              <a:t>: </a:t>
            </a:r>
            <a:r>
              <a:rPr lang="ru-RU" sz="2400" b="0" dirty="0" err="1">
                <a:solidFill>
                  <a:srgbClr val="FF0000"/>
                </a:solidFill>
              </a:rPr>
              <a:t>полезависимость</a:t>
            </a:r>
            <a:r>
              <a:rPr lang="ru-RU" sz="2400" b="0" dirty="0">
                <a:solidFill>
                  <a:srgbClr val="FF0000"/>
                </a:solidFill>
              </a:rPr>
              <a:t> </a:t>
            </a:r>
            <a:r>
              <a:rPr lang="ru-RU" sz="2400" b="0" dirty="0" err="1" smtClean="0">
                <a:solidFill>
                  <a:srgbClr val="FF0000"/>
                </a:solidFill>
              </a:rPr>
              <a:t>поленезависимость</a:t>
            </a:r>
            <a:r>
              <a:rPr lang="ru-RU" sz="2400" b="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/>
              <a:t>по типу реагирования: </a:t>
            </a:r>
            <a:r>
              <a:rPr lang="ru-RU" sz="2400" b="0" dirty="0"/>
              <a:t>импульсивность - </a:t>
            </a:r>
            <a:r>
              <a:rPr lang="ru-RU" sz="2400" b="0" dirty="0" err="1" smtClean="0"/>
              <a:t>рефлексивность</a:t>
            </a:r>
            <a:r>
              <a:rPr lang="ru-RU" sz="2400" b="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>
                <a:solidFill>
                  <a:srgbClr val="FF0000"/>
                </a:solidFill>
              </a:rPr>
              <a:t>по </a:t>
            </a:r>
            <a:r>
              <a:rPr lang="ru-RU" sz="2400" b="0" u="sng" dirty="0" smtClean="0">
                <a:solidFill>
                  <a:srgbClr val="FF0000"/>
                </a:solidFill>
              </a:rPr>
              <a:t>алгоритму </a:t>
            </a:r>
            <a:r>
              <a:rPr lang="ru-RU" sz="2400" b="0" u="sng" dirty="0">
                <a:solidFill>
                  <a:srgbClr val="FF0000"/>
                </a:solidFill>
              </a:rPr>
              <a:t>когнитивного контроля: </a:t>
            </a:r>
            <a:r>
              <a:rPr lang="ru-RU" sz="2400" b="0" dirty="0">
                <a:solidFill>
                  <a:srgbClr val="FF0000"/>
                </a:solidFill>
              </a:rPr>
              <a:t>ригидность - </a:t>
            </a:r>
            <a:r>
              <a:rPr lang="ru-RU" sz="2400" b="0" dirty="0" smtClean="0">
                <a:solidFill>
                  <a:srgbClr val="FF0000"/>
                </a:solidFill>
              </a:rPr>
              <a:t>гибкость;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/>
              <a:t>по диапазону эквивалентности: </a:t>
            </a:r>
            <a:r>
              <a:rPr lang="ru-RU" sz="2400" b="0" dirty="0"/>
              <a:t>узость - </a:t>
            </a:r>
            <a:r>
              <a:rPr lang="ru-RU" sz="2400" b="0" dirty="0" smtClean="0"/>
              <a:t>широта;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/>
              <a:t>по сложности: </a:t>
            </a:r>
            <a:r>
              <a:rPr lang="ru-RU" sz="2400" b="0" dirty="0"/>
              <a:t>когнитивная простота- когнитивная </a:t>
            </a:r>
            <a:r>
              <a:rPr lang="ru-RU" sz="2400" b="0" dirty="0" smtClean="0"/>
              <a:t>сложность;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/>
              <a:t>по типу мышления: </a:t>
            </a:r>
            <a:r>
              <a:rPr lang="ru-RU" sz="2400" b="0" dirty="0"/>
              <a:t>аналитический - </a:t>
            </a:r>
            <a:r>
              <a:rPr lang="ru-RU" sz="2400" b="0" dirty="0" smtClean="0"/>
              <a:t>синтетический;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/>
              <a:t>по доминирующему способу обработки информации: </a:t>
            </a:r>
            <a:r>
              <a:rPr lang="ru-RU" sz="2400" b="0" dirty="0"/>
              <a:t>образный </a:t>
            </a:r>
            <a:r>
              <a:rPr lang="ru-RU" sz="2400" b="0" dirty="0" smtClean="0"/>
              <a:t>- вербальный</a:t>
            </a:r>
            <a:r>
              <a:rPr lang="ru-RU" sz="2400" b="0" dirty="0"/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u="sng" dirty="0"/>
              <a:t>по локусу контроля: </a:t>
            </a:r>
            <a:r>
              <a:rPr lang="ru-RU" sz="2400" b="0" dirty="0" err="1"/>
              <a:t>экстернальный</a:t>
            </a:r>
            <a:r>
              <a:rPr lang="ru-RU" sz="2400" b="0" dirty="0"/>
              <a:t> - </a:t>
            </a:r>
            <a:r>
              <a:rPr lang="ru-RU" sz="2400" b="0" dirty="0" err="1"/>
              <a:t>интернальный</a:t>
            </a:r>
            <a:r>
              <a:rPr lang="ru-RU" sz="2400" b="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23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sz="3300" b="1" dirty="0" err="1" smtClean="0">
                <a:solidFill>
                  <a:srgbClr val="FF0000"/>
                </a:solidFill>
              </a:rPr>
              <a:t>Полезависимость</a:t>
            </a:r>
            <a:r>
              <a:rPr lang="ru-RU" sz="3300" b="1" dirty="0" smtClean="0">
                <a:solidFill>
                  <a:srgbClr val="FF0000"/>
                </a:solidFill>
              </a:rPr>
              <a:t> </a:t>
            </a:r>
            <a:r>
              <a:rPr lang="ru-RU" sz="3300" b="1" dirty="0">
                <a:solidFill>
                  <a:srgbClr val="FF0000"/>
                </a:solidFill>
              </a:rPr>
              <a:t>- </a:t>
            </a:r>
            <a:r>
              <a:rPr lang="ru-RU" sz="3300" b="1" dirty="0" err="1" smtClean="0">
                <a:solidFill>
                  <a:srgbClr val="FF0000"/>
                </a:solidFill>
              </a:rPr>
              <a:t>поленезависимость</a:t>
            </a:r>
            <a:r>
              <a:rPr lang="ru-RU" sz="3300" b="1" dirty="0" smtClean="0">
                <a:solidFill>
                  <a:srgbClr val="FF0000"/>
                </a:solidFill>
              </a:rPr>
              <a:t> </a:t>
            </a:r>
            <a:endParaRPr lang="ru-RU" sz="33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 fontScale="92500"/>
          </a:bodyPr>
          <a:lstStyle/>
          <a:p>
            <a:pPr algn="ctr" fontAlgn="base"/>
            <a:r>
              <a:rPr lang="ru-RU" sz="2400" b="0" dirty="0" smtClean="0"/>
              <a:t>Впервые </a:t>
            </a:r>
            <a:r>
              <a:rPr lang="ru-RU" sz="2400" b="0" dirty="0"/>
              <a:t>эти термины были введены в научный обиход американскими учеными под руководством Г. </a:t>
            </a:r>
            <a:r>
              <a:rPr lang="ru-RU" sz="2400" b="0" dirty="0" err="1"/>
              <a:t>Уиткина</a:t>
            </a:r>
            <a:r>
              <a:rPr lang="ru-RU" sz="2400" b="0" dirty="0"/>
              <a:t> </a:t>
            </a:r>
            <a:r>
              <a:rPr lang="ru-RU" sz="2400" b="0" dirty="0" smtClean="0"/>
              <a:t>в </a:t>
            </a:r>
            <a:r>
              <a:rPr lang="ru-RU" sz="2400" b="0" dirty="0"/>
              <a:t>связи с изучением соотношения в перцептивной деятельности зрительных и </a:t>
            </a:r>
            <a:r>
              <a:rPr lang="ru-RU" sz="2400" b="0" dirty="0" err="1"/>
              <a:t>проприорецептивных</a:t>
            </a:r>
            <a:r>
              <a:rPr lang="ru-RU" sz="2400" b="0" dirty="0"/>
              <a:t> </a:t>
            </a:r>
            <a:r>
              <a:rPr lang="ru-RU" sz="2400" b="0" dirty="0" smtClean="0"/>
              <a:t>стимулов.</a:t>
            </a:r>
            <a:endParaRPr lang="ru-RU" sz="2400" b="0" dirty="0"/>
          </a:p>
          <a:p>
            <a:pPr fontAlgn="base">
              <a:buFont typeface="+mj-lt"/>
              <a:buAutoNum type="arabicPeriod"/>
            </a:pPr>
            <a:r>
              <a:rPr lang="ru-RU" sz="2400" b="1" i="1" dirty="0" err="1" smtClean="0"/>
              <a:t>Полезависимость</a:t>
            </a:r>
            <a:r>
              <a:rPr lang="ru-RU" sz="2400" b="0" dirty="0" smtClean="0"/>
              <a:t> </a:t>
            </a:r>
            <a:r>
              <a:rPr lang="ru-RU" sz="2400" b="0" dirty="0"/>
              <a:t>характеризуется тем, что человек ориентируется на внешние источники информации, </a:t>
            </a:r>
            <a:r>
              <a:rPr lang="ru-RU" sz="2400" b="0" dirty="0">
                <a:solidFill>
                  <a:srgbClr val="FF0000"/>
                </a:solidFill>
              </a:rPr>
              <a:t>склонен игнорировать </a:t>
            </a:r>
            <a:r>
              <a:rPr lang="ru-RU" sz="2400" b="0" dirty="0" smtClean="0">
                <a:solidFill>
                  <a:srgbClr val="FF0000"/>
                </a:solidFill>
              </a:rPr>
              <a:t>существенные, но менее </a:t>
            </a:r>
            <a:r>
              <a:rPr lang="ru-RU" sz="2400" b="0" dirty="0">
                <a:solidFill>
                  <a:srgbClr val="FF0000"/>
                </a:solidFill>
              </a:rPr>
              <a:t>заметные черты анализируемого </a:t>
            </a:r>
            <a:r>
              <a:rPr lang="ru-RU" sz="2400" b="0" dirty="0" smtClean="0">
                <a:solidFill>
                  <a:srgbClr val="FF0000"/>
                </a:solidFill>
              </a:rPr>
              <a:t>объекта. </a:t>
            </a:r>
          </a:p>
          <a:p>
            <a:pPr fontAlgn="base">
              <a:buFont typeface="+mj-lt"/>
              <a:buAutoNum type="arabicPeriod"/>
            </a:pPr>
            <a:r>
              <a:rPr lang="ru-RU" sz="2400" b="1" i="1" dirty="0" err="1" smtClean="0"/>
              <a:t>Поленезависимость</a:t>
            </a:r>
            <a:r>
              <a:rPr lang="ru-RU" sz="2400" i="1" dirty="0" smtClean="0"/>
              <a:t> </a:t>
            </a:r>
            <a:r>
              <a:rPr lang="ru-RU" sz="2400" b="0" dirty="0"/>
              <a:t>связана с ориентацией человека на внутренние источники информации (знания и опыт), поэтому он в меньшей степени подвержен влиянию внешних ориентиров, более </a:t>
            </a:r>
            <a:r>
              <a:rPr lang="ru-RU" sz="2400" b="0" dirty="0">
                <a:solidFill>
                  <a:srgbClr val="FF0000"/>
                </a:solidFill>
              </a:rPr>
              <a:t>склонен выделять в ситуации ее существенные, а не более заметные черты.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920880" cy="1280890"/>
          </a:xfrm>
        </p:spPr>
        <p:txBody>
          <a:bodyPr/>
          <a:lstStyle/>
          <a:p>
            <a:pPr algn="ctr"/>
            <a:r>
              <a:rPr lang="ru-RU" dirty="0" smtClean="0"/>
              <a:t>Один из экспериментов Виткина</a:t>
            </a:r>
            <a:br>
              <a:rPr lang="ru-RU" dirty="0" smtClean="0"/>
            </a:br>
            <a:r>
              <a:rPr lang="ru-RU" b="1" dirty="0">
                <a:solidFill>
                  <a:srgbClr val="FF0000"/>
                </a:solidFill>
              </a:rPr>
              <a:t>	</a:t>
            </a:r>
            <a:r>
              <a:rPr lang="ru-RU" b="1" dirty="0" smtClean="0">
                <a:solidFill>
                  <a:srgbClr val="FF0000"/>
                </a:solidFill>
              </a:rPr>
              <a:t>«рамка-стержень»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052736"/>
            <a:ext cx="6660232" cy="5760640"/>
          </a:xfrm>
        </p:spPr>
        <p:txBody>
          <a:bodyPr>
            <a:noAutofit/>
          </a:bodyPr>
          <a:lstStyle/>
          <a:p>
            <a:r>
              <a:rPr lang="ru-RU" sz="2100" b="0" dirty="0" smtClean="0"/>
              <a:t>Испытуемый</a:t>
            </a:r>
            <a:r>
              <a:rPr lang="ru-RU" sz="2100" b="0" dirty="0"/>
              <a:t>, помещенный в затемненную комнату и сидящий на изменяющем свое положение кресле, должен был привести в вертикаль­ное положение </a:t>
            </a:r>
            <a:r>
              <a:rPr lang="ru-RU" sz="2100" b="1" dirty="0">
                <a:solidFill>
                  <a:srgbClr val="FF0000"/>
                </a:solidFill>
              </a:rPr>
              <a:t>светящийся стержень, находящийся внутри светящейся рамки</a:t>
            </a:r>
            <a:r>
              <a:rPr lang="ru-RU" sz="2100" b="0" dirty="0"/>
              <a:t>, кото­рая также меняла свое положение. </a:t>
            </a:r>
            <a:endParaRPr lang="ru-RU" sz="2100" b="0" dirty="0" smtClean="0"/>
          </a:p>
          <a:p>
            <a:r>
              <a:rPr lang="ru-RU" sz="2100" b="0" dirty="0" smtClean="0"/>
              <a:t>Было </a:t>
            </a:r>
            <a:r>
              <a:rPr lang="ru-RU" sz="2100" b="0" dirty="0"/>
              <a:t>выявлено, что одни испытуемые </a:t>
            </a:r>
            <a:r>
              <a:rPr lang="ru-RU" sz="2100" b="0" dirty="0" smtClean="0"/>
              <a:t>используют </a:t>
            </a:r>
            <a:r>
              <a:rPr lang="ru-RU" sz="2100" b="0" dirty="0"/>
              <a:t>зрительные впечатления (ориентация на поло­жение рамки), а другие — </a:t>
            </a:r>
            <a:r>
              <a:rPr lang="ru-RU" sz="2100" b="0" dirty="0" err="1"/>
              <a:t>проприорецептивные</a:t>
            </a:r>
            <a:r>
              <a:rPr lang="ru-RU" sz="2100" b="0" dirty="0"/>
              <a:t> ощущения (ориентация на положе­ние своего тела). </a:t>
            </a:r>
            <a:endParaRPr lang="ru-RU" sz="2100" b="0" dirty="0" smtClean="0"/>
          </a:p>
          <a:p>
            <a:r>
              <a:rPr lang="ru-RU" sz="2100" b="0" dirty="0" smtClean="0"/>
              <a:t>Тенденция </a:t>
            </a:r>
            <a:r>
              <a:rPr lang="ru-RU" sz="2100" b="0" dirty="0">
                <a:solidFill>
                  <a:srgbClr val="FF0000"/>
                </a:solidFill>
              </a:rPr>
              <a:t>полагаться на внешнее </a:t>
            </a:r>
            <a:r>
              <a:rPr lang="ru-RU" sz="2100" b="0" dirty="0" smtClean="0">
                <a:solidFill>
                  <a:srgbClr val="FF0000"/>
                </a:solidFill>
              </a:rPr>
              <a:t>поле </a:t>
            </a:r>
            <a:r>
              <a:rPr lang="ru-RU" sz="2100" b="0" dirty="0">
                <a:solidFill>
                  <a:srgbClr val="FF0000"/>
                </a:solidFill>
              </a:rPr>
              <a:t>получила название </a:t>
            </a:r>
            <a:r>
              <a:rPr lang="ru-RU" sz="2100" b="0" dirty="0" err="1">
                <a:solidFill>
                  <a:srgbClr val="FF0000"/>
                </a:solidFill>
              </a:rPr>
              <a:t>полезависимости</a:t>
            </a:r>
            <a:r>
              <a:rPr lang="ru-RU" sz="2100" b="0" dirty="0"/>
              <a:t>, </a:t>
            </a:r>
            <a:r>
              <a:rPr lang="ru-RU" sz="2100" b="0" dirty="0">
                <a:solidFill>
                  <a:srgbClr val="FFFF00"/>
                </a:solidFill>
              </a:rPr>
              <a:t>а </a:t>
            </a:r>
            <a:r>
              <a:rPr lang="ru-RU" sz="2100" b="0" dirty="0">
                <a:solidFill>
                  <a:schemeClr val="tx1"/>
                </a:solidFill>
              </a:rPr>
              <a:t>тенденция </a:t>
            </a:r>
            <a:r>
              <a:rPr lang="ru-RU" sz="2100" b="0" dirty="0">
                <a:solidFill>
                  <a:srgbClr val="FF0000"/>
                </a:solidFill>
              </a:rPr>
              <a:t>контролировать зрительные впечатления за счет </a:t>
            </a:r>
            <a:r>
              <a:rPr lang="ru-RU" sz="2100" b="0" dirty="0" err="1">
                <a:solidFill>
                  <a:srgbClr val="FF0000"/>
                </a:solidFill>
              </a:rPr>
              <a:t>проприорецепции</a:t>
            </a:r>
            <a:r>
              <a:rPr lang="ru-RU" sz="2100" b="0" dirty="0">
                <a:solidFill>
                  <a:srgbClr val="FF0000"/>
                </a:solidFill>
              </a:rPr>
              <a:t> — </a:t>
            </a:r>
            <a:r>
              <a:rPr lang="ru-RU" sz="2100" b="0" dirty="0" err="1">
                <a:solidFill>
                  <a:srgbClr val="FF0000"/>
                </a:solidFill>
              </a:rPr>
              <a:t>поленезависимости</a:t>
            </a:r>
            <a:r>
              <a:rPr lang="ru-RU" sz="2100" b="0" dirty="0" smtClean="0">
                <a:solidFill>
                  <a:srgbClr val="FF0000"/>
                </a:solidFill>
              </a:rPr>
              <a:t>.</a:t>
            </a:r>
            <a:endParaRPr lang="ru-RU" sz="2100" b="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2267744" cy="304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0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1605</TotalTime>
  <Words>1191</Words>
  <Application>Microsoft Office PowerPoint</Application>
  <PresentationFormat>Экран (4:3)</PresentationFormat>
  <Paragraphs>184</Paragraphs>
  <Slides>25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Courier New CYR</vt:lpstr>
      <vt:lpstr>Times New Roman</vt:lpstr>
      <vt:lpstr>Tunga</vt:lpstr>
      <vt:lpstr>Wingdings 3</vt:lpstr>
      <vt:lpstr>Легкий дым</vt:lpstr>
      <vt:lpstr>Тема Office</vt:lpstr>
      <vt:lpstr>   Исследование полезависмости-поленезависимости восприятия   (информация к тесту включённых фигур Готтшальдта)</vt:lpstr>
      <vt:lpstr>Рекомендуемая литература</vt:lpstr>
      <vt:lpstr>Презентация PowerPoint</vt:lpstr>
      <vt:lpstr>Коротко история и авторы</vt:lpstr>
      <vt:lpstr>Презентация PowerPoint</vt:lpstr>
      <vt:lpstr>Характерные признаки КС</vt:lpstr>
      <vt:lpstr>Виды когнитивных стилей  (одна из классификаций)</vt:lpstr>
      <vt:lpstr>2. Полезависимость - поленезависимость </vt:lpstr>
      <vt:lpstr>Один из экспериментов Виткина  «рамка-стержень»</vt:lpstr>
      <vt:lpstr>Презентация PowerPoint</vt:lpstr>
      <vt:lpstr>Поленезависимость (широкий подход) </vt:lpstr>
      <vt:lpstr>Полезависимость (широкий подход)</vt:lpstr>
      <vt:lpstr>Презентация PowerPoint</vt:lpstr>
      <vt:lpstr>Психопатология</vt:lpstr>
      <vt:lpstr>индивидуальные различия организации памяти и внимания.  </vt:lpstr>
      <vt:lpstr>3. Методика «Включенные фигуры»</vt:lpstr>
      <vt:lpstr>Методика Готтшальдта (бланковый вариант)</vt:lpstr>
      <vt:lpstr>Образцы фигур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</dc:creator>
  <cp:lastModifiedBy>Учетная запись Майкрософт</cp:lastModifiedBy>
  <cp:revision>66</cp:revision>
  <dcterms:created xsi:type="dcterms:W3CDTF">2016-10-25T10:13:23Z</dcterms:created>
  <dcterms:modified xsi:type="dcterms:W3CDTF">2022-10-16T09:48:41Z</dcterms:modified>
</cp:coreProperties>
</file>