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0"/>
  </p:notesMasterIdLst>
  <p:sldIdLst>
    <p:sldId id="359" r:id="rId2"/>
    <p:sldId id="413" r:id="rId3"/>
    <p:sldId id="427" r:id="rId4"/>
    <p:sldId id="365" r:id="rId5"/>
    <p:sldId id="364" r:id="rId6"/>
    <p:sldId id="409" r:id="rId7"/>
    <p:sldId id="380" r:id="rId8"/>
    <p:sldId id="377" r:id="rId9"/>
    <p:sldId id="376" r:id="rId10"/>
    <p:sldId id="375" r:id="rId11"/>
    <p:sldId id="374" r:id="rId12"/>
    <p:sldId id="424" r:id="rId13"/>
    <p:sldId id="373" r:id="rId14"/>
    <p:sldId id="372" r:id="rId15"/>
    <p:sldId id="371" r:id="rId16"/>
    <p:sldId id="370" r:id="rId17"/>
    <p:sldId id="425" r:id="rId18"/>
    <p:sldId id="369" r:id="rId19"/>
    <p:sldId id="368" r:id="rId20"/>
    <p:sldId id="383" r:id="rId21"/>
    <p:sldId id="382" r:id="rId22"/>
    <p:sldId id="367" r:id="rId23"/>
    <p:sldId id="301" r:id="rId24"/>
    <p:sldId id="303" r:id="rId25"/>
    <p:sldId id="384" r:id="rId26"/>
    <p:sldId id="387" r:id="rId27"/>
    <p:sldId id="416" r:id="rId28"/>
    <p:sldId id="415" r:id="rId29"/>
    <p:sldId id="389" r:id="rId30"/>
    <p:sldId id="309" r:id="rId31"/>
    <p:sldId id="310" r:id="rId32"/>
    <p:sldId id="311" r:id="rId33"/>
    <p:sldId id="414" r:id="rId34"/>
    <p:sldId id="418" r:id="rId35"/>
    <p:sldId id="423" r:id="rId36"/>
    <p:sldId id="393" r:id="rId37"/>
    <p:sldId id="404" r:id="rId38"/>
    <p:sldId id="408" r:id="rId39"/>
    <p:sldId id="417" r:id="rId40"/>
    <p:sldId id="403" r:id="rId41"/>
    <p:sldId id="402" r:id="rId42"/>
    <p:sldId id="401" r:id="rId43"/>
    <p:sldId id="410" r:id="rId44"/>
    <p:sldId id="411" r:id="rId45"/>
    <p:sldId id="419" r:id="rId46"/>
    <p:sldId id="420" r:id="rId47"/>
    <p:sldId id="426" r:id="rId48"/>
    <p:sldId id="422" r:id="rId4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71" autoAdjust="0"/>
  </p:normalViewPr>
  <p:slideViewPr>
    <p:cSldViewPr>
      <p:cViewPr varScale="1">
        <p:scale>
          <a:sx n="63" d="100"/>
          <a:sy n="63" d="100"/>
        </p:scale>
        <p:origin x="6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6" y="82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3E4950-E7E1-453C-9948-408138540086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8BC3EA-645C-4492-BC50-F4F2FB0A0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7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EA8C-62AD-46F5-BF59-B9E3A170A9CD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0DD5-3FCD-4815-85BB-85E2B7E132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1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BEB7-795F-4893-A2D1-3D4450867095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C10E-CC4E-432A-B3C1-7468EB6AB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55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CE30-476E-40E5-B666-7F885C60B13C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24B6-18CC-4C3C-A69B-76823D353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05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D306-887A-4E08-84DC-0BFA346985F3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05B1-012C-4F48-991A-AFA3BA560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17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628B-D842-441B-B59C-BEAF31DBC3BF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B23DB-5E5D-497A-8EF1-CAF53AB9D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5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3B49-07C5-4397-840E-67023CD61344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C30A-2881-478C-9072-B8D230D09D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84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4A9A-811D-4B75-9FB9-858745079406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65CA-8582-426A-BAA5-623163673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24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9305-F55B-4F41-BD83-51887826CEFE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F892-4387-4456-88C7-D4C255AF4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01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181A-F5C5-44AA-8354-BFCFFBCEEEF9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3D66-24B3-4F91-8F11-B8CF29B76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05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40AC-BB74-443F-9D36-962FDF40C7F7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6C5B-A542-4363-86F9-8CBB0618C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95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9C8E-F809-478B-8550-50905008B2C3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13295-6665-43FC-AEB8-684AAB420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5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0FCF4-C29F-4000-A5B0-3734F36A6944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AF75513-09E3-4BB2-B079-F2B7012BF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31" r:id="rId2"/>
    <p:sldLayoutId id="2147483940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41" r:id="rId9"/>
    <p:sldLayoutId id="2147483937" r:id="rId10"/>
    <p:sldLayoutId id="214748393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624736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4800" u="sng" dirty="0" smtClean="0">
                <a:solidFill>
                  <a:srgbClr val="FF0000"/>
                </a:solidFill>
                <a:effectLst/>
              </a:rPr>
              <a:t>Тема 6. </a:t>
            </a:r>
            <a:r>
              <a:rPr lang="ru-RU" sz="4800" dirty="0" smtClean="0">
                <a:solidFill>
                  <a:srgbClr val="FF0000"/>
                </a:solidFill>
                <a:effectLst/>
              </a:rPr>
              <a:t>Исследование </a:t>
            </a:r>
            <a:r>
              <a:rPr lang="ru-RU" sz="4800" dirty="0">
                <a:solidFill>
                  <a:srgbClr val="FF0000"/>
                </a:solidFill>
                <a:effectLst/>
              </a:rPr>
              <a:t>свойств нервной </a:t>
            </a:r>
            <a:r>
              <a:rPr lang="ru-RU" sz="4800" dirty="0" smtClean="0">
                <a:solidFill>
                  <a:srgbClr val="FF0000"/>
                </a:solidFill>
                <a:effectLst/>
              </a:rPr>
              <a:t>системы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 (биологические </a:t>
            </a:r>
            <a:r>
              <a:rPr lang="ru-RU" sz="3200" dirty="0">
                <a:solidFill>
                  <a:srgbClr val="FF0000"/>
                </a:solidFill>
                <a:effectLst/>
              </a:rPr>
              <a:t>основы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темперамента).</a:t>
            </a:r>
            <a:r>
              <a:rPr lang="ru-RU" sz="4800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b="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Ильин </a:t>
            </a:r>
            <a:r>
              <a:rPr lang="ru-RU" sz="2800" b="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Е. П. 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Дифференциальная психофизиология / Е. П. Ильин. – СПб. : Питер, 2001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Мурик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С. Э. Свойства нервной системы и темперамент: учеб. пос. Изд-во Иркут. гос. ун-та, 2008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alt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Куликов </a:t>
            </a:r>
            <a:r>
              <a:rPr lang="ru-RU" altLang="ru-RU" sz="16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В.С. </a:t>
            </a:r>
            <a:r>
              <a:rPr lang="ru-RU" alt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202</a:t>
            </a:r>
            <a:r>
              <a:rPr lang="en-US" altLang="ru-RU" sz="16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ru-RU" alt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©</a:t>
            </a:r>
            <a:r>
              <a:rPr lang="ru-RU" altLang="ru-RU" sz="16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55000" lnSpcReduction="20000"/>
          </a:bodyPr>
          <a:lstStyle/>
          <a:p>
            <a:pPr marL="46037" indent="0">
              <a:buNone/>
            </a:pPr>
            <a:endParaRPr lang="ru-RU" sz="4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4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4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4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4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4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sz="4900" dirty="0" smtClean="0">
                <a:solidFill>
                  <a:srgbClr val="FF0000"/>
                </a:solidFill>
              </a:rPr>
              <a:t>Преобладание </a:t>
            </a:r>
            <a:r>
              <a:rPr lang="ru-RU" sz="4900" dirty="0">
                <a:solidFill>
                  <a:srgbClr val="FF0000"/>
                </a:solidFill>
              </a:rPr>
              <a:t>подкорки  дает «безудержный тип» </a:t>
            </a:r>
            <a:r>
              <a:rPr lang="ru-RU" sz="4900" dirty="0" smtClean="0">
                <a:solidFill>
                  <a:srgbClr val="FF0000"/>
                </a:solidFill>
              </a:rPr>
              <a:t>- холерический. </a:t>
            </a:r>
            <a:r>
              <a:rPr lang="ru-RU" sz="4900" dirty="0">
                <a:solidFill>
                  <a:srgbClr val="00B050"/>
                </a:solidFill>
              </a:rPr>
              <a:t>Преобладание коры предопределяет флегматический темперамент.  </a:t>
            </a:r>
          </a:p>
          <a:p>
            <a:pPr marL="46037" indent="0">
              <a:buNone/>
            </a:pPr>
            <a:r>
              <a:rPr lang="ru-RU" sz="4900" dirty="0" smtClean="0"/>
              <a:t>Сангвинику и </a:t>
            </a:r>
            <a:r>
              <a:rPr lang="ru-RU" sz="4900" dirty="0"/>
              <a:t>меланхолику свойственны уравновешенность коры и подкорки, однако у меланхолика на более низком </a:t>
            </a:r>
            <a:r>
              <a:rPr lang="ru-RU" sz="4900" dirty="0" smtClean="0"/>
              <a:t>энергетическом </a:t>
            </a:r>
            <a:r>
              <a:rPr lang="ru-RU" sz="4900" dirty="0"/>
              <a:t>уровне, что предопределяет более быструю утомляемость меланхоликов. </a:t>
            </a:r>
          </a:p>
          <a:p>
            <a:pPr marL="46037" indent="0" algn="r">
              <a:buNone/>
            </a:pPr>
            <a:r>
              <a:rPr lang="ru-RU" sz="4400" i="1" dirty="0">
                <a:solidFill>
                  <a:srgbClr val="0070C0"/>
                </a:solidFill>
              </a:rPr>
              <a:t>В настоящее время нет данных о структурно-функциональной самостоятельности коры и </a:t>
            </a:r>
            <a:r>
              <a:rPr lang="ru-RU" sz="4400" i="1" dirty="0" smtClean="0">
                <a:solidFill>
                  <a:srgbClr val="0070C0"/>
                </a:solidFill>
              </a:rPr>
              <a:t>подкорки, однако несомненна </a:t>
            </a:r>
            <a:r>
              <a:rPr lang="ru-RU" sz="4400" i="1" dirty="0" err="1" smtClean="0">
                <a:solidFill>
                  <a:srgbClr val="0070C0"/>
                </a:solidFill>
              </a:rPr>
              <a:t>генерализованная</a:t>
            </a:r>
            <a:r>
              <a:rPr lang="ru-RU" sz="4400" i="1" dirty="0" smtClean="0">
                <a:solidFill>
                  <a:srgbClr val="0070C0"/>
                </a:solidFill>
              </a:rPr>
              <a:t> гормональная регуляция поведения, относимого к особенностям Т</a:t>
            </a:r>
            <a:r>
              <a:rPr lang="ru-RU" sz="4400" i="1" dirty="0" smtClean="0"/>
              <a:t>.</a:t>
            </a:r>
            <a:endParaRPr lang="ru-RU" alt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713331" cy="2492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883" y="292599"/>
            <a:ext cx="7488832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" lvl="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3000" b="1" dirty="0">
                <a:solidFill>
                  <a:srgbClr val="404040"/>
                </a:solidFill>
                <a:latin typeface="Trebuchet MS"/>
                <a:cs typeface="+mn-cs"/>
              </a:rPr>
              <a:t>(Красногорский Н.И. академик, физиолог, 1882 -1961). </a:t>
            </a:r>
            <a:endParaRPr lang="ru-RU" sz="3000" dirty="0">
              <a:solidFill>
                <a:srgbClr val="404040"/>
              </a:solidFill>
              <a:latin typeface="Trebuchet MS"/>
              <a:cs typeface="+mn-cs"/>
            </a:endParaRPr>
          </a:p>
          <a:p>
            <a:pPr marL="46037" lvl="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500" b="1" i="1" cap="all" dirty="0">
                <a:solidFill>
                  <a:srgbClr val="FF0000"/>
                </a:solidFill>
                <a:latin typeface="Trebuchet MS"/>
                <a:cs typeface="+mn-cs"/>
              </a:rPr>
              <a:t>Темперамент как  взаимоотношение энергетики коры и подкорки </a:t>
            </a:r>
          </a:p>
        </p:txBody>
      </p:sp>
    </p:spTree>
    <p:extLst>
      <p:ext uri="{BB962C8B-B14F-4D97-AF65-F5344CB8AC3E}">
        <p14:creationId xmlns:p14="http://schemas.microsoft.com/office/powerpoint/2010/main" val="9930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600" b="1" dirty="0">
                <a:solidFill>
                  <a:srgbClr val="FF0000"/>
                </a:solidFill>
              </a:rPr>
              <a:t>2. Учение И. П. Павлова о типах высшей нервной деятельности </a:t>
            </a:r>
            <a:endParaRPr lang="ru-RU" sz="3600" dirty="0">
              <a:solidFill>
                <a:srgbClr val="FF0000"/>
              </a:solidFill>
            </a:endParaRPr>
          </a:p>
          <a:p>
            <a:pPr marL="288000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близко </a:t>
            </a:r>
            <a:r>
              <a:rPr lang="ru-RU" sz="3200" dirty="0">
                <a:solidFill>
                  <a:schemeClr val="tx1"/>
                </a:solidFill>
              </a:rPr>
              <a:t>понятиям </a:t>
            </a:r>
            <a:r>
              <a:rPr lang="ru-RU" sz="3200" dirty="0" smtClean="0">
                <a:solidFill>
                  <a:schemeClr val="tx1"/>
                </a:solidFill>
              </a:rPr>
              <a:t>психическая. Понятие </a:t>
            </a:r>
            <a:r>
              <a:rPr lang="ru-RU" sz="3200" dirty="0">
                <a:solidFill>
                  <a:schemeClr val="tx1"/>
                </a:solidFill>
              </a:rPr>
              <a:t>ВНД я деятельность, психика, поведение. </a:t>
            </a:r>
          </a:p>
          <a:p>
            <a:pPr marL="2880000" indent="0">
              <a:buNone/>
            </a:pPr>
            <a:r>
              <a:rPr lang="ru-RU" sz="3000" i="1" dirty="0" smtClean="0">
                <a:solidFill>
                  <a:schemeClr val="tx1"/>
                </a:solidFill>
              </a:rPr>
              <a:t>Павлов </a:t>
            </a:r>
            <a:r>
              <a:rPr lang="ru-RU" sz="3000" i="1" dirty="0">
                <a:solidFill>
                  <a:schemeClr val="tx1"/>
                </a:solidFill>
              </a:rPr>
              <a:t>выделил </a:t>
            </a:r>
            <a:r>
              <a:rPr lang="ru-RU" sz="3000" i="1" dirty="0">
                <a:solidFill>
                  <a:srgbClr val="FF0000"/>
                </a:solidFill>
              </a:rPr>
              <a:t>три основных свойства НС: </a:t>
            </a:r>
            <a:r>
              <a:rPr lang="ru-RU" sz="3000" b="1" i="1" dirty="0">
                <a:solidFill>
                  <a:srgbClr val="FF0000"/>
                </a:solidFill>
              </a:rPr>
              <a:t>силу, подвижность</a:t>
            </a:r>
            <a:r>
              <a:rPr lang="ru-RU" sz="3000" i="1" dirty="0">
                <a:solidFill>
                  <a:srgbClr val="FF0000"/>
                </a:solidFill>
              </a:rPr>
              <a:t> </a:t>
            </a:r>
            <a:r>
              <a:rPr lang="ru-RU" sz="3000" i="1" dirty="0" smtClean="0">
                <a:solidFill>
                  <a:srgbClr val="FF0000"/>
                </a:solidFill>
              </a:rPr>
              <a:t>и </a:t>
            </a:r>
            <a:r>
              <a:rPr lang="ru-RU" sz="3000" b="1" i="1" dirty="0" smtClean="0">
                <a:solidFill>
                  <a:srgbClr val="FF0000"/>
                </a:solidFill>
              </a:rPr>
              <a:t>уравновешенность.</a:t>
            </a:r>
          </a:p>
          <a:p>
            <a:pPr marL="0" indent="0">
              <a:buNone/>
            </a:pPr>
            <a:r>
              <a:rPr lang="ru-RU" sz="3000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Эти три свойства проявляются </a:t>
            </a:r>
            <a:r>
              <a:rPr lang="ru-RU" sz="3200" b="1" dirty="0" smtClean="0">
                <a:solidFill>
                  <a:srgbClr val="FF0000"/>
                </a:solidFill>
              </a:rPr>
              <a:t>отдельно для возбудительного </a:t>
            </a:r>
            <a:r>
              <a:rPr lang="ru-RU" sz="3200" b="1" dirty="0">
                <a:solidFill>
                  <a:srgbClr val="FF0000"/>
                </a:solidFill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</a:rPr>
              <a:t>для тормозного </a:t>
            </a:r>
            <a:r>
              <a:rPr lang="ru-RU" sz="3200" b="1" dirty="0">
                <a:solidFill>
                  <a:srgbClr val="FF0000"/>
                </a:solidFill>
              </a:rPr>
              <a:t>процессов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smtClean="0">
                <a:solidFill>
                  <a:schemeClr val="tx1"/>
                </a:solidFill>
              </a:rPr>
              <a:t>и в сочетании </a:t>
            </a:r>
            <a:r>
              <a:rPr lang="ru-RU" sz="3200" dirty="0">
                <a:solidFill>
                  <a:schemeClr val="tx1"/>
                </a:solidFill>
              </a:rPr>
              <a:t>определяют темперамент. </a:t>
            </a:r>
            <a:endParaRPr lang="ru-RU" alt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271014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6624736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i="1" dirty="0">
                <a:solidFill>
                  <a:prstClr val="black"/>
                </a:solidFill>
              </a:rPr>
              <a:t>Свойства НС</a:t>
            </a:r>
            <a:r>
              <a:rPr lang="ru-RU" sz="2400" dirty="0">
                <a:solidFill>
                  <a:prstClr val="black"/>
                </a:solidFill>
              </a:rPr>
              <a:t> Павлов понимал как природные, врожденные особенности. </a:t>
            </a:r>
          </a:p>
          <a:p>
            <a:pPr marL="36000" lvl="0" indent="0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Павлов </a:t>
            </a:r>
            <a:r>
              <a:rPr lang="ru-RU" sz="2400" dirty="0">
                <a:solidFill>
                  <a:prstClr val="black"/>
                </a:solidFill>
              </a:rPr>
              <a:t>исследовал ВНД, изучая условные рефлексы. Были поставлены тысячи экспериментов.</a:t>
            </a:r>
          </a:p>
          <a:p>
            <a:pPr marL="36000" lvl="0" indent="0">
              <a:buNone/>
            </a:pPr>
            <a:r>
              <a:rPr lang="ru-RU" sz="2400" dirty="0">
                <a:solidFill>
                  <a:prstClr val="black"/>
                </a:solidFill>
              </a:rPr>
              <a:t>Павлов </a:t>
            </a:r>
            <a:r>
              <a:rPr lang="ru-RU" sz="2400" dirty="0">
                <a:solidFill>
                  <a:srgbClr val="00B050"/>
                </a:solidFill>
              </a:rPr>
              <a:t>многократно пересматривал классификацию </a:t>
            </a:r>
            <a:r>
              <a:rPr lang="ru-RU" sz="2400" dirty="0">
                <a:solidFill>
                  <a:prstClr val="black"/>
                </a:solidFill>
              </a:rPr>
              <a:t>свойств НС и типов </a:t>
            </a:r>
            <a:r>
              <a:rPr lang="ru-RU" sz="2400" dirty="0" smtClean="0">
                <a:solidFill>
                  <a:prstClr val="black"/>
                </a:solidFill>
              </a:rPr>
              <a:t>Темперамента. </a:t>
            </a:r>
            <a:r>
              <a:rPr lang="ru-RU" sz="2400" dirty="0">
                <a:solidFill>
                  <a:prstClr val="black"/>
                </a:solidFill>
              </a:rPr>
              <a:t>Итоговые основные понятия его теории </a:t>
            </a:r>
            <a:r>
              <a:rPr lang="ru-RU" sz="2400" dirty="0" smtClean="0">
                <a:solidFill>
                  <a:prstClr val="black"/>
                </a:solidFill>
              </a:rPr>
              <a:t>таковы.</a:t>
            </a:r>
            <a:endParaRPr lang="ru-RU" sz="2400" dirty="0">
              <a:solidFill>
                <a:prstClr val="black"/>
              </a:solidFill>
            </a:endParaRPr>
          </a:p>
          <a:p>
            <a:pPr marL="46037" lvl="0" indent="0">
              <a:buNone/>
            </a:pPr>
            <a:r>
              <a:rPr lang="ru-RU" sz="2700" dirty="0" smtClean="0"/>
              <a:t>А) Типы </a:t>
            </a:r>
            <a:r>
              <a:rPr lang="ru-RU" sz="2700" dirty="0"/>
              <a:t>НС делятся на сильные и слабые </a:t>
            </a:r>
            <a:r>
              <a:rPr lang="ru-RU" sz="2700" dirty="0">
                <a:solidFill>
                  <a:srgbClr val="FF0000"/>
                </a:solidFill>
              </a:rPr>
              <a:t>по работоспособности</a:t>
            </a:r>
            <a:r>
              <a:rPr lang="ru-RU" sz="2700" dirty="0"/>
              <a:t>. </a:t>
            </a:r>
            <a:r>
              <a:rPr lang="ru-RU" sz="2700" i="1" dirty="0"/>
              <a:t>Разная сила НС связывается с </a:t>
            </a:r>
            <a:r>
              <a:rPr lang="ru-RU" sz="2700" i="1" dirty="0">
                <a:solidFill>
                  <a:srgbClr val="C00000"/>
                </a:solidFill>
              </a:rPr>
              <a:t>«запасом раздражимого вещества </a:t>
            </a:r>
            <a:r>
              <a:rPr lang="ru-RU" sz="2700" dirty="0">
                <a:solidFill>
                  <a:srgbClr val="C00000"/>
                </a:solidFill>
              </a:rPr>
              <a:t>в клетках коры». </a:t>
            </a:r>
          </a:p>
          <a:p>
            <a:pPr marL="46037" lvl="0" indent="0">
              <a:buNone/>
            </a:pPr>
            <a:r>
              <a:rPr lang="ru-RU" sz="2700" dirty="0" smtClean="0"/>
              <a:t>Б)Типы </a:t>
            </a:r>
            <a:r>
              <a:rPr lang="ru-RU" sz="2700" dirty="0"/>
              <a:t>НС делятся на </a:t>
            </a:r>
            <a:r>
              <a:rPr lang="ru-RU" sz="2700" dirty="0" smtClean="0"/>
              <a:t>подвижные и инертные</a:t>
            </a:r>
          </a:p>
          <a:p>
            <a:pPr marL="46037" lvl="0" indent="0">
              <a:buNone/>
            </a:pPr>
            <a:r>
              <a:rPr lang="ru-RU" sz="2700" i="1" dirty="0" smtClean="0">
                <a:solidFill>
                  <a:srgbClr val="FF0000"/>
                </a:solidFill>
              </a:rPr>
              <a:t>Подвижность </a:t>
            </a:r>
            <a:r>
              <a:rPr lang="ru-RU" sz="2700" dirty="0"/>
              <a:t>(или лабильность) – </a:t>
            </a:r>
            <a:r>
              <a:rPr lang="ru-RU" sz="2700" i="1" dirty="0">
                <a:solidFill>
                  <a:srgbClr val="FF0000"/>
                </a:solidFill>
              </a:rPr>
              <a:t>легкий и быстрый переход к возбуждённому или заторможенному состоянию </a:t>
            </a:r>
            <a:r>
              <a:rPr lang="ru-RU" sz="2700" i="1" dirty="0" smtClean="0">
                <a:solidFill>
                  <a:srgbClr val="FF0000"/>
                </a:solidFill>
              </a:rPr>
              <a:t>НС</a:t>
            </a:r>
            <a:r>
              <a:rPr lang="en-US" sz="2700" i="1" dirty="0" smtClean="0">
                <a:solidFill>
                  <a:srgbClr val="FF0000"/>
                </a:solidFill>
              </a:rPr>
              <a:t> </a:t>
            </a:r>
            <a:r>
              <a:rPr lang="en-US" sz="2700" i="1" dirty="0" smtClean="0">
                <a:solidFill>
                  <a:schemeClr val="accent1"/>
                </a:solidFill>
              </a:rPr>
              <a:t>(</a:t>
            </a:r>
            <a:r>
              <a:rPr lang="ru-RU" sz="2700" i="1" dirty="0" smtClean="0">
                <a:solidFill>
                  <a:schemeClr val="accent1"/>
                </a:solidFill>
              </a:rPr>
              <a:t>и обратно</a:t>
            </a:r>
            <a:r>
              <a:rPr lang="en-US" sz="2700" i="1" dirty="0" smtClean="0">
                <a:solidFill>
                  <a:schemeClr val="accent1"/>
                </a:solidFill>
              </a:rPr>
              <a:t>)</a:t>
            </a:r>
            <a:r>
              <a:rPr lang="ru-RU" sz="2700" i="1" dirty="0" smtClean="0">
                <a:solidFill>
                  <a:srgbClr val="FF0000"/>
                </a:solidFill>
              </a:rPr>
              <a:t>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9671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70000" lnSpcReduction="20000"/>
          </a:bodyPr>
          <a:lstStyle/>
          <a:p>
            <a:pPr marL="46037" indent="0">
              <a:buNone/>
            </a:pPr>
            <a:r>
              <a:rPr lang="ru-RU" sz="4700" i="1" dirty="0" smtClean="0">
                <a:solidFill>
                  <a:srgbClr val="FF0000"/>
                </a:solidFill>
              </a:rPr>
              <a:t>Есть два нервных процесса в </a:t>
            </a:r>
            <a:r>
              <a:rPr lang="ru-RU" sz="4700" i="1" dirty="0">
                <a:solidFill>
                  <a:srgbClr val="FF0000"/>
                </a:solidFill>
              </a:rPr>
              <a:t>НС – возбуждение и торможение. </a:t>
            </a:r>
            <a:r>
              <a:rPr lang="ru-RU" sz="4700" dirty="0" smtClean="0"/>
              <a:t>Сила </a:t>
            </a:r>
            <a:r>
              <a:rPr lang="ru-RU" sz="4700" dirty="0"/>
              <a:t>может измеряться как по возбуждению, так и по торможению. Подвижность также может измеряться как по возбуждению, так и по торможению.</a:t>
            </a:r>
          </a:p>
          <a:p>
            <a:pPr marL="46037" indent="0">
              <a:buNone/>
            </a:pPr>
            <a:r>
              <a:rPr lang="ru-RU" sz="5100" i="1" dirty="0" smtClean="0">
                <a:solidFill>
                  <a:srgbClr val="FF0000"/>
                </a:solidFill>
              </a:rPr>
              <a:t>Уравновешенность </a:t>
            </a:r>
            <a:r>
              <a:rPr lang="ru-RU" sz="4700" i="1" dirty="0">
                <a:solidFill>
                  <a:srgbClr val="FF0000"/>
                </a:solidFill>
              </a:rPr>
              <a:t>- </a:t>
            </a:r>
            <a:r>
              <a:rPr lang="ru-RU" sz="4700" dirty="0"/>
              <a:t>самостоятельная характеристика НС, отражающая </a:t>
            </a:r>
            <a:r>
              <a:rPr lang="ru-RU" sz="4700" dirty="0">
                <a:solidFill>
                  <a:srgbClr val="FF0000"/>
                </a:solidFill>
              </a:rPr>
              <a:t>баланс возбуждения и торможения</a:t>
            </a:r>
          </a:p>
          <a:p>
            <a:pPr marL="46037" indent="0">
              <a:buNone/>
            </a:pPr>
            <a:r>
              <a:rPr lang="ru-RU" sz="4700" dirty="0" smtClean="0"/>
              <a:t>Три </a:t>
            </a:r>
            <a:r>
              <a:rPr lang="ru-RU" sz="4700" dirty="0"/>
              <a:t>свойства НС наличествуют одновременно. </a:t>
            </a:r>
            <a:endParaRPr lang="ru-RU" sz="4700" dirty="0" smtClean="0"/>
          </a:p>
          <a:p>
            <a:pPr marL="46037" indent="0">
              <a:buNone/>
            </a:pPr>
            <a:r>
              <a:rPr lang="ru-RU" sz="5100" b="1" dirty="0" smtClean="0">
                <a:solidFill>
                  <a:srgbClr val="0070C0"/>
                </a:solidFill>
              </a:rPr>
              <a:t>Различные </a:t>
            </a:r>
            <a:r>
              <a:rPr lang="ru-RU" sz="5100" b="1" dirty="0">
                <a:solidFill>
                  <a:srgbClr val="0070C0"/>
                </a:solidFill>
              </a:rPr>
              <a:t>сочетания </a:t>
            </a:r>
            <a:r>
              <a:rPr lang="ru-RU" sz="5100" b="1" dirty="0" smtClean="0">
                <a:solidFill>
                  <a:srgbClr val="0070C0"/>
                </a:solidFill>
              </a:rPr>
              <a:t>полярных </a:t>
            </a:r>
            <a:r>
              <a:rPr lang="ru-RU" sz="5100" b="1" dirty="0">
                <a:solidFill>
                  <a:srgbClr val="0070C0"/>
                </a:solidFill>
              </a:rPr>
              <a:t>и нейтральных </a:t>
            </a:r>
            <a:r>
              <a:rPr lang="ru-RU" sz="5100" b="1" dirty="0" smtClean="0">
                <a:solidFill>
                  <a:srgbClr val="0070C0"/>
                </a:solidFill>
              </a:rPr>
              <a:t>состояний силы, подвижности, уравновешенности </a:t>
            </a:r>
            <a:r>
              <a:rPr lang="ru-RU" sz="5100" b="1" dirty="0">
                <a:solidFill>
                  <a:srgbClr val="0070C0"/>
                </a:solidFill>
              </a:rPr>
              <a:t>дают различные типы НС.</a:t>
            </a:r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9646" y="188640"/>
            <a:ext cx="8499327" cy="41327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50912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схеме показано девять различных сочетаний для </a:t>
            </a:r>
            <a:r>
              <a:rPr lang="ru-RU" sz="2800" b="1" dirty="0">
                <a:solidFill>
                  <a:srgbClr val="FF0000"/>
                </a:solidFill>
              </a:rPr>
              <a:t>сильной НС </a:t>
            </a:r>
            <a:r>
              <a:rPr lang="ru-RU" sz="2800" dirty="0"/>
              <a:t>(три соответствуют классическим темпераментам). </a:t>
            </a:r>
            <a:r>
              <a:rPr lang="ru-RU" sz="2400" dirty="0"/>
              <a:t>Ещё </a:t>
            </a:r>
            <a:r>
              <a:rPr lang="ru-RU" sz="2400" dirty="0" smtClean="0"/>
              <a:t>девять сочетаний </a:t>
            </a:r>
            <a:r>
              <a:rPr lang="ru-RU" sz="2400" dirty="0"/>
              <a:t>теоретически существует </a:t>
            </a:r>
            <a:r>
              <a:rPr lang="ru-RU" sz="2400" dirty="0">
                <a:solidFill>
                  <a:srgbClr val="FF0000"/>
                </a:solidFill>
              </a:rPr>
              <a:t>для слабой </a:t>
            </a:r>
            <a:r>
              <a:rPr lang="ru-RU" sz="2400" dirty="0" smtClean="0">
                <a:solidFill>
                  <a:srgbClr val="FF0000"/>
                </a:solidFill>
              </a:rPr>
              <a:t>НС </a:t>
            </a:r>
            <a:r>
              <a:rPr lang="ru-RU" sz="2400" dirty="0" smtClean="0"/>
              <a:t>(одно из них – меланхолик). </a:t>
            </a:r>
          </a:p>
          <a:p>
            <a:r>
              <a:rPr lang="ru-RU" sz="2400" dirty="0" smtClean="0"/>
              <a:t>Павлов теоретически предположил </a:t>
            </a:r>
            <a:r>
              <a:rPr lang="ru-RU" sz="2400" dirty="0"/>
              <a:t>24 </a:t>
            </a:r>
            <a:r>
              <a:rPr lang="ru-RU" sz="2400" dirty="0" smtClean="0"/>
              <a:t>сочетания свойств НС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40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000" dirty="0" smtClean="0">
                <a:solidFill>
                  <a:schemeClr val="tx1"/>
                </a:solidFill>
              </a:rPr>
              <a:t>Классические темпераменты в Павловской парадигме:</a:t>
            </a:r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6" y="1124744"/>
            <a:ext cx="8905487" cy="54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lnSpcReduction="10000"/>
          </a:bodyPr>
          <a:lstStyle/>
          <a:p>
            <a:pPr marL="46037" indent="0">
              <a:buNone/>
            </a:pPr>
            <a:r>
              <a:rPr lang="ru-RU" sz="4500" b="1" u="sng" dirty="0">
                <a:solidFill>
                  <a:srgbClr val="FF0000"/>
                </a:solidFill>
              </a:rPr>
              <a:t>Представления И. П. Павлова о генотипе и фенотипе, темпераменте и характере </a:t>
            </a:r>
          </a:p>
          <a:p>
            <a:pPr marL="46037" indent="0">
              <a:buNone/>
            </a:pPr>
            <a:r>
              <a:rPr lang="ru-RU" sz="3600" dirty="0" smtClean="0"/>
              <a:t>Поведение (фенотип) сильно </a:t>
            </a:r>
            <a:r>
              <a:rPr lang="ru-RU" sz="3600" dirty="0"/>
              <a:t>зависит </a:t>
            </a:r>
            <a:r>
              <a:rPr lang="ru-RU" sz="3600" dirty="0" smtClean="0"/>
              <a:t>от </a:t>
            </a:r>
            <a:r>
              <a:rPr lang="ru-RU" sz="3600" dirty="0"/>
              <a:t>условий жизни и возраста, тогда как </a:t>
            </a:r>
            <a:r>
              <a:rPr lang="ru-RU" sz="3600" dirty="0">
                <a:solidFill>
                  <a:srgbClr val="FF0000"/>
                </a:solidFill>
              </a:rPr>
              <a:t>свойства </a:t>
            </a:r>
            <a:r>
              <a:rPr lang="ru-RU" sz="3600" dirty="0" smtClean="0">
                <a:solidFill>
                  <a:srgbClr val="FF0000"/>
                </a:solidFill>
              </a:rPr>
              <a:t>НС (генотип) </a:t>
            </a:r>
            <a:r>
              <a:rPr lang="ru-RU" sz="3600" dirty="0">
                <a:solidFill>
                  <a:srgbClr val="FF0000"/>
                </a:solidFill>
              </a:rPr>
              <a:t>мало поддаются изменению</a:t>
            </a:r>
            <a:r>
              <a:rPr lang="ru-RU" sz="3600" dirty="0"/>
              <a:t>. </a:t>
            </a:r>
            <a:r>
              <a:rPr lang="ru-RU" sz="2900" i="1" dirty="0"/>
              <a:t>За всю историю работы Павловских лабораторий не отмечено ни одного случая переделки типа НС. </a:t>
            </a:r>
          </a:p>
          <a:p>
            <a:pPr marL="46037" indent="0">
              <a:buNone/>
            </a:pPr>
            <a:r>
              <a:rPr lang="ru-RU" sz="3600" dirty="0"/>
              <a:t>Среда не влияет на темперамент, </a:t>
            </a:r>
            <a:r>
              <a:rPr lang="ru-RU" sz="3600" dirty="0">
                <a:solidFill>
                  <a:srgbClr val="FF0000"/>
                </a:solidFill>
              </a:rPr>
              <a:t>среда влияет на проявление темперамента</a:t>
            </a:r>
            <a:r>
              <a:rPr lang="ru-RU" sz="3600" dirty="0"/>
              <a:t>. В результате </a:t>
            </a:r>
            <a:r>
              <a:rPr lang="ru-RU" sz="3600" dirty="0" smtClean="0"/>
              <a:t>формируется </a:t>
            </a:r>
            <a:r>
              <a:rPr lang="ru-RU" sz="3600" b="1" i="1" u="sng" dirty="0">
                <a:solidFill>
                  <a:srgbClr val="FF0000"/>
                </a:solidFill>
              </a:rPr>
              <a:t>характер</a:t>
            </a:r>
            <a:r>
              <a:rPr lang="ru-RU" sz="3600" b="1" u="sng" dirty="0">
                <a:solidFill>
                  <a:srgbClr val="FF0000"/>
                </a:solidFill>
              </a:rPr>
              <a:t>. </a:t>
            </a:r>
          </a:p>
          <a:p>
            <a:pPr marL="46037" indent="0">
              <a:buNone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036496" cy="6741368"/>
          </a:xfrm>
        </p:spPr>
        <p:txBody>
          <a:bodyPr/>
          <a:lstStyle/>
          <a:p>
            <a:pPr marL="46037" lv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Х</a:t>
            </a:r>
            <a:r>
              <a:rPr lang="ru-RU" sz="3200" i="1" dirty="0">
                <a:solidFill>
                  <a:srgbClr val="FF0000"/>
                </a:solidFill>
              </a:rPr>
              <a:t>арактер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prstClr val="black"/>
                </a:solidFill>
              </a:rPr>
              <a:t>как совокупность сложившихся черт поведения </a:t>
            </a:r>
            <a:r>
              <a:rPr lang="ru-RU" sz="3200" dirty="0" smtClean="0">
                <a:solidFill>
                  <a:prstClr val="black"/>
                </a:solidFill>
              </a:rPr>
              <a:t>- есть </a:t>
            </a:r>
            <a:r>
              <a:rPr lang="ru-RU" sz="3200" dirty="0">
                <a:solidFill>
                  <a:srgbClr val="FF0000"/>
                </a:solidFill>
              </a:rPr>
              <a:t>проявление не только </a:t>
            </a:r>
            <a:r>
              <a:rPr lang="ru-RU" sz="3200" i="1" dirty="0">
                <a:solidFill>
                  <a:srgbClr val="FF0000"/>
                </a:solidFill>
              </a:rPr>
              <a:t>темперамента</a:t>
            </a:r>
            <a:r>
              <a:rPr lang="ru-RU" sz="3200" dirty="0">
                <a:solidFill>
                  <a:srgbClr val="FF0000"/>
                </a:solidFill>
              </a:rPr>
              <a:t>, но и </a:t>
            </a:r>
            <a:r>
              <a:rPr lang="ru-RU" sz="3200" i="1" dirty="0">
                <a:solidFill>
                  <a:srgbClr val="FF0000"/>
                </a:solidFill>
              </a:rPr>
              <a:t>способностей.</a:t>
            </a:r>
            <a:endParaRPr lang="ru-RU" sz="3200" dirty="0">
              <a:solidFill>
                <a:srgbClr val="FF0000"/>
              </a:solidFill>
            </a:endParaRPr>
          </a:p>
          <a:p>
            <a:pPr marL="46037" lv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Характер= </a:t>
            </a:r>
            <a:r>
              <a:rPr lang="ru-RU" sz="3600" b="1" i="1" dirty="0" err="1">
                <a:solidFill>
                  <a:srgbClr val="FF0000"/>
                </a:solidFill>
              </a:rPr>
              <a:t>темперамент+среда+способности</a:t>
            </a:r>
            <a:r>
              <a:rPr lang="ru-RU" sz="3600" b="1" i="1" dirty="0"/>
              <a:t>.</a:t>
            </a:r>
            <a:endParaRPr lang="ru-RU" sz="3600" b="1" dirty="0"/>
          </a:p>
          <a:p>
            <a:pPr marL="46037" lvl="0" indent="0">
              <a:buNone/>
            </a:pPr>
            <a:r>
              <a:rPr lang="ru-RU" sz="3200" dirty="0"/>
              <a:t>Свойства НС не предопределяют форм поведения, но </a:t>
            </a:r>
            <a:r>
              <a:rPr lang="ru-RU" sz="3200" dirty="0">
                <a:solidFill>
                  <a:srgbClr val="00B050"/>
                </a:solidFill>
              </a:rPr>
              <a:t>образуют почву, на которой легче формируются одни формы поведения, труднее – другие. </a:t>
            </a:r>
          </a:p>
          <a:p>
            <a:pPr marL="46037" lvl="0" indent="0">
              <a:buNone/>
            </a:pPr>
            <a:r>
              <a:rPr lang="ru-RU" sz="3200" dirty="0"/>
              <a:t>Попытки только по поведению (наблюдением) определить темперамент («генотип»), могут приводить к ошибке. </a:t>
            </a:r>
          </a:p>
          <a:p>
            <a:pPr marL="46037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1152128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92500"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Как </a:t>
            </a:r>
            <a:r>
              <a:rPr lang="ru-RU" sz="4000" dirty="0">
                <a:solidFill>
                  <a:srgbClr val="FF0000"/>
                </a:solidFill>
              </a:rPr>
              <a:t>показало время, </a:t>
            </a:r>
            <a:r>
              <a:rPr lang="ru-RU" sz="4000" dirty="0" smtClean="0">
                <a:solidFill>
                  <a:srgbClr val="FF0000"/>
                </a:solidFill>
              </a:rPr>
              <a:t>«окончательный вариант» </a:t>
            </a:r>
            <a:r>
              <a:rPr lang="ru-RU" sz="4000" dirty="0">
                <a:solidFill>
                  <a:srgbClr val="FF0000"/>
                </a:solidFill>
              </a:rPr>
              <a:t>типологии НС Павлова оказался </a:t>
            </a:r>
            <a:r>
              <a:rPr lang="ru-RU" sz="4000" dirty="0" smtClean="0">
                <a:solidFill>
                  <a:srgbClr val="FF0000"/>
                </a:solidFill>
              </a:rPr>
              <a:t>противоречив и не вполне подтверждается экспериментально.</a:t>
            </a:r>
          </a:p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4000" dirty="0">
              <a:solidFill>
                <a:srgbClr val="FF0000"/>
              </a:solidFill>
            </a:endParaRPr>
          </a:p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Но большинство учебников в СССР и России использует её в настоящее время. И тысячи практиков (педагогов и управленцев) эффективно </a:t>
            </a:r>
            <a:r>
              <a:rPr lang="ru-RU" sz="4000" dirty="0" smtClean="0">
                <a:solidFill>
                  <a:srgbClr val="FF0000"/>
                </a:solidFill>
              </a:rPr>
              <a:t>применяют </a:t>
            </a:r>
            <a:r>
              <a:rPr lang="ru-RU" sz="4000" dirty="0">
                <a:solidFill>
                  <a:srgbClr val="FF0000"/>
                </a:solidFill>
              </a:rPr>
              <a:t>типологию </a:t>
            </a:r>
            <a:r>
              <a:rPr lang="ru-RU" sz="4000" dirty="0" smtClean="0">
                <a:solidFill>
                  <a:srgbClr val="FF0000"/>
                </a:solidFill>
              </a:rPr>
              <a:t>Павлова на практике</a:t>
            </a:r>
            <a:r>
              <a:rPr lang="ru-RU" sz="3600" dirty="0" smtClean="0"/>
              <a:t>.</a:t>
            </a:r>
            <a:endParaRPr lang="ru-RU" sz="3600" dirty="0"/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2.1. </a:t>
            </a:r>
            <a:r>
              <a:rPr lang="ru-RU" sz="3200" b="1" dirty="0">
                <a:solidFill>
                  <a:srgbClr val="FF0000"/>
                </a:solidFill>
              </a:rPr>
              <a:t>Развитие учения И. П. Павлова о типах ВНД в советской психологии и психофизиологии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/>
              <a:t>Наибольший вклад в развитие </a:t>
            </a:r>
            <a:r>
              <a:rPr lang="ru-RU" sz="2800" dirty="0" smtClean="0"/>
              <a:t>модели </a:t>
            </a:r>
            <a:r>
              <a:rPr lang="ru-RU" sz="2800" dirty="0"/>
              <a:t>И. П. Павлова внесли психологи </a:t>
            </a:r>
            <a:r>
              <a:rPr lang="ru-RU" sz="2800" b="1" dirty="0"/>
              <a:t>Б. М. Теплов и В. Д. </a:t>
            </a:r>
            <a:r>
              <a:rPr lang="ru-RU" sz="2800" b="1" dirty="0" err="1"/>
              <a:t>Небылицин</a:t>
            </a:r>
            <a:endParaRPr lang="ru-RU" sz="2800" b="1" dirty="0">
              <a:solidFill>
                <a:srgbClr val="FF0000"/>
              </a:solidFill>
            </a:endParaRPr>
          </a:p>
          <a:p>
            <a:pPr marL="3600000" indent="0">
              <a:buNone/>
            </a:pPr>
            <a:r>
              <a:rPr lang="ru-RU" sz="2800" dirty="0"/>
              <a:t>Борис Михайлович Теплов (1896–1965</a:t>
            </a:r>
            <a:r>
              <a:rPr lang="ru-RU" sz="2800" dirty="0" smtClean="0"/>
              <a:t>). Основатель </a:t>
            </a:r>
            <a:r>
              <a:rPr lang="ru-RU" sz="2800" dirty="0"/>
              <a:t>школы </a:t>
            </a:r>
            <a:r>
              <a:rPr lang="ru-RU" sz="2800" dirty="0" smtClean="0"/>
              <a:t>дифференциальной отечественной </a:t>
            </a:r>
            <a:r>
              <a:rPr lang="ru-RU" sz="2800" dirty="0"/>
              <a:t>психологии</a:t>
            </a:r>
            <a:r>
              <a:rPr lang="ru-RU" sz="2800" dirty="0" smtClean="0"/>
              <a:t>.</a:t>
            </a:r>
          </a:p>
          <a:p>
            <a:pPr marL="3600000" indent="0">
              <a:buNone/>
            </a:pPr>
            <a:endParaRPr lang="ru-RU" sz="2800" dirty="0" smtClean="0"/>
          </a:p>
          <a:p>
            <a:pPr marL="3600000" indent="0">
              <a:buNone/>
            </a:pPr>
            <a:endParaRPr lang="ru-RU" sz="2800" dirty="0" smtClean="0"/>
          </a:p>
          <a:p>
            <a:pPr marL="3600000" indent="0">
              <a:buNone/>
            </a:pPr>
            <a:r>
              <a:rPr lang="ru-RU" sz="2800" dirty="0"/>
              <a:t>Владимир Дмитриевич </a:t>
            </a:r>
            <a:r>
              <a:rPr lang="ru-RU" sz="2800" dirty="0" err="1"/>
              <a:t>Небылицин</a:t>
            </a:r>
            <a:r>
              <a:rPr lang="ru-RU" sz="2800" dirty="0"/>
              <a:t> (1930–1972). Ученик Б. М. Теплова</a:t>
            </a:r>
            <a:r>
              <a:rPr lang="ru-RU" sz="2800" dirty="0" smtClean="0"/>
              <a:t>.</a:t>
            </a:r>
            <a:endParaRPr lang="ru-RU" sz="2800" dirty="0"/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0630"/>
            <a:ext cx="2016224" cy="2045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93" y="4725144"/>
            <a:ext cx="232770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624736"/>
          </a:xfrm>
        </p:spPr>
        <p:txBody>
          <a:bodyPr/>
          <a:lstStyle/>
          <a:p>
            <a:pPr marL="46037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Темперамент – наименее спорная сущность в психологии. </a:t>
            </a:r>
          </a:p>
          <a:p>
            <a:pPr marL="46037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Этот психологический конструкт, возможно, - самый древний.</a:t>
            </a:r>
          </a:p>
          <a:p>
            <a:pPr marL="46037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Темперамент исследуется бесчисленным количеством объективных методик, базирующихся на строго измеряемых физиологических проявлениях.</a:t>
            </a:r>
          </a:p>
          <a:p>
            <a:pPr marL="46037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Темперамент лежит в основе множества позднее появившихся и продолжающихся появляться психологических конструктов (ПТСР, разные «выгорания» и пр.)</a:t>
            </a:r>
          </a:p>
          <a:p>
            <a:pPr marL="46037" indent="0" algn="just">
              <a:buNone/>
            </a:pPr>
            <a:r>
              <a:rPr lang="ru-RU" sz="2400" i="1" dirty="0" smtClean="0">
                <a:solidFill>
                  <a:srgbClr val="00B050"/>
                </a:solidFill>
              </a:rPr>
              <a:t>Возможно, многие из этих «новых» понятий просто дублируют базовые свойства темперамента, и психология ждёт бритвы Оккамы.</a:t>
            </a:r>
            <a:endParaRPr lang="ru-RU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92500"/>
          </a:bodyPr>
          <a:lstStyle/>
          <a:p>
            <a:pPr marL="46037" indent="0">
              <a:buNone/>
            </a:pPr>
            <a:r>
              <a:rPr lang="ru-RU" sz="4300" b="1" u="sng" dirty="0" smtClean="0"/>
              <a:t>Б</a:t>
            </a:r>
            <a:r>
              <a:rPr lang="ru-RU" sz="4300" b="1" u="sng" dirty="0"/>
              <a:t>. М. </a:t>
            </a:r>
            <a:r>
              <a:rPr lang="ru-RU" sz="4300" b="1" u="sng" dirty="0" smtClean="0"/>
              <a:t>Теплов:</a:t>
            </a:r>
            <a:endParaRPr lang="ru-RU" sz="4300" b="1" u="sng" dirty="0"/>
          </a:p>
          <a:p>
            <a:pPr marL="46037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Отверг </a:t>
            </a:r>
            <a:r>
              <a:rPr lang="ru-RU" sz="3600" b="1" dirty="0">
                <a:solidFill>
                  <a:srgbClr val="FF0000"/>
                </a:solidFill>
              </a:rPr>
              <a:t>«оценочный» </a:t>
            </a:r>
            <a:r>
              <a:rPr lang="ru-RU" sz="3600" b="1" dirty="0" smtClean="0">
                <a:solidFill>
                  <a:srgbClr val="FF0000"/>
                </a:solidFill>
              </a:rPr>
              <a:t>подход</a:t>
            </a:r>
            <a:r>
              <a:rPr lang="ru-RU" sz="3600" dirty="0" smtClean="0"/>
              <a:t>. Нет </a:t>
            </a:r>
            <a:r>
              <a:rPr lang="ru-RU" sz="3600" dirty="0"/>
              <a:t>«хороших» или «плохих» типов. </a:t>
            </a:r>
            <a:r>
              <a:rPr lang="ru-RU" sz="2600" i="1" dirty="0" smtClean="0"/>
              <a:t>Павлов «грешил»</a:t>
            </a:r>
            <a:endParaRPr lang="ru-RU" sz="2600" i="1" dirty="0"/>
          </a:p>
          <a:p>
            <a:pPr marL="46037" indent="0">
              <a:buNone/>
            </a:pPr>
            <a:r>
              <a:rPr lang="ru-RU" sz="3600" dirty="0" smtClean="0"/>
              <a:t>Нашел </a:t>
            </a:r>
            <a:r>
              <a:rPr lang="ru-RU" sz="3600" b="1" dirty="0" smtClean="0">
                <a:solidFill>
                  <a:srgbClr val="FF0000"/>
                </a:solidFill>
              </a:rPr>
              <a:t>обратно-пропорциональную </a:t>
            </a:r>
            <a:r>
              <a:rPr lang="ru-RU" sz="3600" b="1" dirty="0">
                <a:solidFill>
                  <a:srgbClr val="FF0000"/>
                </a:solidFill>
              </a:rPr>
              <a:t>зависимость между силой НС и чувствительностью.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sz="3600" dirty="0" smtClean="0"/>
              <a:t>Индивиды </a:t>
            </a:r>
            <a:r>
              <a:rPr lang="ru-RU" sz="3600" dirty="0"/>
              <a:t>со слабой НС лучше адаптируются при относительно слабых раздражителях, чем люди с сильным типом </a:t>
            </a:r>
            <a:r>
              <a:rPr lang="ru-RU" sz="3600" dirty="0" smtClean="0"/>
              <a:t>НС.</a:t>
            </a:r>
            <a:endParaRPr lang="ru-RU" sz="3600" dirty="0"/>
          </a:p>
          <a:p>
            <a:pPr marL="46037" indent="0">
              <a:buNone/>
            </a:pPr>
            <a:r>
              <a:rPr lang="ru-RU" sz="3600" dirty="0"/>
              <a:t>«Слабые» имеют </a:t>
            </a:r>
            <a:r>
              <a:rPr lang="ru-RU" sz="3600" dirty="0">
                <a:solidFill>
                  <a:srgbClr val="0070C0"/>
                </a:solidFill>
              </a:rPr>
              <a:t>преимущество перед сильными в однообразной монотонной работе. </a:t>
            </a:r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85000" lnSpcReduction="20000"/>
          </a:bodyPr>
          <a:lstStyle/>
          <a:p>
            <a:pPr marL="46037" indent="0">
              <a:buNone/>
            </a:pPr>
            <a:endParaRPr lang="ru-RU" sz="3600" dirty="0" smtClean="0"/>
          </a:p>
          <a:p>
            <a:pPr marL="46037" indent="0">
              <a:buNone/>
            </a:pPr>
            <a:r>
              <a:rPr lang="ru-RU" sz="5100" b="1" u="sng" dirty="0" err="1" smtClean="0"/>
              <a:t>Небылицин</a:t>
            </a:r>
            <a:r>
              <a:rPr lang="ru-RU" sz="5100" b="1" u="sng" dirty="0" smtClean="0"/>
              <a:t> </a:t>
            </a:r>
            <a:endParaRPr lang="en-US" sz="5100" b="1" u="sng" dirty="0" smtClean="0"/>
          </a:p>
          <a:p>
            <a:pPr marL="46037" indent="0">
              <a:buNone/>
            </a:pPr>
            <a:r>
              <a:rPr lang="ru-RU" sz="3600" dirty="0" smtClean="0"/>
              <a:t>разделил </a:t>
            </a:r>
            <a:r>
              <a:rPr lang="ru-RU" sz="3600" dirty="0"/>
              <a:t>«</a:t>
            </a:r>
            <a:r>
              <a:rPr lang="ru-RU" sz="3600" dirty="0" smtClean="0"/>
              <a:t>Павловскую» </a:t>
            </a:r>
            <a:r>
              <a:rPr lang="ru-RU" sz="3600" dirty="0"/>
              <a:t>«</a:t>
            </a:r>
            <a:r>
              <a:rPr lang="ru-RU" sz="3600" dirty="0" smtClean="0"/>
              <a:t>подвижность» на 3 : </a:t>
            </a:r>
            <a:r>
              <a:rPr lang="ru-RU" sz="3600" b="1" dirty="0" smtClean="0"/>
              <a:t>подвижность</a:t>
            </a:r>
            <a:r>
              <a:rPr lang="ru-RU" sz="3600" b="1" i="1" dirty="0"/>
              <a:t>, </a:t>
            </a:r>
            <a:r>
              <a:rPr lang="ru-RU" sz="3600" b="1" dirty="0"/>
              <a:t>ди</a:t>
            </a:r>
            <a:r>
              <a:rPr lang="ru-RU" sz="3600" b="1" i="1" dirty="0"/>
              <a:t>намичность</a:t>
            </a:r>
            <a:r>
              <a:rPr lang="ru-RU" sz="3600" b="1" dirty="0"/>
              <a:t> и </a:t>
            </a:r>
            <a:r>
              <a:rPr lang="ru-RU" sz="3600" b="1" i="1" dirty="0" smtClean="0"/>
              <a:t>лабильность.</a:t>
            </a:r>
            <a:endParaRPr lang="ru-RU" sz="3600" dirty="0" smtClean="0"/>
          </a:p>
          <a:p>
            <a:pPr marL="432000" indent="-540000">
              <a:spcBef>
                <a:spcPts val="0"/>
              </a:spcBef>
            </a:pPr>
            <a:r>
              <a:rPr lang="ru-RU" sz="3600" i="1" dirty="0" smtClean="0"/>
              <a:t>Подвижность</a:t>
            </a:r>
            <a:r>
              <a:rPr lang="ru-RU" sz="3600" dirty="0" smtClean="0"/>
              <a:t> как легкость переделки значения условных раздражителей. </a:t>
            </a:r>
          </a:p>
          <a:p>
            <a:pPr marL="432000" indent="-540000">
              <a:spcBef>
                <a:spcPts val="0"/>
              </a:spcBef>
            </a:pPr>
            <a:r>
              <a:rPr lang="ru-RU" sz="3600" i="1" dirty="0" smtClean="0"/>
              <a:t>Динамичность</a:t>
            </a:r>
            <a:r>
              <a:rPr lang="ru-RU" sz="3600" dirty="0" smtClean="0"/>
              <a:t> как легкость формирования прочных условных связей.</a:t>
            </a:r>
            <a:r>
              <a:rPr lang="ru-RU" sz="3600" i="1" dirty="0"/>
              <a:t> </a:t>
            </a:r>
            <a:endParaRPr lang="ru-RU" sz="3600" i="1" dirty="0" smtClean="0"/>
          </a:p>
          <a:p>
            <a:pPr marL="432000" indent="-540000">
              <a:spcBef>
                <a:spcPts val="0"/>
              </a:spcBef>
            </a:pPr>
            <a:r>
              <a:rPr lang="ru-RU" sz="3600" i="1" dirty="0" smtClean="0"/>
              <a:t>Лабильность</a:t>
            </a:r>
            <a:r>
              <a:rPr lang="ru-RU" sz="3600" dirty="0" smtClean="0"/>
              <a:t> как </a:t>
            </a:r>
            <a:r>
              <a:rPr lang="ru-RU" sz="3600" dirty="0"/>
              <a:t>быстрота сменяемости циклов </a:t>
            </a:r>
            <a:r>
              <a:rPr lang="ru-RU" sz="3600" dirty="0" smtClean="0"/>
              <a:t>возбуждения - торможения;</a:t>
            </a:r>
            <a:endParaRPr lang="ru-RU" sz="3600" dirty="0"/>
          </a:p>
          <a:p>
            <a:pPr marL="46037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Получилось</a:t>
            </a:r>
            <a:r>
              <a:rPr lang="ru-RU" sz="3600" dirty="0" smtClean="0">
                <a:solidFill>
                  <a:srgbClr val="0070C0"/>
                </a:solidFill>
              </a:rPr>
              <a:t> четыре </a:t>
            </a:r>
            <a:r>
              <a:rPr lang="ru-RU" sz="3600" dirty="0">
                <a:solidFill>
                  <a:srgbClr val="0070C0"/>
                </a:solidFill>
              </a:rPr>
              <a:t>первичных свойства</a:t>
            </a:r>
            <a:r>
              <a:rPr lang="ru-RU" sz="3600" i="1" dirty="0">
                <a:solidFill>
                  <a:srgbClr val="0070C0"/>
                </a:solidFill>
              </a:rPr>
              <a:t> НС </a:t>
            </a:r>
            <a:r>
              <a:rPr lang="ru-RU" sz="3600" i="1" dirty="0"/>
              <a:t>– </a:t>
            </a:r>
            <a:r>
              <a:rPr lang="ru-RU" sz="3600" b="1" dirty="0">
                <a:solidFill>
                  <a:srgbClr val="FF0000"/>
                </a:solidFill>
              </a:rPr>
              <a:t>сила</a:t>
            </a:r>
            <a:r>
              <a:rPr lang="ru-RU" sz="3600" b="1" i="1" dirty="0">
                <a:solidFill>
                  <a:srgbClr val="FF0000"/>
                </a:solidFill>
              </a:rPr>
              <a:t>, </a:t>
            </a:r>
            <a:r>
              <a:rPr lang="ru-RU" sz="3600" b="1" dirty="0">
                <a:solidFill>
                  <a:srgbClr val="FF0000"/>
                </a:solidFill>
              </a:rPr>
              <a:t>подвижность</a:t>
            </a:r>
            <a:r>
              <a:rPr lang="ru-RU" sz="3600" b="1" i="1" dirty="0">
                <a:solidFill>
                  <a:srgbClr val="FF0000"/>
                </a:solidFill>
              </a:rPr>
              <a:t>, </a:t>
            </a:r>
            <a:r>
              <a:rPr lang="ru-RU" sz="3600" b="1" dirty="0">
                <a:solidFill>
                  <a:srgbClr val="FF0000"/>
                </a:solidFill>
              </a:rPr>
              <a:t>ди</a:t>
            </a:r>
            <a:r>
              <a:rPr lang="ru-RU" sz="3600" b="1" i="1" dirty="0">
                <a:solidFill>
                  <a:srgbClr val="FF0000"/>
                </a:solidFill>
              </a:rPr>
              <a:t>намичность</a:t>
            </a:r>
            <a:r>
              <a:rPr lang="ru-RU" sz="3600" b="1" dirty="0">
                <a:solidFill>
                  <a:srgbClr val="FF0000"/>
                </a:solidFill>
              </a:rPr>
              <a:t> и </a:t>
            </a:r>
            <a:r>
              <a:rPr lang="ru-RU" sz="3600" b="1" i="1" dirty="0">
                <a:solidFill>
                  <a:srgbClr val="FF0000"/>
                </a:solidFill>
              </a:rPr>
              <a:t>лабильность</a:t>
            </a:r>
            <a:r>
              <a:rPr lang="ru-RU" sz="3600" b="1" dirty="0">
                <a:solidFill>
                  <a:srgbClr val="FF0000"/>
                </a:solidFill>
              </a:rPr>
              <a:t>,</a:t>
            </a:r>
            <a:r>
              <a:rPr lang="ru-RU" sz="3600" dirty="0"/>
              <a:t> которыми можно охарактеризовать как </a:t>
            </a:r>
            <a:r>
              <a:rPr lang="ru-RU" sz="3600" b="1" dirty="0"/>
              <a:t>возбуждение, так и торможение</a:t>
            </a:r>
            <a:r>
              <a:rPr lang="ru-RU" sz="3600" dirty="0"/>
              <a:t>. </a:t>
            </a:r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77500" lnSpcReduction="20000"/>
          </a:bodyPr>
          <a:lstStyle/>
          <a:p>
            <a:pPr marL="46037" indent="0">
              <a:buNone/>
            </a:pPr>
            <a:r>
              <a:rPr lang="ru-RU" sz="3600" dirty="0" err="1"/>
              <a:t>Небылицин</a:t>
            </a:r>
            <a:r>
              <a:rPr lang="ru-RU" sz="3600" dirty="0"/>
              <a:t> ввел понятие </a:t>
            </a:r>
            <a:r>
              <a:rPr lang="ru-RU" sz="3600" b="1" i="1" dirty="0"/>
              <a:t>парциаль</a:t>
            </a:r>
            <a:r>
              <a:rPr lang="ru-RU" sz="3600" b="1" dirty="0"/>
              <a:t>ных</a:t>
            </a:r>
            <a:r>
              <a:rPr lang="ru-RU" sz="3600" dirty="0"/>
              <a:t> (отдельно для каждого анализатора)</a:t>
            </a:r>
            <a:r>
              <a:rPr lang="ru-RU" sz="3600" i="1" dirty="0"/>
              <a:t> и </a:t>
            </a:r>
            <a:r>
              <a:rPr lang="ru-RU" sz="3600" b="1" dirty="0"/>
              <a:t>общих свойств НС</a:t>
            </a:r>
            <a:r>
              <a:rPr lang="ru-RU" sz="3600" dirty="0"/>
              <a:t>.</a:t>
            </a:r>
            <a:r>
              <a:rPr lang="ru-RU" sz="3600" i="1" dirty="0"/>
              <a:t> </a:t>
            </a:r>
            <a:endParaRPr lang="ru-RU" sz="3600" dirty="0"/>
          </a:p>
          <a:p>
            <a:pPr marL="46037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Общие свойства играют решающую роль в </a:t>
            </a:r>
            <a:r>
              <a:rPr lang="ru-RU" sz="3600" b="1" dirty="0">
                <a:solidFill>
                  <a:srgbClr val="FF0000"/>
                </a:solidFill>
              </a:rPr>
              <a:t>детерминации особенностей темперамента.</a:t>
            </a:r>
          </a:p>
          <a:p>
            <a:pPr marL="46037" indent="0">
              <a:buNone/>
            </a:pPr>
            <a:r>
              <a:rPr lang="ru-RU" sz="3600" dirty="0"/>
              <a:t>Общие свойства обуславливаются регуляторной деятельностью лобной </a:t>
            </a:r>
            <a:r>
              <a:rPr lang="ru-RU" sz="3600" dirty="0" smtClean="0"/>
              <a:t>коры, ретикулярной формации и </a:t>
            </a:r>
            <a:r>
              <a:rPr lang="ru-RU" sz="3600" dirty="0" err="1"/>
              <a:t>лимбической</a:t>
            </a:r>
            <a:r>
              <a:rPr lang="ru-RU" sz="3600" dirty="0"/>
              <a:t> </a:t>
            </a:r>
            <a:r>
              <a:rPr lang="ru-RU" sz="3600" dirty="0" smtClean="0"/>
              <a:t>системы. </a:t>
            </a:r>
            <a:r>
              <a:rPr lang="ru-RU" sz="2600" i="1" dirty="0" smtClean="0"/>
              <a:t>(электрические свойства нейрона + особенности эндокринной системы)</a:t>
            </a:r>
            <a:endParaRPr lang="ru-RU" sz="2600" i="1" dirty="0"/>
          </a:p>
          <a:p>
            <a:pPr marL="46037" indent="0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Однако </a:t>
            </a:r>
            <a:r>
              <a:rPr lang="ru-RU" sz="3600" i="1" dirty="0" smtClean="0">
                <a:solidFill>
                  <a:srgbClr val="FF0000"/>
                </a:solidFill>
              </a:rPr>
              <a:t>позже– динамичность и лабильность как самостоятельные были поставлены </a:t>
            </a:r>
            <a:r>
              <a:rPr lang="ru-RU" sz="3600" b="1" i="1" dirty="0">
                <a:solidFill>
                  <a:srgbClr val="FF0000"/>
                </a:solidFill>
              </a:rPr>
              <a:t>под сомнение. </a:t>
            </a:r>
          </a:p>
          <a:p>
            <a:pPr marL="46037" indent="0">
              <a:buNone/>
            </a:pPr>
            <a:endParaRPr lang="ru-RU" sz="3600" dirty="0" smtClean="0"/>
          </a:p>
          <a:p>
            <a:pPr marL="46037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настоящее время </a:t>
            </a:r>
            <a:r>
              <a:rPr lang="ru-RU" sz="3600" b="1" dirty="0">
                <a:solidFill>
                  <a:srgbClr val="FF0000"/>
                </a:solidFill>
              </a:rPr>
              <a:t>поставлено под сомнение существование торможения как самостоятельного процесса</a:t>
            </a:r>
            <a:r>
              <a:rPr lang="ru-RU" sz="3600" dirty="0"/>
              <a:t>. </a:t>
            </a:r>
            <a:endParaRPr lang="ru-RU" sz="3600" dirty="0" smtClean="0"/>
          </a:p>
          <a:p>
            <a:pPr marL="46037" indent="0">
              <a:buNone/>
            </a:pPr>
            <a:r>
              <a:rPr lang="ru-RU" sz="3600" dirty="0" smtClean="0"/>
              <a:t>Следовательно</a:t>
            </a:r>
            <a:r>
              <a:rPr lang="ru-RU" sz="3600" dirty="0"/>
              <a:t>, </a:t>
            </a:r>
            <a:r>
              <a:rPr lang="ru-RU" sz="4000" b="1" dirty="0">
                <a:solidFill>
                  <a:srgbClr val="00B050"/>
                </a:solidFill>
              </a:rPr>
              <a:t>под вопросом </a:t>
            </a:r>
            <a:r>
              <a:rPr lang="ru-RU" sz="4000" b="1" dirty="0" smtClean="0">
                <a:solidFill>
                  <a:srgbClr val="00B050"/>
                </a:solidFill>
              </a:rPr>
              <a:t>– «Павловское» свойство </a:t>
            </a:r>
            <a:r>
              <a:rPr lang="ru-RU" sz="4000" b="1" dirty="0">
                <a:solidFill>
                  <a:srgbClr val="00B050"/>
                </a:solidFill>
              </a:rPr>
              <a:t>«уравновешенность НС».</a:t>
            </a:r>
            <a:endParaRPr lang="ru-RU" sz="4000" dirty="0">
              <a:solidFill>
                <a:srgbClr val="00B050"/>
              </a:solidFill>
            </a:endParaRPr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184" y="2952328"/>
            <a:ext cx="9036496" cy="1440160"/>
          </a:xfrm>
          <a:prstGeom prst="round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752" y="4581128"/>
            <a:ext cx="9036496" cy="2088232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179388" y="115888"/>
            <a:ext cx="8856662" cy="6626225"/>
          </a:xfrm>
        </p:spPr>
        <p:txBody>
          <a:bodyPr/>
          <a:lstStyle/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Georgia" panose="02040502050405020303" pitchFamily="18" charset="0"/>
              <a:buNone/>
            </a:pPr>
            <a:endParaRPr lang="ru-RU" altLang="ru-RU" dirty="0" smtClean="0">
              <a:latin typeface="Times New Roman" panose="02020603050405020304" pitchFamily="18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Georgia" panose="02040502050405020303" pitchFamily="18" charset="0"/>
              <a:buNone/>
            </a:pPr>
            <a:endParaRPr lang="en-US" altLang="ru-RU" b="1" dirty="0" smtClean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0"/>
            <a:ext cx="90364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Вклад В. М. </a:t>
            </a:r>
            <a:r>
              <a:rPr lang="ru-RU" sz="32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Русалова</a:t>
            </a:r>
            <a:r>
              <a:rPr lang="ru-RU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Владимир Михайлович </a:t>
            </a:r>
            <a:r>
              <a:rPr lang="ru-RU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Русалов</a:t>
            </a:r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 1972 по 2005 гг. заведующий лабораторией психологии и психофизиологии индивидуальности, созданной В. Д. </a:t>
            </a:r>
            <a:r>
              <a:rPr lang="ru-RU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Небылициным</a:t>
            </a:r>
            <a:r>
              <a:rPr lang="ru-RU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индикаторов 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свойств НС исследовал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параметры электрической активности мозга</a:t>
            </a:r>
            <a:r>
              <a:rPr lang="ru-RU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(ЭЭГ)  .</a:t>
            </a:r>
          </a:p>
          <a:p>
            <a:pPr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Создал оригинальный опросник для исследования темперамента (8 свойств)</a:t>
            </a:r>
            <a:endParaRPr lang="ru-RU" sz="32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107950" y="115888"/>
            <a:ext cx="8856663" cy="6742112"/>
          </a:xfrm>
        </p:spPr>
        <p:txBody>
          <a:bodyPr/>
          <a:lstStyle/>
          <a:p>
            <a:pPr marL="46037" indent="0">
              <a:buNone/>
            </a:pPr>
            <a:r>
              <a:rPr lang="ru-RU" sz="4000" b="1" i="1" u="sng" dirty="0"/>
              <a:t>Вклад Е. П. Ильина </a:t>
            </a:r>
          </a:p>
          <a:p>
            <a:pPr marL="46037" indent="0">
              <a:buNone/>
            </a:pPr>
            <a:r>
              <a:rPr lang="ru-RU" sz="2800" dirty="0"/>
              <a:t>Евгений Павлович Ильин (род. в 1933 г.) –, специалист в области общей и дифференциальной психофизиологии. </a:t>
            </a:r>
          </a:p>
          <a:p>
            <a:pPr marL="46037" indent="0">
              <a:buNone/>
            </a:pPr>
            <a:r>
              <a:rPr lang="ru-RU" sz="3200" dirty="0" smtClean="0"/>
              <a:t>Разработал </a:t>
            </a:r>
            <a:r>
              <a:rPr lang="ru-RU" sz="3200" dirty="0"/>
              <a:t>подход, связывающий проявление свойств НС с </a:t>
            </a:r>
            <a:r>
              <a:rPr lang="ru-RU" sz="3200" i="1" dirty="0">
                <a:solidFill>
                  <a:srgbClr val="FF0000"/>
                </a:solidFill>
              </a:rPr>
              <a:t>уровнем активации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</a:rPr>
              <a:t>покоя (ЭЭГ). </a:t>
            </a:r>
            <a:r>
              <a:rPr lang="ru-RU" sz="3200" i="1" dirty="0" smtClean="0">
                <a:solidFill>
                  <a:srgbClr val="FFC000"/>
                </a:solidFill>
              </a:rPr>
              <a:t>(тонус</a:t>
            </a:r>
            <a:r>
              <a:rPr lang="en-US" sz="3200" i="1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ru-RU" sz="1400" dirty="0" err="1" smtClean="0">
                <a:solidFill>
                  <a:schemeClr val="tx1"/>
                </a:solidFill>
              </a:rPr>
              <a:t>Генле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Фулье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  <a:r>
              <a:rPr lang="ru-RU" sz="3200" i="1" dirty="0" smtClean="0">
                <a:solidFill>
                  <a:srgbClr val="FFC000"/>
                </a:solidFill>
              </a:rPr>
              <a:t>)</a:t>
            </a:r>
            <a:endParaRPr lang="ru-RU" sz="3200" dirty="0">
              <a:solidFill>
                <a:srgbClr val="FFC000"/>
              </a:solidFill>
            </a:endParaRPr>
          </a:p>
          <a:p>
            <a:pPr marL="46037" indent="0">
              <a:buNone/>
            </a:pPr>
            <a:r>
              <a:rPr lang="ru-RU" sz="2800" dirty="0"/>
              <a:t>Экспериментальные наблюдения показали, что </a:t>
            </a:r>
            <a:r>
              <a:rPr lang="ru-RU" sz="2800" dirty="0">
                <a:solidFill>
                  <a:srgbClr val="FF0000"/>
                </a:solidFill>
              </a:rPr>
              <a:t>исходный уровень активации у субъектов со слабой НС выше, чем у субъектов с сильной НС. </a:t>
            </a:r>
          </a:p>
          <a:p>
            <a:pPr marL="46037" indent="0">
              <a:buNone/>
            </a:pPr>
            <a:r>
              <a:rPr lang="ru-RU" altLang="ru-RU" sz="3200" b="1" u="sng" dirty="0" smtClean="0">
                <a:latin typeface="Times New Roman" panose="02020603050405020304" pitchFamily="18" charset="0"/>
              </a:rPr>
              <a:t>Далее будем рассматривать теорию (модель) свойств НС, продвигаемую Е.П. Ильиным.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5229200"/>
            <a:ext cx="8424936" cy="1152128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9070003" cy="640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3. Проблемы развития Павловской типологии НС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2400" dirty="0" smtClean="0"/>
              <a:t>Много новых </a:t>
            </a:r>
            <a:r>
              <a:rPr lang="ru-RU" sz="2400" dirty="0"/>
              <a:t>фактов не соответствуют Павловской концепции о трех свойствах НС. </a:t>
            </a:r>
            <a:r>
              <a:rPr lang="ru-RU" sz="2400" dirty="0" smtClean="0"/>
              <a:t>Идея </a:t>
            </a:r>
            <a:r>
              <a:rPr lang="ru-RU" sz="2400" dirty="0"/>
              <a:t>о связи темперамента со свойствами НС увязла в десятках модификаций.</a:t>
            </a:r>
          </a:p>
          <a:p>
            <a:pPr marL="46037" lv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3600" b="1" u="sng" dirty="0" smtClean="0">
                <a:solidFill>
                  <a:prstClr val="black"/>
                </a:solidFill>
              </a:rPr>
              <a:t>Главное:</a:t>
            </a:r>
          </a:p>
          <a:p>
            <a:pPr marL="46037" lvl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dirty="0" smtClean="0">
                <a:solidFill>
                  <a:prstClr val="black"/>
                </a:solidFill>
              </a:rPr>
              <a:t>Развитие </a:t>
            </a:r>
            <a:r>
              <a:rPr lang="ru-RU" sz="2800" dirty="0">
                <a:solidFill>
                  <a:prstClr val="black"/>
                </a:solidFill>
              </a:rPr>
              <a:t>физиологии  </a:t>
            </a:r>
            <a:r>
              <a:rPr lang="ru-RU" sz="2800" b="1" dirty="0">
                <a:solidFill>
                  <a:srgbClr val="FF0000"/>
                </a:solidFill>
              </a:rPr>
              <a:t>так и не позволило понять материальные основы </a:t>
            </a:r>
            <a:r>
              <a:rPr lang="ru-RU" sz="3200" b="1" dirty="0" smtClean="0">
                <a:solidFill>
                  <a:srgbClr val="00B050"/>
                </a:solidFill>
              </a:rPr>
              <a:t>«силы </a:t>
            </a:r>
            <a:r>
              <a:rPr lang="ru-RU" sz="3200" b="1" dirty="0">
                <a:solidFill>
                  <a:srgbClr val="00B050"/>
                </a:solidFill>
              </a:rPr>
              <a:t>по </a:t>
            </a:r>
            <a:r>
              <a:rPr lang="ru-RU" sz="3200" b="1" dirty="0" smtClean="0">
                <a:solidFill>
                  <a:srgbClr val="00B050"/>
                </a:solidFill>
              </a:rPr>
              <a:t>торможению» и «</a:t>
            </a:r>
            <a:r>
              <a:rPr lang="ru-RU" sz="3200" b="1" dirty="0" smtClean="0">
                <a:solidFill>
                  <a:srgbClr val="00B050"/>
                </a:solidFill>
                <a:latin typeface="Trebuchet MS"/>
                <a:cs typeface="+mn-cs"/>
              </a:rPr>
              <a:t>подвижности торможения» 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на </a:t>
            </a:r>
            <a:r>
              <a:rPr lang="ru-RU" sz="2800" dirty="0">
                <a:solidFill>
                  <a:prstClr val="black"/>
                </a:solidFill>
              </a:rPr>
              <a:t>клеточном </a:t>
            </a:r>
            <a:r>
              <a:rPr lang="ru-RU" sz="2800" dirty="0" smtClean="0">
                <a:solidFill>
                  <a:prstClr val="black"/>
                </a:solidFill>
              </a:rPr>
              <a:t>уровне. </a:t>
            </a:r>
          </a:p>
          <a:p>
            <a:pPr marL="46037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alt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+mn-cs"/>
              </a:rPr>
              <a:t>(</a:t>
            </a:r>
            <a:r>
              <a:rPr lang="ru-RU" alt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+mn-cs"/>
              </a:rPr>
              <a:t>Небылицын</a:t>
            </a:r>
            <a:r>
              <a:rPr lang="ru-RU" alt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+mn-cs"/>
              </a:rPr>
              <a:t>, Ильин Е.П.,  </a:t>
            </a:r>
            <a:r>
              <a:rPr lang="ru-RU" sz="2800" dirty="0" err="1" smtClean="0">
                <a:solidFill>
                  <a:srgbClr val="00B0F0"/>
                </a:solidFill>
                <a:ea typeface="+mj-ea"/>
              </a:rPr>
              <a:t>Мурик</a:t>
            </a:r>
            <a:r>
              <a:rPr lang="ru-RU" sz="2800" dirty="0" smtClean="0">
                <a:solidFill>
                  <a:srgbClr val="00B0F0"/>
                </a:solidFill>
                <a:ea typeface="+mj-ea"/>
              </a:rPr>
              <a:t> </a:t>
            </a:r>
            <a:r>
              <a:rPr lang="ru-RU" sz="2800" dirty="0">
                <a:solidFill>
                  <a:srgbClr val="00B0F0"/>
                </a:solidFill>
                <a:ea typeface="+mj-ea"/>
              </a:rPr>
              <a:t>С. Э</a:t>
            </a:r>
            <a:r>
              <a:rPr lang="ru-RU" sz="2800" dirty="0" smtClean="0">
                <a:solidFill>
                  <a:srgbClr val="00B0F0"/>
                </a:solidFill>
                <a:ea typeface="+mj-ea"/>
              </a:rPr>
              <a:t>.)</a:t>
            </a:r>
            <a:endParaRPr lang="ru-RU" altLang="ru-RU" sz="2800" dirty="0">
              <a:solidFill>
                <a:srgbClr val="00B0F0"/>
              </a:solidFill>
              <a:latin typeface="Times New Roman" panose="02020603050405020304" pitchFamily="18" charset="0"/>
              <a:cs typeface="+mn-cs"/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3609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pPr marL="46037" indent="0">
              <a:buNone/>
            </a:pPr>
            <a:r>
              <a:rPr lang="ru-RU" sz="3600" b="1" u="sng" dirty="0" smtClean="0">
                <a:solidFill>
                  <a:srgbClr val="FF0000"/>
                </a:solidFill>
              </a:rPr>
              <a:t>Процесс торможения </a:t>
            </a:r>
            <a:r>
              <a:rPr lang="ru-RU" sz="3600" dirty="0" smtClean="0"/>
              <a:t>на клеточном уровне проявляется в двух видах:</a:t>
            </a:r>
          </a:p>
          <a:p>
            <a:pPr indent="-288000">
              <a:buFont typeface="Wingdings" panose="05000000000000000000" pitchFamily="2" charset="2"/>
              <a:buChar char="§"/>
            </a:pPr>
            <a:r>
              <a:rPr lang="ru-RU" sz="3600" dirty="0" smtClean="0"/>
              <a:t>как </a:t>
            </a:r>
            <a:r>
              <a:rPr lang="ru-RU" sz="3600" dirty="0" smtClean="0">
                <a:solidFill>
                  <a:srgbClr val="FF0000"/>
                </a:solidFill>
              </a:rPr>
              <a:t>угасание возбуждения </a:t>
            </a:r>
            <a:r>
              <a:rPr lang="ru-RU" sz="3600" dirty="0" smtClean="0"/>
              <a:t>вследствие истощения энергетических возможностей наблюдаемого участка нервной ткани; </a:t>
            </a:r>
          </a:p>
          <a:p>
            <a:pPr indent="-288000">
              <a:buFont typeface="Wingdings" panose="05000000000000000000" pitchFamily="2" charset="2"/>
              <a:buChar char="§"/>
            </a:pPr>
            <a:r>
              <a:rPr lang="ru-RU" sz="3600" dirty="0" smtClean="0"/>
              <a:t>как следствие </a:t>
            </a:r>
            <a:r>
              <a:rPr lang="ru-RU" sz="3600" dirty="0" smtClean="0">
                <a:solidFill>
                  <a:srgbClr val="FF0000"/>
                </a:solidFill>
              </a:rPr>
              <a:t>активности сторонних возбудительных процессов</a:t>
            </a:r>
            <a:r>
              <a:rPr lang="ru-RU" sz="3600" dirty="0" smtClean="0"/>
              <a:t>, «пресекающих» развитие </a:t>
            </a:r>
            <a:r>
              <a:rPr lang="ru-RU" sz="3600" dirty="0"/>
              <a:t>возбуждения наблюдаемого </a:t>
            </a:r>
            <a:r>
              <a:rPr lang="ru-RU" sz="3600" dirty="0" smtClean="0"/>
              <a:t>участка</a:t>
            </a:r>
            <a:r>
              <a:rPr lang="ru-RU" sz="3600" dirty="0"/>
              <a:t>. </a:t>
            </a:r>
            <a:r>
              <a:rPr lang="ru-RU" sz="2800" i="1" dirty="0"/>
              <a:t>(боковые </a:t>
            </a:r>
            <a:r>
              <a:rPr lang="ru-RU" sz="2800" i="1" dirty="0" smtClean="0"/>
              <a:t>синапсы, «тормозящие» медиаторы)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6969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pPr marL="46037" indent="0">
              <a:buNone/>
            </a:pPr>
            <a:r>
              <a:rPr lang="ru-RU" sz="3200" dirty="0" smtClean="0"/>
              <a:t>Во всех случаях речь </a:t>
            </a:r>
            <a:r>
              <a:rPr lang="ru-RU" sz="3200" b="1" dirty="0" smtClean="0">
                <a:solidFill>
                  <a:srgbClr val="FF0000"/>
                </a:solidFill>
              </a:rPr>
              <a:t>не идет о торможении как самостоятельном процессе</a:t>
            </a:r>
            <a:r>
              <a:rPr lang="ru-RU" sz="3200" dirty="0" smtClean="0"/>
              <a:t>, а лишь как о </a:t>
            </a:r>
            <a:r>
              <a:rPr lang="ru-RU" sz="3200" b="1" dirty="0" smtClean="0"/>
              <a:t>«снижении» </a:t>
            </a:r>
            <a:r>
              <a:rPr lang="ru-RU" sz="3200" dirty="0" smtClean="0"/>
              <a:t>возбуждения или о взаимодействии разных возбуждений.</a:t>
            </a:r>
          </a:p>
          <a:p>
            <a:pPr marL="46037" indent="0">
              <a:buNone/>
            </a:pPr>
            <a:r>
              <a:rPr lang="ru-RU" sz="3200" dirty="0" smtClean="0"/>
              <a:t>Если допустить </a:t>
            </a:r>
            <a:r>
              <a:rPr lang="ru-RU" sz="3200" dirty="0" smtClean="0">
                <a:solidFill>
                  <a:srgbClr val="FF0000"/>
                </a:solidFill>
              </a:rPr>
              <a:t>недоказанность</a:t>
            </a:r>
            <a:r>
              <a:rPr lang="ru-RU" sz="3200" dirty="0" smtClean="0"/>
              <a:t> ТОРМОЖЕНИЯ как особого процесса, то можно говорить о </a:t>
            </a:r>
            <a:r>
              <a:rPr lang="ru-RU" sz="3200" cap="all" dirty="0" smtClean="0">
                <a:solidFill>
                  <a:srgbClr val="FF0000"/>
                </a:solidFill>
              </a:rPr>
              <a:t>недоказанности</a:t>
            </a:r>
            <a:r>
              <a:rPr lang="ru-RU" sz="3200" dirty="0" smtClean="0">
                <a:solidFill>
                  <a:srgbClr val="FF0000"/>
                </a:solidFill>
              </a:rPr>
              <a:t> существования такого общего свойст</a:t>
            </a:r>
            <a:r>
              <a:rPr lang="ru-RU" sz="3200" i="1" dirty="0" smtClean="0">
                <a:solidFill>
                  <a:srgbClr val="FF0000"/>
                </a:solidFill>
              </a:rPr>
              <a:t>ва НС, как </a:t>
            </a:r>
            <a:r>
              <a:rPr lang="ru-RU" sz="3200" cap="all" dirty="0" smtClean="0">
                <a:solidFill>
                  <a:srgbClr val="FF0000"/>
                </a:solidFill>
              </a:rPr>
              <a:t>уравновешенность.</a:t>
            </a:r>
          </a:p>
          <a:p>
            <a:pPr marL="46037" indent="0">
              <a:buNone/>
            </a:pPr>
            <a:endParaRPr lang="ru-RU" sz="3200" cap="all" dirty="0" smtClean="0">
              <a:solidFill>
                <a:srgbClr val="FF0000"/>
              </a:solidFill>
            </a:endParaRPr>
          </a:p>
          <a:p>
            <a:pPr marL="180000" indent="0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      Две практических методики (</a:t>
            </a:r>
            <a:r>
              <a:rPr lang="en-US" sz="2400" i="1" dirty="0" smtClean="0">
                <a:solidFill>
                  <a:srgbClr val="0070C0"/>
                </a:solidFill>
              </a:rPr>
              <a:t>EPI</a:t>
            </a:r>
            <a:r>
              <a:rPr lang="ru-RU" sz="2400" i="1" dirty="0" smtClean="0">
                <a:solidFill>
                  <a:srgbClr val="0070C0"/>
                </a:solidFill>
              </a:rPr>
              <a:t>, и </a:t>
            </a:r>
            <a:r>
              <a:rPr lang="ru-RU" sz="2400" i="1" dirty="0" err="1" smtClean="0">
                <a:solidFill>
                  <a:srgbClr val="0070C0"/>
                </a:solidFill>
              </a:rPr>
              <a:t>теппинг</a:t>
            </a:r>
            <a:r>
              <a:rPr lang="ru-RU" sz="2400" i="1" dirty="0" smtClean="0">
                <a:solidFill>
                  <a:srgbClr val="0070C0"/>
                </a:solidFill>
              </a:rPr>
              <a:t>) вполне        работают в двух координатах «Сила – подвижность», определяя 4 классических темперамента.</a:t>
            </a:r>
          </a:p>
          <a:p>
            <a:pPr marL="46037" indent="0">
              <a:buNone/>
            </a:pP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251520" y="5157192"/>
            <a:ext cx="360040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46037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</a:rPr>
              <a:t>Одна из современных гипотез </a:t>
            </a:r>
            <a:r>
              <a:rPr lang="ru-RU" sz="3200" b="1" dirty="0">
                <a:solidFill>
                  <a:srgbClr val="FF0000"/>
                </a:solidFill>
              </a:rPr>
              <a:t>о </a:t>
            </a:r>
            <a:r>
              <a:rPr lang="ru-RU" sz="3200" b="1" dirty="0" smtClean="0">
                <a:solidFill>
                  <a:srgbClr val="FF0000"/>
                </a:solidFill>
              </a:rPr>
              <a:t>биологической природе свойств </a:t>
            </a:r>
            <a:r>
              <a:rPr lang="ru-RU" sz="3200" b="1" dirty="0">
                <a:solidFill>
                  <a:srgbClr val="FF0000"/>
                </a:solidFill>
              </a:rPr>
              <a:t>НС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46037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(Точка зрения Е.П. Ильина)</a:t>
            </a:r>
            <a:endParaRPr lang="ru-RU" sz="24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sz="2400" b="1" dirty="0"/>
              <a:t>4.1. Генерация импульсов нервной клеткой</a:t>
            </a:r>
            <a:endParaRPr lang="ru-RU" sz="2400" dirty="0"/>
          </a:p>
          <a:p>
            <a:pPr marL="3600000" indent="0">
              <a:buNone/>
            </a:pPr>
            <a:r>
              <a:rPr lang="ru-RU" sz="2800" dirty="0"/>
              <a:t>Внутри </a:t>
            </a:r>
            <a:r>
              <a:rPr lang="ru-RU" sz="2800" dirty="0" smtClean="0"/>
              <a:t>нейронов имеется </a:t>
            </a:r>
            <a:r>
              <a:rPr lang="ru-RU" sz="2800" dirty="0"/>
              <a:t>отрицательный заряд по отношению к окружающей среде. Величина этого заряда колеблется от </a:t>
            </a:r>
            <a:r>
              <a:rPr lang="ru-RU" sz="2800" dirty="0" smtClean="0"/>
              <a:t>–60 </a:t>
            </a:r>
            <a:r>
              <a:rPr lang="ru-RU" sz="2800" dirty="0"/>
              <a:t>до </a:t>
            </a:r>
            <a:r>
              <a:rPr lang="ru-RU" sz="2800" dirty="0" smtClean="0"/>
              <a:t>–80 </a:t>
            </a:r>
            <a:r>
              <a:rPr lang="ru-RU" sz="2800" dirty="0"/>
              <a:t>милливольт (мВ).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800" dirty="0" smtClean="0"/>
          </a:p>
          <a:p>
            <a:pPr marL="46037" indent="0"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потенциал покоя </a:t>
            </a:r>
            <a:r>
              <a:rPr lang="ru-RU" sz="2400" b="1" dirty="0">
                <a:solidFill>
                  <a:srgbClr val="FF0000"/>
                </a:solidFill>
              </a:rPr>
              <a:t>(ПП).</a:t>
            </a:r>
            <a:r>
              <a:rPr lang="ru-RU" sz="2400" dirty="0"/>
              <a:t> ПП возникает вследствие неравномерного распределения ионов внутри и вне клетки. </a:t>
            </a:r>
          </a:p>
          <a:p>
            <a:pPr marL="46037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На </a:t>
            </a:r>
            <a:r>
              <a:rPr lang="ru-RU" sz="2400" dirty="0">
                <a:solidFill>
                  <a:srgbClr val="FF0000"/>
                </a:solidFill>
              </a:rPr>
              <a:t>поддержание ПП затрачивается внутриклеточная энергия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marL="46037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Наличие ПП –условие жизни и работоспособности нейрона.</a:t>
            </a:r>
            <a:endParaRPr lang="ru-RU" sz="24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2400" dirty="0"/>
          </a:p>
          <a:p>
            <a:pPr marL="46037" indent="0">
              <a:buNone/>
            </a:pPr>
            <a:r>
              <a:rPr lang="ru-RU" sz="2400" dirty="0" smtClean="0"/>
              <a:t>Его </a:t>
            </a:r>
            <a:r>
              <a:rPr lang="ru-RU" sz="2400" dirty="0"/>
              <a:t>называют </a:t>
            </a:r>
            <a:r>
              <a:rPr lang="ru-RU" sz="2400" i="1" dirty="0"/>
              <a:t> мембранным потенциалом </a:t>
            </a:r>
            <a:r>
              <a:rPr lang="ru-RU" sz="2400" b="1" dirty="0">
                <a:solidFill>
                  <a:srgbClr val="FF0000"/>
                </a:solidFill>
              </a:rPr>
              <a:t>(МП). </a:t>
            </a:r>
            <a:r>
              <a:rPr lang="ru-RU" sz="2400" dirty="0"/>
              <a:t>При этом различают потенциал покоя </a:t>
            </a:r>
            <a:r>
              <a:rPr lang="ru-RU" sz="2400" b="1" dirty="0">
                <a:solidFill>
                  <a:srgbClr val="FF0000"/>
                </a:solidFill>
              </a:rPr>
              <a:t>(ПП) </a:t>
            </a:r>
            <a:r>
              <a:rPr lang="ru-RU" sz="2400" dirty="0"/>
              <a:t>и потенциал действия </a:t>
            </a:r>
            <a:r>
              <a:rPr lang="ru-RU" sz="2400" b="1" dirty="0">
                <a:solidFill>
                  <a:srgbClr val="FF0000"/>
                </a:solidFill>
              </a:rPr>
              <a:t>(ПД).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038148"/>
            <a:ext cx="3312368" cy="29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504" y="476672"/>
            <a:ext cx="3744416" cy="40324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0"/>
            <a:r>
              <a:rPr lang="ru-RU" sz="2400" dirty="0" smtClean="0"/>
              <a:t>При внешнем воздействии на клетку через синапс </a:t>
            </a:r>
            <a:r>
              <a:rPr lang="ru-RU" sz="2400" dirty="0" smtClean="0">
                <a:solidFill>
                  <a:srgbClr val="FF0000"/>
                </a:solidFill>
              </a:rPr>
              <a:t>отрицательный </a:t>
            </a:r>
            <a:r>
              <a:rPr lang="ru-RU" sz="2400" dirty="0">
                <a:solidFill>
                  <a:srgbClr val="FF0000"/>
                </a:solidFill>
              </a:rPr>
              <a:t>заряд резко (на 1 </a:t>
            </a:r>
            <a:r>
              <a:rPr lang="ru-RU" sz="2400" dirty="0" err="1">
                <a:solidFill>
                  <a:srgbClr val="FF0000"/>
                </a:solidFill>
              </a:rPr>
              <a:t>мс</a:t>
            </a:r>
            <a:r>
              <a:rPr lang="ru-RU" sz="2400" dirty="0">
                <a:solidFill>
                  <a:srgbClr val="FF0000"/>
                </a:solidFill>
              </a:rPr>
              <a:t>) меняется на </a:t>
            </a:r>
            <a:r>
              <a:rPr lang="ru-RU" sz="2400" dirty="0" smtClean="0">
                <a:solidFill>
                  <a:srgbClr val="FF0000"/>
                </a:solidFill>
              </a:rPr>
              <a:t>положительный (</a:t>
            </a:r>
            <a:r>
              <a:rPr lang="ru-RU" sz="2400" b="1" dirty="0" smtClean="0">
                <a:solidFill>
                  <a:srgbClr val="00B050"/>
                </a:solidFill>
              </a:rPr>
              <a:t>происходит деполяризация или </a:t>
            </a:r>
            <a:r>
              <a:rPr lang="ru-RU" sz="2400" b="1" dirty="0" smtClean="0">
                <a:solidFill>
                  <a:srgbClr val="FF0000"/>
                </a:solidFill>
              </a:rPr>
              <a:t>возникает потенциал действия ПД</a:t>
            </a:r>
            <a:r>
              <a:rPr lang="ru-RU" sz="2400" b="1" dirty="0" smtClean="0">
                <a:solidFill>
                  <a:srgbClr val="00B050"/>
                </a:solidFill>
              </a:rPr>
              <a:t>). </a:t>
            </a:r>
          </a:p>
          <a:p>
            <a:pPr marL="3960000"/>
            <a:r>
              <a:rPr lang="ru-RU" sz="2800" b="1" dirty="0" smtClean="0">
                <a:solidFill>
                  <a:srgbClr val="0070C0"/>
                </a:solidFill>
              </a:rPr>
              <a:t>Это и есть возбуждение!</a:t>
            </a:r>
            <a:endParaRPr lang="ru-RU" sz="2800" b="1" dirty="0">
              <a:solidFill>
                <a:srgbClr val="0070C0"/>
              </a:solidFill>
            </a:endParaRPr>
          </a:p>
          <a:p>
            <a:pPr marL="3960000"/>
            <a:r>
              <a:rPr lang="ru-RU" sz="2400" dirty="0"/>
              <a:t>После импульса </a:t>
            </a:r>
            <a:r>
              <a:rPr lang="ru-RU" sz="2400" dirty="0" smtClean="0"/>
              <a:t>ПП восстанавливается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dirty="0" smtClean="0">
                <a:solidFill>
                  <a:srgbClr val="FF0000"/>
                </a:solidFill>
              </a:rPr>
              <a:t>полное восстановление </a:t>
            </a:r>
            <a:r>
              <a:rPr lang="ru-RU" sz="2400" dirty="0">
                <a:solidFill>
                  <a:srgbClr val="FF0000"/>
                </a:solidFill>
              </a:rPr>
              <a:t>требуется время и </a:t>
            </a:r>
            <a:r>
              <a:rPr lang="ru-RU" sz="2400" dirty="0" smtClean="0">
                <a:solidFill>
                  <a:srgbClr val="FF0000"/>
                </a:solidFill>
              </a:rPr>
              <a:t>энергия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Источником </a:t>
            </a:r>
            <a:r>
              <a:rPr lang="ru-RU" sz="2400" dirty="0">
                <a:solidFill>
                  <a:srgbClr val="00B050"/>
                </a:solidFill>
              </a:rPr>
              <a:t>энергии является скорее </a:t>
            </a:r>
            <a:r>
              <a:rPr lang="ru-RU" sz="2400" dirty="0" smtClean="0">
                <a:solidFill>
                  <a:srgbClr val="00B050"/>
                </a:solidFill>
              </a:rPr>
              <a:t>всего вещество  </a:t>
            </a:r>
            <a:r>
              <a:rPr lang="ru-RU" sz="2400" b="1" dirty="0">
                <a:solidFill>
                  <a:srgbClr val="FF0000"/>
                </a:solidFill>
              </a:rPr>
              <a:t>АТФ</a:t>
            </a:r>
            <a:r>
              <a:rPr lang="ru-RU" sz="2400" dirty="0">
                <a:solidFill>
                  <a:srgbClr val="00B050"/>
                </a:solidFill>
              </a:rPr>
              <a:t> (</a:t>
            </a:r>
            <a:r>
              <a:rPr lang="ru-RU" sz="2400" dirty="0" err="1">
                <a:solidFill>
                  <a:srgbClr val="00B050"/>
                </a:solidFill>
              </a:rPr>
              <a:t>аденозинтрифосфат</a:t>
            </a:r>
            <a:r>
              <a:rPr lang="ru-RU" sz="2400" dirty="0">
                <a:solidFill>
                  <a:srgbClr val="00B050"/>
                </a:solidFill>
              </a:rPr>
              <a:t>). 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/>
              <a:t>После </a:t>
            </a:r>
            <a:r>
              <a:rPr lang="ru-RU" sz="2400" dirty="0"/>
              <a:t>восстановления </a:t>
            </a:r>
            <a:r>
              <a:rPr lang="ru-RU" sz="2400" dirty="0" smtClean="0"/>
              <a:t>ПП, при </a:t>
            </a:r>
            <a:r>
              <a:rPr lang="ru-RU" sz="2400" dirty="0"/>
              <a:t>условии продолжения действия </a:t>
            </a:r>
            <a:r>
              <a:rPr lang="ru-RU" sz="2400" dirty="0" smtClean="0"/>
              <a:t>раздражителя, </a:t>
            </a:r>
            <a:r>
              <a:rPr lang="ru-RU" sz="2400" dirty="0"/>
              <a:t>формируется следующий импульс и т.д. </a:t>
            </a:r>
            <a:r>
              <a:rPr lang="ru-RU" sz="2400" dirty="0" smtClean="0"/>
              <a:t>Импульсы, как правило, «выстреливаются» пачкой. </a:t>
            </a:r>
          </a:p>
          <a:p>
            <a:endParaRPr lang="ru-RU" sz="2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699792" y="764704"/>
            <a:ext cx="0" cy="2592288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адпись 11"/>
          <p:cNvSpPr txBox="1"/>
          <p:nvPr/>
        </p:nvSpPr>
        <p:spPr>
          <a:xfrm>
            <a:off x="2732936" y="2043641"/>
            <a:ext cx="704850" cy="27940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ПД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49480" cy="5937840"/>
          </a:xfrm>
        </p:spPr>
        <p:txBody>
          <a:bodyPr/>
          <a:lstStyle/>
          <a:p>
            <a:pPr marL="46037" lvl="0" indent="0">
              <a:buNone/>
            </a:pPr>
            <a:r>
              <a:rPr lang="ru-RU" sz="3600" i="1" dirty="0">
                <a:solidFill>
                  <a:srgbClr val="FF0000"/>
                </a:solidFill>
              </a:rPr>
              <a:t>Темперамент</a:t>
            </a:r>
            <a:r>
              <a:rPr lang="ru-RU" sz="3600" dirty="0">
                <a:solidFill>
                  <a:srgbClr val="FF0000"/>
                </a:solidFill>
              </a:rPr>
              <a:t> как общая характеристика индивидуальности отражает </a:t>
            </a:r>
            <a:r>
              <a:rPr lang="ru-RU" sz="3600" i="1" dirty="0">
                <a:solidFill>
                  <a:srgbClr val="FF0000"/>
                </a:solidFill>
              </a:rPr>
              <a:t>динамику</a:t>
            </a:r>
            <a:r>
              <a:rPr lang="ru-RU" sz="3600" dirty="0">
                <a:solidFill>
                  <a:srgbClr val="FF0000"/>
                </a:solidFill>
              </a:rPr>
              <a:t> поведения.</a:t>
            </a:r>
          </a:p>
          <a:p>
            <a:pPr marL="46037" lv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Под </a:t>
            </a:r>
            <a:r>
              <a:rPr lang="ru-RU" sz="3600" i="1" dirty="0">
                <a:solidFill>
                  <a:srgbClr val="FF0000"/>
                </a:solidFill>
              </a:rPr>
              <a:t>динамикой</a:t>
            </a:r>
            <a:r>
              <a:rPr lang="ru-RU" sz="3600" dirty="0">
                <a:solidFill>
                  <a:srgbClr val="FF0000"/>
                </a:solidFill>
              </a:rPr>
              <a:t> поведения (психической деятельности) понимают скорость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и интенсивность движений, эмоций, речи, вегетативных проявлений. </a:t>
            </a: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085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" indent="0">
              <a:spcAft>
                <a:spcPts val="600"/>
              </a:spcAft>
              <a:buNone/>
            </a:pPr>
            <a:r>
              <a:rPr lang="ru-RU" sz="2600" dirty="0" smtClean="0"/>
              <a:t>Процессы в нейроне при </a:t>
            </a:r>
            <a:r>
              <a:rPr lang="ru-RU" sz="2600" dirty="0"/>
              <a:t>действии раздражителей, можно рассматривать как </a:t>
            </a:r>
            <a:r>
              <a:rPr lang="ru-RU" sz="2600" dirty="0">
                <a:solidFill>
                  <a:srgbClr val="FF0000"/>
                </a:solidFill>
              </a:rPr>
              <a:t>приспособительные </a:t>
            </a:r>
            <a:r>
              <a:rPr lang="ru-RU" sz="2600" dirty="0" smtClean="0">
                <a:solidFill>
                  <a:srgbClr val="FF0000"/>
                </a:solidFill>
              </a:rPr>
              <a:t>реакции организма </a:t>
            </a:r>
            <a:r>
              <a:rPr lang="ru-RU" sz="2600" dirty="0" smtClean="0"/>
              <a:t>на уровне клетки. </a:t>
            </a:r>
          </a:p>
          <a:p>
            <a:pPr marL="46037" indent="0">
              <a:spcAft>
                <a:spcPts val="600"/>
              </a:spcAft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Распространяя </a:t>
            </a:r>
            <a:r>
              <a:rPr lang="ru-RU" sz="2600" b="1" dirty="0">
                <a:solidFill>
                  <a:srgbClr val="00B050"/>
                </a:solidFill>
              </a:rPr>
              <a:t>нервные импульсы, нейроны активируют </a:t>
            </a:r>
            <a:r>
              <a:rPr lang="ru-RU" sz="2600" b="1" cap="all" dirty="0">
                <a:solidFill>
                  <a:srgbClr val="00B050"/>
                </a:solidFill>
              </a:rPr>
              <a:t>вегетативные</a:t>
            </a:r>
            <a:r>
              <a:rPr lang="ru-RU" sz="2600" b="1" dirty="0">
                <a:solidFill>
                  <a:srgbClr val="00B050"/>
                </a:solidFill>
              </a:rPr>
              <a:t> и </a:t>
            </a:r>
            <a:r>
              <a:rPr lang="ru-RU" sz="2600" b="1" cap="all" dirty="0">
                <a:solidFill>
                  <a:srgbClr val="00B050"/>
                </a:solidFill>
              </a:rPr>
              <a:t>поведенческие </a:t>
            </a:r>
            <a:r>
              <a:rPr lang="ru-RU" sz="2600" b="1" dirty="0">
                <a:solidFill>
                  <a:srgbClr val="00B050"/>
                </a:solidFill>
              </a:rPr>
              <a:t>адаптивные реакции.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3200" b="1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sz="quarter" idx="13"/>
          </p:nvPr>
        </p:nvSpPr>
        <p:spPr>
          <a:xfrm>
            <a:off x="107950" y="115888"/>
            <a:ext cx="8785225" cy="6553200"/>
          </a:xfrm>
        </p:spPr>
        <p:txBody>
          <a:bodyPr/>
          <a:lstStyle/>
          <a:p>
            <a:pPr marL="4680000" indent="0">
              <a:buNone/>
            </a:pPr>
            <a:r>
              <a:rPr lang="ru-RU" sz="2400" dirty="0" smtClean="0"/>
              <a:t> </a:t>
            </a:r>
            <a:r>
              <a:rPr lang="ru-RU" sz="2800" dirty="0" smtClean="0"/>
              <a:t>Нейрон, как правило, генерирует не один импульс, а  серию. С течением времени ПП восстанавливается всё хуже, импульсы слабее. Клетка «устаёт»</a:t>
            </a:r>
          </a:p>
          <a:p>
            <a:pPr marL="468000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конце концов наступает </a:t>
            </a:r>
            <a:r>
              <a:rPr lang="ru-RU" sz="2800" b="1" i="1" dirty="0" smtClean="0">
                <a:solidFill>
                  <a:srgbClr val="FF0000"/>
                </a:solidFill>
              </a:rPr>
              <a:t>запредельное </a:t>
            </a:r>
            <a:r>
              <a:rPr lang="ru-RU" sz="2800" b="1" i="1" dirty="0">
                <a:solidFill>
                  <a:srgbClr val="FF0000"/>
                </a:solidFill>
              </a:rPr>
              <a:t>торможение </a:t>
            </a:r>
            <a:r>
              <a:rPr lang="ru-RU" sz="2800" i="1" dirty="0"/>
              <a:t>(</a:t>
            </a:r>
            <a:r>
              <a:rPr lang="ru-RU" sz="2800" dirty="0"/>
              <a:t>Павлов) или </a:t>
            </a:r>
            <a:r>
              <a:rPr lang="ru-RU" sz="2800" b="1" dirty="0">
                <a:solidFill>
                  <a:srgbClr val="FF0000"/>
                </a:solidFill>
              </a:rPr>
              <a:t>парабиоз</a:t>
            </a:r>
            <a:r>
              <a:rPr lang="ru-RU" sz="2800" dirty="0"/>
              <a:t> (</a:t>
            </a:r>
            <a:r>
              <a:rPr lang="ru-RU" sz="2800" dirty="0" smtClean="0"/>
              <a:t>Н.Е</a:t>
            </a:r>
            <a:r>
              <a:rPr lang="ru-RU" sz="2800" dirty="0"/>
              <a:t>. Введенский).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Дальнейшая </a:t>
            </a:r>
            <a:r>
              <a:rPr lang="ru-RU" sz="2800" dirty="0">
                <a:solidFill>
                  <a:srgbClr val="FF0000"/>
                </a:solidFill>
              </a:rPr>
              <a:t>генерация импульсов становится невозможна. </a:t>
            </a:r>
            <a:endParaRPr lang="ru-RU" sz="2800" i="1" dirty="0">
              <a:solidFill>
                <a:srgbClr val="FF0000"/>
              </a:solidFill>
            </a:endParaRPr>
          </a:p>
          <a:p>
            <a:pPr marL="4680000" indent="0">
              <a:buNone/>
            </a:pPr>
            <a:endParaRPr lang="ru-RU" sz="2400" dirty="0"/>
          </a:p>
          <a:p>
            <a:pPr marL="4680000" indent="0">
              <a:buNone/>
            </a:pPr>
            <a:endParaRPr lang="ru-RU" sz="2400" dirty="0" smtClean="0"/>
          </a:p>
          <a:p>
            <a:pPr marL="4680000" indent="0">
              <a:buNone/>
            </a:pPr>
            <a:endParaRPr lang="ru-RU" sz="2400" dirty="0"/>
          </a:p>
          <a:p>
            <a:pPr marL="4680000" indent="0">
              <a:buNone/>
            </a:pPr>
            <a:endParaRPr lang="ru-RU" sz="2400" dirty="0" smtClean="0"/>
          </a:p>
          <a:p>
            <a:pPr marL="468000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1600" dirty="0" err="1" smtClean="0">
                <a:solidFill>
                  <a:srgbClr val="FF0000"/>
                </a:solidFill>
              </a:rPr>
              <a:t>Гиперполя</a:t>
            </a:r>
            <a:r>
              <a:rPr lang="ru-RU" sz="1600" i="1" dirty="0" err="1" smtClean="0">
                <a:solidFill>
                  <a:srgbClr val="FF0000"/>
                </a:solidFill>
              </a:rPr>
              <a:t>ризация</a:t>
            </a:r>
            <a:r>
              <a:rPr lang="ru-RU" sz="1600" i="1" dirty="0" smtClean="0"/>
              <a:t> </a:t>
            </a:r>
            <a:r>
              <a:rPr lang="ru-RU" sz="1600" i="1" dirty="0"/>
              <a:t>МП (</a:t>
            </a:r>
            <a:r>
              <a:rPr lang="en-US" sz="1600" i="1" dirty="0"/>
              <a:t>I</a:t>
            </a:r>
            <a:r>
              <a:rPr lang="ru-RU" sz="1600" i="1" dirty="0"/>
              <a:t>)(</a:t>
            </a:r>
            <a:r>
              <a:rPr lang="ru-RU" sz="1600" dirty="0" err="1"/>
              <a:t>гиперполяризационное</a:t>
            </a:r>
            <a:r>
              <a:rPr lang="ru-RU" sz="1600" dirty="0"/>
              <a:t> торможение</a:t>
            </a:r>
            <a:r>
              <a:rPr lang="ru-RU" sz="1600" i="1" dirty="0"/>
              <a:t>) </a:t>
            </a:r>
            <a:r>
              <a:rPr lang="ru-RU" sz="1600" i="1" dirty="0">
                <a:solidFill>
                  <a:srgbClr val="FF0000"/>
                </a:solidFill>
              </a:rPr>
              <a:t>отражает мо</a:t>
            </a:r>
            <a:r>
              <a:rPr lang="ru-RU" sz="1600" dirty="0">
                <a:solidFill>
                  <a:srgbClr val="FF0000"/>
                </a:solidFill>
              </a:rPr>
              <a:t>билизацию внутриклеточных адаптационных механизмов</a:t>
            </a:r>
            <a:r>
              <a:rPr lang="ru-RU" sz="1600" dirty="0"/>
              <a:t> и повышение адаптационных возможностей клетки.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Гиперполяризация</a:t>
            </a:r>
            <a:r>
              <a:rPr lang="ru-RU" sz="1600" dirty="0" smtClean="0"/>
              <a:t> </a:t>
            </a:r>
            <a:r>
              <a:rPr lang="ru-RU" sz="1600" dirty="0"/>
              <a:t>через процесс импульсного </a:t>
            </a:r>
            <a:r>
              <a:rPr lang="ru-RU" sz="1600" dirty="0" err="1"/>
              <a:t>возбужления</a:t>
            </a:r>
            <a:r>
              <a:rPr lang="ru-RU" sz="1600" dirty="0"/>
              <a:t> постепенно (быстрее или медленнее) </a:t>
            </a:r>
            <a:r>
              <a:rPr lang="ru-RU" sz="1600" dirty="0">
                <a:solidFill>
                  <a:srgbClr val="FF0000"/>
                </a:solidFill>
              </a:rPr>
              <a:t>сменяется деполяризацией МП. </a:t>
            </a:r>
          </a:p>
          <a:p>
            <a:pPr marL="0" indent="0">
              <a:buNone/>
            </a:pPr>
            <a:endParaRPr lang="ru-RU" sz="2400" dirty="0"/>
          </a:p>
          <a:p>
            <a:pPr eaLnBrk="1" hangingPunct="1">
              <a:spcAft>
                <a:spcPct val="0"/>
              </a:spcAft>
              <a:buFont typeface="Wingdings 2" panose="05020102010507070707" pitchFamily="18" charset="2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88"/>
            <a:ext cx="4834076" cy="377192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3275856" y="980728"/>
            <a:ext cx="576064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87824" y="184482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запредельное торможение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097" y="116632"/>
            <a:ext cx="9018903" cy="6741367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Сила </a:t>
            </a:r>
            <a:r>
              <a:rPr lang="ru-RU" sz="2400" b="1" dirty="0">
                <a:solidFill>
                  <a:srgbClr val="FF0000"/>
                </a:solidFill>
              </a:rPr>
              <a:t>НС </a:t>
            </a:r>
            <a:r>
              <a:rPr lang="ru-RU" sz="2400" b="1" dirty="0" smtClean="0">
                <a:solidFill>
                  <a:srgbClr val="FF0000"/>
                </a:solidFill>
              </a:rPr>
              <a:t>есть </a:t>
            </a:r>
            <a:r>
              <a:rPr lang="ru-RU" sz="2400" b="1" dirty="0">
                <a:solidFill>
                  <a:srgbClr val="FF0000"/>
                </a:solidFill>
              </a:rPr>
              <a:t>характеристика </a:t>
            </a:r>
            <a:r>
              <a:rPr lang="ru-RU" sz="2400" b="1" dirty="0" smtClean="0">
                <a:solidFill>
                  <a:srgbClr val="FF0000"/>
                </a:solidFill>
              </a:rPr>
              <a:t>работоспособности </a:t>
            </a:r>
            <a:r>
              <a:rPr lang="ru-RU" sz="2400" b="1" dirty="0">
                <a:solidFill>
                  <a:srgbClr val="FF0000"/>
                </a:solidFill>
              </a:rPr>
              <a:t>нервных клеток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1440000" indent="0">
              <a:buNone/>
            </a:pPr>
            <a:r>
              <a:rPr lang="ru-RU" sz="2400" i="1" dirty="0"/>
              <a:t>Работоспособность клетки - </a:t>
            </a:r>
            <a:r>
              <a:rPr lang="ru-RU" sz="2400" dirty="0"/>
              <a:t>максимальное количество нервных импульсов, которое она может </a:t>
            </a:r>
            <a:r>
              <a:rPr lang="ru-RU" sz="2400" dirty="0" smtClean="0"/>
              <a:t>генерировать </a:t>
            </a:r>
            <a:r>
              <a:rPr lang="ru-RU" sz="2400" dirty="0"/>
              <a:t>до запредельного торможения. </a:t>
            </a:r>
            <a:r>
              <a:rPr lang="ru-RU" sz="2400" dirty="0" smtClean="0">
                <a:solidFill>
                  <a:srgbClr val="FF0000"/>
                </a:solidFill>
              </a:rPr>
              <a:t>По</a:t>
            </a:r>
            <a:r>
              <a:rPr lang="en-US" sz="2400" dirty="0" smtClean="0">
                <a:solidFill>
                  <a:srgbClr val="FF0000"/>
                </a:solidFill>
              </a:rPr>
              <a:t>`</a:t>
            </a:r>
            <a:r>
              <a:rPr lang="ru-RU" sz="2400" dirty="0" err="1" smtClean="0">
                <a:solidFill>
                  <a:srgbClr val="FF0000"/>
                </a:solidFill>
              </a:rPr>
              <a:t>зднее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наступление запредельного торможения будет характеризовать сильную НС.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4320000" indent="0">
              <a:buNone/>
            </a:pPr>
            <a:endParaRPr lang="ru-RU" sz="2400" dirty="0" smtClean="0"/>
          </a:p>
          <a:p>
            <a:pPr marL="4320000" indent="0">
              <a:buNone/>
            </a:pPr>
            <a:endParaRPr lang="ru-RU" sz="2400" dirty="0" smtClean="0"/>
          </a:p>
          <a:p>
            <a:pPr marL="4320000" indent="0">
              <a:buNone/>
            </a:pPr>
            <a:endParaRPr lang="ru-RU" sz="2400" dirty="0"/>
          </a:p>
          <a:p>
            <a:pPr marL="46037" indent="0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Быстрый </a:t>
            </a:r>
            <a:r>
              <a:rPr lang="ru-RU" sz="2400" dirty="0">
                <a:solidFill>
                  <a:srgbClr val="00B0F0"/>
                </a:solidFill>
              </a:rPr>
              <a:t>выход на запредельное торможение будет говорить </a:t>
            </a:r>
            <a:r>
              <a:rPr lang="ru-RU" sz="2400" b="1" cap="all" dirty="0">
                <a:solidFill>
                  <a:srgbClr val="00B0F0"/>
                </a:solidFill>
              </a:rPr>
              <a:t>о слабости НС. </a:t>
            </a:r>
          </a:p>
          <a:p>
            <a:pPr marL="46037" indent="0">
              <a:buNone/>
            </a:pPr>
            <a:r>
              <a:rPr lang="ru-RU" sz="2400" b="1" i="1" dirty="0"/>
              <a:t>Зависит от запаса АТФ, действия механизма расходования и восстановления АТФ. </a:t>
            </a:r>
            <a:endParaRPr lang="ru-RU" sz="2400" dirty="0"/>
          </a:p>
          <a:p>
            <a:pPr marL="46037" indent="0"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Величина врожденная.</a:t>
            </a:r>
            <a:endParaRPr lang="ru-RU" sz="2400" dirty="0">
              <a:solidFill>
                <a:srgbClr val="FF0000"/>
              </a:solidFill>
            </a:endParaRPr>
          </a:p>
          <a:p>
            <a:pPr marL="4320000" indent="0">
              <a:buNone/>
            </a:pP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2996952"/>
            <a:ext cx="7344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" indent="0">
              <a:buNone/>
            </a:pPr>
            <a:r>
              <a:rPr lang="ru-RU" sz="2800" dirty="0"/>
              <a:t>Показатель </a:t>
            </a:r>
            <a:r>
              <a:rPr lang="ru-RU" sz="2800" i="1" dirty="0"/>
              <a:t>общей</a:t>
            </a:r>
            <a:r>
              <a:rPr lang="ru-RU" sz="2800" dirty="0"/>
              <a:t> </a:t>
            </a:r>
            <a:r>
              <a:rPr lang="ru-RU" sz="2800" i="1" dirty="0"/>
              <a:t>силы </a:t>
            </a:r>
            <a:r>
              <a:rPr lang="ru-RU" sz="2800" dirty="0"/>
              <a:t>НС -</a:t>
            </a:r>
            <a:r>
              <a:rPr lang="ru-RU" sz="2800" i="1" dirty="0"/>
              <a:t> </a:t>
            </a:r>
            <a:r>
              <a:rPr lang="ru-RU" sz="2800" dirty="0">
                <a:solidFill>
                  <a:srgbClr val="FF0000"/>
                </a:solidFill>
              </a:rPr>
              <a:t>средняя работоспособность всех нервных </a:t>
            </a:r>
            <a:r>
              <a:rPr lang="ru-RU" sz="2800" dirty="0" smtClean="0">
                <a:solidFill>
                  <a:srgbClr val="FF0000"/>
                </a:solidFill>
              </a:rPr>
              <a:t>клеток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" y="764703"/>
            <a:ext cx="1481129" cy="363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913"/>
            <a:ext cx="8784530" cy="6480175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Подвижность НС с точки зрения </a:t>
            </a:r>
            <a:r>
              <a:rPr lang="ru-RU" sz="3200" b="1" dirty="0" smtClean="0">
                <a:solidFill>
                  <a:srgbClr val="FF0000"/>
                </a:solidFill>
              </a:rPr>
              <a:t>частоты генерации ПД</a:t>
            </a:r>
            <a:endParaRPr lang="ru-RU" sz="3200" b="1" i="1" dirty="0">
              <a:solidFill>
                <a:srgbClr val="FF0000"/>
              </a:solidFill>
            </a:endParaRPr>
          </a:p>
          <a:p>
            <a:pPr marL="3240000" indent="0">
              <a:buNone/>
            </a:pPr>
            <a:r>
              <a:rPr lang="ru-RU" sz="2600" b="1" dirty="0"/>
              <a:t>Чем </a:t>
            </a:r>
            <a:r>
              <a:rPr lang="ru-RU" sz="2600" b="1" dirty="0" smtClean="0"/>
              <a:t>короче период начальной деполяризации, чем быстрее </a:t>
            </a:r>
            <a:r>
              <a:rPr lang="ru-RU" sz="2600" b="1" dirty="0"/>
              <a:t>развивается и прекращается нервный импульс, </a:t>
            </a:r>
            <a:r>
              <a:rPr lang="ru-RU" sz="2600" b="1" dirty="0" smtClean="0"/>
              <a:t>чем быстрее </a:t>
            </a:r>
            <a:r>
              <a:rPr lang="ru-RU" sz="2600" b="1" dirty="0" err="1" smtClean="0"/>
              <a:t>зак</a:t>
            </a:r>
            <a:r>
              <a:rPr lang="en-US" sz="2600" b="1" dirty="0" smtClean="0"/>
              <a:t>a</a:t>
            </a:r>
            <a:r>
              <a:rPr lang="ru-RU" sz="2600" b="1" dirty="0" err="1" smtClean="0"/>
              <a:t>нчиваются</a:t>
            </a:r>
            <a:r>
              <a:rPr lang="ru-RU" sz="2600" b="1" dirty="0" smtClean="0"/>
              <a:t> следовые процессы ПД, тем </a:t>
            </a:r>
            <a:r>
              <a:rPr lang="ru-RU" sz="2600" b="1" dirty="0"/>
              <a:t>выше </a:t>
            </a:r>
            <a:r>
              <a:rPr lang="ru-RU" sz="2600" b="1" dirty="0" smtClean="0"/>
              <a:t>подвижность НС.</a:t>
            </a:r>
            <a:r>
              <a:rPr lang="ru-RU" sz="2600" dirty="0" smtClean="0"/>
              <a:t> </a:t>
            </a:r>
            <a:endParaRPr lang="ru-RU" sz="2600" dirty="0"/>
          </a:p>
          <a:p>
            <a:pPr marL="3240000" indent="0">
              <a:buNone/>
            </a:pPr>
            <a:r>
              <a:rPr lang="ru-RU" sz="2600" dirty="0">
                <a:solidFill>
                  <a:srgbClr val="FF0000"/>
                </a:solidFill>
              </a:rPr>
              <a:t>Скорость генерации ПД за</a:t>
            </a:r>
            <a:r>
              <a:rPr lang="ru-RU" sz="2600" i="1" dirty="0">
                <a:solidFill>
                  <a:srgbClr val="FF0000"/>
                </a:solidFill>
              </a:rPr>
              <a:t>висит от </a:t>
            </a:r>
            <a:r>
              <a:rPr lang="ru-RU" sz="2600" dirty="0">
                <a:solidFill>
                  <a:srgbClr val="FF0000"/>
                </a:solidFill>
              </a:rPr>
              <a:t>электрических (кабельных) свойств</a:t>
            </a:r>
            <a:r>
              <a:rPr lang="ru-RU" sz="2600" i="1" dirty="0">
                <a:solidFill>
                  <a:srgbClr val="FF0000"/>
                </a:solidFill>
              </a:rPr>
              <a:t> </a:t>
            </a:r>
            <a:r>
              <a:rPr lang="ru-RU" sz="2600" i="1" dirty="0" smtClean="0">
                <a:solidFill>
                  <a:srgbClr val="FF0000"/>
                </a:solidFill>
              </a:rPr>
              <a:t>мем</a:t>
            </a:r>
            <a:r>
              <a:rPr lang="ru-RU" sz="2600" dirty="0" smtClean="0">
                <a:solidFill>
                  <a:srgbClr val="FF0000"/>
                </a:solidFill>
              </a:rPr>
              <a:t>браны клетки (скорости ионного обмена через мембрану).</a:t>
            </a:r>
            <a:endParaRPr lang="ru-RU" sz="2600" dirty="0">
              <a:solidFill>
                <a:srgbClr val="FF0000"/>
              </a:solidFill>
            </a:endParaRPr>
          </a:p>
          <a:p>
            <a:pPr marL="4320000" indent="0">
              <a:buNone/>
            </a:pPr>
            <a:endParaRPr lang="ru-RU" sz="2600" i="1" dirty="0" smtClean="0"/>
          </a:p>
          <a:p>
            <a:pPr marL="0" indent="0">
              <a:buNone/>
            </a:pPr>
            <a:r>
              <a:rPr lang="ru-RU" sz="2800" i="1" dirty="0" smtClean="0"/>
              <a:t>Скорость </a:t>
            </a:r>
            <a:r>
              <a:rPr lang="ru-RU" sz="2800" i="1" dirty="0"/>
              <a:t>смены нервных импульсов - </a:t>
            </a:r>
            <a:r>
              <a:rPr lang="ru-RU" sz="2800" b="1" i="1" dirty="0">
                <a:solidFill>
                  <a:srgbClr val="FF0000"/>
                </a:solidFill>
              </a:rPr>
              <a:t>врожденная характеристика. </a:t>
            </a:r>
            <a:endParaRPr lang="ru-RU" sz="2800" i="1" dirty="0">
              <a:solidFill>
                <a:srgbClr val="FF0000"/>
              </a:solidFill>
            </a:endParaRPr>
          </a:p>
          <a:p>
            <a:pPr marL="432000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" y="1412776"/>
            <a:ext cx="3384376" cy="35052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971600" y="3645024"/>
            <a:ext cx="201622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15816" y="2636912"/>
            <a:ext cx="72008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35596" y="2664452"/>
            <a:ext cx="72008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9712" y="189817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Следовые</a:t>
            </a:r>
          </a:p>
          <a:p>
            <a:r>
              <a:rPr lang="ru-RU" dirty="0" smtClean="0"/>
              <a:t>процессы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39752" y="2544501"/>
            <a:ext cx="288032" cy="1460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/>
          <a:lstStyle/>
          <a:p>
            <a:pPr marL="46037" lvl="0" indent="0">
              <a:buNone/>
            </a:pPr>
            <a:r>
              <a:rPr lang="ru-RU" sz="3200" dirty="0"/>
              <a:t>Подвижность </a:t>
            </a:r>
            <a:r>
              <a:rPr lang="ru-RU" sz="3200" dirty="0" smtClean="0"/>
              <a:t>на уровне организма является </a:t>
            </a:r>
            <a:r>
              <a:rPr lang="ru-RU" sz="3200" b="1" dirty="0" smtClean="0">
                <a:solidFill>
                  <a:srgbClr val="FF0000"/>
                </a:solidFill>
              </a:rPr>
              <a:t>комплексным  </a:t>
            </a:r>
            <a:r>
              <a:rPr lang="ru-RU" sz="3200" b="1" dirty="0">
                <a:solidFill>
                  <a:srgbClr val="FF0000"/>
                </a:solidFill>
              </a:rPr>
              <a:t>показателем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pPr marL="46037" indent="0">
              <a:buNone/>
            </a:pPr>
            <a:r>
              <a:rPr lang="ru-RU" sz="3200" dirty="0" smtClean="0"/>
              <a:t> </a:t>
            </a:r>
            <a:r>
              <a:rPr lang="ru-RU" sz="3000" dirty="0"/>
              <a:t>В этом случае она </a:t>
            </a:r>
            <a:r>
              <a:rPr lang="ru-RU" sz="3000" dirty="0" smtClean="0"/>
              <a:t>зависит как </a:t>
            </a:r>
            <a:r>
              <a:rPr lang="ru-RU" sz="3000" dirty="0"/>
              <a:t>от </a:t>
            </a:r>
            <a:r>
              <a:rPr lang="ru-RU" sz="3000" dirty="0" smtClean="0"/>
              <a:t> </a:t>
            </a:r>
            <a:r>
              <a:rPr lang="ru-RU" sz="3000" i="1" dirty="0" smtClean="0"/>
              <a:t>свойств </a:t>
            </a:r>
            <a:r>
              <a:rPr lang="ru-RU" sz="3000" dirty="0" smtClean="0"/>
              <a:t>мембраны </a:t>
            </a:r>
            <a:r>
              <a:rPr lang="ru-RU" sz="3000" dirty="0"/>
              <a:t>нервных </a:t>
            </a:r>
            <a:r>
              <a:rPr lang="ru-RU" sz="3000" dirty="0" smtClean="0"/>
              <a:t>клеток </a:t>
            </a:r>
            <a:r>
              <a:rPr lang="ru-RU" sz="3000" dirty="0"/>
              <a:t>так и </a:t>
            </a:r>
            <a:r>
              <a:rPr lang="ru-RU" sz="3000" dirty="0" smtClean="0"/>
              <a:t>силы НС.</a:t>
            </a:r>
          </a:p>
          <a:p>
            <a:pPr marL="46037" indent="0">
              <a:buNone/>
            </a:pPr>
            <a:r>
              <a:rPr lang="ru-RU" sz="3000" dirty="0" smtClean="0"/>
              <a:t>Высокая подвижность  НС  обеспечивает её высокую энергетику. При высокой подвижности НС выполняет ту же работу за более короткое время.</a:t>
            </a:r>
          </a:p>
          <a:p>
            <a:pPr marL="46037" indent="0">
              <a:buNone/>
            </a:pPr>
            <a:r>
              <a:rPr lang="ru-RU" sz="3000" dirty="0" smtClean="0"/>
              <a:t>При одинаковой «силе» более подвижный индивид обладает более высокой энергетикой </a:t>
            </a:r>
            <a:r>
              <a:rPr lang="ru-RU" sz="1800" i="1" dirty="0" smtClean="0"/>
              <a:t>(плотность информации)</a:t>
            </a:r>
          </a:p>
          <a:p>
            <a:pPr marL="46037" indent="0">
              <a:buNone/>
            </a:pP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Слабый тип не может обладать высокой подвижностью.</a:t>
            </a:r>
          </a:p>
        </p:txBody>
      </p:sp>
    </p:spTree>
    <p:extLst>
      <p:ext uri="{BB962C8B-B14F-4D97-AF65-F5344CB8AC3E}">
        <p14:creationId xmlns:p14="http://schemas.microsoft.com/office/powerpoint/2010/main" val="41947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289768"/>
          </a:xfrm>
        </p:spPr>
        <p:txBody>
          <a:bodyPr/>
          <a:lstStyle/>
          <a:p>
            <a:pPr marL="46037" indent="0">
              <a:buNone/>
            </a:pPr>
            <a:r>
              <a:rPr lang="ru-RU" sz="2400" dirty="0"/>
              <a:t>Кроме того – на работоспособность (и подвижность) нервной ткани оказывает влияние функциональное состояние (утомление, болезнь). </a:t>
            </a:r>
          </a:p>
          <a:p>
            <a:pPr marL="46037" indent="0">
              <a:buNone/>
            </a:pPr>
            <a:r>
              <a:rPr lang="ru-RU" sz="2000" i="1" u="sng" dirty="0"/>
              <a:t>При исследовании свойств НС рекомендуется 5- 6 испытаний, и разными способами.</a:t>
            </a: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15888"/>
            <a:ext cx="8713788" cy="6553200"/>
          </a:xfrm>
        </p:spPr>
        <p:txBody>
          <a:bodyPr rtlCol="0">
            <a:normAutofit/>
          </a:bodyPr>
          <a:lstStyle/>
          <a:p>
            <a:pPr marL="46037" indent="0">
              <a:buNone/>
            </a:pPr>
            <a:r>
              <a:rPr lang="ru-RU" sz="3200" u="sng" dirty="0" smtClean="0"/>
              <a:t>ИТАК</a:t>
            </a:r>
          </a:p>
          <a:p>
            <a:pPr marL="46037" indent="0">
              <a:buNone/>
            </a:pPr>
            <a:r>
              <a:rPr lang="ru-RU" sz="3200" dirty="0" smtClean="0"/>
              <a:t>Есть гипотеза: на клеточном уровне от существуют </a:t>
            </a:r>
            <a:r>
              <a:rPr lang="ru-RU" sz="3200" dirty="0" smtClean="0">
                <a:solidFill>
                  <a:srgbClr val="FF0000"/>
                </a:solidFill>
              </a:rPr>
              <a:t>только </a:t>
            </a:r>
            <a:r>
              <a:rPr lang="ru-RU" sz="3200" dirty="0">
                <a:solidFill>
                  <a:srgbClr val="FF0000"/>
                </a:solidFill>
              </a:rPr>
              <a:t>два </a:t>
            </a:r>
            <a:r>
              <a:rPr lang="ru-RU" sz="3200" dirty="0" smtClean="0">
                <a:solidFill>
                  <a:srgbClr val="FF0000"/>
                </a:solidFill>
              </a:rPr>
              <a:t>свойства НС: </a:t>
            </a:r>
            <a:r>
              <a:rPr lang="ru-RU" sz="3200" b="1" i="1" dirty="0">
                <a:solidFill>
                  <a:srgbClr val="FF0000"/>
                </a:solidFill>
              </a:rPr>
              <a:t>сила</a:t>
            </a:r>
            <a:r>
              <a:rPr lang="ru-RU" sz="3200" b="1" dirty="0">
                <a:solidFill>
                  <a:srgbClr val="FF0000"/>
                </a:solidFill>
              </a:rPr>
              <a:t> и </a:t>
            </a:r>
            <a:r>
              <a:rPr lang="ru-RU" sz="3200" b="1" i="1" dirty="0">
                <a:solidFill>
                  <a:srgbClr val="FF0000"/>
                </a:solidFill>
              </a:rPr>
              <a:t>подвижност</a:t>
            </a:r>
            <a:r>
              <a:rPr lang="ru-RU" sz="3200" b="1" dirty="0">
                <a:solidFill>
                  <a:srgbClr val="FF0000"/>
                </a:solidFill>
              </a:rPr>
              <a:t>ь,</a:t>
            </a:r>
            <a:r>
              <a:rPr lang="ru-RU" sz="3200" b="1" dirty="0"/>
              <a:t> </a:t>
            </a:r>
            <a:r>
              <a:rPr lang="ru-RU" sz="3200" dirty="0"/>
              <a:t>да и то в измененном по физиологическому содержанию виде</a:t>
            </a:r>
            <a:r>
              <a:rPr lang="ru-RU" sz="3200" dirty="0" smtClean="0"/>
              <a:t>.</a:t>
            </a:r>
          </a:p>
          <a:p>
            <a:pPr marL="46037" indent="0">
              <a:buNone/>
            </a:pPr>
            <a:r>
              <a:rPr lang="ru-RU" sz="3200" b="1" dirty="0" smtClean="0"/>
              <a:t> </a:t>
            </a:r>
            <a:r>
              <a:rPr lang="ru-RU" sz="3200" b="1" i="1" u="sng" dirty="0">
                <a:solidFill>
                  <a:srgbClr val="0070C0"/>
                </a:solidFill>
              </a:rPr>
              <a:t>Сила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– это характеристика общей адаптационной возможности клеток НС</a:t>
            </a:r>
            <a:r>
              <a:rPr lang="ru-RU" sz="3200" dirty="0"/>
              <a:t>, </a:t>
            </a:r>
            <a:endParaRPr lang="ru-RU" sz="3200" dirty="0" smtClean="0"/>
          </a:p>
          <a:p>
            <a:pPr marL="46037" indent="0">
              <a:buNone/>
            </a:pPr>
            <a:endParaRPr lang="ru-RU" sz="3200" b="1" i="1" u="sng" dirty="0" smtClean="0">
              <a:solidFill>
                <a:srgbClr val="00B050"/>
              </a:solidFill>
            </a:endParaRPr>
          </a:p>
          <a:p>
            <a:pPr marL="46037" indent="0">
              <a:buNone/>
            </a:pPr>
            <a:r>
              <a:rPr lang="ru-RU" sz="3200" b="1" i="1" u="sng" dirty="0" smtClean="0">
                <a:solidFill>
                  <a:srgbClr val="00B050"/>
                </a:solidFill>
              </a:rPr>
              <a:t>Подвижность</a:t>
            </a:r>
            <a:r>
              <a:rPr lang="ru-RU" sz="3200" u="sng" dirty="0" smtClean="0">
                <a:solidFill>
                  <a:srgbClr val="00B050"/>
                </a:solidFill>
              </a:rPr>
              <a:t> </a:t>
            </a:r>
            <a:r>
              <a:rPr lang="ru-RU" sz="3200" dirty="0">
                <a:solidFill>
                  <a:srgbClr val="00B050"/>
                </a:solidFill>
              </a:rPr>
              <a:t>– характеристика скорости развития и смены разных адаптационных стадий клеток нервной ткани. </a:t>
            </a: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190" y="2852936"/>
            <a:ext cx="7993583" cy="1602102"/>
          </a:xfrm>
          <a:prstGeom prst="roundRect">
            <a:avLst/>
          </a:prstGeom>
          <a:solidFill>
            <a:srgbClr val="FFFF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581128"/>
            <a:ext cx="8353623" cy="1921946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5888"/>
            <a:ext cx="9144000" cy="6553200"/>
          </a:xfrm>
        </p:spPr>
        <p:txBody>
          <a:bodyPr rtlCol="0">
            <a:normAutofit/>
          </a:bodyPr>
          <a:lstStyle/>
          <a:p>
            <a:pPr marL="46037" indent="0">
              <a:buNone/>
            </a:pPr>
            <a:r>
              <a:rPr lang="ru-RU" sz="3200" b="1" dirty="0"/>
              <a:t>5</a:t>
            </a:r>
            <a:r>
              <a:rPr lang="ru-RU" sz="3200" b="1" dirty="0" smtClean="0"/>
              <a:t>. </a:t>
            </a:r>
            <a:r>
              <a:rPr lang="ru-RU" sz="3200" b="1" dirty="0"/>
              <a:t>Гипотеза о новой классификации типов темперамента </a:t>
            </a:r>
            <a:r>
              <a:rPr lang="ru-RU" sz="2400" b="1" i="1" dirty="0" smtClean="0">
                <a:solidFill>
                  <a:srgbClr val="00B050"/>
                </a:solidFill>
              </a:rPr>
              <a:t>(без свойства уравновешенности НС)</a:t>
            </a:r>
            <a:endParaRPr lang="ru-RU" sz="2400" b="1" i="1" dirty="0">
              <a:solidFill>
                <a:srgbClr val="00B050"/>
              </a:solidFill>
            </a:endParaRPr>
          </a:p>
          <a:p>
            <a:pPr marL="46037" indent="0" algn="r">
              <a:buNone/>
            </a:pPr>
            <a:r>
              <a:rPr lang="ru-RU" i="1" dirty="0" err="1"/>
              <a:t>Мурик</a:t>
            </a:r>
            <a:r>
              <a:rPr lang="ru-RU" i="1" dirty="0"/>
              <a:t> С. Э. Свойства НС и темперамент : учеб. пос. Изд-во Иркут. гос. ун-та, 2008.</a:t>
            </a:r>
            <a:endParaRPr lang="ru-RU" b="1" dirty="0"/>
          </a:p>
          <a:p>
            <a:pPr marL="46037" indent="0">
              <a:buNone/>
            </a:pPr>
            <a:r>
              <a:rPr lang="ru-RU" sz="2700" dirty="0"/>
              <a:t>Если биологическими факторами темперамента считать свойства НС, то, </a:t>
            </a:r>
            <a:r>
              <a:rPr lang="ru-RU" sz="2700" dirty="0">
                <a:solidFill>
                  <a:srgbClr val="FF0000"/>
                </a:solidFill>
              </a:rPr>
              <a:t>скорее всего, это только два свойства: </a:t>
            </a:r>
            <a:r>
              <a:rPr lang="ru-RU" sz="2700" i="1" dirty="0">
                <a:solidFill>
                  <a:srgbClr val="FF0000"/>
                </a:solidFill>
              </a:rPr>
              <a:t>сила</a:t>
            </a:r>
            <a:r>
              <a:rPr lang="ru-RU" sz="2700" dirty="0">
                <a:solidFill>
                  <a:srgbClr val="FF0000"/>
                </a:solidFill>
              </a:rPr>
              <a:t> и </a:t>
            </a:r>
            <a:r>
              <a:rPr lang="ru-RU" sz="2700" i="1" dirty="0">
                <a:solidFill>
                  <a:srgbClr val="FF0000"/>
                </a:solidFill>
              </a:rPr>
              <a:t>подвижность</a:t>
            </a:r>
            <a:r>
              <a:rPr lang="ru-RU" sz="2700" dirty="0">
                <a:solidFill>
                  <a:srgbClr val="FF0000"/>
                </a:solidFill>
              </a:rPr>
              <a:t>. </a:t>
            </a:r>
            <a:endParaRPr lang="ru-RU" sz="2700" dirty="0" smtClean="0">
              <a:solidFill>
                <a:srgbClr val="FF0000"/>
              </a:solidFill>
            </a:endParaRPr>
          </a:p>
          <a:p>
            <a:pPr marL="46037" indent="0" algn="ctr">
              <a:buNone/>
            </a:pPr>
            <a:endParaRPr lang="ru-RU" sz="2700" u="sng" dirty="0" smtClean="0">
              <a:solidFill>
                <a:srgbClr val="FF0000"/>
              </a:solidFill>
            </a:endParaRPr>
          </a:p>
          <a:p>
            <a:pPr marL="46037" indent="0" algn="ctr">
              <a:buNone/>
            </a:pPr>
            <a:r>
              <a:rPr lang="ru-RU" sz="2700" u="sng" dirty="0" smtClean="0">
                <a:solidFill>
                  <a:srgbClr val="FF0000"/>
                </a:solidFill>
              </a:rPr>
              <a:t>Модель темперамента по </a:t>
            </a:r>
            <a:r>
              <a:rPr lang="ru-RU" sz="2700" u="sng" dirty="0" err="1" smtClean="0">
                <a:solidFill>
                  <a:srgbClr val="FF0000"/>
                </a:solidFill>
              </a:rPr>
              <a:t>Айзенку</a:t>
            </a:r>
            <a:r>
              <a:rPr lang="ru-RU" sz="2700" u="sng" dirty="0" smtClean="0">
                <a:solidFill>
                  <a:srgbClr val="FF0000"/>
                </a:solidFill>
              </a:rPr>
              <a:t>:</a:t>
            </a:r>
          </a:p>
          <a:p>
            <a:pPr marL="46037" indent="0">
              <a:buNone/>
            </a:pPr>
            <a:r>
              <a:rPr lang="ru-RU" sz="2700" dirty="0" smtClean="0">
                <a:solidFill>
                  <a:srgbClr val="FF0000"/>
                </a:solidFill>
              </a:rPr>
              <a:t>Сангвиник = большая </a:t>
            </a:r>
            <a:r>
              <a:rPr lang="ru-RU" sz="2700" dirty="0" err="1" smtClean="0">
                <a:solidFill>
                  <a:srgbClr val="FF0000"/>
                </a:solidFill>
              </a:rPr>
              <a:t>сила+умеренная</a:t>
            </a:r>
            <a:r>
              <a:rPr lang="ru-RU" sz="2700" dirty="0" smtClean="0">
                <a:solidFill>
                  <a:srgbClr val="FF0000"/>
                </a:solidFill>
              </a:rPr>
              <a:t> подвижность НС</a:t>
            </a:r>
          </a:p>
          <a:p>
            <a:pPr marL="46037" indent="0">
              <a:buNone/>
            </a:pPr>
            <a:r>
              <a:rPr lang="ru-RU" sz="2700" dirty="0" smtClean="0">
                <a:solidFill>
                  <a:srgbClr val="FF0000"/>
                </a:solidFill>
              </a:rPr>
              <a:t>Холерик = высокая </a:t>
            </a:r>
            <a:r>
              <a:rPr lang="ru-RU" sz="2700" dirty="0" err="1" smtClean="0">
                <a:solidFill>
                  <a:srgbClr val="FF0000"/>
                </a:solidFill>
              </a:rPr>
              <a:t>подвижность+умеренная</a:t>
            </a:r>
            <a:r>
              <a:rPr lang="ru-RU" sz="2700" dirty="0" smtClean="0">
                <a:solidFill>
                  <a:srgbClr val="FF0000"/>
                </a:solidFill>
              </a:rPr>
              <a:t> сила НС</a:t>
            </a:r>
          </a:p>
          <a:p>
            <a:pPr marL="46037" indent="0">
              <a:buNone/>
            </a:pPr>
            <a:r>
              <a:rPr lang="ru-RU" sz="2700" dirty="0" smtClean="0">
                <a:solidFill>
                  <a:srgbClr val="FF0000"/>
                </a:solidFill>
              </a:rPr>
              <a:t>Флегматик = низкая </a:t>
            </a:r>
            <a:r>
              <a:rPr lang="ru-RU" sz="2700" dirty="0" err="1" smtClean="0">
                <a:solidFill>
                  <a:srgbClr val="FF0000"/>
                </a:solidFill>
              </a:rPr>
              <a:t>подвижность+</a:t>
            </a:r>
            <a:r>
              <a:rPr lang="ru-RU" sz="2700" dirty="0" err="1">
                <a:solidFill>
                  <a:srgbClr val="FF0000"/>
                </a:solidFill>
              </a:rPr>
              <a:t>умеренная</a:t>
            </a:r>
            <a:r>
              <a:rPr lang="ru-RU" sz="2700" dirty="0">
                <a:solidFill>
                  <a:srgbClr val="FF0000"/>
                </a:solidFill>
              </a:rPr>
              <a:t> сила НС</a:t>
            </a:r>
            <a:endParaRPr lang="ru-RU" sz="27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sz="2700" dirty="0" smtClean="0">
                <a:solidFill>
                  <a:srgbClr val="FF0000"/>
                </a:solidFill>
              </a:rPr>
              <a:t>Меланхолик=малая </a:t>
            </a:r>
            <a:r>
              <a:rPr lang="ru-RU" sz="2700" dirty="0" err="1" smtClean="0">
                <a:solidFill>
                  <a:srgbClr val="FF0000"/>
                </a:solidFill>
              </a:rPr>
              <a:t>сила+умеренная</a:t>
            </a:r>
            <a:r>
              <a:rPr lang="ru-RU" sz="2700" dirty="0" smtClean="0">
                <a:solidFill>
                  <a:srgbClr val="FF0000"/>
                </a:solidFill>
              </a:rPr>
              <a:t> подвижность НС</a:t>
            </a:r>
            <a:endParaRPr lang="ru-RU" sz="27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27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2700" dirty="0">
              <a:solidFill>
                <a:srgbClr val="FF0000"/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3788768"/>
            <a:ext cx="9144000" cy="2880320"/>
          </a:xfrm>
          <a:prstGeom prst="round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Круг Айзенка в координатах силы-подвижности НС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6" y="1217272"/>
            <a:ext cx="7668852" cy="56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8964488" cy="6552728"/>
          </a:xfrm>
        </p:spPr>
        <p:txBody>
          <a:bodyPr/>
          <a:lstStyle/>
          <a:p>
            <a:pPr marL="46037" lvl="0" indent="0">
              <a:buNone/>
            </a:pPr>
            <a:endParaRPr lang="ru-RU" sz="4000" dirty="0" smtClean="0"/>
          </a:p>
          <a:p>
            <a:pPr marL="46037" lvl="0" indent="0">
              <a:buNone/>
            </a:pPr>
            <a:r>
              <a:rPr lang="ru-RU" sz="4000" dirty="0" smtClean="0"/>
              <a:t>Если использовать свойства силы и подвижности НС </a:t>
            </a:r>
          </a:p>
          <a:p>
            <a:pPr marL="46037" lvl="0" indent="0">
              <a:buNone/>
            </a:pPr>
            <a:r>
              <a:rPr lang="ru-RU" sz="4000" dirty="0" smtClean="0"/>
              <a:t>и рассматривать </a:t>
            </a:r>
            <a:r>
              <a:rPr lang="ru-RU" sz="4000" b="1" dirty="0">
                <a:solidFill>
                  <a:srgbClr val="FF0000"/>
                </a:solidFill>
              </a:rPr>
              <a:t>четыре градации</a:t>
            </a:r>
            <a:r>
              <a:rPr lang="ru-RU" sz="4000" dirty="0"/>
              <a:t> каждого, </a:t>
            </a:r>
            <a:endParaRPr lang="ru-RU" sz="4000" dirty="0" smtClean="0"/>
          </a:p>
          <a:p>
            <a:pPr marL="46037" lvl="0" indent="0">
              <a:buNone/>
            </a:pPr>
            <a:r>
              <a:rPr lang="ru-RU" sz="4000" dirty="0" smtClean="0"/>
              <a:t>может </a:t>
            </a:r>
            <a:r>
              <a:rPr lang="ru-RU" sz="4000" dirty="0"/>
              <a:t>быть получено </a:t>
            </a:r>
            <a:endParaRPr lang="ru-RU" sz="4000" dirty="0" smtClean="0"/>
          </a:p>
          <a:p>
            <a:pPr marL="46037" lvl="0" indent="0"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16 </a:t>
            </a:r>
            <a:r>
              <a:rPr lang="ru-RU" sz="5400" b="1" dirty="0">
                <a:solidFill>
                  <a:srgbClr val="FF0000"/>
                </a:solidFill>
              </a:rPr>
              <a:t>типов темперамента </a:t>
            </a:r>
          </a:p>
          <a:p>
            <a:pPr marL="46037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35496" y="0"/>
            <a:ext cx="9108504" cy="67413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/>
          </a:bodyPr>
          <a:lstStyle/>
          <a:p>
            <a:pPr marL="46037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1. Из истории представлений о биологических основах понятия «Темперамент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  <a:p>
            <a:pPr marL="234000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История </a:t>
            </a:r>
            <a:r>
              <a:rPr lang="ru-RU" sz="2400" dirty="0">
                <a:solidFill>
                  <a:schemeClr val="tx1"/>
                </a:solidFill>
              </a:rPr>
              <a:t>вопроса о </a:t>
            </a:r>
            <a:r>
              <a:rPr lang="ru-RU" sz="2400" b="1" dirty="0">
                <a:solidFill>
                  <a:srgbClr val="FF0000"/>
                </a:solidFill>
              </a:rPr>
              <a:t>биологической основе темперамента </a:t>
            </a:r>
            <a:r>
              <a:rPr lang="ru-RU" sz="2400" dirty="0">
                <a:solidFill>
                  <a:schemeClr val="tx1"/>
                </a:solidFill>
              </a:rPr>
              <a:t>связана с именем врача Гиппократа </a:t>
            </a:r>
            <a:r>
              <a:rPr lang="ru-RU" sz="2400" dirty="0" smtClean="0">
                <a:solidFill>
                  <a:schemeClr val="tx1"/>
                </a:solidFill>
              </a:rPr>
              <a:t>(около </a:t>
            </a:r>
            <a:r>
              <a:rPr lang="ru-RU" sz="2400" dirty="0">
                <a:solidFill>
                  <a:schemeClr val="tx1"/>
                </a:solidFill>
              </a:rPr>
              <a:t>2500 лет </a:t>
            </a:r>
            <a:r>
              <a:rPr lang="ru-RU" sz="2400" dirty="0" smtClean="0">
                <a:solidFill>
                  <a:schemeClr val="tx1"/>
                </a:solidFill>
              </a:rPr>
              <a:t>назад). </a:t>
            </a:r>
            <a:endParaRPr lang="ru-RU" sz="2400" dirty="0">
              <a:solidFill>
                <a:schemeClr val="tx1"/>
              </a:solidFill>
            </a:endParaRPr>
          </a:p>
          <a:p>
            <a:pPr marL="234000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Он считал, что </a:t>
            </a:r>
            <a:r>
              <a:rPr lang="ru-RU" sz="2400" dirty="0" smtClean="0">
                <a:solidFill>
                  <a:schemeClr val="tx1"/>
                </a:solidFill>
              </a:rPr>
              <a:t>поведение </a:t>
            </a:r>
            <a:r>
              <a:rPr lang="ru-RU" sz="2400" dirty="0">
                <a:solidFill>
                  <a:schemeClr val="tx1"/>
                </a:solidFill>
              </a:rPr>
              <a:t>человека зависят от наличия в организме четырех жидкостей: </a:t>
            </a:r>
            <a:r>
              <a:rPr lang="ru-RU" sz="2400" dirty="0">
                <a:solidFill>
                  <a:srgbClr val="FF0000"/>
                </a:solidFill>
              </a:rPr>
              <a:t>крови, желчи, черной желчи и слизи</a:t>
            </a:r>
            <a:r>
              <a:rPr lang="ru-RU" sz="2400" dirty="0">
                <a:solidFill>
                  <a:schemeClr val="tx1"/>
                </a:solidFill>
              </a:rPr>
              <a:t>, а </a:t>
            </a:r>
            <a:r>
              <a:rPr lang="ru-RU" sz="2400" dirty="0">
                <a:solidFill>
                  <a:srgbClr val="00B050"/>
                </a:solidFill>
              </a:rPr>
              <a:t>смесь этих </a:t>
            </a:r>
            <a:r>
              <a:rPr lang="ru-RU" sz="2400" dirty="0" smtClean="0">
                <a:solidFill>
                  <a:srgbClr val="00B050"/>
                </a:solidFill>
              </a:rPr>
              <a:t>жидкостей в разных пропорциях </a:t>
            </a:r>
            <a:r>
              <a:rPr lang="ru-RU" sz="2400" dirty="0">
                <a:solidFill>
                  <a:srgbClr val="00B050"/>
                </a:solidFill>
              </a:rPr>
              <a:t>и есть темперамент.</a:t>
            </a:r>
          </a:p>
          <a:p>
            <a:pPr marL="46037" indent="0">
              <a:buNone/>
            </a:pP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40968"/>
            <a:ext cx="2186016" cy="290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5888"/>
            <a:ext cx="8964613" cy="6742112"/>
          </a:xfrm>
        </p:spPr>
        <p:txBody>
          <a:bodyPr rtlCol="0"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6037" indent="0">
              <a:buNone/>
            </a:pPr>
            <a:endParaRPr lang="ru-RU" sz="2000" dirty="0" smtClean="0"/>
          </a:p>
          <a:p>
            <a:pPr marL="46037" indent="0">
              <a:buNone/>
            </a:pPr>
            <a:r>
              <a:rPr lang="ru-RU" sz="2400" dirty="0" smtClean="0"/>
              <a:t>Обозначение </a:t>
            </a:r>
            <a:r>
              <a:rPr lang="ru-RU" sz="2400" dirty="0"/>
              <a:t>каждого промежуточного типа включает двойное наименование, первая половина которого характеризует тип по силе, вторая – по подвижности.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16632"/>
            <a:ext cx="7448415" cy="5257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220486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63758" y="1124744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36504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260752"/>
            <a:ext cx="1152128" cy="350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88124" y="20608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Х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650" y="42526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4190" y="314359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1457" y="9763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15888"/>
            <a:ext cx="8713788" cy="6553200"/>
          </a:xfrm>
        </p:spPr>
        <p:txBody>
          <a:bodyPr rtlCol="0">
            <a:normAutofit lnSpcReduction="10000"/>
          </a:bodyPr>
          <a:lstStyle/>
          <a:p>
            <a:pPr marL="46037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7. Методические указания к лабораторной работе № 6. Исследование свойств нервной системы и межполушарной асимметрии методом «</a:t>
            </a:r>
            <a:r>
              <a:rPr lang="ru-RU" sz="2400" b="1" dirty="0" err="1">
                <a:solidFill>
                  <a:srgbClr val="FF0000"/>
                </a:solidFill>
              </a:rPr>
              <a:t>Теппинг</a:t>
            </a:r>
            <a:r>
              <a:rPr lang="ru-RU" sz="2400" b="1" dirty="0">
                <a:solidFill>
                  <a:srgbClr val="FF0000"/>
                </a:solidFill>
              </a:rPr>
              <a:t>-тест»</a:t>
            </a:r>
            <a:endParaRPr lang="ru-RU" sz="24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u="sng" dirty="0"/>
              <a:t>Цели и задачи работы:  </a:t>
            </a:r>
            <a:r>
              <a:rPr lang="ru-RU" dirty="0"/>
              <a:t>Освоить использование </a:t>
            </a:r>
            <a:r>
              <a:rPr lang="ru-RU" dirty="0" err="1"/>
              <a:t>теппинг</a:t>
            </a:r>
            <a:r>
              <a:rPr lang="ru-RU" dirty="0"/>
              <a:t>-теста для исследования свойств нервной системы и определения межполушарной асимметрии (моторный аспект). Совершенствовать навыки использования статистического пакета </a:t>
            </a:r>
            <a:r>
              <a:rPr lang="en-US" dirty="0"/>
              <a:t>SPSS</a:t>
            </a:r>
            <a:r>
              <a:rPr lang="ru-RU" dirty="0"/>
              <a:t> при анализе экспериментальных данных</a:t>
            </a:r>
          </a:p>
          <a:p>
            <a:pPr marL="46037" indent="0">
              <a:buNone/>
            </a:pPr>
            <a:r>
              <a:rPr lang="ru-RU" u="sng" dirty="0"/>
              <a:t>Теоретические сведения:</a:t>
            </a:r>
            <a:r>
              <a:rPr lang="ru-RU" dirty="0"/>
              <a:t> Свойства нервной системы, их краткая характеристика. Связь между свойствами нервной системы и темпераментом. Функциональная асимметрия полушарий головного мозга как характеристика ЦНС.</a:t>
            </a:r>
          </a:p>
          <a:p>
            <a:pPr marL="46037" indent="0">
              <a:buNone/>
            </a:pPr>
            <a:r>
              <a:rPr lang="ru-RU" dirty="0" err="1"/>
              <a:t>Теппинг</a:t>
            </a:r>
            <a:r>
              <a:rPr lang="ru-RU" dirty="0"/>
              <a:t>-тест. Интерпретация результатов </a:t>
            </a:r>
            <a:r>
              <a:rPr lang="ru-RU" dirty="0" err="1"/>
              <a:t>теппинг</a:t>
            </a:r>
            <a:r>
              <a:rPr lang="ru-RU" dirty="0"/>
              <a:t>-теста по Е. Ильину. Связь профилей результатов </a:t>
            </a:r>
            <a:r>
              <a:rPr lang="ru-RU" dirty="0" err="1"/>
              <a:t>теппинг</a:t>
            </a:r>
            <a:r>
              <a:rPr lang="ru-RU" dirty="0"/>
              <a:t>- теста и показателей силы нервной системы.</a:t>
            </a:r>
          </a:p>
          <a:p>
            <a:pPr marL="46037" indent="0">
              <a:buNone/>
            </a:pPr>
            <a:r>
              <a:rPr lang="ru-RU" dirty="0"/>
              <a:t> </a:t>
            </a:r>
            <a:r>
              <a:rPr lang="ru-RU" u="sng" dirty="0" smtClean="0"/>
              <a:t>Оснащение</a:t>
            </a:r>
            <a:r>
              <a:rPr lang="ru-RU" dirty="0"/>
              <a:t>: ПК, </a:t>
            </a:r>
            <a:r>
              <a:rPr lang="ru-RU" dirty="0" err="1"/>
              <a:t>Компьют</a:t>
            </a:r>
            <a:r>
              <a:rPr lang="ru-RU" dirty="0"/>
              <a:t>. программы </a:t>
            </a:r>
            <a:r>
              <a:rPr lang="ru-RU" dirty="0" err="1"/>
              <a:t>Effecton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 2006, </a:t>
            </a:r>
            <a:r>
              <a:rPr lang="en-US" dirty="0"/>
              <a:t>Excel</a:t>
            </a:r>
            <a:r>
              <a:rPr lang="ru-RU" dirty="0"/>
              <a:t>, </a:t>
            </a:r>
            <a:r>
              <a:rPr lang="en-US" dirty="0"/>
              <a:t>SPSS</a:t>
            </a:r>
            <a:r>
              <a:rPr lang="ru-RU" dirty="0"/>
              <a:t>.	</a:t>
            </a:r>
          </a:p>
          <a:p>
            <a:pPr marL="46037" indent="0">
              <a:buNone/>
            </a:pPr>
            <a:r>
              <a:rPr lang="ru-RU" dirty="0"/>
              <a:t> </a:t>
            </a:r>
            <a:r>
              <a:rPr lang="ru-RU" u="sng" dirty="0" smtClean="0"/>
              <a:t>Порядок </a:t>
            </a:r>
            <a:r>
              <a:rPr lang="ru-RU" u="sng" dirty="0"/>
              <a:t>проведения работы: </a:t>
            </a:r>
            <a:r>
              <a:rPr lang="ru-RU" dirty="0"/>
              <a:t>В соответствии с инструкцией к тесту провести опыт с левой и правой рукой. </a:t>
            </a:r>
          </a:p>
        </p:txBody>
      </p:sp>
    </p:spTree>
    <p:extLst>
      <p:ext uri="{BB962C8B-B14F-4D97-AF65-F5344CB8AC3E}">
        <p14:creationId xmlns:p14="http://schemas.microsoft.com/office/powerpoint/2010/main" val="9301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5888"/>
            <a:ext cx="9144000" cy="6553200"/>
          </a:xfrm>
        </p:spPr>
        <p:txBody>
          <a:bodyPr rtlCol="0">
            <a:normAutofit/>
          </a:bodyPr>
          <a:lstStyle/>
          <a:p>
            <a:pPr marL="46037" indent="0" algn="ctr">
              <a:spcAft>
                <a:spcPts val="0"/>
              </a:spcAft>
              <a:buNone/>
              <a:tabLst>
                <a:tab pos="480060" algn="l"/>
                <a:tab pos="1973580" algn="l"/>
                <a:tab pos="3489960" algn="l"/>
              </a:tabLs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Получение, обработка и анализ результатов: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Зафиксировать результаты по 12 10-секундным отрезкам для правой и левой руки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Вычислить средние показатели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обеих рук и занести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таблицу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(подвижность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Рассчитать коэффициент функциональной асимметрии по формуле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Касс = (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л)/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занести в таблицу.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подвижности нервной системы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подвижности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нервной системы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П_н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\с)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выстроить единый для всей выборки столбец показателей ведущей руки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надо объединить в одном столбце левшей и правшей, - отфильтровать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строки по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Касс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, отрицательные значения 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заменить показателями левой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руки, - положительные – показателями правой руки.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  <a:tabLst>
                <a:tab pos="457200" algn="l"/>
                <a:tab pos="480060" algn="l"/>
                <a:tab pos="1973580" algn="l"/>
                <a:tab pos="348996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стандартный статистический анализ для Касс и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П_н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6037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00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6120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736"/>
            <a:ext cx="896448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" y="9214"/>
            <a:ext cx="9144000" cy="2987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96950"/>
            <a:ext cx="3240360" cy="3872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16096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13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" y="188640"/>
            <a:ext cx="9126626" cy="60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24010" cy="1938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55540"/>
            <a:ext cx="8824010" cy="48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193" y="116632"/>
            <a:ext cx="899451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56984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4" y="1976264"/>
            <a:ext cx="8604944" cy="48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>
            <a:normAutofit lnSpcReduction="10000"/>
          </a:bodyPr>
          <a:lstStyle>
            <a:lvl1pPr marL="228600" indent="-182563"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7688" indent="-182563"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325" indent="-182563"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6963" indent="-182563"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89063" indent="-182563"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46263" indent="-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03463" indent="-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0663" indent="-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17863" indent="-182563" eaLnBrk="0" fontAlgn="base" hangingPunct="0">
              <a:spcBef>
                <a:spcPct val="0"/>
              </a:spcBef>
              <a:spcAft>
                <a:spcPct val="0"/>
              </a:spcAft>
              <a:tabLst>
                <a:tab pos="479425" algn="l"/>
                <a:tab pos="1973263" algn="l"/>
                <a:tab pos="3489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6037" indent="0">
              <a:buNone/>
            </a:pPr>
            <a:r>
              <a:rPr lang="ru-RU" sz="2800" dirty="0"/>
              <a:t>При этом преобладание крови (лат. </a:t>
            </a:r>
            <a:r>
              <a:rPr lang="ru-RU" sz="2800" b="1" dirty="0" err="1">
                <a:solidFill>
                  <a:srgbClr val="FF0000"/>
                </a:solidFill>
              </a:rPr>
              <a:t>sanguis</a:t>
            </a:r>
            <a:r>
              <a:rPr lang="ru-RU" sz="2800" i="1" dirty="0"/>
              <a:t>) приводит к </a:t>
            </a:r>
            <a:r>
              <a:rPr lang="ru-RU" sz="2800" b="1" dirty="0"/>
              <a:t>сангвиническо</a:t>
            </a:r>
            <a:r>
              <a:rPr lang="ru-RU" sz="2800" b="1" i="1" dirty="0"/>
              <a:t>му</a:t>
            </a:r>
            <a:r>
              <a:rPr lang="ru-RU" sz="2800" i="1" dirty="0"/>
              <a:t> </a:t>
            </a:r>
            <a:r>
              <a:rPr lang="ru-RU" sz="2800" dirty="0"/>
              <a:t>темпераменту. Преобладание желчи </a:t>
            </a:r>
            <a:r>
              <a:rPr lang="ru-RU" sz="2800" b="1" i="1" dirty="0"/>
              <a:t>(</a:t>
            </a:r>
            <a:r>
              <a:rPr lang="ru-RU" sz="2800" b="1" dirty="0" err="1">
                <a:solidFill>
                  <a:srgbClr val="FF0000"/>
                </a:solidFill>
              </a:rPr>
              <a:t>chole</a:t>
            </a:r>
            <a:r>
              <a:rPr lang="ru-RU" sz="2800" i="1" dirty="0"/>
              <a:t>)</a:t>
            </a:r>
            <a:r>
              <a:rPr lang="ru-RU" sz="2800" dirty="0"/>
              <a:t> - </a:t>
            </a:r>
            <a:r>
              <a:rPr lang="ru-RU" sz="2800" b="1" i="1" dirty="0"/>
              <a:t>холерический</a:t>
            </a:r>
            <a:r>
              <a:rPr lang="ru-RU" sz="2800" dirty="0"/>
              <a:t> темперамент. Черной желчи </a:t>
            </a:r>
            <a:r>
              <a:rPr lang="ru-RU" sz="2800" i="1" dirty="0"/>
              <a:t>(</a:t>
            </a:r>
            <a:r>
              <a:rPr lang="ru-RU" sz="2800" b="1" dirty="0" err="1">
                <a:solidFill>
                  <a:srgbClr val="FF0000"/>
                </a:solidFill>
              </a:rPr>
              <a:t>melanos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chole</a:t>
            </a:r>
            <a:r>
              <a:rPr lang="ru-RU" sz="2800" b="1" dirty="0">
                <a:solidFill>
                  <a:srgbClr val="FF0000"/>
                </a:solidFill>
              </a:rPr>
              <a:t>) </a:t>
            </a:r>
            <a:r>
              <a:rPr lang="ru-RU" sz="2800" dirty="0"/>
              <a:t>- темперамент </a:t>
            </a:r>
            <a:r>
              <a:rPr lang="ru-RU" sz="2800" b="1" i="1" dirty="0"/>
              <a:t>меланхолика.</a:t>
            </a:r>
            <a:r>
              <a:rPr lang="ru-RU" sz="2800" i="1" dirty="0"/>
              <a:t> </a:t>
            </a:r>
            <a:r>
              <a:rPr lang="ru-RU" sz="2800" dirty="0"/>
              <a:t>Слизи </a:t>
            </a:r>
            <a:r>
              <a:rPr lang="ru-RU" sz="2800" i="1" dirty="0"/>
              <a:t>(</a:t>
            </a:r>
            <a:r>
              <a:rPr lang="ru-RU" sz="2800" b="1" dirty="0" err="1">
                <a:solidFill>
                  <a:srgbClr val="FF0000"/>
                </a:solidFill>
              </a:rPr>
              <a:t>phlegma</a:t>
            </a:r>
            <a:r>
              <a:rPr lang="ru-RU" sz="2800" i="1" dirty="0"/>
              <a:t>)</a:t>
            </a:r>
            <a:r>
              <a:rPr lang="ru-RU" sz="2800" dirty="0"/>
              <a:t> формирует </a:t>
            </a:r>
            <a:r>
              <a:rPr lang="ru-RU" sz="2800" b="1" i="1" dirty="0"/>
              <a:t>флегматический</a:t>
            </a:r>
            <a:r>
              <a:rPr lang="ru-RU" sz="2800" i="1" dirty="0"/>
              <a:t> </a:t>
            </a:r>
            <a:r>
              <a:rPr lang="ru-RU" sz="2800" dirty="0"/>
              <a:t>темперамент.</a:t>
            </a:r>
          </a:p>
          <a:p>
            <a:pPr marL="46037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Аристотель и </a:t>
            </a:r>
            <a:r>
              <a:rPr lang="ru-RU" sz="2800" dirty="0" err="1">
                <a:solidFill>
                  <a:srgbClr val="FF0000"/>
                </a:solidFill>
              </a:rPr>
              <a:t>Иммануил</a:t>
            </a:r>
            <a:r>
              <a:rPr lang="ru-RU" sz="2800" dirty="0">
                <a:solidFill>
                  <a:srgbClr val="FF0000"/>
                </a:solidFill>
              </a:rPr>
              <a:t> Кант  </a:t>
            </a:r>
            <a:r>
              <a:rPr lang="ru-RU" sz="2800" dirty="0"/>
              <a:t>особенности темперамента усматривали в различиях </a:t>
            </a:r>
            <a:r>
              <a:rPr lang="ru-RU" sz="2800" b="1" dirty="0" smtClean="0"/>
              <a:t>только </a:t>
            </a:r>
            <a:r>
              <a:rPr lang="ru-RU" sz="2800" b="1" dirty="0"/>
              <a:t>крови. </a:t>
            </a:r>
            <a:r>
              <a:rPr lang="ru-RU" sz="2800" dirty="0"/>
              <a:t>Их темпераменты: </a:t>
            </a:r>
            <a:r>
              <a:rPr lang="ru-RU" sz="2800" dirty="0" err="1"/>
              <a:t>легкокровный</a:t>
            </a:r>
            <a:r>
              <a:rPr lang="ru-RU" sz="2800" dirty="0"/>
              <a:t> - сангвинический; </a:t>
            </a:r>
            <a:r>
              <a:rPr lang="ru-RU" sz="2800" dirty="0" err="1"/>
              <a:t>тяжелокровный</a:t>
            </a:r>
            <a:r>
              <a:rPr lang="ru-RU" sz="2800" dirty="0"/>
              <a:t> - меланхолический; теплокровный - холерический; хладнокровный - флегматический. </a:t>
            </a:r>
          </a:p>
          <a:p>
            <a:pPr marL="46037" indent="0">
              <a:buNone/>
            </a:pPr>
            <a:r>
              <a:rPr lang="ru-RU" sz="2800" dirty="0"/>
              <a:t>Представления Гиппократа, Аристотеля и Канта на природу темперамента относятся к </a:t>
            </a:r>
            <a:endParaRPr lang="ru-RU" sz="2800" dirty="0" smtClean="0"/>
          </a:p>
          <a:p>
            <a:pPr marL="46037" indent="0" algn="ctr">
              <a:buNone/>
            </a:pPr>
            <a:r>
              <a:rPr lang="ru-RU" sz="2800" b="1" i="1" dirty="0" smtClean="0"/>
              <a:t>гуморальным </a:t>
            </a:r>
            <a:r>
              <a:rPr lang="ru-RU" sz="2800" b="1" i="1" dirty="0"/>
              <a:t>теориям темперамента</a:t>
            </a:r>
            <a:r>
              <a:rPr lang="ru-RU" sz="2800" i="1" dirty="0"/>
              <a:t>.</a:t>
            </a:r>
            <a:endParaRPr lang="ru-RU" sz="2800" dirty="0"/>
          </a:p>
          <a:p>
            <a:pPr marL="46037" indent="0">
              <a:buNone/>
            </a:pPr>
            <a:endParaRPr lang="ru-RU" alt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5661248"/>
            <a:ext cx="7560840" cy="792088"/>
          </a:xfrm>
          <a:prstGeom prst="round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6037" indent="0" algn="ctr">
              <a:buNone/>
            </a:pPr>
            <a:endParaRPr lang="ru-RU" sz="3600" b="1" cap="all" dirty="0" smtClean="0">
              <a:solidFill>
                <a:srgbClr val="FF0000"/>
              </a:solidFill>
            </a:endParaRPr>
          </a:p>
          <a:p>
            <a:pPr marL="46037" indent="0" algn="ctr">
              <a:buNone/>
            </a:pPr>
            <a:r>
              <a:rPr lang="ru-RU" sz="3600" b="1" cap="all" dirty="0" smtClean="0">
                <a:solidFill>
                  <a:srgbClr val="FF0000"/>
                </a:solidFill>
              </a:rPr>
              <a:t>К</a:t>
            </a:r>
            <a:r>
              <a:rPr lang="ru-RU" sz="3600" b="1" i="1" cap="all" dirty="0" smtClean="0">
                <a:solidFill>
                  <a:srgbClr val="FF0000"/>
                </a:solidFill>
              </a:rPr>
              <a:t>онституциональные </a:t>
            </a:r>
            <a:r>
              <a:rPr lang="ru-RU" sz="3600" b="1" i="1" cap="all" dirty="0">
                <a:solidFill>
                  <a:srgbClr val="FF0000"/>
                </a:solidFill>
              </a:rPr>
              <a:t>теории </a:t>
            </a:r>
            <a:r>
              <a:rPr lang="ru-RU" sz="3600" b="1" i="1" cap="all" dirty="0" smtClean="0">
                <a:solidFill>
                  <a:srgbClr val="FF0000"/>
                </a:solidFill>
              </a:rPr>
              <a:t>темперамента</a:t>
            </a:r>
          </a:p>
          <a:p>
            <a:pPr marL="46037" indent="0"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Типология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Эрнста </a:t>
            </a:r>
            <a:r>
              <a:rPr lang="ru-RU" alt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Кречмера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(немецкий психиатр, 1921) </a:t>
            </a:r>
            <a:endParaRPr lang="ru-RU" alt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телосложения определяет психические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свойства.</a:t>
            </a:r>
          </a:p>
          <a:p>
            <a:pPr marL="46037" indent="0"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Астеническому 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типу конституции, с длинной и узкой грудной клеткой, длинными конечностями и лицом, слабой мускулатурой, соответствует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шизотимический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(шизоидный) темперамент. </a:t>
            </a:r>
          </a:p>
          <a:p>
            <a:pPr marL="46037" indent="0">
              <a:buNone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Пикническому типу, с широкой грудью, коренастой фигурой, круглой головой, выступающим животом, отвечает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циклотимический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(циклоидный) темперамент.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548680"/>
            <a:ext cx="8424936" cy="1385635"/>
          </a:xfrm>
          <a:prstGeom prst="round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925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из двух основных темпераментов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Кречмер</a:t>
            </a:r>
            <a:r>
              <a:rPr lang="ru-RU" alt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разделил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ещё на два по отношению к </a:t>
            </a:r>
            <a:r>
              <a:rPr lang="ru-RU" altLang="ru-RU" sz="2800" b="1" i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эмоциональным проявлениям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8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4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0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2400" dirty="0" smtClean="0"/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400" dirty="0" smtClean="0"/>
              <a:t>Попытки </a:t>
            </a:r>
            <a:r>
              <a:rPr lang="ru-RU" sz="2400" dirty="0"/>
              <a:t>воспроизведения результатов, описанных Э. </a:t>
            </a:r>
            <a:r>
              <a:rPr lang="ru-RU" sz="2400" dirty="0" err="1" smtClean="0"/>
              <a:t>Кречмером</a:t>
            </a:r>
            <a:r>
              <a:rPr lang="ru-RU" sz="2400" dirty="0" smtClean="0"/>
              <a:t> (+ </a:t>
            </a:r>
            <a:r>
              <a:rPr lang="ru-RU" sz="2400" dirty="0" err="1" smtClean="0"/>
              <a:t>Фехнером</a:t>
            </a:r>
            <a:r>
              <a:rPr lang="ru-RU" sz="2400" dirty="0" smtClean="0"/>
              <a:t>, </a:t>
            </a:r>
            <a:r>
              <a:rPr lang="ru-RU" sz="2400" dirty="0"/>
              <a:t>показали, что корреляция между типом телосложения и особенностями эмоционального реагирования </a:t>
            </a:r>
            <a:r>
              <a:rPr lang="ru-RU" sz="2400" dirty="0">
                <a:solidFill>
                  <a:srgbClr val="FF0000"/>
                </a:solidFill>
              </a:rPr>
              <a:t>не достигает </a:t>
            </a:r>
            <a:r>
              <a:rPr lang="ru-RU" sz="2400" dirty="0" smtClean="0">
                <a:solidFill>
                  <a:srgbClr val="FF0000"/>
                </a:solidFill>
              </a:rPr>
              <a:t>уровня статистической значимости.</a:t>
            </a: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" y="1052736"/>
            <a:ext cx="872462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55000" lnSpcReduction="20000"/>
          </a:bodyPr>
          <a:lstStyle/>
          <a:p>
            <a:pPr marL="46037" indent="0" algn="ctr">
              <a:buNone/>
            </a:pPr>
            <a:endParaRPr lang="ru-RU" sz="1000" b="1" dirty="0" smtClean="0">
              <a:solidFill>
                <a:srgbClr val="FF0000"/>
              </a:solidFill>
            </a:endParaRPr>
          </a:p>
          <a:p>
            <a:pPr marL="46037" indent="0" algn="ctr">
              <a:buNone/>
            </a:pPr>
            <a:r>
              <a:rPr lang="ru-RU" sz="4600" b="1" dirty="0" smtClean="0">
                <a:solidFill>
                  <a:srgbClr val="FF0000"/>
                </a:solidFill>
              </a:rPr>
              <a:t>Концепции</a:t>
            </a:r>
            <a:r>
              <a:rPr lang="ru-RU" sz="4600" b="1" dirty="0">
                <a:solidFill>
                  <a:srgbClr val="FF0000"/>
                </a:solidFill>
              </a:rPr>
              <a:t>, базирующиеся на особенностях устройства и работы головного мозга. </a:t>
            </a:r>
            <a:endParaRPr lang="ru-RU" sz="4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endParaRPr lang="ru-RU" sz="4500" dirty="0" smtClean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Слабая</a:t>
            </a:r>
            <a:r>
              <a:rPr lang="ru-RU" sz="4500" dirty="0" smtClean="0"/>
              <a:t> </a:t>
            </a:r>
            <a:r>
              <a:rPr lang="ru-RU" sz="4500" dirty="0"/>
              <a:t>степень тонуса свойственна </a:t>
            </a:r>
            <a:r>
              <a:rPr lang="ru-RU" sz="4500" dirty="0" smtClean="0">
                <a:solidFill>
                  <a:srgbClr val="FF0000"/>
                </a:solidFill>
              </a:rPr>
              <a:t>флегматикам и меланхоликам. </a:t>
            </a:r>
          </a:p>
          <a:p>
            <a:pPr marL="46037" indent="0">
              <a:buNone/>
            </a:pPr>
            <a:r>
              <a:rPr lang="ru-RU" sz="4500" dirty="0" smtClean="0">
                <a:solidFill>
                  <a:srgbClr val="00B050"/>
                </a:solidFill>
              </a:rPr>
              <a:t>Сангвиники </a:t>
            </a:r>
            <a:r>
              <a:rPr lang="ru-RU" sz="4500" dirty="0">
                <a:solidFill>
                  <a:srgbClr val="00B050"/>
                </a:solidFill>
              </a:rPr>
              <a:t>и Холерики </a:t>
            </a:r>
            <a:r>
              <a:rPr lang="ru-RU" sz="4500" dirty="0"/>
              <a:t>имеют </a:t>
            </a:r>
            <a:r>
              <a:rPr lang="ru-RU" sz="4500" dirty="0">
                <a:solidFill>
                  <a:srgbClr val="00B050"/>
                </a:solidFill>
              </a:rPr>
              <a:t>высокий нервный </a:t>
            </a:r>
            <a:r>
              <a:rPr lang="ru-RU" sz="4500" dirty="0" smtClean="0">
                <a:solidFill>
                  <a:srgbClr val="00B050"/>
                </a:solidFill>
              </a:rPr>
              <a:t>тонус</a:t>
            </a:r>
            <a:r>
              <a:rPr lang="ru-RU" sz="4500" dirty="0" smtClean="0"/>
              <a:t>. </a:t>
            </a:r>
          </a:p>
          <a:p>
            <a:pPr marL="46037" indent="0">
              <a:buNone/>
            </a:pPr>
            <a:r>
              <a:rPr lang="ru-RU" sz="4500" dirty="0" smtClean="0">
                <a:solidFill>
                  <a:srgbClr val="0070C0"/>
                </a:solidFill>
              </a:rPr>
              <a:t>Меланхолик</a:t>
            </a:r>
            <a:r>
              <a:rPr lang="ru-RU" sz="4500" dirty="0" smtClean="0"/>
              <a:t> - </a:t>
            </a:r>
            <a:r>
              <a:rPr lang="ru-RU" sz="4500" dirty="0" smtClean="0">
                <a:solidFill>
                  <a:srgbClr val="0070C0"/>
                </a:solidFill>
              </a:rPr>
              <a:t>несоответствие</a:t>
            </a:r>
            <a:r>
              <a:rPr lang="ru-RU" sz="4500" dirty="0" smtClean="0">
                <a:solidFill>
                  <a:srgbClr val="00B050"/>
                </a:solidFill>
              </a:rPr>
              <a:t> </a:t>
            </a:r>
            <a:r>
              <a:rPr lang="ru-RU" sz="4500" dirty="0" smtClean="0"/>
              <a:t>слабого тонуса и глубоких чувств. </a:t>
            </a:r>
            <a:endParaRPr lang="ru-RU" sz="4500" dirty="0"/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4090"/>
            <a:ext cx="9036496" cy="1152128"/>
          </a:xfrm>
          <a:prstGeom prst="round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4" y="1412776"/>
            <a:ext cx="2042092" cy="2830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9236" y="1489259"/>
            <a:ext cx="68872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" indent="0">
              <a:buNone/>
            </a:pPr>
            <a:r>
              <a:rPr lang="ru-RU" sz="2400" b="1" u="sng" dirty="0">
                <a:solidFill>
                  <a:srgbClr val="FF0000"/>
                </a:solidFill>
              </a:rPr>
              <a:t>Ф. </a:t>
            </a:r>
            <a:r>
              <a:rPr lang="ru-RU" sz="2400" b="1" u="sng" dirty="0" err="1">
                <a:solidFill>
                  <a:srgbClr val="FF0000"/>
                </a:solidFill>
              </a:rPr>
              <a:t>Генле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(немецкий физиолог, 1809-1885) </a:t>
            </a:r>
            <a:r>
              <a:rPr lang="ru-RU" sz="2400" dirty="0"/>
              <a:t>предложил теорию, базирующуюся на представлении </a:t>
            </a:r>
            <a:r>
              <a:rPr lang="ru-RU" sz="2400" b="1" dirty="0">
                <a:solidFill>
                  <a:srgbClr val="FF0000"/>
                </a:solidFill>
              </a:rPr>
              <a:t>о «тонусе» </a:t>
            </a:r>
            <a:r>
              <a:rPr lang="ru-RU" sz="2400" b="1" dirty="0" smtClean="0">
                <a:solidFill>
                  <a:srgbClr val="FF0000"/>
                </a:solidFill>
              </a:rPr>
              <a:t>Нервной Системы. </a:t>
            </a:r>
            <a:endParaRPr lang="ru-RU" sz="2400" b="1" dirty="0">
              <a:solidFill>
                <a:srgbClr val="FF0000"/>
              </a:solidFill>
            </a:endParaRPr>
          </a:p>
          <a:p>
            <a:pPr marL="46037" indent="0">
              <a:buNone/>
            </a:pPr>
            <a:r>
              <a:rPr lang="ru-RU" sz="2400" dirty="0"/>
              <a:t>Никогда не прекращающийся </a:t>
            </a:r>
            <a:r>
              <a:rPr lang="ru-RU" sz="2400" dirty="0">
                <a:solidFill>
                  <a:srgbClr val="FF0000"/>
                </a:solidFill>
              </a:rPr>
              <a:t>тонус</a:t>
            </a:r>
            <a:r>
              <a:rPr lang="ru-RU" sz="2400" dirty="0"/>
              <a:t> НС у разных людей различен. </a:t>
            </a:r>
          </a:p>
          <a:p>
            <a:pPr marL="46037" indent="0">
              <a:buNone/>
            </a:pPr>
            <a:r>
              <a:rPr lang="ru-RU" sz="2400" dirty="0"/>
              <a:t>Чем сильнее тонус, тем легче возбуждается человек</a:t>
            </a:r>
            <a:r>
              <a:rPr lang="ru-RU" sz="2400" dirty="0" smtClean="0"/>
              <a:t>.</a:t>
            </a:r>
          </a:p>
          <a:p>
            <a:pPr marL="46037" indent="0">
              <a:buNone/>
            </a:pPr>
            <a:endParaRPr lang="ru-RU" sz="2400" dirty="0" smtClean="0"/>
          </a:p>
          <a:p>
            <a:pPr marL="46037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81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xtLst/>
        </p:spPr>
        <p:txBody>
          <a:bodyPr rtlCol="0">
            <a:normAutofit fontScale="70000" lnSpcReduction="20000"/>
          </a:bodyPr>
          <a:lstStyle/>
          <a:p>
            <a:pPr marL="46037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marL="46037" indent="0"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pPr marL="46037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Сангвиник </a:t>
            </a:r>
            <a:r>
              <a:rPr lang="ru-RU" sz="3600" dirty="0">
                <a:solidFill>
                  <a:srgbClr val="C00000"/>
                </a:solidFill>
              </a:rPr>
              <a:t>- преобладание восстановления, </a:t>
            </a:r>
            <a:r>
              <a:rPr lang="ru-RU" sz="3600" dirty="0" smtClean="0">
                <a:solidFill>
                  <a:srgbClr val="C00000"/>
                </a:solidFill>
              </a:rPr>
              <a:t>-</a:t>
            </a:r>
            <a:r>
              <a:rPr lang="ru-RU" sz="3600" dirty="0" smtClean="0"/>
              <a:t>быстрая</a:t>
            </a:r>
            <a:r>
              <a:rPr lang="ru-RU" sz="3600" dirty="0"/>
              <a:t>, но непродолжительная реакция. </a:t>
            </a:r>
          </a:p>
          <a:p>
            <a:pPr marL="46037" indent="0">
              <a:buNone/>
            </a:pPr>
            <a:r>
              <a:rPr lang="ru-RU" sz="3600" dirty="0">
                <a:solidFill>
                  <a:srgbClr val="00B050"/>
                </a:solidFill>
              </a:rPr>
              <a:t>Меланхолик- недостаточное питание нервного </a:t>
            </a:r>
            <a:r>
              <a:rPr lang="ru-RU" sz="3600" dirty="0" smtClean="0">
                <a:solidFill>
                  <a:srgbClr val="00B050"/>
                </a:solidFill>
              </a:rPr>
              <a:t>вещества, - </a:t>
            </a:r>
            <a:r>
              <a:rPr lang="ru-RU" sz="3600" dirty="0" smtClean="0"/>
              <a:t>медленная</a:t>
            </a:r>
            <a:r>
              <a:rPr lang="ru-RU" sz="3600" dirty="0"/>
              <a:t>, но продолжительная реакция.</a:t>
            </a:r>
          </a:p>
          <a:p>
            <a:pPr marL="46037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Холерик - быстрый и сильный распад.</a:t>
            </a:r>
          </a:p>
          <a:p>
            <a:pPr marL="46037" indent="0">
              <a:buNone/>
            </a:pPr>
            <a:r>
              <a:rPr lang="ru-RU" sz="3600" dirty="0">
                <a:solidFill>
                  <a:srgbClr val="00B0F0"/>
                </a:solidFill>
              </a:rPr>
              <a:t>Флегматик – медленный и слабый распад нервного вещества. </a:t>
            </a:r>
            <a:endParaRPr lang="ru-RU" sz="3600" dirty="0" smtClean="0">
              <a:solidFill>
                <a:srgbClr val="00B0F0"/>
              </a:solidFill>
            </a:endParaRPr>
          </a:p>
          <a:p>
            <a:pPr marL="46037" indent="0" algn="r">
              <a:buNone/>
            </a:pPr>
            <a:r>
              <a:rPr lang="ru-RU" sz="3600" i="1" dirty="0" smtClean="0">
                <a:solidFill>
                  <a:schemeClr val="tx1"/>
                </a:solidFill>
              </a:rPr>
              <a:t>(частично подтверждается сегодня на клеточном уровне)</a:t>
            </a:r>
            <a:endParaRPr lang="ru-RU" sz="3600" i="1" dirty="0">
              <a:solidFill>
                <a:schemeClr val="tx1"/>
              </a:solidFill>
            </a:endParaRPr>
          </a:p>
          <a:p>
            <a:pPr marL="4572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alt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79169" cy="3140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16633"/>
            <a:ext cx="61206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" indent="0">
              <a:spcBef>
                <a:spcPts val="120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А. </a:t>
            </a:r>
            <a:r>
              <a:rPr lang="ru-RU" sz="3600" b="1" dirty="0" err="1">
                <a:solidFill>
                  <a:srgbClr val="FF0000"/>
                </a:solidFill>
              </a:rPr>
              <a:t>Фулье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b="1" dirty="0"/>
              <a:t>французский философ </a:t>
            </a:r>
            <a:r>
              <a:rPr lang="ru-RU" sz="2400" b="1" dirty="0" smtClean="0"/>
              <a:t>1838 - 1912</a:t>
            </a:r>
            <a:r>
              <a:rPr lang="ru-RU" sz="2400" dirty="0" smtClean="0"/>
              <a:t>). </a:t>
            </a:r>
            <a:endParaRPr lang="ru-RU" sz="2400" dirty="0"/>
          </a:p>
          <a:p>
            <a:pPr marL="46037" indent="0">
              <a:spcBef>
                <a:spcPts val="1200"/>
              </a:spcBef>
              <a:buNone/>
            </a:pPr>
            <a:r>
              <a:rPr lang="ru-RU" sz="2400" dirty="0">
                <a:solidFill>
                  <a:srgbClr val="FF0000"/>
                </a:solidFill>
              </a:rPr>
              <a:t>Тонус сводится к скорости распада и восстановления </a:t>
            </a:r>
            <a:r>
              <a:rPr lang="ru-RU" sz="2400" dirty="0" err="1">
                <a:solidFill>
                  <a:srgbClr val="FF0000"/>
                </a:solidFill>
              </a:rPr>
              <a:t>энергоисточников</a:t>
            </a:r>
            <a:r>
              <a:rPr lang="ru-RU" sz="2400" dirty="0">
                <a:solidFill>
                  <a:srgbClr val="FF0000"/>
                </a:solidFill>
              </a:rPr>
              <a:t> в НС</a:t>
            </a:r>
            <a:r>
              <a:rPr lang="ru-RU" sz="2400" dirty="0"/>
              <a:t>. </a:t>
            </a:r>
          </a:p>
          <a:p>
            <a:pPr marL="46037" indent="0">
              <a:spcBef>
                <a:spcPts val="1200"/>
              </a:spcBef>
              <a:buNone/>
            </a:pPr>
            <a:r>
              <a:rPr lang="ru-RU" sz="2400" dirty="0"/>
              <a:t>В одних случаях преобладают процессы распада, в других – процессы восстановления. </a:t>
            </a:r>
          </a:p>
        </p:txBody>
      </p:sp>
    </p:spTree>
    <p:extLst>
      <p:ext uri="{BB962C8B-B14F-4D97-AF65-F5344CB8AC3E}">
        <p14:creationId xmlns:p14="http://schemas.microsoft.com/office/powerpoint/2010/main" val="41277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4894</TotalTime>
  <Words>2615</Words>
  <Application>Microsoft Office PowerPoint</Application>
  <PresentationFormat>Экран (4:3)</PresentationFormat>
  <Paragraphs>272</Paragraphs>
  <Slides>48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Calibri</vt:lpstr>
      <vt:lpstr>Cambria</vt:lpstr>
      <vt:lpstr>Georgia</vt:lpstr>
      <vt:lpstr>Times New Roman</vt:lpstr>
      <vt:lpstr>Trebuchet MS</vt:lpstr>
      <vt:lpstr>Wingdings</vt:lpstr>
      <vt:lpstr>Wingdings 2</vt:lpstr>
      <vt:lpstr>Воздушный поток</vt:lpstr>
      <vt:lpstr>Тема 6. Исследование свойств нервной системы (биологические основы темперамента).    Ильин Е. П. Дифференциальная психофизиология / Е. П. Ильин. – СПб. : Питер, 2001.   Мурик С. Э. Свойства нервной системы и темперамент: учеб. пос. Изд-во Иркут. гос. ун-та, 2008.   Куликов В.С. 2024 ©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Круг Айзенка в координатах силы-подвижности НС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Пузанова</dc:creator>
  <cp:lastModifiedBy>Учетная запись Майкрософт</cp:lastModifiedBy>
  <cp:revision>280</cp:revision>
  <dcterms:created xsi:type="dcterms:W3CDTF">2011-04-17T20:35:12Z</dcterms:created>
  <dcterms:modified xsi:type="dcterms:W3CDTF">2024-11-17T13:03:20Z</dcterms:modified>
</cp:coreProperties>
</file>