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9"/>
  </p:notesMasterIdLst>
  <p:sldIdLst>
    <p:sldId id="285" r:id="rId2"/>
    <p:sldId id="286" r:id="rId3"/>
    <p:sldId id="287" r:id="rId4"/>
    <p:sldId id="361" r:id="rId5"/>
    <p:sldId id="288" r:id="rId6"/>
    <p:sldId id="365" r:id="rId7"/>
    <p:sldId id="289" r:id="rId8"/>
    <p:sldId id="368" r:id="rId9"/>
    <p:sldId id="294" r:id="rId10"/>
    <p:sldId id="295" r:id="rId11"/>
    <p:sldId id="308" r:id="rId12"/>
    <p:sldId id="296" r:id="rId13"/>
    <p:sldId id="297" r:id="rId14"/>
    <p:sldId id="298" r:id="rId15"/>
    <p:sldId id="299" r:id="rId16"/>
    <p:sldId id="359" r:id="rId17"/>
    <p:sldId id="300" r:id="rId18"/>
    <p:sldId id="301" r:id="rId19"/>
    <p:sldId id="302" r:id="rId20"/>
    <p:sldId id="303" r:id="rId21"/>
    <p:sldId id="363" r:id="rId22"/>
    <p:sldId id="304" r:id="rId23"/>
    <p:sldId id="364" r:id="rId24"/>
    <p:sldId id="290" r:id="rId25"/>
    <p:sldId id="309" r:id="rId26"/>
    <p:sldId id="362" r:id="rId27"/>
    <p:sldId id="310" r:id="rId28"/>
    <p:sldId id="311" r:id="rId29"/>
    <p:sldId id="312" r:id="rId30"/>
    <p:sldId id="324" r:id="rId31"/>
    <p:sldId id="313" r:id="rId32"/>
    <p:sldId id="314" r:id="rId33"/>
    <p:sldId id="315" r:id="rId34"/>
    <p:sldId id="316" r:id="rId35"/>
    <p:sldId id="317" r:id="rId36"/>
    <p:sldId id="318" r:id="rId37"/>
    <p:sldId id="320" r:id="rId38"/>
    <p:sldId id="366" r:id="rId39"/>
    <p:sldId id="321" r:id="rId40"/>
    <p:sldId id="322" r:id="rId41"/>
    <p:sldId id="323" r:id="rId42"/>
    <p:sldId id="291" r:id="rId43"/>
    <p:sldId id="369" r:id="rId44"/>
    <p:sldId id="325" r:id="rId45"/>
    <p:sldId id="367" r:id="rId46"/>
    <p:sldId id="327" r:id="rId47"/>
    <p:sldId id="326" r:id="rId48"/>
    <p:sldId id="328" r:id="rId49"/>
    <p:sldId id="329" r:id="rId50"/>
    <p:sldId id="371" r:id="rId51"/>
    <p:sldId id="330" r:id="rId52"/>
    <p:sldId id="331" r:id="rId53"/>
    <p:sldId id="370" r:id="rId54"/>
    <p:sldId id="333" r:id="rId55"/>
    <p:sldId id="335" r:id="rId56"/>
    <p:sldId id="336" r:id="rId57"/>
    <p:sldId id="337" r:id="rId58"/>
    <p:sldId id="338" r:id="rId59"/>
    <p:sldId id="339" r:id="rId60"/>
    <p:sldId id="340" r:id="rId61"/>
    <p:sldId id="341" r:id="rId62"/>
    <p:sldId id="342" r:id="rId63"/>
    <p:sldId id="360" r:id="rId64"/>
    <p:sldId id="343" r:id="rId65"/>
    <p:sldId id="372" r:id="rId66"/>
    <p:sldId id="345" r:id="rId67"/>
    <p:sldId id="373" r:id="rId68"/>
    <p:sldId id="346" r:id="rId69"/>
    <p:sldId id="256" r:id="rId70"/>
    <p:sldId id="270" r:id="rId71"/>
    <p:sldId id="271" r:id="rId72"/>
    <p:sldId id="273" r:id="rId73"/>
    <p:sldId id="274" r:id="rId74"/>
    <p:sldId id="275" r:id="rId75"/>
    <p:sldId id="272" r:id="rId76"/>
    <p:sldId id="347" r:id="rId77"/>
    <p:sldId id="348" r:id="rId78"/>
    <p:sldId id="276" r:id="rId79"/>
    <p:sldId id="277" r:id="rId80"/>
    <p:sldId id="278" r:id="rId81"/>
    <p:sldId id="279" r:id="rId82"/>
    <p:sldId id="257" r:id="rId83"/>
    <p:sldId id="258" r:id="rId84"/>
    <p:sldId id="281" r:id="rId85"/>
    <p:sldId id="259" r:id="rId86"/>
    <p:sldId id="284" r:id="rId87"/>
    <p:sldId id="349" r:id="rId88"/>
    <p:sldId id="350" r:id="rId89"/>
    <p:sldId id="280" r:id="rId90"/>
    <p:sldId id="351" r:id="rId91"/>
    <p:sldId id="352" r:id="rId92"/>
    <p:sldId id="353" r:id="rId93"/>
    <p:sldId id="354" r:id="rId94"/>
    <p:sldId id="355" r:id="rId95"/>
    <p:sldId id="356" r:id="rId96"/>
    <p:sldId id="357" r:id="rId97"/>
    <p:sldId id="358" r:id="rId9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4671" autoAdjust="0"/>
  </p:normalViewPr>
  <p:slideViewPr>
    <p:cSldViewPr>
      <p:cViewPr varScale="1">
        <p:scale>
          <a:sx n="63" d="100"/>
          <a:sy n="63" d="100"/>
        </p:scale>
        <p:origin x="163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6" y="82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CA00C7-2217-401D-84A9-20AD84FE9418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AED6DA-F644-4AFD-AF20-971507D740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986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FC185-B8A2-447E-AC84-ADE5A1675F9F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A58A-2AE3-487F-9CE8-81517EB9B0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614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974F5-8982-4409-AA5F-DFD6E51C7844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85E8D-CED2-4D28-88B6-7153C6F8EB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28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98FFC-81D9-4358-BA1C-FF58EDA20085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A551C-DE32-4891-9A30-0FD55454FB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23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A09E-4698-4165-A443-BDCE563EDB78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927D-578D-4789-8D9C-DE2204E346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20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F53C5-2E1F-46BC-B09A-1918A4BC9345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F92C-E6B4-407C-B755-3913CAACFF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189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D16FF-6559-4382-87AE-A41062C85371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C606C-3625-4E0A-8560-175A2B97A6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6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1A93-59A8-473D-9235-C76FD85436C7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B6891-D67F-44DB-997E-7259C2C5B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774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DAA68-E420-45AA-A770-914DF66C70ED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A5C0A-2397-4FB4-874D-D5D5E52201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267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D9A20-3C61-44F8-B510-830198C4331C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BDAF-67F1-4E31-A9EE-151DDB7E0A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176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D699E-55BA-4011-AF8E-BCA096304887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68899-9075-4842-A1E4-1711157BF0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885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5B62-91DB-44D1-B98B-4197750AC7A1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D39CB-EDF9-4868-BDCA-EB42CAA5CA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195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1AB62E-214A-41F8-A8A0-18D9B1E1DE15}" type="datetimeFigureOut">
              <a:rPr lang="ru-RU"/>
              <a:pPr>
                <a:defRPr/>
              </a:pPr>
              <a:t>22.04.2024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E774F0F-A8D0-4910-B977-C0B61A3D41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73" r:id="rId2"/>
    <p:sldLayoutId id="2147483982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83" r:id="rId9"/>
    <p:sldLayoutId id="2147483979" r:id="rId10"/>
    <p:sldLayoutId id="214748398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&#1051;&#1080;&#1095;&#1085;&#1086;&#1089;&#1090;&#1100;/&#1044;&#1083;&#1103;%20&#1089;&#1090;&#1091;&#1076;&#1077;&#1085;&#1090;&#1086;&#1074;%20&#1087;&#1086;%20&#1090;&#1077;&#1084;&#1077;%20&#1051;&#1080;&#1095;&#1085;&#1086;&#1089;&#1090;&#1100;/&#1056;&#1091;&#1082;&#1086;&#1074;&#1086;&#1076;&#1089;&#1090;&#1074;&#1072;%20&#1082;%20&#1090;&#1077;&#1089;&#1090;&#1072;&#1084;%20&#1076;&#1083;&#1103;%20&#1089;&#1090;&#1091;&#1076;&#1077;&#1085;&#1090;&#1086;&#1074;/&#1056;&#1086;&#1079;&#1077;&#1085;&#1094;&#1074;&#1077;&#1081;&#1075;%20&#1083;&#1080;&#1089;&#1090;%20&#1088;&#1077;&#1075;&#1080;&#1089;&#1090;&#1088;&#1072;&#1094;&#1080;&#1080;.xlsx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&#1058;&#1072;&#1073;&#1083;&#1080;&#1094;&#1072;%20GSR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2%D0%B8%D0%BF%D0%BE%D0%BB%D0%BE%D0%B3%D0%B8%D1%8F_%D0%AE%D0%BD%D0%B3%D0%B0#.D0.9A.D0.BB.D0.B0.D1.81.D1.81.D0.B8.D1.84.D0.B8.D0.BA.D0.B0.D1.86.D0.B8.D1.8F_.D0.BF.D0.BE_.D0.BF.D1.80.D0.B5.D0.BE.D0.B1.D0.BB.D0.B0.D0.B4.D0.B0.D1.8E.D1.89.D0.B5.D0.B9_.D1.84.D1.83.D0.BD.D0.BA.D1.86.D0.B8.D0.B8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8%D0%BD%D1%82%D1%80%D0%BE%D0%B2%D0%B5%D1%80%D1%81%D0%B8%D1%8F_%E2%80%94_%D1%8D%D0%BA%D1%81%D1%82%D1%80%D0%B0%D0%B2%D0%B5%D1%80%D1%81%D0%B8%D1%8F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5.wmf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0%B0%D0%BC%D0%BE%D0%B0%D0%BA%D1%82%D1%83%D0%B0%D0%BB%D0%B8%D0%B7%D0%B0%D1%86%D0%B8%D1%8F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0%D0%B7%D0%B1%D1%83%D0%BA%D0%B0_(%D0%B8%D0%B7%D0%B4%D0%B0%D1%82%D0%B5%D0%BB%D1%8C%D1%81%D1%82%D0%B2%D0%BE)" TargetMode="External"/><Relationship Id="rId2" Type="http://schemas.openxmlformats.org/officeDocument/2006/relationships/hyperlink" Target="http://lib.ru/PSIHO/JUNG/psytypes.tx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30416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8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altLang="ru-RU" sz="9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400" dirty="0"/>
              <a:t>Исследование личности с применением многопрофильных опросников </a:t>
            </a:r>
            <a:endParaRPr lang="ru-RU" sz="5400" dirty="0" smtClean="0"/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©Куликов В.С. </a:t>
            </a:r>
            <a:r>
              <a:rPr lang="ru-RU" alt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alt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60350"/>
            <a:ext cx="9144000" cy="6553026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Очень трудоемок (в плане работы испытуемого).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Не позволяет определить, имеет ли место акцентуация либо  психопатия </a:t>
            </a:r>
            <a:r>
              <a:rPr lang="ru-RU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(при превышении тестовых норм).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Лишь описывает, но не объясняет поведение человека и содержание его переживаний, 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</a:rPr>
              <a:t>(нет теоретической концепции).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sz="quarter" idx="13"/>
          </p:nvPr>
        </p:nvSpPr>
        <p:spPr>
          <a:xfrm>
            <a:off x="250825" y="0"/>
            <a:ext cx="8785225" cy="7173913"/>
          </a:xfrm>
        </p:spPr>
        <p:txBody>
          <a:bodyPr/>
          <a:lstStyle/>
          <a:p>
            <a:pPr marL="44450" indent="0" eaLnBrk="1" hangingPunct="1">
              <a:buFont typeface="Georgia" panose="02040502050405020303" pitchFamily="18" charset="0"/>
              <a:buNone/>
            </a:pPr>
            <a:endParaRPr lang="ru-RU" altLang="ru-RU" smtClean="0"/>
          </a:p>
          <a:p>
            <a:pPr marL="44450" indent="0" eaLnBrk="1" hangingPunct="1">
              <a:buFont typeface="Georgia" panose="02040502050405020303" pitchFamily="18" charset="0"/>
              <a:buNone/>
            </a:pPr>
            <a:endParaRPr lang="ru-RU" altLang="ru-RU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1196975"/>
            <a:ext cx="10056813" cy="5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395288" y="404813"/>
            <a:ext cx="4745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1"/>
                </a:solidFill>
                <a:latin typeface="Arial" panose="020B0604020202020204" pitchFamily="34" charset="0"/>
              </a:rPr>
              <a:t>Шкалы опросника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950" y="1844675"/>
            <a:ext cx="8640763" cy="2376488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2" name="TextBox 2"/>
          <p:cNvSpPr txBox="1">
            <a:spLocks noChangeArrowheads="1"/>
          </p:cNvSpPr>
          <p:nvPr/>
        </p:nvSpPr>
        <p:spPr bwMode="auto">
          <a:xfrm>
            <a:off x="1187450" y="3125788"/>
            <a:ext cx="1152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/>
              <a:t>Аггравация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88913"/>
            <a:ext cx="10080625" cy="5400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323850" y="5589588"/>
            <a:ext cx="82089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</a:rPr>
              <a:t>Разработаны более 50 дополнительных шкал (</a:t>
            </a:r>
            <a:r>
              <a:rPr lang="ru-RU" altLang="ru-RU" sz="2400" dirty="0" err="1">
                <a:solidFill>
                  <a:srgbClr val="FF0000"/>
                </a:solidFill>
                <a:latin typeface="Arial" panose="020B0604020202020204" pitchFamily="34" charset="0"/>
              </a:rPr>
              <a:t>валидность</a:t>
            </a:r>
            <a: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???)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642350" cy="6480175"/>
          </a:xfrm>
        </p:spPr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2. Процедура проведения и обработки </a:t>
            </a:r>
            <a:r>
              <a:rPr lang="en-US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MMPI</a:t>
            </a:r>
            <a:endParaRPr lang="ru-RU" sz="3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Ограничения: старше 16 лет, образование не менее 7 классов, вербальный интеллект не ниже 70 </a:t>
            </a:r>
            <a:r>
              <a:rPr lang="en-US" sz="4000" dirty="0" smtClean="0">
                <a:solidFill>
                  <a:schemeClr val="tx1"/>
                </a:solidFill>
                <a:latin typeface="Times New Roman"/>
              </a:rPr>
              <a:t>IQ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 и русский язык - родной.</a:t>
            </a: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Время не ограничивается и может варьировать от 50 до 90 минут.</a:t>
            </a: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Компьютерный и бланковый варианты.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Сырые значения переводятся в стандартные </a:t>
            </a:r>
            <a:r>
              <a:rPr lang="en-US" sz="4000" dirty="0" smtClean="0">
                <a:solidFill>
                  <a:schemeClr val="tx1"/>
                </a:solidFill>
                <a:latin typeface="Times New Roman"/>
              </a:rPr>
              <a:t>T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-баллы с помощью специальных таблиц или </a:t>
            </a:r>
            <a:r>
              <a:rPr lang="ru-RU" sz="4000" dirty="0" smtClean="0">
                <a:solidFill>
                  <a:srgbClr val="FF0000"/>
                </a:solidFill>
                <a:latin typeface="Times New Roman"/>
              </a:rPr>
              <a:t>пересчетом при наличии нормативной выборки.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13787" cy="6553200"/>
          </a:xfrm>
        </p:spPr>
        <p:txBody>
          <a:bodyPr/>
          <a:lstStyle/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Перевод в шкалу </a:t>
            </a:r>
            <a:r>
              <a:rPr lang="en-US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-баллов может быть осуществлен также с помощью формулы: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28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28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28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где </a:t>
            </a:r>
            <a:r>
              <a:rPr lang="en-US" altLang="ru-RU" sz="2800" i="1" smtClean="0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 - сырое (откорректированное) значение, полученное испытуемым по соответствующей шкале, 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en-US" altLang="ru-RU" sz="2800" i="1" smtClean="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 - среднее арифметическое по нормативной выборке,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el-GR" altLang="ru-RU" sz="2800" i="1" smtClean="0">
                <a:solidFill>
                  <a:schemeClr val="tx1"/>
                </a:solidFill>
              </a:rPr>
              <a:t>σ</a:t>
            </a:r>
            <a:r>
              <a:rPr lang="en-US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 - 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стандартное отклонение по нормативной выборке,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10 - коэффициент масштабирования (</a:t>
            </a:r>
            <a:r>
              <a:rPr lang="el-GR" altLang="ru-RU" sz="2800" i="1" smtClean="0">
                <a:solidFill>
                  <a:schemeClr val="tx1"/>
                </a:solidFill>
              </a:rPr>
              <a:t>σ</a:t>
            </a:r>
            <a:r>
              <a:rPr lang="ru-RU" altLang="ru-RU" sz="2800" i="1" smtClean="0">
                <a:solidFill>
                  <a:schemeClr val="tx1"/>
                </a:solidFill>
              </a:rPr>
              <a:t> Т-шкалы)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50 - коэффициент центрирования (</a:t>
            </a:r>
            <a:r>
              <a:rPr lang="ru-RU" altLang="ru-RU" sz="2800" i="1" smtClean="0">
                <a:solidFill>
                  <a:schemeClr val="tx1"/>
                </a:solidFill>
              </a:rPr>
              <a:t>М Т-шкалы)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981075"/>
            <a:ext cx="6323012" cy="184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713788" cy="6553200"/>
          </a:xfrm>
        </p:spPr>
        <p:txBody>
          <a:bodyPr/>
          <a:lstStyle/>
          <a:p>
            <a:pPr marL="0" lvl="3" indent="0" algn="just" eaLnBrk="1" hangingPunct="1">
              <a:buNone/>
            </a:pPr>
            <a:r>
              <a:rPr lang="ru-RU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Статистический диапазон нормы, включающий 95% всех значений, находится в интервале от 30 до 70 </a:t>
            </a:r>
            <a:r>
              <a:rPr lang="en-US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ru-RU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-баллов (±2</a:t>
            </a:r>
            <a:r>
              <a:rPr lang="el-GR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σ).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32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Перевод сырых баллов в </a:t>
            </a:r>
            <a:r>
              <a:rPr lang="en-US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-баллы по 5 шкале для женщин осуществляется в обратную сторону. Для этого следует произвести дополнительное преобразование: от полученного значения Т-баллов по 5 шкале для женщин следует вычесть 50, полученную разность нужно умножить на минус 1, чтобы поменять ее знак, и, снова к полученному результату прибавить 50.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sz="quarter" idx="13"/>
          </p:nvPr>
        </p:nvSpPr>
        <p:spPr>
          <a:xfrm>
            <a:off x="107505" y="188640"/>
            <a:ext cx="8928546" cy="6553473"/>
          </a:xfrm>
        </p:spPr>
        <p:txBody>
          <a:bodyPr/>
          <a:lstStyle/>
          <a:p>
            <a:pPr marL="914400" lvl="2" indent="0" algn="ctr" eaLnBrk="1" hangingPunct="1">
              <a:buFont typeface="Georgia" panose="02040502050405020303" pitchFamily="18" charset="0"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Анализ контрольных шкал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Если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L&gt;70,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или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F&gt;80,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или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&gt;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70 Т-баллов, результат считать недостоверным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Результат, полученный по шкале K, добавляется с целью коррекции к пяти из десяти базовых шкал в пропорции (</a:t>
            </a:r>
            <a:r>
              <a:rPr lang="ru-RU" alt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след. слайд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Индекс 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-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При высоком значении испытуемый преувеличивает свои проблемы. Низкое значение - испытуемый чрезмерно скрытен (защищается).</a:t>
            </a:r>
          </a:p>
          <a:p>
            <a:pPr marL="0" indent="0" algn="just" eaLnBrk="1" hangingPunct="1">
              <a:buNone/>
            </a:pPr>
            <a:r>
              <a:rPr lang="ru-RU" altLang="ru-RU" sz="3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Диапазон (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–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r>
              <a:rPr lang="ru-RU" altLang="ru-RU" sz="3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свидетельствующий о достоверности - от +20 до -20 T-баллов.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Форма представления результатов методики </a:t>
            </a:r>
            <a:r>
              <a:rPr lang="en-US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MMPI</a:t>
            </a:r>
            <a:endParaRPr lang="ru-RU" altLang="ru-RU" sz="2800" b="1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mtClean="0">
                <a:latin typeface="Times New Roman" panose="02020603050405020304" pitchFamily="18" charset="0"/>
              </a:rPr>
              <a:t>											</a:t>
            </a:r>
            <a:endParaRPr lang="en-US" altLang="ru-RU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836613"/>
          <a:ext cx="8712200" cy="3455988"/>
        </p:xfrm>
        <a:graphic>
          <a:graphicData uri="http://schemas.openxmlformats.org/drawingml/2006/table">
            <a:tbl>
              <a:tblPr/>
              <a:tblGrid>
                <a:gridCol w="1247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0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6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03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9688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3761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Hs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D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Hy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Pd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Mf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Pa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Pt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Sc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2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Сырые значения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Коэффициенты коррекции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+0.5</a:t>
                      </a: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+0.4K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+0.2</a:t>
                      </a: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28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Откорректированные значения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61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-баллы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0575" name="TextBox 1"/>
          <p:cNvSpPr txBox="1">
            <a:spLocks noChangeArrowheads="1"/>
          </p:cNvSpPr>
          <p:nvPr/>
        </p:nvSpPr>
        <p:spPr bwMode="auto">
          <a:xfrm>
            <a:off x="120650" y="4524375"/>
            <a:ext cx="89281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/>
              <a:t>Незнакомый компьютерный вариант </a:t>
            </a:r>
            <a:r>
              <a:rPr lang="en-US" altLang="ru-RU" sz="2000" dirty="0"/>
              <a:t>MMPI </a:t>
            </a:r>
            <a:r>
              <a:rPr lang="ru-RU" altLang="ru-RU" sz="2000" dirty="0"/>
              <a:t>перед применением желательно проверить вручную </a:t>
            </a:r>
            <a:r>
              <a:rPr lang="ru-RU" altLang="ru-RU" sz="2000" b="1" dirty="0">
                <a:solidFill>
                  <a:srgbClr val="FF0000"/>
                </a:solidFill>
              </a:rPr>
              <a:t>на предмет автоматического внесения поправок по шкале К -коррекции.</a:t>
            </a:r>
            <a:r>
              <a:rPr lang="ru-RU" altLang="ru-RU" sz="2000" dirty="0"/>
              <a:t> Удобнее всего по шкалам 7 или 8 </a:t>
            </a:r>
            <a:r>
              <a:rPr lang="ru-RU" altLang="ru-RU" sz="2000" dirty="0" smtClean="0"/>
              <a:t>: </a:t>
            </a:r>
            <a:r>
              <a:rPr lang="ru-RU" altLang="ru-RU" sz="2000" dirty="0"/>
              <a:t>сравнить соотношение сырых и Т баллов с любой подходящей нормативной таблицей. Если компьютерный результат в Т-баллах окажется заметно больше табличного, - значит поправка вносится автоматически.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626225"/>
          </a:xfrm>
        </p:spPr>
        <p:txBody>
          <a:bodyPr/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Для наглядного представления информации результаты </a:t>
            </a:r>
            <a:r>
              <a:rPr lang="en-US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MMPI</a:t>
            </a: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 отображаются в виде профиля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04888"/>
            <a:ext cx="8443913" cy="573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626225"/>
          </a:xfrm>
        </p:spPr>
        <p:txBody>
          <a:bodyPr/>
          <a:lstStyle/>
          <a:p>
            <a:pPr marL="457200" lvl="1" indent="0" algn="just" eaLnBrk="1" hangingPunct="1">
              <a:buFont typeface="Georgia" panose="02040502050405020303" pitchFamily="18" charset="0"/>
              <a:buNone/>
            </a:pPr>
            <a:r>
              <a:rPr lang="ru-RU" altLang="ru-RU" sz="44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3. Анализ профиля </a:t>
            </a:r>
            <a:r>
              <a:rPr lang="en-US" altLang="ru-RU" sz="44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MMPI</a:t>
            </a:r>
            <a:endParaRPr lang="ru-RU" altLang="ru-RU" sz="4400" b="1" i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lvl="1" indent="0" algn="just" eaLnBrk="1" hangingPunct="1">
              <a:buFont typeface="Georgia" panose="02040502050405020303" pitchFamily="18" charset="0"/>
              <a:buNone/>
            </a:pPr>
            <a:r>
              <a:rPr lang="ru-RU" altLang="ru-RU" sz="40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Уровень профиля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Характеризует текущее эмоциональное состояние испытуемого и степень выраженности стресса. Выделяют нормальные (30-70), утопленные (</a:t>
            </a:r>
            <a:r>
              <a:rPr lang="en-US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&lt;50) 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 пограничные</a:t>
            </a:r>
            <a:r>
              <a:rPr lang="en-US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(&gt;50)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профили.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 lnSpcReduction="10000"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методам исследования личности:</a:t>
            </a:r>
            <a:endParaRPr lang="en-US" alt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Тысячи методик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Сотни подходов и теоретических оснований.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Интерпретации </a:t>
            </a:r>
            <a:r>
              <a:rPr lang="ru-RU" alt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внешней простоте измерительных 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  <a:r>
              <a:rPr lang="en-US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порядки сложнее, чем в психофизике и когнитивной  психометрике </a:t>
            </a:r>
            <a:r>
              <a:rPr lang="ru-RU" altLang="ru-RU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(многостраничные руководства, невозможность обойтись только процедурой тестирования)</a:t>
            </a:r>
            <a:r>
              <a:rPr lang="ru-RU" alt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 стоит проблема </a:t>
            </a:r>
            <a:r>
              <a:rPr lang="ru-RU" altLang="ru-RU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валидности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Подавляющее большинство опубликованного не содержит данных о процедурах </a:t>
            </a:r>
            <a:r>
              <a:rPr lang="ru-RU" altLang="ru-RU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валидизации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marL="457200" lvl="1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b="1" i="1" dirty="0" smtClean="0">
                <a:latin typeface="Arial" panose="020B0604020202020204" pitchFamily="34" charset="0"/>
              </a:rPr>
              <a:t>3.1. Наклон профиля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О повышенной вероятности невротических расстройств свидетельствует профиль с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отрицательным наклоном </a:t>
            </a:r>
            <a:r>
              <a:rPr lang="ru-RU" altLang="ru-RU" sz="3600" b="1" dirty="0" smtClean="0">
                <a:latin typeface="Times New Roman" panose="02020603050405020304" pitchFamily="18" charset="0"/>
              </a:rPr>
              <a:t>(повышение 1-4) </a:t>
            </a:r>
            <a:r>
              <a:rPr lang="ru-RU" altLang="ru-RU" sz="3600" dirty="0" smtClean="0">
                <a:latin typeface="Times New Roman" panose="02020603050405020304" pitchFamily="18" charset="0"/>
              </a:rPr>
              <a:t>. </a:t>
            </a:r>
            <a:r>
              <a:rPr lang="ru-RU" altLang="ru-RU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«Проблемы у меня».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О повышенной вероятности возникновения психотических расстройств свидетельствует профиль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 положительным наклоном</a:t>
            </a:r>
            <a:r>
              <a:rPr lang="ru-RU" altLang="ru-RU" sz="36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3600" b="1" dirty="0" smtClean="0">
                <a:latin typeface="Times New Roman" panose="02020603050405020304" pitchFamily="18" charset="0"/>
              </a:rPr>
              <a:t>(повышение 6-9) </a:t>
            </a:r>
            <a:r>
              <a:rPr lang="ru-RU" altLang="ru-RU" sz="3600" dirty="0" smtClean="0">
                <a:latin typeface="Times New Roman" panose="02020603050405020304" pitchFamily="18" charset="0"/>
              </a:rPr>
              <a:t>. «</a:t>
            </a:r>
            <a:r>
              <a:rPr lang="ru-RU" altLang="ru-RU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Проблемы у других».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669360"/>
          </a:xfrm>
        </p:spPr>
        <p:txBody>
          <a:bodyPr/>
          <a:lstStyle/>
          <a:p>
            <a:pPr marL="457200" lvl="1" indent="0" algn="just" eaLnBrk="1" hangingPunct="1">
              <a:buNone/>
            </a:pPr>
            <a:r>
              <a:rPr lang="en-US" altLang="ru-RU" sz="40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ru-RU" altLang="ru-RU" sz="40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.2. Рельеф </a:t>
            </a:r>
            <a:r>
              <a:rPr lang="ru-RU" altLang="ru-RU" sz="4000" b="1" i="1" dirty="0">
                <a:solidFill>
                  <a:schemeClr val="tx1"/>
                </a:solidFill>
                <a:latin typeface="Arial" panose="020B0604020202020204" pitchFamily="34" charset="0"/>
              </a:rPr>
              <a:t>профиля</a:t>
            </a:r>
          </a:p>
          <a:p>
            <a:pPr marL="0" indent="0" eaLnBrk="1" hangingPunct="1">
              <a:buNone/>
            </a:pP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Характеризует индивидуальные особенности личности. При наличии 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подъемов и спадов </a:t>
            </a: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профиля 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(от +_ 10 Т) по </a:t>
            </a: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отдельным шкалам, можно сделать предположение о  том, что те или иные черты личности являются более выраженными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Рельеф интерпретировать в соответствии с руководством.</a:t>
            </a:r>
          </a:p>
          <a:p>
            <a:pPr marL="0" indent="0" eaLnBrk="1" hangingPunct="1">
              <a:buNone/>
            </a:pPr>
            <a:endParaRPr lang="ru-RU" altLang="ru-RU" sz="40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96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Объект 2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713787" cy="6048672"/>
          </a:xfrm>
        </p:spPr>
        <p:txBody>
          <a:bodyPr/>
          <a:lstStyle/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z="36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457200" lvl="1" indent="0" eaLnBrk="1" hangingPunct="1">
              <a:buFont typeface="Georgia" panose="02040502050405020303" pitchFamily="18" charset="0"/>
              <a:buNone/>
            </a:pPr>
            <a:r>
              <a:rPr lang="ru-RU" altLang="ru-RU" sz="36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3.3. Сочетания пиков клинических шкал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Пиком считать превышение более 10Т над средним уровнем.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Интерпретировать в соответствии с руководством.</a:t>
            </a:r>
          </a:p>
          <a:p>
            <a:pPr marL="914400" lvl="2" indent="0" eaLnBrk="1" hangingPunct="1">
              <a:buFont typeface="Georgia" panose="02040502050405020303" pitchFamily="18" charset="0"/>
              <a:buNone/>
            </a:pPr>
            <a:endParaRPr lang="ru-RU" altLang="ru-RU" sz="32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8856984" cy="6741368"/>
          </a:xfrm>
        </p:spPr>
        <p:txBody>
          <a:bodyPr/>
          <a:lstStyle/>
          <a:p>
            <a:pPr marL="46037" indent="0">
              <a:buNone/>
            </a:pPr>
            <a:r>
              <a:rPr lang="ru-RU" sz="4400" dirty="0" smtClean="0"/>
              <a:t>Архив программы Теста </a:t>
            </a:r>
            <a:r>
              <a:rPr lang="en-US" sz="4400" dirty="0" smtClean="0"/>
              <a:t>MMPI </a:t>
            </a:r>
            <a:r>
              <a:rPr lang="ru-RU" sz="4400" dirty="0" smtClean="0"/>
              <a:t>прикреплен на портале. Разархивировать на жесткий диск компьютера. </a:t>
            </a:r>
          </a:p>
          <a:p>
            <a:pPr marL="46037" indent="0">
              <a:buNone/>
            </a:pPr>
            <a:r>
              <a:rPr lang="ru-RU" sz="4400" dirty="0" smtClean="0"/>
              <a:t>Сделать скриншот диаграммы. </a:t>
            </a:r>
          </a:p>
          <a:p>
            <a:pPr marL="46037" indent="0">
              <a:buNone/>
            </a:pPr>
            <a:r>
              <a:rPr lang="ru-RU" sz="4400" dirty="0" smtClean="0"/>
              <a:t>Текст интерпретации – по руководству самостоятельно.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816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Multivariate</a:t>
            </a: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Inventory</a:t>
            </a: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R.R.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Cattell</a:t>
            </a:r>
            <a:endParaRPr lang="ru-RU" alt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Многофакторный </a:t>
            </a:r>
            <a:r>
              <a:rPr lang="ru-RU" alt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личностный опросник Р.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Кеттелла</a:t>
            </a:r>
            <a:endParaRPr lang="ru-RU" alt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260350"/>
            <a:ext cx="9036496" cy="659765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имеет три варианта – 16PF (для взрослых людей от 16 лет и старше), HSQ (для подростков 12-16 лет) и CPQ  (для детей 8-12 лет).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 16PF представлен в двух параллельных формах А и В (187 вопросов) и форме С (105 вопросов). (</a:t>
            </a:r>
            <a:r>
              <a:rPr lang="en-US" alt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EffectonStudio</a:t>
            </a:r>
            <a:r>
              <a:rPr lang="en-US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Особо "17ЛФ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   </a:t>
            </a:r>
            <a:r>
              <a:rPr lang="en-US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Version 4.0 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Шмелев А.Г.). В папке </a:t>
            </a:r>
            <a:r>
              <a:rPr lang="en-US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TST / CTL.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Пароль</a:t>
            </a:r>
            <a:r>
              <a:rPr lang="en-US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- концепция личностных черт.  - Л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юди предрасположены вести себя определенным образом в различных ситуациях. Такого рода предрасположенность, сформировавшуюся в процессе развития конкретной </a:t>
            </a:r>
            <a:r>
              <a:rPr lang="ru-RU" sz="28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личности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в рамках данного направления обычно и называют </a:t>
            </a:r>
            <a:r>
              <a:rPr lang="ru-RU" sz="28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чертой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0" eaLnBrk="1" hangingPunct="1">
              <a:spcAft>
                <a:spcPct val="0"/>
              </a:spcAft>
              <a:buNone/>
            </a:pPr>
            <a:r>
              <a:rPr lang="ru-RU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создания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выделение черт личности с помощью факторного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лексического состава английского языка.  </a:t>
            </a:r>
            <a:r>
              <a:rPr lang="ru-RU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18000→16.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описывается независимыми факторами. </a:t>
            </a:r>
            <a:endParaRPr lang="ru-RU" alt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Aft>
                <a:spcPct val="0"/>
              </a:spcAft>
              <a:buNone/>
            </a:pP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имеет условное название и предполагает вероятностную связь с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</a:t>
            </a:r>
            <a:r>
              <a:rPr lang="ru-RU" altLang="ru-RU" sz="28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(дочерними)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личности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позволяет с прогнозировать поведение в определенных ситуациях.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3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sz="quarter" idx="13"/>
          </p:nvPr>
        </p:nvSpPr>
        <p:spPr>
          <a:xfrm>
            <a:off x="333993" y="188640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являются результатом смешения: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1)конституционально обусловленных эмоционально-динамических (темпераментных) характеристик и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привитых воспитанием осознанных форм поведения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-18288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  <a:defRPr/>
            </a:pPr>
            <a:endParaRPr lang="ru-RU" altLang="ru-RU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-18288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altLang="ru-RU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altLang="ru-RU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черт 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(факторы первого порядка) представляют собой устойчивые особенности, обусловливающие до 2/3 индивидуальных различий. </a:t>
            </a:r>
          </a:p>
          <a:p>
            <a:pPr lvl="0" indent="-18288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Преимущества перед другими личностными методиками: </a:t>
            </a:r>
          </a:p>
          <a:p>
            <a:pPr marL="560070" lvl="0" indent="-51435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Font typeface="Wingdings 2" pitchFamily="18" charset="2"/>
              <a:buAutoNum type="arabicParenR"/>
              <a:defRPr/>
            </a:pP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можно достаточно хорошо хватить личностную сферу. </a:t>
            </a:r>
          </a:p>
          <a:p>
            <a:pPr marL="560070" lvl="0" indent="-51435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Font typeface="Wingdings 2" pitchFamily="18" charset="2"/>
              <a:buAutoNum type="arabicParenR"/>
              <a:defRPr/>
            </a:pP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факторах, полученных Р. </a:t>
            </a:r>
            <a:r>
              <a:rPr lang="ru-RU" altLang="ru-RU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Кеттеллом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отсутствует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априорная </a:t>
            </a:r>
            <a:r>
              <a:rPr lang="ru-RU" alt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предвзятость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свойственная факторам, выделенным на базе других теоретических концепций.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856662" cy="6480175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Опросник </a:t>
            </a:r>
            <a:r>
              <a:rPr lang="ru-RU" alt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Р.Кеттелла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предназначен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первую очередь для исследования «нормальной» личности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Наиболее адекватными сферами применения опросника являются психолого-педагогическое, семейно-брачное консультирование, профессиональное консультирование и профессиональный отбор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15888"/>
            <a:ext cx="8713788" cy="6553200"/>
          </a:xfr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Шкалы опросника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1."L"-данные ("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Lift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record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"),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аблюдаемые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путем регистрации реального поведения человека в повседневной жизни.  11 -факторов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"Q"-данные ("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Questionnaire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"), получаемые с помощью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самоотчета о чувствах и состояниях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4 фактора.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целом получилось 16 общих черт личности, а методика, которая используется для их диагностики, получила название «16PF»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В процессе дальнейшей факторизации Р. </a:t>
            </a:r>
            <a:r>
              <a:rPr lang="ru-RU" sz="2800" dirty="0" err="1" smtClean="0">
                <a:solidFill>
                  <a:srgbClr val="FF0000"/>
                </a:solidFill>
              </a:rPr>
              <a:t>Кеттелл</a:t>
            </a:r>
            <a:r>
              <a:rPr lang="ru-RU" sz="2800" dirty="0" smtClean="0">
                <a:solidFill>
                  <a:srgbClr val="FF0000"/>
                </a:solidFill>
              </a:rPr>
              <a:t> выделил 8 черт (факторы второго порядка), которые являются более общими по отношению к исходным 16-ти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txBody>
          <a:bodyPr rtlCol="0">
            <a:normAutofit fontScale="77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виды</a:t>
            </a:r>
            <a:endParaRPr lang="en-US" alt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Личностные опросники</a:t>
            </a:r>
            <a:r>
              <a:rPr lang="en-US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черт, качеств, свойств, - большинство)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Личностные опросники</a:t>
            </a:r>
            <a:r>
              <a:rPr lang="en-US" altLang="ru-RU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(типологические) 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Айзенк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Юнг (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Аугустинавичюте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Майерс-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Бриггс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alt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йрси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…),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Келлерман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Шмишек</a:t>
            </a:r>
            <a:r>
              <a:rPr lang="ru-RU" alt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Лири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…; </a:t>
            </a:r>
            <a:r>
              <a:rPr lang="ru-RU" altLang="ru-RU" sz="3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часто </a:t>
            </a:r>
            <a:r>
              <a:rPr lang="ru-RU" altLang="ru-RU" sz="3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придается значения выраженности признаков типа, </a:t>
            </a:r>
            <a:r>
              <a:rPr lang="ru-RU" altLang="ru-RU" sz="3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констатируется лишь </a:t>
            </a:r>
            <a:r>
              <a:rPr lang="ru-RU" altLang="ru-RU" sz="3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принадлежность к </a:t>
            </a:r>
            <a:r>
              <a:rPr lang="ru-RU" altLang="ru-RU" sz="3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типу (Юнг))</a:t>
            </a:r>
            <a:endParaRPr lang="ru-RU" altLang="ru-RU" sz="34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Проективные методики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Репертуарные решетки </a:t>
            </a: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13787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описания факторов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имеют "бытовые" и "технические" названия. Технические названия используются редко. Как бытовые, так и технические названия факторов даются в биполярной форме.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 полюсов оси фактора, как положительных и отрицательных ("+" и "–"), условно. В психологическом смысле эти полюса одинаково ценны.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размерность факторов - в стенах.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	 Ф	ПОЛЮС "+" 	    ПОЛЮС " – "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	A	Открытый, легкий, общительный - 	Необщительный,  отстраненный, критичный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	B	С развитым логическим мышлением, сообразительный - Невнимательный, слабо развито логическое мышление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C	Эмоционально  устойчивый, зрелый, спокойный -	Эмоционально неустойчивый, поддающийся чувствам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	E	Самоуверенный, склонный к лидерству, неуступчивый - Мягкий, послушный, уступчивый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	F	Жизнерадостный, беспечный, веселый -	Трезвый, молчаливый,  серьезный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	G	Совестливый,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моралистичный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степенный, аккуратный - Практичный, стремящийся к выгоде,  свободно трактующий правила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	H	Смелый или даже дерзкий	- Несмелый, застенчивый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	I	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Чувствительный,  тянущийся к другим, с  художественным мышлением	- Полагающийся на себя, реалистичный, рациональный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	L	Подозрительный, не дает себя провести -	Доверчивый, принимающий  условия от других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	M	С развитым  воображением, мечтательный,  немного рассеянный       	- Прагматичный, занятый текущими заботами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713787" cy="6480175"/>
          </a:xfr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	O	Обвиняющий себя, неуверенный, возможно,  обидчивый	- Уверенный в себе,  спокойный, без-мятежный   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	Q1	Экспериментирующий, радикально настроенный	- Консервативный, уважающий традиции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	Q2	Предпочитающий собственные    решения, самодостаточный	- Зависимый от группы, несамостоятельный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	Q3	Контролирующий   себя, умеющий подчинять себя правилам	- Импульсивный, неорганизованный              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	Q4	Напряженный,  озабоченный планами, усталый	- Расслабленный, невозмутимый, возможно  инертный             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13788" cy="6669087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второго порядка</a:t>
            </a:r>
          </a:p>
          <a:p>
            <a:pPr algn="r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(Соответствующие факторы первого порядка)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	Экстраверсия/Интроверсия	A+, E+, F+, H+, Q2–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	Тревожность/Приспособленность	C–, H–, L+, O+, Q3–, Q4+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	Утонченная эмоциональность/ Динамическая стабильность	A–, I–, M–, (E+, L+)*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	Независимость/Покорность	E+, L+, M+, Q1+, Q2+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	Собранность/Спокойная естественность	N+, I–, (A+, M–, O–)*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	Субъективизм/Реализм	E+, L+, M+, Q1+, Q2+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	Уровень интеллекта	B+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	Высокое/Низкое "</a:t>
            </a:r>
            <a:r>
              <a:rPr lang="ru-RU" alt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сверх-Я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	G+, Q3+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Факторы, помещенные в скобки, обнаруживаются обычно у женщин.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7337" y="1593851"/>
            <a:ext cx="8640763" cy="935037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2225" y="5157192"/>
            <a:ext cx="8640763" cy="647700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569325" cy="6408737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варианты опросника для взрослых содержат дополнительные шкалы</a:t>
            </a:r>
            <a:r>
              <a:rPr lang="ru-RU" alt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(Статистически получаемые без специальных вопросов, </a:t>
            </a:r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ключи не опубликованы!!!!</a:t>
            </a:r>
            <a:r>
              <a:rPr lang="ru-RU" alt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Шкала MD - стремление выглядеть в более благоприятном свете,  (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желательность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Шкала FB - стремление обследуемого выглядеть хуже, чем он есть.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Валидность и надежность методики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надежности, определенный методом расщепления, находится в пределах  0,71–0,91. Коэффициент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ретестовой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надежности (через две недели) – в пределах 0,56-0,91.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эмпирической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валидности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включают усредненные профили показателей для более чем 50 профессий и для стольких же психических заболеваний.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варианты методики 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Р.Кеттелла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являются стандартизированными. Характеристики выборок, на которых проводилась стандартизация, а также таблицы перевода «сырых» значений в стены - в руководствах.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варианты переводят в стены автоматически.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Процедура обработки результатов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всех факторов, кроме "В", за совпадение с ключом ответов «а» и «в» начисляется 2 балла. За ответ «б» начисляется 1 балл. Для фактора "В", совпадение с ключом начисляется 1 балл.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баллов в стены - по таблицам руководств.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Подсчет факторов экстраверсии "QI" и тревожности "QII" второго порядка (для опросника 16PF) с помощью формул, разработанных Р.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Кеттеллом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F1экстр =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F2нейр =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313" y="4659451"/>
            <a:ext cx="3295650" cy="923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313" y="5589240"/>
            <a:ext cx="3456384" cy="94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pPr marL="46037" indent="0">
              <a:buNone/>
            </a:pP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Интерпретация – в соответствии с руководством!</a:t>
            </a:r>
          </a:p>
          <a:p>
            <a:pPr marL="46037" indent="0">
              <a:buNone/>
            </a:pPr>
            <a:r>
              <a:rPr lang="ru-RU" sz="4400" dirty="0" smtClean="0"/>
              <a:t>Краткая интерпретация включает только шкалы,  получившие стены 4 и менее, 7 и более. </a:t>
            </a:r>
          </a:p>
          <a:p>
            <a:pPr marL="46037" indent="0">
              <a:buNone/>
            </a:pPr>
            <a:r>
              <a:rPr lang="ru-RU" sz="4400" dirty="0" smtClean="0"/>
              <a:t>Письменно, самостоятельно.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732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9036050" cy="6742112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Интерпретатор для факторов первого порядка (по руководству)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каждому фактору в этом интерпретаторе предлагается по следующей схеме: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название фактора и его общая интерпретация;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наиболее значимые характеристики фактора в "L"-данных;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	особенности проявления фактора у детей и подростков;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	связь с полом и другими показателями;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	связь фактора со здоровьем (психическим и соматическим);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	проявление фактора в групповой динамике;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	связь с профессиональной деятельностью;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	сочетание с  другими факторами методики.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"В" не претендует на комплексную оценку интеллекта. Он больше характеризует степень внимательности и вербальных способностей.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85671" cy="6552455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 </a:t>
            </a:r>
            <a:r>
              <a:rPr lang="ru-RU" altLang="ru-RU" sz="3600" dirty="0" smtClean="0">
                <a:solidFill>
                  <a:srgbClr val="FF0000"/>
                </a:solidFill>
              </a:rPr>
              <a:t>В 2024 году рассматриваем: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Опросник ММ</a:t>
            </a:r>
            <a:r>
              <a:rPr lang="en-US" altLang="ru-RU" sz="3600" dirty="0" smtClean="0"/>
              <a:t>PI</a:t>
            </a:r>
            <a:r>
              <a:rPr lang="ru-RU" altLang="ru-RU" sz="3600" dirty="0" smtClean="0"/>
              <a:t> -1</a:t>
            </a:r>
            <a:endParaRPr lang="en-US" altLang="ru-RU" sz="3600" dirty="0" smtClean="0"/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Опросник </a:t>
            </a:r>
            <a:r>
              <a:rPr lang="ru-RU" altLang="ru-RU" sz="3600" dirty="0" err="1" smtClean="0"/>
              <a:t>Кеттелла</a:t>
            </a:r>
            <a:r>
              <a:rPr lang="ru-RU" altLang="ru-RU" sz="3600" dirty="0" smtClean="0"/>
              <a:t> 16 </a:t>
            </a:r>
            <a:r>
              <a:rPr lang="en-US" altLang="ru-RU" sz="3600" dirty="0" smtClean="0"/>
              <a:t>PF</a:t>
            </a:r>
            <a:endParaRPr lang="ru-RU" altLang="ru-RU" sz="3600" dirty="0" smtClean="0"/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Тест Розенцвейга</a:t>
            </a:r>
            <a:r>
              <a:rPr lang="en-US" altLang="ru-RU" sz="3600" dirty="0" smtClean="0"/>
              <a:t> </a:t>
            </a:r>
            <a:r>
              <a:rPr lang="en-US" altLang="ru-RU" sz="3200" i="1" dirty="0" smtClean="0">
                <a:solidFill>
                  <a:srgbClr val="92D050"/>
                </a:solidFill>
              </a:rPr>
              <a:t>(</a:t>
            </a:r>
            <a:r>
              <a:rPr lang="ru-RU" altLang="ru-RU" sz="3200" i="1" dirty="0" smtClean="0">
                <a:solidFill>
                  <a:srgbClr val="92D050"/>
                </a:solidFill>
              </a:rPr>
              <a:t>в качестве примера проективных методик)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Справочная литература по этим методикам выложена к теме 10 на Портале.</a:t>
            </a:r>
          </a:p>
          <a:p>
            <a:pPr marL="44450" indent="0">
              <a:buFont typeface="Georgia" panose="02040502050405020303" pitchFamily="18" charset="0"/>
              <a:buNone/>
            </a:pPr>
            <a:endParaRPr lang="ru-RU" altLang="ru-RU" dirty="0" smtClean="0"/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Не рассматриваем: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Репертуарные решетки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Типологию Юнга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(можете просто ознакомиться</a:t>
            </a:r>
            <a:r>
              <a:rPr lang="en-US" altLang="ru-RU" dirty="0" smtClean="0"/>
              <a:t>)</a:t>
            </a:r>
            <a:endParaRPr lang="ru-RU" altLang="ru-RU" dirty="0" smtClean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3767" y="4509120"/>
            <a:ext cx="4176464" cy="2016224"/>
          </a:xfrm>
          <a:prstGeom prst="roundRect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Интерпретатор для факторов второго порядка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факторной теории личности, эти факторы можно рассматривать как генера-лизованные черты личности.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то, что Р. Кеттелл выделил 8 вторичных факторов, Факторы экстраверсии и тревожности дают наибольшее количество информации о личности испытуемого. </a:t>
            </a: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(модель личности сводится к 2-мерной модели Айзенка!)</a:t>
            </a: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Сущность других факторов исследована намного меньше.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по руководству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928100" cy="6626225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</a:t>
            </a:r>
            <a:r>
              <a:rPr lang="ru-RU" alt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невалидности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значения "1" и "10" </a:t>
            </a:r>
            <a:r>
              <a:rPr lang="ru-RU" alt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стенов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отдельным шкалам указывают на возможное преувеличение в выраженности соответствующих качеств;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большое количество средних значений (5–6 </a:t>
            </a:r>
            <a:r>
              <a:rPr lang="ru-RU" alt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стенов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восьми и более шкалам говорит о том, что испытуемый отвечал на вопросы, исходя из социальной желательности, или давал противоречивые ответы, т.к. вообще не склонен к самоанализу, не привык задумываться о мотивах собственного поведения;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высокие значения (7 и выше </a:t>
            </a:r>
            <a:r>
              <a:rPr lang="ru-RU" alt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стенов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шкале "MD";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все первичные факторы, связанные с экстраверсией, имеют повышенные значения, а все первичные факторы, связанные с тревожностью – пониженные значения.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сильной связи с социальной желательностью минимальной устойчивостью к сознательным искажениям  отличаются факторы "L", "N", "Q4".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 Рисуночный </a:t>
            </a:r>
            <a:r>
              <a:rPr lang="ru-RU" altLang="ru-RU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фрустрации Розенцвейга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Rosenzweig</a:t>
            </a: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Picture-Frustration</a:t>
            </a: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(P-F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036496" cy="6858000"/>
          </a:xfrm>
        </p:spPr>
        <p:txBody>
          <a:bodyPr/>
          <a:lstStyle/>
          <a:p>
            <a:pPr marL="46037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Тесты Проективные</a:t>
            </a:r>
            <a:r>
              <a:rPr lang="ru-RU" dirty="0" smtClean="0"/>
              <a:t> – от психоаналитического конструкта </a:t>
            </a:r>
            <a:r>
              <a:rPr lang="ru-RU" b="1" dirty="0" smtClean="0">
                <a:solidFill>
                  <a:srgbClr val="FF0000"/>
                </a:solidFill>
              </a:rPr>
              <a:t>«ПРОЕКЦИЯ»</a:t>
            </a:r>
          </a:p>
          <a:p>
            <a:pPr marL="46037" indent="0">
              <a:buNone/>
            </a:pPr>
            <a:r>
              <a:rPr lang="ru-RU" dirty="0" smtClean="0"/>
              <a:t>В основе – предположение о проявлении бессознательных значимых реакций в ходе </a:t>
            </a:r>
            <a:r>
              <a:rPr lang="ru-RU" dirty="0" err="1" smtClean="0"/>
              <a:t>малоструктурированной</a:t>
            </a:r>
            <a:r>
              <a:rPr lang="ru-RU" dirty="0" smtClean="0"/>
              <a:t>, «творческой» деятельности.</a:t>
            </a:r>
          </a:p>
          <a:p>
            <a:pPr marL="46037" indent="0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Виды:</a:t>
            </a:r>
          </a:p>
          <a:p>
            <a:pPr marL="46037" indent="0">
              <a:buNone/>
            </a:pPr>
            <a:r>
              <a:rPr lang="ru-RU" dirty="0" smtClean="0"/>
              <a:t>Рисуночные («креативные» – и </a:t>
            </a:r>
            <a:r>
              <a:rPr lang="ru-RU" dirty="0" err="1" smtClean="0"/>
              <a:t>интерпретативные</a:t>
            </a:r>
            <a:r>
              <a:rPr lang="ru-RU" dirty="0" smtClean="0"/>
              <a:t>).</a:t>
            </a:r>
          </a:p>
          <a:p>
            <a:pPr marL="46037" indent="0">
              <a:buNone/>
            </a:pPr>
            <a:r>
              <a:rPr lang="ru-RU" dirty="0" smtClean="0"/>
              <a:t>Вербальные </a:t>
            </a:r>
            <a:r>
              <a:rPr lang="ru-RU" dirty="0"/>
              <a:t>(«креативные» – и </a:t>
            </a:r>
            <a:r>
              <a:rPr lang="ru-RU" dirty="0" err="1"/>
              <a:t>интерпретативные</a:t>
            </a:r>
            <a:r>
              <a:rPr lang="ru-RU" dirty="0" smtClean="0"/>
              <a:t>).</a:t>
            </a:r>
          </a:p>
          <a:p>
            <a:pPr marL="46037" indent="0">
              <a:buNone/>
            </a:pPr>
            <a:r>
              <a:rPr lang="ru-RU" dirty="0" smtClean="0"/>
              <a:t>Предметно-поведенческие, в том числе игры (для детей и взрослых) и различные ситуативные задания для взрослых.</a:t>
            </a:r>
          </a:p>
          <a:p>
            <a:pPr marL="46037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Узкий вход (стимул) широкий выход (реакция</a:t>
            </a:r>
            <a:r>
              <a:rPr lang="ru-RU" sz="2400" b="1" dirty="0" smtClean="0">
                <a:solidFill>
                  <a:srgbClr val="002060"/>
                </a:solidFill>
              </a:rPr>
              <a:t>).</a:t>
            </a:r>
          </a:p>
          <a:p>
            <a:pPr marL="46037" indent="0">
              <a:buNone/>
            </a:pPr>
            <a:r>
              <a:rPr lang="ru-RU" sz="2400" dirty="0" smtClean="0"/>
              <a:t>Отсюда - </a:t>
            </a:r>
            <a:r>
              <a:rPr lang="ru-RU" sz="2400" dirty="0" err="1" smtClean="0"/>
              <a:t>Проблемность</a:t>
            </a:r>
            <a:r>
              <a:rPr lang="ru-RU" sz="2400" dirty="0" smtClean="0"/>
              <a:t>: А) вопрос </a:t>
            </a:r>
            <a:r>
              <a:rPr lang="ru-RU" sz="2400" dirty="0" err="1" smtClean="0"/>
              <a:t>валидности</a:t>
            </a:r>
            <a:r>
              <a:rPr lang="ru-RU" sz="2400" dirty="0" smtClean="0"/>
              <a:t> и надёжности;</a:t>
            </a:r>
          </a:p>
          <a:p>
            <a:pPr marL="46037" indent="0">
              <a:buNone/>
            </a:pPr>
            <a:r>
              <a:rPr lang="ru-RU" sz="2400" dirty="0" smtClean="0"/>
              <a:t>Б) высокий уровень субъективности интерпретатора (интуиция и личный опыт).</a:t>
            </a:r>
          </a:p>
          <a:p>
            <a:pPr marL="46037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С маленькими детьми и при низком </a:t>
            </a:r>
            <a:r>
              <a:rPr lang="en-US" dirty="0" smtClean="0">
                <a:solidFill>
                  <a:srgbClr val="00B050"/>
                </a:solidFill>
              </a:rPr>
              <a:t>IQ – </a:t>
            </a:r>
            <a:r>
              <a:rPr lang="ru-RU" dirty="0" smtClean="0">
                <a:solidFill>
                  <a:srgbClr val="00B050"/>
                </a:solidFill>
              </a:rPr>
              <a:t>применение неизбежно. </a:t>
            </a:r>
            <a:endParaRPr lang="ru-RU" dirty="0">
              <a:solidFill>
                <a:srgbClr val="00B050"/>
              </a:solidFill>
            </a:endParaRPr>
          </a:p>
          <a:p>
            <a:pPr marL="46037" indent="0">
              <a:buNone/>
            </a:pPr>
            <a:endParaRPr lang="ru-RU" dirty="0"/>
          </a:p>
          <a:p>
            <a:pPr marL="46037" indent="0">
              <a:buNone/>
            </a:pPr>
            <a:endParaRPr lang="ru-RU" dirty="0" smtClean="0"/>
          </a:p>
          <a:p>
            <a:pPr marL="46037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7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" y="0"/>
            <a:ext cx="9144000" cy="659765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Тест Розенцвейга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Относится к проективным </a:t>
            </a:r>
            <a:r>
              <a:rPr lang="ru-RU" alt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интерпретативным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методикам, где в инструкции испытуемому предлагается </a:t>
            </a:r>
            <a:r>
              <a:rPr lang="ru-RU" alt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истолковать отображенные на стимульных картах события.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Среди проективных методов являет</a:t>
            </a:r>
            <a:r>
              <a:rPr lang="en-US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варианта, пригодного для статистического анализа.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Является достаточно надежным и валидным инструментом </a:t>
            </a:r>
            <a:r>
              <a:rPr lang="ru-RU" alt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(если ограничиться заявленными конструктами и не пускаться в область психоаналитических фантазий).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480720"/>
          </a:xfrm>
        </p:spPr>
        <p:txBody>
          <a:bodyPr/>
          <a:lstStyle/>
          <a:p>
            <a:pPr marL="46037" indent="0">
              <a:buNone/>
            </a:pPr>
            <a:r>
              <a:rPr lang="ru-RU" sz="4800" dirty="0">
                <a:solidFill>
                  <a:srgbClr val="FF0000"/>
                </a:solidFill>
                <a:latin typeface="YS Text"/>
              </a:rPr>
              <a:t>Фрустрация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 (от лат. </a:t>
            </a:r>
            <a:r>
              <a:rPr lang="ru-RU" sz="4000" dirty="0" err="1">
                <a:solidFill>
                  <a:srgbClr val="333333"/>
                </a:solidFill>
                <a:latin typeface="YS Text"/>
              </a:rPr>
              <a:t>frustratio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 — обман, тщетное ожидание) </a:t>
            </a:r>
            <a:r>
              <a:rPr lang="ru-RU" sz="4000" b="1" dirty="0">
                <a:solidFill>
                  <a:srgbClr val="333333"/>
                </a:solidFill>
                <a:latin typeface="YS Text"/>
              </a:rPr>
              <a:t>—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психическое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состояние, вызванное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неуспехом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в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удовлетворении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потребности, желания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. 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Это состояние возникает в ситуациях, когда удовлетворение потребности наталкивается на непреодолимые или трудно преодолимые препятствия.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76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260350"/>
            <a:ext cx="8713788" cy="6481763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используется для прогнозирования наиболее вероятного поведения в реальной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фрустрирующей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ситуации. Наибольшее применение - в клинике пограничных психических расстройств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не дает материала для заключений о структуре личности. </a:t>
            </a:r>
            <a:r>
              <a:rPr lang="ru-RU" alt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с большой долей вероятности прогнозировать эмоциональные реакции испытуемого на различные трудности или помехи.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В основе теории - представление о том, что: </a:t>
            </a:r>
            <a:r>
              <a:rPr lang="ru-RU" sz="3600" b="1" dirty="0" smtClean="0">
                <a:solidFill>
                  <a:srgbClr val="FF0000"/>
                </a:solidFill>
              </a:rPr>
              <a:t>реакции людей разделяются по типу и направленности агрессии в ответ на фрустрацию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713787" cy="648017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типу агрессии: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	 OD «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фиксацией на препятствии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(препятствие всячески подчеркивается </a:t>
            </a:r>
            <a:r>
              <a:rPr lang="ru-RU" altLang="ru-RU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описывается как не имеющее значения).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	 ED «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фиксацией на самозащите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(на КТО ВИНОВАТ) (испытуемый порицает кого-то, или признает свою вину, или же подчеркивает, что никто не виноват).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	 NP «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фиксацией на удовлетворении потребности, на разрешении ситуации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(сам разрешает ситуацию, требует помощи или же считает, что само разрешится).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направлению агрессии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	Е - </a:t>
            </a:r>
            <a:r>
              <a:rPr lang="ru-RU" alt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Экстрапунитивные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(реакция на окружение).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	I - </a:t>
            </a:r>
            <a:r>
              <a:rPr lang="ru-RU" alt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Интропунитивные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(реакция на самого себя).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	M - </a:t>
            </a:r>
            <a:r>
              <a:rPr lang="ru-RU" alt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Импунитивные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(ни объекта, ни субъекта).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785225" cy="648017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состоит из 24 рисунков, где 2 персонажа: один говорит, а 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- находится во </a:t>
            </a:r>
            <a:r>
              <a:rPr lang="ru-RU" alt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фрустрационной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ситуации.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испытуемого – оценить ситуацию и 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написать ответ за второго персонажа.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 обследование можно индивидуально и в группе, требуемое время 20-30 мин (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ограничения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alt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800" b="1" dirty="0" smtClean="0">
                <a:solidFill>
                  <a:srgbClr val="FF0000"/>
                </a:solidFill>
              </a:rPr>
              <a:t>Личностный опросник </a:t>
            </a:r>
            <a:r>
              <a:rPr lang="en-US" sz="4800" b="1" dirty="0" smtClean="0">
                <a:solidFill>
                  <a:srgbClr val="FF0000"/>
                </a:solidFill>
              </a:rPr>
              <a:t>MMPI</a:t>
            </a:r>
            <a:r>
              <a:rPr lang="ru-RU" sz="4800" b="1" dirty="0" smtClean="0">
                <a:solidFill>
                  <a:srgbClr val="FF0000"/>
                </a:solidFill>
              </a:rPr>
              <a:t> -1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Миннесотский </a:t>
            </a:r>
            <a:r>
              <a:rPr lang="ru-RU" sz="4800" b="1" dirty="0" err="1" smtClean="0">
                <a:solidFill>
                  <a:srgbClr val="FF0000"/>
                </a:solidFill>
              </a:rPr>
              <a:t>многошкальный</a:t>
            </a:r>
            <a:r>
              <a:rPr lang="ru-RU" sz="4800" b="1" dirty="0" smtClean="0">
                <a:solidFill>
                  <a:srgbClr val="FF0000"/>
                </a:solidFill>
              </a:rPr>
              <a:t> личностный опросник (</a:t>
            </a:r>
            <a:r>
              <a:rPr lang="en-US" sz="4800" b="1" dirty="0" smtClean="0">
                <a:solidFill>
                  <a:srgbClr val="FF0000"/>
                </a:solidFill>
              </a:rPr>
              <a:t>The Minnesota Multiphasic Personality Inventory</a:t>
            </a:r>
            <a:r>
              <a:rPr lang="ru-RU" sz="4800" b="1" dirty="0" smtClean="0">
                <a:solidFill>
                  <a:srgbClr val="FF0000"/>
                </a:solidFill>
              </a:rPr>
              <a:t>) </a:t>
            </a:r>
            <a:endParaRPr lang="ru-RU" alt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95536" y="84883"/>
            <a:ext cx="8028302" cy="651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964612" cy="662548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ответ затем оценивается с точки зрения двух критериев: направления реакции и типа реакции (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 – 9 сочетаний – (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факторов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Факторы «с фиксацией на самозащите» обозначается прописными буквами 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(Е, I, М).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Факторы препятствия, - добавляется штрих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(Е`, I`, М`).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Факторы «с фиксацией на удовлетворении потребности» обозначается строчными буквами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e, i, m.              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Бланки</a:t>
            </a: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(галочки или плюсики) по каждому ответу заносятся в регистрационный лист для дальнейшей обработки.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497888" cy="6408737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Итак: Из сочетаний этих шести категорий получают:</a:t>
            </a:r>
          </a:p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девять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возможных факторов и </a:t>
            </a:r>
          </a:p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дополнительных варианта.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Дополнительные варианты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возможны, поскольку ситуации, представленные в тесте (24), разделены на 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две группы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Ситуации «препятствия» (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ситуаций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В этих случаях какое-либо препятствие обескураживает.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Ситуация «обвинения» (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их 8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Персонаж - объект обвинения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46037" indent="0">
              <a:buNone/>
            </a:pP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Ситуации "препятствия" (эго-</a:t>
            </a:r>
            <a:r>
              <a:rPr lang="ru-RU" sz="3200" dirty="0" err="1">
                <a:solidFill>
                  <a:srgbClr val="444444"/>
                </a:solidFill>
                <a:latin typeface="Arial" panose="020B0604020202020204" pitchFamily="34" charset="0"/>
              </a:rPr>
              <a:t>блокинговые</a:t>
            </a: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). В этих случаях какое-либо препятствие, персонаж или предмет обескураживает, сбивает с толку словом или еще каким-либо способом. Сюда относятся 16 ситуаций.  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</a:rPr>
              <a:t>Изображения: 1, 3, 4, 6, 8, 9, 11, 12, 13, 14, 15, 18, 20, 22, 23, 24. </a:t>
            </a:r>
            <a:endParaRPr lang="ru-RU" sz="32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46037" indent="0">
              <a:buNone/>
            </a:pPr>
            <a:r>
              <a:rPr lang="ru-RU" sz="3200" dirty="0" smtClean="0">
                <a:solidFill>
                  <a:srgbClr val="444444"/>
                </a:solidFill>
                <a:latin typeface="Arial" panose="020B0604020202020204" pitchFamily="34" charset="0"/>
              </a:rPr>
              <a:t>Ситуации </a:t>
            </a: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"обвинения" (</a:t>
            </a:r>
            <a:r>
              <a:rPr lang="ru-RU" sz="3200" dirty="0" err="1">
                <a:solidFill>
                  <a:srgbClr val="444444"/>
                </a:solidFill>
                <a:latin typeface="Arial" panose="020B0604020202020204" pitchFamily="34" charset="0"/>
              </a:rPr>
              <a:t>суперэгоблокинговые</a:t>
            </a: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). Субъект при этом служит объектом обвинения. Таких ситуаций 8.  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</a:rPr>
              <a:t>Изображения: 2, 5, 7, 10, 16, 17, 19, 21.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928100" cy="6742112"/>
          </a:xfrm>
        </p:spPr>
        <p:txBody>
          <a:bodyPr/>
          <a:lstStyle/>
          <a:p>
            <a:pPr indent="-18288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Расчет основных показателей.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Вычисление показателя GCR (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confoumity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rating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который может быть обозначен как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«степень 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индекс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адаптации».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Данный показатель вычисляется </a:t>
            </a:r>
            <a:r>
              <a:rPr lang="ru-RU" alt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путем сопоставления ответов конкретного испытуемого со «стандартными»,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среднестатистическими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 формуле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GCR = 100%*сумма числа совпадений/14.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«Стандартные» ответы представлены в таблице (их –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Таблица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GSR.docx</a:t>
            </a: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Когда в качестве стандартного даются два типа ответов, то достаточно, чтобы хотя бы один из ответов испытуемого совпадал со стандартным.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ответ субъекта позволяет дать двойную интерпретацию, и одна из них соответствует стандартному, он оценивается в 0,5 балла.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7808069" cy="1143000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Оценки факторов (</a:t>
            </a:r>
            <a:r>
              <a:rPr lang="ru-RU" alt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профили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36512" y="731838"/>
            <a:ext cx="9180512" cy="6126162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Частоты появления каждого из 9 счетных факторов заносятся в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таблицу факторов.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этом каждый счетный фактор, которым был оценен ответ, принимается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один балл.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же ответ испытуемого оценен при помощи нескольких счетных факторов, то каждому фактору придается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равное значение. </a:t>
            </a:r>
            <a:endParaRPr lang="ru-RU" alt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если ответ был оценен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Е(</a:t>
            </a:r>
            <a:r>
              <a:rPr lang="ru-RU" alt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е(</a:t>
            </a:r>
            <a:r>
              <a:rPr lang="ru-RU" alt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удовл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значение </a:t>
            </a:r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будет равняться 0,5 и </a:t>
            </a:r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соответственно тоже 0,5 балла</a:t>
            </a:r>
            <a:r>
              <a:rPr lang="ru-RU" alt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62622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Таблица факторов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Когда 9 клеток профилей заполнены, цифры суммируются в столбцы и строчки. Вычисленные таким образом суммы по E, I, М, OD, ED, NP отражают особенности </a:t>
            </a:r>
            <a:r>
              <a:rPr lang="ru-RU" alt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фрустрационных</a:t>
            </a: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реакций испытуемого. </a:t>
            </a:r>
            <a:r>
              <a:rPr lang="ru-RU" alt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Исходя из того, что число ситуаций – 24, вычисляется процентное соотношение каждой полученной суммы.</a:t>
            </a:r>
          </a:p>
        </p:txBody>
      </p:sp>
      <p:pic>
        <p:nvPicPr>
          <p:cNvPr id="52227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836613"/>
            <a:ext cx="5399088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39752" y="1268760"/>
            <a:ext cx="3600400" cy="1584176"/>
          </a:xfrm>
          <a:prstGeom prst="rect">
            <a:avLst/>
          </a:prstGeom>
          <a:solidFill>
            <a:schemeClr val="accent3">
              <a:lumMod val="40000"/>
              <a:lumOff val="60000"/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Образцы. </a:t>
            </a:r>
            <a:r>
              <a:rPr lang="ru-RU" alt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(соотношения типов и направлений реакций)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основании профиля числовых данных составляются 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основных и один дополнительный образец.</a:t>
            </a:r>
          </a:p>
          <a:p>
            <a:pPr marL="560070" indent="-51435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AutoNum type="arabicPeriod"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образец выражает относительную частоту разных направлений реакций, независимо от их типа.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Экстрапунитивные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интропунитивные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импунитивные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располагаются в порядке их убывающей частоты. Например, частоты Е - 14, I - 6, М - 4, записываются </a:t>
            </a: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Е&gt; I&gt; M.</a:t>
            </a:r>
          </a:p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AutoNum type="arabicPeriod" startAt="2"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Второй образец выражает относительную частоту типов реакций независимо от их направлений. Например, мы получили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ODпр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10,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EDвин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NPудовл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Записывается 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&gt; NP &gt; 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742112"/>
          </a:xfrm>
        </p:spPr>
        <p:txBody>
          <a:bodyPr/>
          <a:lstStyle/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 startAt="3"/>
              <a:defRPr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Третий образец выражает относительную частоту </a:t>
            </a:r>
            <a:r>
              <a:rPr lang="ru-RU" alt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трех наиболее часто встречающихся факторов независимо от типа и направления </a:t>
            </a: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реакций. Записывается, например, Е &gt; Е' &gt; М.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	Четвертый дополнительный образец включает </a:t>
            </a:r>
            <a:r>
              <a:rPr lang="ru-RU" alt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сравнение реакций Е в ситуациях «препятствия» и «обвинения». </a:t>
            </a: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Частоты Е и Е` рассчитывается в процентах, исходя также из 24, но поскольку только 8 (или 1/3) тестовых ситуаций позволяют подсчет Е, то максимальный процент таких ответов будет составлять 33. Для целей интерпретации полученные проценты могут быть сравнены с этим числом. </a:t>
            </a:r>
            <a:r>
              <a:rPr lang="ru-RU" altLang="ru-RU" sz="1600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(непонятно, зачем)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6511925" cy="1143000"/>
          </a:xfrm>
        </p:spPr>
        <p:txBody>
          <a:bodyPr/>
          <a:lstStyle/>
          <a:p>
            <a:pPr indent="-18288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Тенденции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549275"/>
            <a:ext cx="8928100" cy="630872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опыта испытуемый может </a:t>
            </a:r>
            <a:r>
              <a:rPr lang="ru-RU" alt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изменить свое суждение,</a:t>
            </a:r>
            <a:r>
              <a:rPr lang="ru-RU" alt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переходя из одного типа или направления реакций к другому. Подобное изменение имеет большое значение для пониманий реакций фрустрации, так как </a:t>
            </a:r>
            <a:r>
              <a:rPr lang="ru-RU" alt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показывает отношение испытуемого к своим собственным реакциям</a:t>
            </a:r>
            <a:r>
              <a:rPr lang="ru-RU" alt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Например, испытуемый может начать опыт, давая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экстрапунитивные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реакции, затем, после девяти или десяти ситуаций, которые вызывают у него чувство вины, начинает давать ответы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интропунитивного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типа. Анализ предполагает выявить существование таких </a:t>
            </a:r>
            <a:r>
              <a:rPr lang="ru-RU" alt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тенденций.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784976" cy="6408712"/>
          </a:xfrm>
        </p:spPr>
        <p:txBody>
          <a:bodyPr/>
          <a:lstStyle/>
          <a:p>
            <a:pPr marL="46037" indent="0">
              <a:buNone/>
            </a:pPr>
            <a:r>
              <a:rPr lang="ru-RU" sz="4400" dirty="0" smtClean="0"/>
              <a:t>Версии адаптированные:</a:t>
            </a:r>
          </a:p>
          <a:p>
            <a:pPr marL="46037" indent="0">
              <a:buNone/>
            </a:pPr>
            <a:r>
              <a:rPr lang="ru-RU" sz="4400" dirty="0" smtClean="0"/>
              <a:t>– Березина, полная (566) и сокращенная (ММИЛ -377)</a:t>
            </a:r>
          </a:p>
          <a:p>
            <a:pPr>
              <a:buFontTx/>
              <a:buChar char="-"/>
            </a:pPr>
            <a:r>
              <a:rPr lang="ru-RU" sz="4400" dirty="0" err="1" smtClean="0"/>
              <a:t>Собчик</a:t>
            </a:r>
            <a:r>
              <a:rPr lang="ru-RU" sz="4400" dirty="0" smtClean="0"/>
              <a:t> (СМИЛ), </a:t>
            </a:r>
            <a:r>
              <a:rPr lang="ru-RU" sz="4400" dirty="0"/>
              <a:t>полная (566) и </a:t>
            </a:r>
            <a:r>
              <a:rPr lang="ru-RU" sz="4400" dirty="0" smtClean="0"/>
              <a:t>сокращенная (388)</a:t>
            </a:r>
          </a:p>
          <a:p>
            <a:pPr>
              <a:buFontTx/>
              <a:buChar char="-"/>
            </a:pPr>
            <a:r>
              <a:rPr lang="ru-RU" sz="4400" dirty="0" err="1" smtClean="0"/>
              <a:t>Минимульт</a:t>
            </a:r>
            <a:r>
              <a:rPr lang="ru-RU" sz="4400" dirty="0" smtClean="0"/>
              <a:t> – 71 пункт, нет </a:t>
            </a:r>
            <a:r>
              <a:rPr lang="en-US" sz="4400" dirty="0" smtClean="0"/>
              <a:t>Mf</a:t>
            </a:r>
            <a:r>
              <a:rPr lang="ru-RU" sz="3600" dirty="0" smtClean="0">
                <a:solidFill>
                  <a:srgbClr val="00B050"/>
                </a:solidFill>
              </a:rPr>
              <a:t>(</a:t>
            </a:r>
            <a:r>
              <a:rPr lang="ru-RU" sz="3600" dirty="0" err="1" smtClean="0">
                <a:solidFill>
                  <a:srgbClr val="00B050"/>
                </a:solidFill>
              </a:rPr>
              <a:t>маск-фемин</a:t>
            </a:r>
            <a:r>
              <a:rPr lang="ru-RU" sz="3600" dirty="0" smtClean="0">
                <a:solidFill>
                  <a:srgbClr val="00B050"/>
                </a:solidFill>
              </a:rPr>
              <a:t>)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ru-RU" sz="4400" dirty="0" smtClean="0"/>
              <a:t>и </a:t>
            </a:r>
            <a:r>
              <a:rPr lang="en-US" sz="4400" dirty="0" smtClean="0"/>
              <a:t>Si</a:t>
            </a:r>
            <a:r>
              <a:rPr lang="ru-RU" sz="4400" dirty="0" smtClean="0"/>
              <a:t> </a:t>
            </a:r>
            <a:r>
              <a:rPr lang="ru-RU" sz="3600" dirty="0" smtClean="0">
                <a:solidFill>
                  <a:srgbClr val="00B050"/>
                </a:solidFill>
              </a:rPr>
              <a:t>(интроверсия)</a:t>
            </a:r>
            <a:r>
              <a:rPr lang="en-US" sz="4400" dirty="0" smtClean="0"/>
              <a:t>.</a:t>
            </a:r>
            <a:r>
              <a:rPr lang="ru-RU" sz="4400" dirty="0" smtClean="0"/>
              <a:t> </a:t>
            </a:r>
          </a:p>
          <a:p>
            <a:pPr marL="46037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4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13788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Формула вычисления численной оценки тенденции: (а-b)/ (</a:t>
            </a:r>
            <a:r>
              <a:rPr lang="ru-RU" alt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а+b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где а — количественная оценка в первой половине протокола (первые 12 рисунков), b - во второй его половине.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того, чтобы тенденция могла быть рассмотрена как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значимая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она должна вмещаться, по крайней мере, в 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четыре ответа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иметь минимальную оценку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0,33.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832"/>
            <a:ext cx="7694240" cy="733872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Анализируется пять типов тенденций.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731838"/>
            <a:ext cx="8856662" cy="6010275"/>
          </a:xfrm>
        </p:spPr>
        <p:txBody>
          <a:bodyPr/>
          <a:lstStyle/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типа </a:t>
            </a:r>
          </a:p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каждого из</a:t>
            </a:r>
          </a:p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факторов в </a:t>
            </a:r>
          </a:p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столбцах</a:t>
            </a:r>
            <a:endParaRPr lang="ru-RU" alt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1-й. Рассматривается направление реакции в столбце OD. </a:t>
            </a:r>
            <a:r>
              <a:rPr lang="ru-RU" alt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 Е' появляется пять раз: 3 раза в первой половине протокола  и 2 раза во второй половине с оценкой. Соотношение равно </a:t>
            </a:r>
            <a:r>
              <a:rPr lang="ru-RU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+1/5 (0,2).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Фактор I` появляется в целом только один раз, фактор М' появляется три раза </a:t>
            </a:r>
            <a:r>
              <a:rPr lang="ru-RU" alt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(незначимые частоты). </a:t>
            </a: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Тенденция 1-го типа отсутствует.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2-й. Аналогично рассматриваются факторы Е, I, М.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3-й. Аналогично рассматриваются факторы е, </a:t>
            </a:r>
            <a:r>
              <a:rPr lang="en-US" alt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</a:p>
        </p:txBody>
      </p:sp>
      <p:pic>
        <p:nvPicPr>
          <p:cNvPr id="57348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682625"/>
            <a:ext cx="3346450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>
            <a:off x="2555875" y="1052513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356100" y="908050"/>
            <a:ext cx="0" cy="86518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48263" y="908050"/>
            <a:ext cx="0" cy="86518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67400" y="908050"/>
            <a:ext cx="0" cy="86518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15888"/>
            <a:ext cx="8785225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4-й. Рассматриваются направления реакций </a:t>
            </a: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 учета столбцов </a:t>
            </a:r>
            <a:r>
              <a:rPr lang="ru-RU" altLang="ru-RU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строкам</a:t>
            </a: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рассмотрение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строки Е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указывает на наличие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факторов в первой половине и 6 - во второй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половине </a:t>
            </a:r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(50%).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Аналогично рассматриваются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371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157" y="1514009"/>
            <a:ext cx="5707063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олилиния 1"/>
          <p:cNvSpPr/>
          <p:nvPr/>
        </p:nvSpPr>
        <p:spPr>
          <a:xfrm>
            <a:off x="1817688" y="1903413"/>
            <a:ext cx="836612" cy="2505075"/>
          </a:xfrm>
          <a:custGeom>
            <a:avLst/>
            <a:gdLst>
              <a:gd name="connsiteX0" fmla="*/ 685523 w 836897"/>
              <a:gd name="connsiteY0" fmla="*/ 194189 h 2504275"/>
              <a:gd name="connsiteX1" fmla="*/ 59881 w 836897"/>
              <a:gd name="connsiteY1" fmla="*/ 319318 h 2504275"/>
              <a:gd name="connsiteX2" fmla="*/ 108008 w 836897"/>
              <a:gd name="connsiteY2" fmla="*/ 2263621 h 2504275"/>
              <a:gd name="connsiteX3" fmla="*/ 791401 w 836897"/>
              <a:gd name="connsiteY3" fmla="*/ 2244370 h 2504275"/>
              <a:gd name="connsiteX4" fmla="*/ 685523 w 836897"/>
              <a:gd name="connsiteY4" fmla="*/ 194189 h 2504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6897" h="2504275">
                <a:moveTo>
                  <a:pt x="685523" y="194189"/>
                </a:moveTo>
                <a:cubicBezTo>
                  <a:pt x="563603" y="-126653"/>
                  <a:pt x="156133" y="-25587"/>
                  <a:pt x="59881" y="319318"/>
                </a:cubicBezTo>
                <a:cubicBezTo>
                  <a:pt x="-36371" y="664223"/>
                  <a:pt x="-13912" y="1942779"/>
                  <a:pt x="108008" y="2263621"/>
                </a:cubicBezTo>
                <a:cubicBezTo>
                  <a:pt x="229928" y="2584463"/>
                  <a:pt x="688732" y="2590879"/>
                  <a:pt x="791401" y="2244370"/>
                </a:cubicBezTo>
                <a:cubicBezTo>
                  <a:pt x="894070" y="1897861"/>
                  <a:pt x="807443" y="515031"/>
                  <a:pt x="685523" y="194189"/>
                </a:cubicBezTo>
                <a:close/>
              </a:path>
            </a:pathLst>
          </a:custGeom>
          <a:solidFill>
            <a:srgbClr val="FFFF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875492" y="2276872"/>
            <a:ext cx="35283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888526" y="2777088"/>
            <a:ext cx="35283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948326" y="3392488"/>
            <a:ext cx="35283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5-й. Поперечная тенденция рассматривает распределение факторов в трех столбцах,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ТИПАМ реакций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учитывая направления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рассмотрение столбца OD указывает на наличие 4 факторов в первой половине и 6 - во второй половине </a:t>
            </a:r>
            <a:r>
              <a:rPr lang="ru-RU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(20%).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Аналогично рассматриваются столбцы ED и NP.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716338"/>
            <a:ext cx="5202237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лилиния 3"/>
          <p:cNvSpPr/>
          <p:nvPr/>
        </p:nvSpPr>
        <p:spPr>
          <a:xfrm>
            <a:off x="3297238" y="3454400"/>
            <a:ext cx="3197225" cy="738188"/>
          </a:xfrm>
          <a:custGeom>
            <a:avLst/>
            <a:gdLst>
              <a:gd name="connsiteX0" fmla="*/ 81873 w 3198386"/>
              <a:gd name="connsiteY0" fmla="*/ 183204 h 736948"/>
              <a:gd name="connsiteX1" fmla="*/ 957772 w 3198386"/>
              <a:gd name="connsiteY1" fmla="*/ 29200 h 736948"/>
              <a:gd name="connsiteX2" fmla="*/ 2786572 w 3198386"/>
              <a:gd name="connsiteY2" fmla="*/ 48451 h 736948"/>
              <a:gd name="connsiteX3" fmla="*/ 3123457 w 3198386"/>
              <a:gd name="connsiteY3" fmla="*/ 510463 h 736948"/>
              <a:gd name="connsiteX4" fmla="*/ 1708543 w 3198386"/>
              <a:gd name="connsiteY4" fmla="*/ 702969 h 736948"/>
              <a:gd name="connsiteX5" fmla="*/ 226252 w 3198386"/>
              <a:gd name="connsiteY5" fmla="*/ 683718 h 736948"/>
              <a:gd name="connsiteX6" fmla="*/ 81873 w 3198386"/>
              <a:gd name="connsiteY6" fmla="*/ 183204 h 73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98386" h="736948">
                <a:moveTo>
                  <a:pt x="81873" y="183204"/>
                </a:moveTo>
                <a:cubicBezTo>
                  <a:pt x="203793" y="74118"/>
                  <a:pt x="506989" y="51659"/>
                  <a:pt x="957772" y="29200"/>
                </a:cubicBezTo>
                <a:cubicBezTo>
                  <a:pt x="1408555" y="6741"/>
                  <a:pt x="2425625" y="-31759"/>
                  <a:pt x="2786572" y="48451"/>
                </a:cubicBezTo>
                <a:cubicBezTo>
                  <a:pt x="3147519" y="128661"/>
                  <a:pt x="3303128" y="401377"/>
                  <a:pt x="3123457" y="510463"/>
                </a:cubicBezTo>
                <a:cubicBezTo>
                  <a:pt x="2943786" y="619549"/>
                  <a:pt x="2191411" y="674093"/>
                  <a:pt x="1708543" y="702969"/>
                </a:cubicBezTo>
                <a:cubicBezTo>
                  <a:pt x="1225676" y="731845"/>
                  <a:pt x="503780" y="770345"/>
                  <a:pt x="226252" y="683718"/>
                </a:cubicBezTo>
                <a:cubicBezTo>
                  <a:pt x="-51276" y="597091"/>
                  <a:pt x="-40047" y="292290"/>
                  <a:pt x="81873" y="183204"/>
                </a:cubicBezTo>
                <a:close/>
              </a:path>
            </a:pathLst>
          </a:cu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Стрелка вниз 1"/>
          <p:cNvSpPr/>
          <p:nvPr/>
        </p:nvSpPr>
        <p:spPr>
          <a:xfrm>
            <a:off x="3923928" y="4005064"/>
            <a:ext cx="45719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136143" y="4098826"/>
            <a:ext cx="45719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02639" y="4098826"/>
            <a:ext cx="45719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511925" cy="857225"/>
          </a:xfrm>
        </p:spPr>
        <p:txBody>
          <a:bodyPr/>
          <a:lstStyle/>
          <a:p>
            <a:pPr indent="-18288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Интерпретация: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731838"/>
            <a:ext cx="8856662" cy="593725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Техника интерпретации включает несколько этапов.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Первый этап </a:t>
            </a: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изучение GCR (степень социальной адаптации). Если низкий GCR, то можно предполагать, что у испытуемого часты конфликты, и он недостаточно адаптирован к окружению. В норме &gt;50</a:t>
            </a: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r>
              <a:rPr lang="ru-RU" alt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больных неврозами GCR менее 35</a:t>
            </a: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r>
              <a:rPr lang="ru-RU" alt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Выявить норму на нормативной группе! Нормой считать показатели </a:t>
            </a:r>
            <a:r>
              <a:rPr lang="ru-RU" altLang="ru-RU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alt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процентиля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784976" cy="6552728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этап - изучение оценок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факторов </a:t>
            </a:r>
            <a:r>
              <a:rPr lang="ru-RU" alt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таблице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профилей –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«образца».</a:t>
            </a:r>
            <a:endParaRPr lang="ru-RU" alt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Сравниваются оценки направления реакций (E, I, M) Например, если Е&gt; М &gt;I ,  можно сказать, что субъект во </a:t>
            </a:r>
            <a:r>
              <a:rPr lang="ru-RU" alt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фрустрационной</a:t>
            </a:r>
            <a:r>
              <a:rPr lang="ru-RU" alt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ситуации будет с повышенной частотой отвечать в </a:t>
            </a:r>
            <a:r>
              <a:rPr lang="ru-RU" alt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экстрапунитивной</a:t>
            </a:r>
            <a:r>
              <a:rPr lang="ru-RU" alt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манере и очень редко в </a:t>
            </a:r>
            <a:r>
              <a:rPr lang="ru-RU" altLang="ru-R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интропунитивной</a:t>
            </a:r>
            <a:r>
              <a:rPr lang="ru-RU" alt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 это может служить признаком неадекватной самооценки. </a:t>
            </a:r>
          </a:p>
          <a:p>
            <a:pPr marL="46037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9164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856662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Оценки, типов реакций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разный смысл. Если мы получили повышенную оценку OD, то это говорит о том, что во </a:t>
            </a:r>
            <a:r>
              <a:rPr lang="ru-RU" alt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фрустрационных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ситуациях у субъекта преобладает более чем нормально идея препятствия.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Высокое ED означает слабую, уязвимую личность.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NP — признак адекватного реагирования, показатель той степени, в которой субъект может разрешить </a:t>
            </a:r>
            <a:r>
              <a:rPr lang="ru-RU" alt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фрустрационные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ситуации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marL="46037" indent="0">
              <a:buNone/>
            </a:pPr>
            <a:r>
              <a:rPr lang="ru-RU" alt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Третий этап — изучение тенденций. </a:t>
            </a:r>
            <a:r>
              <a:rPr lang="ru-RU" altLang="ru-RU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Дает понимание отношения испытуемого к своим реакциям</a:t>
            </a:r>
            <a:r>
              <a:rPr lang="ru-RU" altLang="ru-RU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Есть ли рефлексия?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8410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981950" cy="5181600"/>
          </a:xfrm>
        </p:spPr>
        <p:txBody>
          <a:bodyPr/>
          <a:lstStyle/>
          <a:p>
            <a:pPr indent="-182880" algn="just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– пройти тест в компьютерном варианте (модифицированный, один выбор из предложенных в каждой картинке)</a:t>
            </a:r>
            <a:b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Сет. Папка\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TST\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rosencveyg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7175351" cy="179316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Техника репертуарных решеток\</a:t>
            </a:r>
            <a:r>
              <a:rPr lang="ru-RU" alt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обзор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1. Общая информация.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/>
              </a:rPr>
              <a:t>(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ММ</a:t>
            </a:r>
            <a:r>
              <a:rPr lang="en-US" sz="3200" b="1" dirty="0" smtClean="0">
                <a:solidFill>
                  <a:srgbClr val="FF0000"/>
                </a:solidFill>
                <a:latin typeface="Times New Roman"/>
              </a:rPr>
              <a:t>PI-1)</a:t>
            </a:r>
            <a:endParaRPr lang="ru-RU" sz="3200" b="1" dirty="0" smtClean="0">
              <a:solidFill>
                <a:srgbClr val="FF0000"/>
              </a:solidFill>
              <a:latin typeface="Times New Roman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Валидный и надежный метод диагностики личности. Предназначен для исследования личности взрослых людей, типичных способов их поведения, адаптивных возможностей в условиях стресса.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Текст опросника включает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566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пунктов, которые касаются самочувствия, привычек, поведения, преобладающих переживаний и настроения, отношений к различным жизненным явлениям и пр. 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В результате обработки - показатели по </a:t>
            </a:r>
            <a:r>
              <a:rPr lang="ru-RU" sz="3200" b="1" dirty="0">
                <a:solidFill>
                  <a:srgbClr val="FF0000"/>
                </a:solidFill>
                <a:latin typeface="Times New Roman"/>
              </a:rPr>
              <a:t>10-ти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базовым и </a:t>
            </a:r>
            <a:r>
              <a:rPr lang="ru-RU" sz="3200" b="1" dirty="0">
                <a:solidFill>
                  <a:srgbClr val="FF0000"/>
                </a:solidFill>
                <a:latin typeface="Times New Roman"/>
              </a:rPr>
              <a:t>3-м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контрольным шкалам.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Содержимое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928100" cy="6480175"/>
          </a:xfrm>
          <a:ln w="38100"/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Есть «территория», но у каждого  есть уникальная ее карта для индивидуальной ориентировки в этом мире.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altLang="ru-RU" sz="2800" b="1" i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фиксируется в языке, надындивидуально, объективно и </a:t>
            </a:r>
            <a:r>
              <a:rPr lang="ru-RU" altLang="ru-RU" sz="2800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непсихологично</a:t>
            </a:r>
            <a:r>
              <a:rPr lang="ru-RU" alt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6037" indent="0" eaLnBrk="1" hangingPunct="1">
              <a:spcBef>
                <a:spcPts val="0"/>
              </a:spcBef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Смысл – индивидуален и субъективен</a:t>
            </a:r>
          </a:p>
          <a:p>
            <a:pPr marL="46037" indent="0" eaLnBrk="1" hangingPunct="1"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Даже идеально статистически выверенный личностный опросник – это лишь набор значений (обобщенное описание территории). Он лишь частично отражает карту испытуемого, </a:t>
            </a:r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важна именно уникальная карта.</a:t>
            </a:r>
          </a:p>
          <a:p>
            <a:pPr marL="46037" indent="0" eaLnBrk="1" hangingPunct="1">
              <a:buFont typeface="Georgia" panose="02040502050405020303" pitchFamily="18" charset="0"/>
              <a:buNone/>
              <a:defRPr/>
            </a:pPr>
            <a:r>
              <a:rPr lang="ru-RU" alt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Испытуемый, когда ему навязывают чужую карту чувствует себя подопытным кроликом.</a:t>
            </a:r>
          </a:p>
          <a:p>
            <a:pPr marL="46037" indent="0" eaLnBrk="1" hangingPunct="1">
              <a:buFont typeface="Georgia" panose="02040502050405020303" pitchFamily="18" charset="0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10225136" cy="633412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err="1" smtClean="0"/>
              <a:t>Дж.Келли</a:t>
            </a:r>
            <a:r>
              <a:rPr lang="ru-RU" sz="3600" dirty="0" smtClean="0"/>
              <a:t> (1955) теория конструктов</a:t>
            </a:r>
            <a:endParaRPr lang="ru-RU" sz="3600" dirty="0"/>
          </a:p>
        </p:txBody>
      </p:sp>
      <p:sp>
        <p:nvSpPr>
          <p:cNvPr id="65539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908050"/>
            <a:ext cx="8435975" cy="5400675"/>
          </a:xfrm>
        </p:spPr>
        <p:txBody>
          <a:bodyPr/>
          <a:lstStyle/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судит о своем мире с помощью понятийных схем, или моделей, которые он создает САМ и затем пытается приспособить к объективной действительности. Это приспособление не всегда является удачным…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Конструкты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способы истолкования мира, это «классификационно-оценочный эталон, 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сконструированный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человеком, проверенный (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валидизированный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им на практике, с помощью которого осуществляется восприятие и понимание окружающей действительности, 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оценка событий. В самом общем виде конструкт – это 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биполярный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признак, альтернатива, противоположные отношения и способы поведения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Конструкт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333375"/>
            <a:ext cx="5689600" cy="6264275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инструмент восприятия.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имеет два полюса. Конструкты  у каждого свои.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 дает возможность отражать определенную сторону реальности.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умный-глупый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Два конструкта дают возможность отражать одновременно две стороны реальности. 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умный-глупый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сильный-слабый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 конструкта дают возможность отражать одновременно три стороны реальности.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умный-глупый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сильный-слабый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добрый-злой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 больше конструктов, тем больше сторон реальности одновременно человек может воспринять. Кто имеет много конструктов -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cложный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мало -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простой</a:t>
            </a: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6564" name="Рисунок 2" descr="http://uchcom.botik.ru/educ/PSYCHOLOGY/Library/Kulikova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8913"/>
            <a:ext cx="30035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Рисунок 3" descr="http://uchcom.botik.ru/educ/PSYCHOLOGY/Library/Kulikova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76475"/>
            <a:ext cx="30035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Рисунок 4" descr="http://uchcom.botik.ru/educ/PSYCHOLOGY/Library/Kulikova/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73463"/>
            <a:ext cx="33623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3024" y="188640"/>
            <a:ext cx="9217024" cy="1143000"/>
          </a:xfrm>
        </p:spPr>
        <p:txBody>
          <a:bodyPr/>
          <a:lstStyle/>
          <a:p>
            <a:pPr marL="320040" indent="-32004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конструктов отдельно взятой личности - это ее "Образ мира".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7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1447800"/>
            <a:ext cx="8362950" cy="45720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людей, столько и "образов мира". </a:t>
            </a:r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Когнитивное сходство 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похожесть образов мира у разных людей. Это значит, что некоторые конструкты у них совпадают. 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Сходство интересов и сходство конструктов - не одно и то же. Интерес - это объект. (Мы любим футбол. Мы любим балет). Конструкт - это способ восприятия (как мы любим футбол или балет)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Конструкты берутся из жизненного опыта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981075"/>
            <a:ext cx="5543550" cy="5038725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конструкт не появится, пока хватает старых, чтобы воспринять этот мир. Если в этом мире мы встречаем нечто, что в рамки наших конструктов не вмещается, мы либо игнорируем эту реальность (отказываемся от нового опыта), либо обзаводимся новым конструктом, позволяющим это нечто воспринять</a:t>
            </a:r>
          </a:p>
        </p:txBody>
      </p:sp>
      <p:pic>
        <p:nvPicPr>
          <p:cNvPr id="68612" name="Рисунок 7" descr="http://uchcom.botik.ru/educ/PSYCHOLOGY/Library/Kulikova/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390650"/>
            <a:ext cx="3146425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3" name="Рисунок 10" descr="http://uchcom.botik.ru/educ/PSYCHOLOGY/Library/Kulikova/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38" y="4148138"/>
            <a:ext cx="302101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549275"/>
            <a:ext cx="8362950" cy="575945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конструктов 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сложноорганизованные, </a:t>
            </a:r>
            <a:r>
              <a:rPr lang="ru-RU" altLang="ru-RU" sz="28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иерархические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образования, которые постоянно находятся в динамике, но при этом они обладают определенной структурой, что позволяет им руководить действиями индивида.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или система конструктов должна иметь </a:t>
            </a: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диапазон пригодности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она служит пользователю надежным инструментом в </a:t>
            </a: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предсказании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событий. Диапазон пригодности конструкта охватывает все то, к чему «владелец» счел его применение полезным.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Содержимое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856663" cy="6480175"/>
          </a:xfrm>
        </p:spPr>
        <p:txBody>
          <a:bodyPr/>
          <a:lstStyle/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Технология репертуарных решеток –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способ: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Выявить уникальную систему конструктов 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Воспроизвести с ее помощью: </a:t>
            </a:r>
            <a:r>
              <a:rPr lang="ru-RU" alt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а)структуру отношений в определенной ситуации;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вероятность определенных поведенческих реакций в определенной ситуации; в) </a:t>
            </a:r>
            <a:r>
              <a:rPr lang="ru-RU" alt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«логику» принятия решений (в </a:t>
            </a:r>
            <a:r>
              <a:rPr lang="ru-RU" alt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так называемых интуитивных).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способ создания теста «под себя» с последующим его прохождением.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способ применения строгих статистических методов не к безличной выборке испытуемых, а к уникальной личности в уникальной предметной или социальной ситуации.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Содержимое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856663" cy="6480175"/>
          </a:xfrm>
        </p:spPr>
        <p:txBody>
          <a:bodyPr/>
          <a:lstStyle/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ТРР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Выбор предметной области и формулирование объектов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Выявление конструктов методом триад и в структурированном интервью.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Оценивание объектов в пространстве конструктов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Построение системы конструктов с применением статистических методов.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Интерпретация системы конструктов 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Использование системы конструктов для диагностики отношений к любым иным объектам, близким к предметной области.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Рисунок 13" descr="http://uchcom.botik.ru/educ/PSYCHOLOGY/Library/Kulikova/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67138"/>
            <a:ext cx="453707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437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Склейка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8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1052513"/>
            <a:ext cx="7129463" cy="4392612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умный (конструкт "умный-глупый"), он сильный (конструкт"сильный-слабый")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склейка конструктов: "умный-глупый" "сильный слабый" -  "умный, сильный - глупый, слабый"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Склейки есть у всех. Какие они - зависит от субъективного опыта каждого. Сколько их - зависит от когнитивной сложности.</a:t>
            </a:r>
          </a:p>
        </p:txBody>
      </p:sp>
      <p:pic>
        <p:nvPicPr>
          <p:cNvPr id="72709" name="Рисунок 12" descr="http://uchcom.botik.ru/educ/PSYCHOLOGY/Library/Kulikova/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412875"/>
            <a:ext cx="258921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337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Восприятие - это исследование мира. Конструкт - это гипотеза</a:t>
            </a:r>
          </a:p>
        </p:txBody>
      </p:sp>
      <p:sp>
        <p:nvSpPr>
          <p:cNvPr id="73731" name="Содержимое 2"/>
          <p:cNvSpPr>
            <a:spLocks noGrp="1"/>
          </p:cNvSpPr>
          <p:nvPr>
            <p:ph sz="quarter" idx="13"/>
          </p:nvPr>
        </p:nvSpPr>
        <p:spPr>
          <a:xfrm>
            <a:off x="539750" y="1268413"/>
            <a:ext cx="5400675" cy="4897437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- это процесс, подтверждения гипотезы.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Склейка конструктов - это гипотеза причинно-следственного характера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чаще подтверждается гипотеза, тем она крепче.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Расхождение ожидаемого и реальности - когнитивный диссонанс. Система конструктов требует изменений.</a:t>
            </a:r>
          </a:p>
        </p:txBody>
      </p:sp>
      <p:pic>
        <p:nvPicPr>
          <p:cNvPr id="73732" name="Рисунок 15" descr="http://uchcom.botik.ru/educ/PSYCHOLOGY/Library/Kulikova/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765175"/>
            <a:ext cx="321786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3" name="Рисунок 18" descr="http://uchcom.botik.ru/educ/PSYCHOLOGY/Library/Kulikova/11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068638"/>
            <a:ext cx="34925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На теорию не опирается.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Процедура создания - на сравнении ответов испытуемых различающихся по психиатрическому диагнозу в соответствии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 классификацией психопатологических синдромов Э. </a:t>
            </a:r>
            <a:r>
              <a:rPr lang="ru-RU" alt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Крепелина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Оценка результатов основана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на достоверном отличии ответов репрезентативной группы лиц с определенными психопатологическими синдромами от группы здоровых лиц.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4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Рисунок 21" descr="http://uchcom.botik.ru/educ/PSYCHOLOGY/Library/Kulikova/1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33375"/>
            <a:ext cx="3490913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362950" cy="93662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Когнитивная система активно ищет выходы из диссонанса</a:t>
            </a:r>
          </a:p>
        </p:txBody>
      </p:sp>
      <p:sp>
        <p:nvSpPr>
          <p:cNvPr id="74756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1196975"/>
            <a:ext cx="5976938" cy="5256213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первый: 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Расклейка конструктов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второй: 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Переключение полюсов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третий: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Искажение событий: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(сказала неумное, или не баба) –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склейка сохраняется, и из диссонанса выход</a:t>
            </a:r>
          </a:p>
        </p:txBody>
      </p:sp>
      <p:pic>
        <p:nvPicPr>
          <p:cNvPr id="74757" name="Рисунок 22" descr="http://uchcom.botik.ru/educ/PSYCHOLOGY/Library/Kulikova/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349500"/>
            <a:ext cx="33623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8" name="Рисунок 23" descr="http://uchcom.botik.ru/educ/PSYCHOLOGY/Library/Kulikova/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137025"/>
            <a:ext cx="3276600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147050" cy="792163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Основной постулат Теории личностных конструктов гласит:</a:t>
            </a:r>
          </a:p>
        </p:txBody>
      </p:sp>
      <p:sp>
        <p:nvSpPr>
          <p:cNvPr id="75779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81075"/>
            <a:ext cx="8291512" cy="5616575"/>
          </a:xfrm>
        </p:spPr>
        <p:txBody>
          <a:bodyPr/>
          <a:lstStyle/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определяется тем, как люди 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прогнозируют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будущие события. Иначе говоря, все поведение человека (мысли и поступки) направлено на прогноз событий.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об истолковании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конкретный человек антиципирует события путем истолкования их повторений»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 лат. </a:t>
            </a:r>
            <a:r>
              <a:rPr lang="en-US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anticipatio</a:t>
            </a: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предвосхищаю)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об организации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«каждый человек по-своему, сообразно собственным интересам при антиципировании событий, развивает систему истолкования, включающую порядковые отношения между конструктами».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 дихотомии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 каждого человека система истолкования состоит из конечного числа дихотомических конструктов».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 диапазоне пригодности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«конструкт пригоден для антиципации только ограниченного круга событий».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1223962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ПРОЦЕДУРА ВЫЯВЛЕНИЯ КОНСТРУКТОВ – </a:t>
            </a:r>
            <a:br>
              <a:rPr lang="ru-RU" altLang="ru-RU" sz="2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Интервьюирование («метод триад» - </a:t>
            </a:r>
            <a:r>
              <a:rPr lang="ru-RU" altLang="ru-RU" sz="2600" i="1" smtClean="0">
                <a:latin typeface="Times New Roman" pitchFamily="18" charset="0"/>
                <a:cs typeface="Times New Roman" pitchFamily="18" charset="0"/>
              </a:rPr>
              <a:t>что объединяет два понятия и отличает от третьего (удобней карточки)</a:t>
            </a: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</p:nvPr>
        </p:nvGraphicFramePr>
        <p:xfrm>
          <a:off x="395288" y="2133600"/>
          <a:ext cx="8424862" cy="4400550"/>
        </p:xfrm>
        <a:graphic>
          <a:graphicData uri="http://schemas.openxmlformats.org/drawingml/2006/table">
            <a:tbl>
              <a:tblPr/>
              <a:tblGrid>
                <a:gridCol w="3906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18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имеет колеса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имеет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ноги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твердый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пушистый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перевозит немного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пассажиров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перевозит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 пассажиров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ездит по рельсам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ездит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где хочется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полезный конечный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конечный продукт загрязняет среду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органическое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топливо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неорганическое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топливо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рожденный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изготовленный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быстрый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медленный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личном пользовании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принадлежит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неразборный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открыт доступ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деталям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привлекателен для детей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 привлекает детей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755650" y="1412875"/>
            <a:ext cx="3887788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6827" name="Прямоугольник 4"/>
          <p:cNvSpPr>
            <a:spLocks noChangeArrowheads="1"/>
          </p:cNvSpPr>
          <p:nvPr/>
        </p:nvSpPr>
        <p:spPr bwMode="auto">
          <a:xfrm>
            <a:off x="755650" y="1557338"/>
            <a:ext cx="561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 –   ПОЕЗД      –  ОСЕЛ :</a:t>
            </a:r>
          </a:p>
        </p:txBody>
      </p:sp>
      <p:sp>
        <p:nvSpPr>
          <p:cNvPr id="7" name="Овал 6"/>
          <p:cNvSpPr/>
          <p:nvPr/>
        </p:nvSpPr>
        <p:spPr>
          <a:xfrm>
            <a:off x="3132138" y="1412875"/>
            <a:ext cx="3889375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772400" cy="922337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триад (личностный конструкт):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3"/>
          </p:nvPr>
        </p:nvGraphicFramePr>
        <p:xfrm>
          <a:off x="684213" y="2276475"/>
          <a:ext cx="7775575" cy="3744913"/>
        </p:xfrm>
        <a:graphic>
          <a:graphicData uri="http://schemas.openxmlformats.org/drawingml/2006/table">
            <a:tbl>
              <a:tblPr/>
              <a:tblGrid>
                <a:gridCol w="3956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9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теплый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холодный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счастливый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несчастный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еще надеющийся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оставивший надежды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мужчина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женщина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нравится музыка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туг на ухо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голосует за Единую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Россию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голосует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коммунистов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высшим образованием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без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179388" y="1196975"/>
            <a:ext cx="2305050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92275" y="1196975"/>
            <a:ext cx="2519363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844" name="Прямоугольник 5"/>
          <p:cNvSpPr>
            <a:spLocks noChangeArrowheads="1"/>
          </p:cNvSpPr>
          <p:nvPr/>
        </p:nvSpPr>
        <p:spPr bwMode="auto">
          <a:xfrm>
            <a:off x="179388" y="1341438"/>
            <a:ext cx="43926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    -      Я     - Начальник</a:t>
            </a:r>
          </a:p>
        </p:txBody>
      </p:sp>
      <p:sp>
        <p:nvSpPr>
          <p:cNvPr id="77845" name="Прямоугольник 6"/>
          <p:cNvSpPr>
            <a:spLocks noChangeArrowheads="1"/>
          </p:cNvSpPr>
          <p:nvPr/>
        </p:nvSpPr>
        <p:spPr bwMode="auto">
          <a:xfrm>
            <a:off x="4787900" y="1268413"/>
            <a:ext cx="392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    - Начальник-     Я</a:t>
            </a:r>
          </a:p>
        </p:txBody>
      </p:sp>
      <p:sp>
        <p:nvSpPr>
          <p:cNvPr id="8" name="Овал 7"/>
          <p:cNvSpPr/>
          <p:nvPr/>
        </p:nvSpPr>
        <p:spPr>
          <a:xfrm>
            <a:off x="4572000" y="1125538"/>
            <a:ext cx="2952750" cy="79057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011863" y="1052513"/>
            <a:ext cx="2520950" cy="79216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507412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Задание 1: 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692150"/>
            <a:ext cx="8569325" cy="59055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Подумайте о Вашей учебе в университете, тех действиях которые Вы обычно осуществляете в процессе  обучения.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Запишите 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первой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краткое описание действия, которое Вы считаете наиболее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важным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 процессе Вашей учебы. Чем определеннее Вы сможете это сделать, тем лучше.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второй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запишите краткое описание действия, которое, как Вы находите, предъявляет наибольшие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требования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 Вашим способностям, навыкам.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третьей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составьте краткое описание действия, которое Вы расцениваете как достаточно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рутинное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 Вашей учебе.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713787" cy="10795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Моя учеба/работа (очень важно / профессионализм / рутина)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(чтение литературы – подготовка к семинарам – посещение занятий)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(подготовка документов – проведение занятий - еженедельные совещания)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395288" y="2349500"/>
          <a:ext cx="7993062" cy="3743325"/>
        </p:xfrm>
        <a:graphic>
          <a:graphicData uri="http://schemas.openxmlformats.org/drawingml/2006/table">
            <a:tbl>
              <a:tblPr/>
              <a:tblGrid>
                <a:gridCol w="3595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6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получаю удовольствие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не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получаю удовольствия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предсказуемый результат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непредсказуемый результат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влияет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 оценки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влияет на оценки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расходую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 времени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расходую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мало времени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моими коллегами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руковожу процессом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управляют мной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71550" y="1700213"/>
            <a:ext cx="2320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 (объекты)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(схожесть /различие)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08625" y="1484313"/>
            <a:ext cx="2239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Конструкты (шкалы)</a:t>
            </a:r>
          </a:p>
        </p:txBody>
      </p:sp>
      <p:sp>
        <p:nvSpPr>
          <p:cNvPr id="9" name="Выноска со стрелкой вниз 8"/>
          <p:cNvSpPr/>
          <p:nvPr/>
        </p:nvSpPr>
        <p:spPr>
          <a:xfrm rot="10800000">
            <a:off x="611188" y="1341438"/>
            <a:ext cx="3168650" cy="936625"/>
          </a:xfrm>
          <a:prstGeom prst="downArrowCallout">
            <a:avLst>
              <a:gd name="adj1" fmla="val 25000"/>
              <a:gd name="adj2" fmla="val 22084"/>
              <a:gd name="adj3" fmla="val 25000"/>
              <a:gd name="adj4" fmla="val 6497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076825" y="1412875"/>
            <a:ext cx="3168650" cy="792163"/>
          </a:xfrm>
          <a:prstGeom prst="downArrowCallout">
            <a:avLst>
              <a:gd name="adj1" fmla="val 25000"/>
              <a:gd name="adj2" fmla="val 22084"/>
              <a:gd name="adj3" fmla="val 25000"/>
              <a:gd name="adj4" fmla="val 6497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898" name="TextBox 10"/>
          <p:cNvSpPr txBox="1">
            <a:spLocks noChangeArrowheads="1"/>
          </p:cNvSpPr>
          <p:nvPr/>
        </p:nvSpPr>
        <p:spPr bwMode="auto">
          <a:xfrm>
            <a:off x="0" y="60928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Процедура: Структурированное интервью. Элементов 7-12-24 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362950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Задание 2: </a:t>
            </a:r>
          </a:p>
        </p:txBody>
      </p:sp>
      <p:sp>
        <p:nvSpPr>
          <p:cNvPr id="80899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620713"/>
            <a:ext cx="8640763" cy="5976937"/>
          </a:xfrm>
        </p:spPr>
        <p:txBody>
          <a:bodyPr/>
          <a:lstStyle/>
          <a:p>
            <a:pPr eaLnBrk="1" hangingPunct="1"/>
            <a:r>
              <a:rPr lang="ru-RU" altLang="ru-RU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Получите как можно больше конструктов к следующим триадам элементов («протестируйте» сначала себя, а потом 2-3 своих друзей, посмотрите, насколько отличаются Ваши конструкты):</a:t>
            </a: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 конструкты своего друга, используя в качестве элементов 9 программ телевидения (радио) или фильмов. Попытайтесь сделать то же самое с другим товарищем, вкусы которого отличны от вкусов первого, и сравните результаты. Лучше сравнивать их следующим образом:  123-147-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1  2  3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4  5  6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7  8  9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1773238"/>
          <a:ext cx="7775576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77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Билл Клинтон</a:t>
                      </a: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i="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Борис Ельцин</a:t>
                      </a:r>
                      <a:endParaRPr kumimoji="0" lang="ru-RU" sz="1800" b="1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Джордж Буш</a:t>
                      </a: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Владимир Путин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Барак </a:t>
                      </a:r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Обама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smtClean="0">
                          <a:latin typeface="Times New Roman" pitchFamily="18" charset="0"/>
                          <a:cs typeface="Times New Roman" pitchFamily="18" charset="0"/>
                        </a:rPr>
                        <a:t>Дмитрий Медведев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4213" y="3068638"/>
          <a:ext cx="7775576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77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Владимир Жириновский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Джонни Депп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ru-RU" sz="1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Геннадий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Зюганов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Брэд</a:t>
                      </a:r>
                      <a:r>
                        <a:rPr kumimoji="0"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Питт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Михаил Прохоров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Киану</a:t>
                      </a: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Ривз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15888"/>
            <a:ext cx="8497887" cy="6481762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выявления конструктов строится матрица-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пустографка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конструкт* объект.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Испытуемый по избранной шкале оценивает объекты в поле конструктов. Полученный многомерный массив подвергается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факторному, кластерному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анализу,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многомерному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шкалированию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визализируются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интерпретируются.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15888"/>
            <a:ext cx="8497887" cy="6481762"/>
          </a:xfrm>
        </p:spPr>
        <p:txBody>
          <a:bodyPr rtlCol="0">
            <a:normAutofit lnSpcReduction="10000"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Кроме того применяются другие виды решеток (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мликативная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резистентная)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для выявления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иерархии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конструктов 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диссонансов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конструктной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системе (точки психологической напряженности, места работы психологических защит, глубинные причины проблем).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 сравнение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конструктных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 двух людей и групп людей.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вышел за пределы психологии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3412"/>
          </a:xfrm>
        </p:spPr>
        <p:txBody>
          <a:bodyPr>
            <a:normAutofit fontScale="90000"/>
          </a:bodyPr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Литература по теме: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08050"/>
            <a:ext cx="8291512" cy="56896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Келли Дж. Теория личности. СПб.: Речь, 2000.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Франселла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Баннистер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 Новый метод исследования личности. Руководство по репертуарным личностным методикам. М.: Прогресс, 1987.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Валери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Стюарт ПРАКТИЧЕСКОЕ ПРИМЕНЕНИЕ РЕПЕРТУАРНЫХ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РЕШЕТОК В БИЗНЕСЕ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Петренко В. Ф. Основы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психосемантики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СПб, 2005.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Компьютерная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KELLI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Тарарухина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М.И.,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Ионцева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 Техника репертуарных решеток Дж. Келли// Социология: методология, методы, математические модели, 1997. №8.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www.enquirewithin.co.nz/backgrou.htm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4000" dirty="0" smtClean="0">
                <a:latin typeface="Times New Roman" panose="02020603050405020304" pitchFamily="18" charset="0"/>
              </a:rPr>
              <a:t>Используется в психиатрии, психотерапии, наркологии, психосоматической медицине. Для отбора и оценки персонала, в  судебно-психологической экспертизе, в системе образования, занятости, в бизнесе, на транспорте, в вооруженных силах, МВД, в спорте, в семейном консультировании.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На основе </a:t>
            </a:r>
            <a:r>
              <a:rPr lang="en-US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MMPI 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созданы десятки опросников</a:t>
            </a:r>
            <a:r>
              <a:rPr lang="en-US" altLang="ru-RU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ru-RU" altLang="ru-RU" sz="40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3412"/>
          </a:xfrm>
        </p:spPr>
        <p:txBody>
          <a:bodyPr>
            <a:normAutofit fontScale="90000"/>
          </a:bodyPr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Литература по теме: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08050"/>
            <a:ext cx="8291512" cy="56896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Келли Дж. Теория личности. СПб.: Речь, 2000.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Франселла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Баннистер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 Новый метод исследования личности. Руководство по репертуарным личностным методикам. М.: Прогресс, 1987.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Валери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Стюарт ПРАКТИЧЕСКОЕ ПРИМЕНЕНИЕ РЕПЕРТУАРНЫХ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РЕШЕТОК В БИЗНЕСЕ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Петренко В. Ф. Основы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психосемантики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СПб, 2005.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Компьютерная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KELLI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Тарарухина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М.И.,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Ионцева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 Техника репертуарных решеток Дж. Келли// Социология: методология, методы, математические модели, 1997. №8.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www.enquirewithin.co.nz/backgrou.htm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579296" cy="6624736"/>
          </a:xfrm>
          <a:extLst/>
        </p:spPr>
        <p:txBody>
          <a:bodyPr rtlCol="0">
            <a:normAutofit/>
          </a:bodyPr>
          <a:lstStyle/>
          <a:p>
            <a:pPr marL="2160000" lvl="8" indent="0">
              <a:lnSpc>
                <a:spcPct val="115000"/>
              </a:lnSpc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6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Диагностика личности с использованием типологии Юнга</a:t>
            </a:r>
            <a:endParaRPr lang="ru-RU" sz="6600" dirty="0" smtClean="0">
              <a:solidFill>
                <a:srgbClr val="FF0000"/>
              </a:solidFill>
              <a:latin typeface="Times New Roman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640762" cy="6335712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Юнга</a:t>
            </a:r>
            <a:endParaRPr lang="ru-RU" altLang="ru-RU" sz="44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Ввёл в психологию Понятие «</a:t>
            </a:r>
            <a:r>
              <a:rPr lang="ru-RU" altLang="ru-RU" sz="3600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Типология Юнга"/>
              </a:rPr>
              <a:t>психических функций</a:t>
            </a: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Опираясь на свой практический опыт, Юнг выделил и обозначил следующие характеристики: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«мышление» -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«чувство»,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«ощущение» -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«интуиция».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«Рациональные» функции 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«иррациональные» 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642350" cy="64801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Юнга, одна из этих характеристик или «функций» </a:t>
            </a:r>
            <a:r>
              <a:rPr lang="ru-RU" altLang="ru-RU" sz="3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господствующей над другими, и тогда формируется соответствующий «психологический тип». </a:t>
            </a:r>
            <a:endParaRPr lang="ru-RU" altLang="ru-RU" sz="3600" smtClean="0">
              <a:solidFill>
                <a:schemeClr val="tx1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характеристикой, выделенной Юнгом, была </a:t>
            </a:r>
            <a:r>
              <a:rPr lang="ru-RU" altLang="ru-RU" sz="3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установка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может быть </a:t>
            </a:r>
            <a:r>
              <a:rPr lang="ru-RU" altLang="ru-RU" sz="3600" u="sng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tooltip="Интроверсия — экстраверсия"/>
              </a:rPr>
              <a:t>экстравертной либо интровертной</a:t>
            </a:r>
            <a:r>
              <a:rPr lang="ru-RU" altLang="ru-RU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360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24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" indent="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62622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Юнг не предназначал свою типологическую систему для классификации людей. Однако она была практически развита (независимо) в США и СССР ( </a:t>
            </a:r>
            <a:r>
              <a:rPr lang="ru-RU" altLang="ru-RU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 Майерс—Бриггс  </a:t>
            </a:r>
            <a:r>
              <a:rPr lang="ru-RU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соционика Аугустинавичюте</a:t>
            </a:r>
            <a:r>
              <a:rPr lang="ru-RU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соответственно).</a:t>
            </a:r>
            <a:endParaRPr lang="ru-RU" altLang="ru-RU" sz="28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по разному, но оба практических направления выводят из типологии Юнга существование </a:t>
            </a: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психотипов</a:t>
            </a:r>
            <a:r>
              <a:rPr lang="ru-RU" altLang="ru-RU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Даны подробные характеристики, определены сильные и слабые качества, даны примеры представителей типов среди известных людей.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endParaRPr lang="ru-RU" altLang="ru-RU" sz="28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89092" name="Объект 3"/>
          <p:cNvGraphicFramePr>
            <a:graphicFrameLocks noChangeAspect="1"/>
          </p:cNvGraphicFramePr>
          <p:nvPr/>
        </p:nvGraphicFramePr>
        <p:xfrm>
          <a:off x="3563938" y="544512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56" name="Документ" showAsIcon="1" r:id="rId3" imgW="914400" imgH="771525" progId="Word.Document.12">
                  <p:embed/>
                </p:oleObj>
              </mc:Choice>
              <mc:Fallback>
                <p:oleObj name="Документ" showAsIcon="1" r:id="rId3" imgW="914400" imgH="771525" progId="Word.Document.12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445125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Прикладное значение заключается «в правильной оценке человеком собственного потенциала и нахождении адекватных путей </a:t>
            </a:r>
            <a:r>
              <a:rPr lang="ru-RU" altLang="ru-RU" sz="3600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амоактуализация"/>
              </a:rPr>
              <a:t>самореализации</a:t>
            </a: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объективном восприятии возможностей и способностей окружающих, чтобы строить более гармоничные взаимоотношения с ними».</a:t>
            </a:r>
            <a:endParaRPr lang="ru-RU" altLang="ru-RU" sz="36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" indent="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91139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964612" cy="64801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Тесты-опросники:</a:t>
            </a:r>
            <a:endParaRPr lang="ru-RU" altLang="ru-RU" sz="36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Майерс-Бриггс.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Кейрси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Гуленко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smtClean="0">
                <a:latin typeface="Times New Roman" panose="02020603050405020304" pitchFamily="18" charset="0"/>
                <a:cs typeface="Calibri" panose="020F0502020204030204" pitchFamily="34" charset="0"/>
              </a:rPr>
              <a:t> Много классификаторов: пособий по наблюдению и анализу продуктов деятельности.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Критика за недостаточную эмпиричность, надуманность, схематичность.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 И по факту сходится и народу нравится.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Объект 2"/>
          <p:cNvSpPr>
            <a:spLocks noGrp="1"/>
          </p:cNvSpPr>
          <p:nvPr>
            <p:ph sz="quarter" idx="13"/>
          </p:nvPr>
        </p:nvSpPr>
        <p:spPr>
          <a:xfrm>
            <a:off x="468313" y="333375"/>
            <a:ext cx="8424862" cy="62642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Юнг, К. Г. 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hlinkClick r:id="rId2"/>
              </a:rPr>
              <a:t>Психологические типы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 / под ред. В. Зеленского; пер. С. Лорие. — СПб. : 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hlinkClick r:id="rId3" tooltip="Азбука (издательство)"/>
              </a:rPr>
              <a:t>Азбука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 2001.</a:t>
            </a:r>
            <a:endParaRPr lang="ru-RU" altLang="ru-RU" sz="4000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Отто Крегер «Типы людей и бизнес»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Аугустинавичюте А. Соционика: Введение / Сост. Л. Филиппов. — М.: СПб.: Terra Fantastica, 1998. — 448 с.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4452</TotalTime>
  <Words>4907</Words>
  <Application>Microsoft Office PowerPoint</Application>
  <PresentationFormat>Экран (4:3)</PresentationFormat>
  <Paragraphs>573</Paragraphs>
  <Slides>97</Slides>
  <Notes>0</Notes>
  <HiddenSlides>9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97</vt:i4>
      </vt:variant>
    </vt:vector>
  </HeadingPairs>
  <TitlesOfParts>
    <vt:vector size="106" baseType="lpstr">
      <vt:lpstr>Arial</vt:lpstr>
      <vt:lpstr>Calibri</vt:lpstr>
      <vt:lpstr>Georgia</vt:lpstr>
      <vt:lpstr>Times New Roman</vt:lpstr>
      <vt:lpstr>Trebuchet MS</vt:lpstr>
      <vt:lpstr>Wingdings 2</vt:lpstr>
      <vt:lpstr>YS Text</vt:lpstr>
      <vt:lpstr>Воздушный поток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Оценки факторов (профили)</vt:lpstr>
      <vt:lpstr>Презентация PowerPoint</vt:lpstr>
      <vt:lpstr>Презентация PowerPoint</vt:lpstr>
      <vt:lpstr>Презентация PowerPoint</vt:lpstr>
      <vt:lpstr>Тенденции </vt:lpstr>
      <vt:lpstr>Презентация PowerPoint</vt:lpstr>
      <vt:lpstr>Анализируется пять типов тенденций.</vt:lpstr>
      <vt:lpstr>Презентация PowerPoint</vt:lpstr>
      <vt:lpstr>Презентация PowerPoint</vt:lpstr>
      <vt:lpstr>Интерпретация:</vt:lpstr>
      <vt:lpstr>Презентация PowerPoint</vt:lpstr>
      <vt:lpstr>Презентация PowerPoint</vt:lpstr>
      <vt:lpstr>Презентация PowerPoint</vt:lpstr>
      <vt:lpstr>Рекомендация – пройти тест в компьютерном варианте (модифицированный, один выбор из предложенных в каждой картинке)  Сет. Папка\TST\rosencveyg</vt:lpstr>
      <vt:lpstr>Техника репертуарных решеток\обзор </vt:lpstr>
      <vt:lpstr>Презентация PowerPoint</vt:lpstr>
      <vt:lpstr>Дж.Келли (1955) теория конструктов</vt:lpstr>
      <vt:lpstr>Конструкт</vt:lpstr>
      <vt:lpstr>Система конструктов отдельно взятой личности - это ее "Образ мира". </vt:lpstr>
      <vt:lpstr>Конструкты берутся из жизненного опыта</vt:lpstr>
      <vt:lpstr>Презентация PowerPoint</vt:lpstr>
      <vt:lpstr>Презентация PowerPoint</vt:lpstr>
      <vt:lpstr>Презентация PowerPoint</vt:lpstr>
      <vt:lpstr>Склейка</vt:lpstr>
      <vt:lpstr>Восприятие - это исследование мира. Конструкт - это гипотеза</vt:lpstr>
      <vt:lpstr>Когнитивная система активно ищет выходы из диссонанса</vt:lpstr>
      <vt:lpstr>Основной постулат Теории личностных конструктов гласит:</vt:lpstr>
      <vt:lpstr>ПРОЦЕДУРА ВЫЯВЛЕНИЯ КОНСТРУКТОВ –  Интервьюирование («метод триад» - что объединяет два понятия и отличает от третьего (удобней карточки)) </vt:lpstr>
      <vt:lpstr>Метод триад (личностный конструкт):</vt:lpstr>
      <vt:lpstr>Задание 1: </vt:lpstr>
      <vt:lpstr>Моя учеба/работа (очень важно / профессионализм / рутина): (чтение литературы – подготовка к семинарам – посещение занятий)  (подготовка документов – проведение занятий - еженедельные совещания)</vt:lpstr>
      <vt:lpstr>Задание 2: </vt:lpstr>
      <vt:lpstr>Презентация PowerPoint</vt:lpstr>
      <vt:lpstr>Презентация PowerPoint</vt:lpstr>
      <vt:lpstr>Литература по теме:</vt:lpstr>
      <vt:lpstr>Литература по теме:</vt:lpstr>
      <vt:lpstr>Презентация PowerPoint</vt:lpstr>
      <vt:lpstr>Презентация PowerPoint</vt:lpstr>
      <vt:lpstr>Презентация PowerPoint</vt:lpstr>
      <vt:lpstr> </vt:lpstr>
      <vt:lpstr>Презентация PowerPoint</vt:lpstr>
      <vt:lpstr> 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Пузанова</dc:creator>
  <cp:lastModifiedBy>Учетная запись Майкрософт</cp:lastModifiedBy>
  <cp:revision>228</cp:revision>
  <dcterms:created xsi:type="dcterms:W3CDTF">2011-04-17T20:35:12Z</dcterms:created>
  <dcterms:modified xsi:type="dcterms:W3CDTF">2024-04-22T16:07:27Z</dcterms:modified>
</cp:coreProperties>
</file>