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5"/>
  </p:notesMasterIdLst>
  <p:sldIdLst>
    <p:sldId id="256" r:id="rId2"/>
    <p:sldId id="257" r:id="rId3"/>
    <p:sldId id="268" r:id="rId4"/>
    <p:sldId id="25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64" r:id="rId16"/>
    <p:sldId id="266" r:id="rId17"/>
    <p:sldId id="267" r:id="rId18"/>
    <p:sldId id="259" r:id="rId19"/>
    <p:sldId id="260" r:id="rId20"/>
    <p:sldId id="261" r:id="rId21"/>
    <p:sldId id="262" r:id="rId22"/>
    <p:sldId id="263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6A19F-E70A-436F-89B0-474D4AD8CF99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15281-CD2C-4779-B7CF-3DCDE41E97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15281-CD2C-4779-B7CF-3DCDE41E977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ivo.garant.ru/document/redirect/12176527/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vo.garant.ru/document?id=71202114&amp;sub=0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99350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352810/c9ba7b9848da9ee6732f9ecc09caffd7f559557d/" TargetMode="External"/><Relationship Id="rId2" Type="http://schemas.openxmlformats.org/officeDocument/2006/relationships/hyperlink" Target="http://www.consultant.ru/document/cons_doc_LAW_99350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emo.garant.ru/document/redirect/74647990/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714357"/>
            <a:ext cx="8458200" cy="3157556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Основные принципы лекарственного обеспечения стационарных больных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714884"/>
            <a:ext cx="4953000" cy="937654"/>
          </a:xfrm>
        </p:spPr>
        <p:txBody>
          <a:bodyPr/>
          <a:lstStyle/>
          <a:p>
            <a:r>
              <a:rPr lang="ru-RU" smtClean="0"/>
              <a:t>3 </a:t>
            </a:r>
            <a:r>
              <a:rPr lang="ru-RU" smtClean="0"/>
              <a:t>курс </a:t>
            </a:r>
            <a:r>
              <a:rPr lang="ru-RU" smtClean="0"/>
              <a:t>5 </a:t>
            </a:r>
            <a:r>
              <a:rPr lang="ru-RU" dirty="0" smtClean="0"/>
              <a:t>семестр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Аптека медицинской организации: организация работы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28867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b="1" dirty="0" smtClean="0"/>
              <a:t>Рабочее место провизора-технолога по приему требований и отпуску товаров аптечного ассортимента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Это рабочее место располагается в рецептурной. На рабочем месте устанавливается типовое оборудование, которое включает секционный стол, шкафы для хранения лекарственных препаратов, вертушки для хранения изготовленных лекарственных форм. Кроме того, рабочее место оснащается холодильником для хранения </a:t>
            </a:r>
            <a:r>
              <a:rPr lang="ru-RU" dirty="0" err="1" smtClean="0"/>
              <a:t>термолабильных</a:t>
            </a:r>
            <a:r>
              <a:rPr lang="ru-RU" dirty="0" smtClean="0"/>
              <a:t> лекарственных препаратов, сейфом для хранения наркотических средств и психотропных веществ, а также компьютером.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4286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Аптека медицинской организации: организация работы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643998" cy="5572164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Организация снабжения отделений и кабинетов МО </a:t>
            </a:r>
            <a:r>
              <a:rPr lang="ru-RU" dirty="0" err="1" smtClean="0"/>
              <a:t>ЛП</a:t>
            </a:r>
            <a:r>
              <a:rPr lang="ru-RU" dirty="0" smtClean="0"/>
              <a:t> и медицинскими изделиями возлагается на администрацию МО с привлечением руководства аптеки. Руководитель аптеки несет ответственность за качество работы по обеспечению отделений и кабинетов МО лекарственными препаратами и медицинскими изделиями. </a:t>
            </a:r>
          </a:p>
          <a:p>
            <a:pPr algn="just">
              <a:buNone/>
            </a:pPr>
            <a:r>
              <a:rPr lang="ru-RU" b="1" dirty="0" smtClean="0"/>
              <a:t>Заведующий аптекой принимает участие в закупке товаров аптечного ассортимента на конкурсной основе.</a:t>
            </a:r>
          </a:p>
          <a:p>
            <a:pPr algn="just">
              <a:buNone/>
            </a:pPr>
            <a:r>
              <a:rPr lang="ru-RU" dirty="0" smtClean="0"/>
              <a:t>На первом этапе определяется потребность отделений в товарах аптечного ассортимента. Каждое лечебное отделение МО составляет заявку в на конкретный период (чаще всего на 1 год). Все заявки поступают в аптеку МО. </a:t>
            </a:r>
          </a:p>
          <a:p>
            <a:pPr algn="just">
              <a:buNone/>
            </a:pPr>
            <a:r>
              <a:rPr lang="ru-RU" dirty="0" smtClean="0"/>
              <a:t>Начинается второй этап закупки товара. Заведующий аптекой систематизирует заявки лечебных отделений и формирует предварительную заявку. Для определения начальной максимальной цены контракта направляется запрос цен на необходимые лекарственные препараты в 3 оптовые фармацевтические организации, то есть используется метод сопоставимых рыночных цен. заведующий аптекой передает в юридический отдел МО, который и размещает заказ на сайте электронного аукциона.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Аптека медицинской организации: организация работы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42928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Закупленные товары аптечного ассортимента подвергаются приемке при поступлении в аптеку. Все поставки товара должны сопровождаться документами, позволяющими установить дату отгрузки, наименование лекарственного средства, включая лекарственную форму и дозировку, номер серии и партии, количество поставленного товара, цену отпущенного лекарственного средства, название и адрес поставщика и получателя, а также документами, подтверждающими качество лекарственных средств и медицинских изделий.</a:t>
            </a:r>
          </a:p>
          <a:p>
            <a:pPr algn="just">
              <a:buNone/>
            </a:pPr>
            <a:r>
              <a:rPr lang="ru-RU" dirty="0" smtClean="0"/>
              <a:t>Принятые лекарственные средства и медицинские изделия должны быть оприходованы в течение 3 дней с момента поступления. Наркотические средства и психотропные вещества, подлежащие контролю в РФ, а также </a:t>
            </a:r>
            <a:r>
              <a:rPr lang="ru-RU" dirty="0" err="1" smtClean="0"/>
              <a:t>термолабильные</a:t>
            </a:r>
            <a:r>
              <a:rPr lang="ru-RU" dirty="0" smtClean="0"/>
              <a:t> лекарственные препараты необходимо немедленно помещать в соответствующие места хранения. Количество принимаемых лекарственных средств, требующих особых условий хранения («в холодильнике» - от +2 до +8 </a:t>
            </a:r>
            <a:r>
              <a:rPr lang="ru-RU" dirty="0" err="1" smtClean="0"/>
              <a:t>°C</a:t>
            </a:r>
            <a:r>
              <a:rPr lang="ru-RU" dirty="0" smtClean="0"/>
              <a:t>; «холодное, прохладное место» - от +8 до +15 </a:t>
            </a:r>
            <a:r>
              <a:rPr lang="ru-RU" dirty="0" err="1" smtClean="0"/>
              <a:t>°C</a:t>
            </a:r>
            <a:r>
              <a:rPr lang="ru-RU" dirty="0" smtClean="0"/>
              <a:t>), должно соответствовать имеющейся емкости специального оборудования.</a:t>
            </a:r>
          </a:p>
          <a:p>
            <a:pPr algn="just">
              <a:buNone/>
            </a:pPr>
            <a:r>
              <a:rPr lang="ru-RU" b="1" dirty="0" smtClean="0"/>
              <a:t>Отпуск лекарственных препаратов и медицинских изделий должен осуществляться из специально оборудованного помещения больничной аптеки - экспедиционной.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4286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Аптека медицинской организации: система качества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572560" cy="578645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/>
              <a:t>В каждой аптеке, обслуживающей МО, должна быть сформирована система управления качеством. Руководитель аптеки назначает из руководящего состава уполномоченного по качеству. Для обеспечения контроля качества аптека, обслуживающая МО, осуществляет:</a:t>
            </a:r>
          </a:p>
          <a:p>
            <a:pPr algn="just">
              <a:buNone/>
            </a:pPr>
            <a:r>
              <a:rPr lang="ru-RU" sz="1800" dirty="0" smtClean="0"/>
              <a:t>• закупку и отпуск </a:t>
            </a:r>
            <a:r>
              <a:rPr lang="ru-RU" sz="1800" dirty="0" err="1" smtClean="0"/>
              <a:t>ЛП</a:t>
            </a:r>
            <a:r>
              <a:rPr lang="ru-RU" sz="1800" dirty="0" smtClean="0"/>
              <a:t> и медицинских изделий в соответствии с действующим законодательством;</a:t>
            </a:r>
          </a:p>
          <a:p>
            <a:pPr algn="just">
              <a:buNone/>
            </a:pPr>
            <a:r>
              <a:rPr lang="ru-RU" sz="1800" dirty="0" smtClean="0"/>
              <a:t>• хранение, перемещение (в том числе и транспортировку) </a:t>
            </a:r>
            <a:r>
              <a:rPr lang="ru-RU" sz="1800" dirty="0" err="1" smtClean="0"/>
              <a:t>ЛП</a:t>
            </a:r>
            <a:r>
              <a:rPr lang="ru-RU" sz="1800" dirty="0" smtClean="0"/>
              <a:t> и медицинских изделий, обеспечивающих сохранность качества, эффективности, безопасности </a:t>
            </a:r>
            <a:r>
              <a:rPr lang="ru-RU" sz="1800" dirty="0" err="1" smtClean="0"/>
              <a:t>ЛП</a:t>
            </a:r>
            <a:r>
              <a:rPr lang="ru-RU" sz="1800" dirty="0" smtClean="0"/>
              <a:t> и медицинских изделий и исключение возможности контаминации микроорганизмами и (или) другими веществами;</a:t>
            </a:r>
          </a:p>
          <a:p>
            <a:pPr algn="just">
              <a:buNone/>
            </a:pPr>
            <a:r>
              <a:rPr lang="ru-RU" sz="1800" dirty="0" smtClean="0"/>
              <a:t>• организация контроля качества поступающих в аптеку </a:t>
            </a:r>
            <a:r>
              <a:rPr lang="ru-RU" sz="1800" dirty="0" err="1" smtClean="0"/>
              <a:t>ЛП</a:t>
            </a:r>
            <a:r>
              <a:rPr lang="ru-RU" sz="1800" dirty="0" smtClean="0"/>
              <a:t> и медицинских изделий и в случае обнаружения недоброкачественной продукции - изъятие этой продукции из основной партии с последующим хранением в специально выделенной карантинной зоне;</a:t>
            </a:r>
          </a:p>
          <a:p>
            <a:pPr algn="just">
              <a:buNone/>
            </a:pPr>
            <a:r>
              <a:rPr lang="ru-RU" sz="1800" dirty="0" smtClean="0"/>
              <a:t>• обеспечение доступа к информации о недоброкачественной фармацевтической продукции;</a:t>
            </a:r>
          </a:p>
          <a:p>
            <a:pPr algn="just">
              <a:buNone/>
            </a:pPr>
            <a:r>
              <a:rPr lang="ru-RU" sz="1800" dirty="0" smtClean="0"/>
              <a:t>• систематическое повышение специалистами аптеки квалификации (не реже одного раза в 5 лет)</a:t>
            </a:r>
          </a:p>
          <a:p>
            <a:pPr algn="just">
              <a:buNone/>
            </a:pPr>
            <a:endParaRPr lang="ru-RU" sz="1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Аптека медицинской организации: система качества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4315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/>
              <a:t>Каждая аптека, обслуживающая МО, должна иметь правила внутреннего трудового распорядка, утвержденные руководителем аптеки, с отметкой в журнале инструктажа об ознакомлении с ними сотрудников. Пересмотр правил и повторное ознакомление с ними сотрудников аптеки производится ежегодно, о чем делается соответствующая запись в журнале инструктажа.</a:t>
            </a:r>
          </a:p>
          <a:p>
            <a:pPr algn="just">
              <a:buNone/>
            </a:pPr>
            <a:r>
              <a:rPr lang="ru-RU" sz="1800" dirty="0" smtClean="0"/>
              <a:t>Каждый сотрудник аптеки, обслуживающей МО, должен быть ознакомлен с порядком выполнения закрепленных за ним обязанностей, нормативными, правовыми актами и стандартами, относящимися к деятельности организации. В аптеке, обслуживающей МО, на каждого сотрудника составляются и утверждаются в установленном порядке должностные инструкции.</a:t>
            </a:r>
          </a:p>
          <a:p>
            <a:pPr algn="just">
              <a:buNone/>
            </a:pPr>
            <a:r>
              <a:rPr lang="ru-RU" sz="1800" dirty="0" smtClean="0"/>
              <a:t>В аптеках должна быть предусмотрена система постоянного повышения профессионального образования сотрудников (техучеба) по нормативно-методической документации, применению лекарственных препаратов и др. План и темы занятий утверждаются руководителем аптеки.</a:t>
            </a:r>
          </a:p>
          <a:p>
            <a:pPr algn="just">
              <a:buNone/>
            </a:pPr>
            <a:r>
              <a:rPr lang="ru-RU" sz="1800" dirty="0" smtClean="0"/>
              <a:t>Аптека МО обеспечивает ведение документации в соответствии с законодательными, нормативными, правовыми актами РФ.</a:t>
            </a:r>
          </a:p>
          <a:p>
            <a:pPr algn="just"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Правила учета ЛП, подлежащих ПКУ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643998" cy="550072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/>
              <a:t>Приказ Минздрава России от 22.04.2014 N 183н (ред. от 27.07.2018)</a:t>
            </a:r>
            <a:br>
              <a:rPr lang="ru-RU" b="1" dirty="0" smtClean="0"/>
            </a:br>
            <a:r>
              <a:rPr lang="ru-RU" b="1" dirty="0" smtClean="0"/>
              <a:t>«Об утверждении перечня лекарственных средств для медицинского применения, подлежащих предметно-количественному учету»</a:t>
            </a:r>
          </a:p>
          <a:p>
            <a:pPr marL="571500" indent="-571500">
              <a:buAutoNum type="romanUcPeriod"/>
            </a:pPr>
            <a:r>
              <a:rPr lang="ru-RU" dirty="0" smtClean="0"/>
              <a:t>Лекарственные средства - фармацевтические субстанции и лекарственные препараты, содержащие наркотические средства, психотропные вещества и их </a:t>
            </a:r>
            <a:r>
              <a:rPr lang="ru-RU" dirty="0" err="1" smtClean="0"/>
              <a:t>прекурсоры</a:t>
            </a:r>
            <a:r>
              <a:rPr lang="ru-RU" dirty="0" smtClean="0"/>
              <a:t> и включенные в списки II, III, IV перечня, утвержденного постановлением Правительства Российской Федерации от 30 июня 1998 г. N 681</a:t>
            </a:r>
          </a:p>
          <a:p>
            <a:pPr marL="571500" indent="-571500">
              <a:buAutoNum type="romanUcPeriod"/>
            </a:pPr>
            <a:r>
              <a:rPr lang="ru-RU" dirty="0" smtClean="0"/>
              <a:t>Лекарственные средства - фармацевтические субстанции и лекарственные препараты, содержащие сильнодействующие и ядовитые вещества, внесенные в списки сильнодействующих и ядовитых веществ, утвержденные постановлением Правительства Российской Федерации от 29 декабря 2007 г. N 964</a:t>
            </a:r>
          </a:p>
          <a:p>
            <a:pPr marL="571500" indent="-571500">
              <a:buAutoNum type="romanUcPeriod"/>
            </a:pPr>
            <a:r>
              <a:rPr lang="ru-RU" dirty="0" smtClean="0"/>
              <a:t>Комбинированные лекарственные препараты, содержащие кроме малых количеств наркотических средств, психотропных веществ и их </a:t>
            </a:r>
            <a:r>
              <a:rPr lang="ru-RU" dirty="0" err="1" smtClean="0"/>
              <a:t>прекурсоров</a:t>
            </a:r>
            <a:r>
              <a:rPr lang="ru-RU" dirty="0" smtClean="0"/>
              <a:t> другие фармакологические активные вещества </a:t>
            </a:r>
          </a:p>
          <a:p>
            <a:pPr marL="571500" indent="-571500">
              <a:buAutoNum type="romanUcPeriod"/>
            </a:pPr>
            <a:r>
              <a:rPr lang="ru-RU" dirty="0" smtClean="0"/>
              <a:t>Иные лекарственные средства, подлежащие предметно-количественному учету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Отпуск ЛП аптеками медицинских организаций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72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Приказ Минздрава России от 11.07.2017 N 403н "Об утверждении правил отпуска лекарственных препаратов для медицинского применения, в том числе иммунобиологических лекарственных препаратов, аптечными организациями, индивидуальными предпринимателями, имеющими лицензию на фармацевтическую деятельность«</a:t>
            </a:r>
          </a:p>
          <a:p>
            <a:pPr algn="ctr"/>
            <a:r>
              <a:rPr lang="ru-RU" b="1" dirty="0" smtClean="0"/>
              <a:t>III. Требования к отпуску лекарственных препаратов по требованиям-накладным медицинских организаций, индивидуальных предпринимателей,  имеющих лицензию на медицинскую деятельность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Порядок оформления требований-накладных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3155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Приказ Министерства здравоохранения и социального развития РФ от 12 февраля 2007 г. N 110 "О порядке назначения и выписывания лекарственных препаратов, изделий медицинского назначения и специализированных продуктов лечебного питания"</a:t>
            </a:r>
          </a:p>
          <a:p>
            <a:endParaRPr lang="ru-RU" b="1" dirty="0" smtClean="0"/>
          </a:p>
          <a:p>
            <a:r>
              <a:rPr lang="ru-RU" b="1" dirty="0" smtClean="0"/>
              <a:t>Приложение N 13. Инструкция о порядке выписывания лекарственных препаратов и оформления рецептов и требований-накладных </a:t>
            </a:r>
          </a:p>
          <a:p>
            <a:endParaRPr lang="ru-RU" dirty="0" smtClean="0"/>
          </a:p>
          <a:p>
            <a:r>
              <a:rPr lang="ru-RU" dirty="0" smtClean="0"/>
              <a:t>III. Порядок оформления требований-накладных в аптечную организацию на получение лекарственных препаратов для медицинских организаций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Порядок учета движения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Постановление Правительства РФ от 04.11.2006 N 644</a:t>
            </a:r>
            <a:br>
              <a:rPr lang="ru-RU" dirty="0" smtClean="0"/>
            </a:br>
            <a:r>
              <a:rPr lang="ru-RU" dirty="0" smtClean="0"/>
              <a:t>(ред. от 20.07.2019) «О порядке представления сведений о деятельности, связанной с оборотом наркотических средств и психотропных веществ, а также о культивировании растений, содержащих наркотические средства или психотропные вещества либо их </a:t>
            </a:r>
            <a:r>
              <a:rPr lang="ru-RU" dirty="0" err="1" smtClean="0"/>
              <a:t>прекурсоры</a:t>
            </a:r>
            <a:r>
              <a:rPr lang="ru-RU" dirty="0" smtClean="0"/>
              <a:t>, и регистрации операций, связанных с оборотом наркотических средств и психотропных веществ»</a:t>
            </a:r>
          </a:p>
          <a:p>
            <a:pPr algn="just"/>
            <a:r>
              <a:rPr lang="ru-RU" b="1" dirty="0" smtClean="0"/>
              <a:t>ПРАВИЛА ВЕДЕНИЯ И ХРАНЕНИЯ СПЕЦИАЛЬНЫХ ЖУРНАЛОВ РЕГИСТРАЦИИ ОПЕРАЦИЙ, СВЯЗАННЫХ С ОБОРОТОМ НАРКОТИЧЕСКИХ СРЕДСТВ </a:t>
            </a:r>
            <a:r>
              <a:rPr lang="ru-RU" dirty="0" smtClean="0"/>
              <a:t>И ПСИХОТРОПНЫХ ВЕЩЕСТВ </a:t>
            </a:r>
          </a:p>
          <a:p>
            <a:pPr algn="just"/>
            <a:r>
              <a:rPr lang="ru-RU" dirty="0" smtClean="0"/>
              <a:t>ЖУРНАЛ регистрации операций, связанных с оборотом наркотических средств и психотропных веществ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Порядок учета движения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299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>
                <a:hlinkClick r:id="rId2"/>
              </a:rPr>
              <a:t>Постановление Правительства РФ от 9 июня 2010 г. N 419 "О представлении сведений о деятельности, связанной с оборотом </a:t>
            </a:r>
            <a:r>
              <a:rPr lang="ru-RU" b="1" dirty="0" err="1" smtClean="0">
                <a:hlinkClick r:id="rId2"/>
              </a:rPr>
              <a:t>прекурсоров</a:t>
            </a:r>
            <a:r>
              <a:rPr lang="ru-RU" b="1" dirty="0" smtClean="0">
                <a:hlinkClick r:id="rId2"/>
              </a:rPr>
              <a:t> наркотических средств и психотропных веществ, и регистрации операций, связанных с их оборотом" (с изменениями и дополнениями)</a:t>
            </a:r>
            <a:endParaRPr lang="ru-RU" b="1" dirty="0" smtClean="0"/>
          </a:p>
          <a:p>
            <a:pPr algn="just">
              <a:buNone/>
            </a:pPr>
            <a:r>
              <a:rPr lang="ru-RU" dirty="0" smtClean="0"/>
              <a:t>Правила</a:t>
            </a:r>
            <a:br>
              <a:rPr lang="ru-RU" dirty="0" smtClean="0"/>
            </a:br>
            <a:r>
              <a:rPr lang="ru-RU" dirty="0" smtClean="0"/>
              <a:t>ведения и хранения специальных журналов регистрации операций, связанных с оборотом </a:t>
            </a:r>
            <a:r>
              <a:rPr lang="ru-RU" dirty="0" err="1" smtClean="0"/>
              <a:t>прекурсоров</a:t>
            </a:r>
            <a:r>
              <a:rPr lang="ru-RU" dirty="0" smtClean="0"/>
              <a:t> наркотических средств и психотропных веществ</a:t>
            </a:r>
          </a:p>
          <a:p>
            <a:pPr algn="just">
              <a:buNone/>
            </a:pPr>
            <a:r>
              <a:rPr lang="ru-RU" b="1" dirty="0" smtClean="0"/>
              <a:t>Журнал</a:t>
            </a:r>
            <a:br>
              <a:rPr lang="ru-RU" b="1" dirty="0" smtClean="0"/>
            </a:br>
            <a:r>
              <a:rPr lang="ru-RU" b="1" dirty="0" smtClean="0"/>
              <a:t>регистрации операций, при которых изменяется количество </a:t>
            </a:r>
            <a:r>
              <a:rPr lang="ru-RU" b="1" dirty="0" err="1" smtClean="0"/>
              <a:t>прекурсоров</a:t>
            </a:r>
            <a:r>
              <a:rPr lang="ru-RU" b="1" dirty="0" smtClean="0"/>
              <a:t> наркотических средств и психотропных веществ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00108"/>
            <a:ext cx="8715436" cy="5715040"/>
          </a:xfrm>
        </p:spPr>
        <p:txBody>
          <a:bodyPr>
            <a:normAutofit fontScale="55000" lnSpcReduction="20000"/>
          </a:bodyPr>
          <a:lstStyle/>
          <a:p>
            <a:pPr lvl="0" algn="just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ФЗ от 12.04.2010г № 61-ФЗ « Об обращении ЛС» Глава 10.</a:t>
            </a:r>
          </a:p>
          <a:p>
            <a:pPr lvl="0" algn="just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ПП  РФ от 31 декабря 2009 г № 1148 «О порядке хранения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н.ср-в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пс.в-в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с последними изменениями</a:t>
            </a:r>
          </a:p>
          <a:p>
            <a:pPr lvl="0" algn="just">
              <a:buFont typeface="+mj-lt"/>
              <a:buAutoNum type="arabicPeriod"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Приказ Министерства здравоохранения РФ от 24 июля 2015 г. N 484н"Об утверждении специальных требований к условиям хранения наркотических средств и психотропных веществ, зарегистрированных в установленном порядке в качестве лекарственных средств, предназначенных для медицинского применения в аптечных, медицинских, научно-исследовательских, образовательных организациях и организациях оптовой торговли лекарственными средствами«</a:t>
            </a:r>
            <a:endParaRPr lang="ru-RU" sz="27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Приказ МЗ РФ № 403н от 11 июля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2017 «Об утверждении правил отпуска ЛП для мед. применения, в т. ч. иммунобиологических ЛП, аптечными организациями, индивидуальными предпринимателями, имеющими лицензию на фарм. деятельность» </a:t>
            </a:r>
          </a:p>
          <a:p>
            <a:pPr lvl="0" algn="just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Приказ Минздрава России № 183н от 22.04.2014 "Об утверждении перечня лекарственных средств для медицинского применения, подлежащих предметно-количественному учету»</a:t>
            </a:r>
          </a:p>
          <a:p>
            <a:pPr lvl="0" algn="just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Приказ Минздрава России от 17.06.2013 N 378н (ред. от 05.04.2018) "Об утверждении правил регистрации операций, связанных с обращением лекарственных средств для медицинского применения, включенных в перечень лекарственных средств для медицинского применения, подлежащих предметно-количественному учету, в специальных журналах учета операций, связанных с обращением лекарственных средств для медицинского применения, и правил ведения и хранения специальных журналов учета операций, связанных с обращением лекарственных средств для медицинского применения»</a:t>
            </a:r>
          </a:p>
          <a:p>
            <a:pPr lvl="0" algn="just"/>
            <a:r>
              <a:rPr lang="ru-RU" b="1" dirty="0" smtClean="0"/>
              <a:t>Приказ МЗ РФ № 377 от 13.11.96. «Об утверждении инструкции по организации хранения в а/у различных групп ЛС и ИМН» </a:t>
            </a:r>
            <a:r>
              <a:rPr lang="ru-RU" b="1" u="sng" dirty="0" smtClean="0"/>
              <a:t>- только ИМН, ИМТ</a:t>
            </a:r>
            <a:r>
              <a:rPr lang="ru-RU" b="1" dirty="0" smtClean="0"/>
              <a:t>.</a:t>
            </a:r>
          </a:p>
          <a:p>
            <a:pPr lvl="0" algn="just"/>
            <a:r>
              <a:rPr lang="ru-RU" b="1" dirty="0" smtClean="0"/>
              <a:t>Приказ МЗ с.р. от 23.08.2010г.  № 706н «Об утверждении правил хранения лекарственных средств».</a:t>
            </a:r>
          </a:p>
          <a:p>
            <a:pPr algn="just"/>
            <a:r>
              <a:rPr lang="ru-RU" b="1" dirty="0" smtClean="0"/>
              <a:t>ГФ РФ XIV изд. Хранение ЛС (ОФС.1.1.0010.18) и Хранение ЛРС и лекарственных растительных препаратов (ОФС.1.1.0011.15).</a:t>
            </a:r>
          </a:p>
          <a:p>
            <a:pPr lvl="0" algn="just">
              <a:buFont typeface="+mj-lt"/>
              <a:buAutoNum type="arabicPeriod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Порядок учета движения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Приказ Минздрава России от 17.06.2013 N 378н (ред. от 05.04.2018) «Об утверждении правил регистрации операций, связанных с обращением лекарственных средств для медицинского применения, включенных в перечень лекарственных средств для медицинского применения, подлежащих предметно-количественному учету, в специальных журналах учета операций, связанных с обращением лекарственных средств для медицинского применения, и правил ведения и хранения специальных журналов учета операций, связанных с обращением лекарственных средств для медицинского применения»</a:t>
            </a:r>
          </a:p>
          <a:p>
            <a:pPr algn="just">
              <a:buNone/>
            </a:pPr>
            <a:r>
              <a:rPr lang="ru-RU" sz="2400" b="1" dirty="0" smtClean="0"/>
              <a:t>ПРАВИЛА ВЕДЕНИЯ И ХРАНЕНИЯ СПЕЦИАЛЬНЫХ ЖУРНАЛОВ УЧЕТА ОПЕРАЦИЙ, СВЯЗАННЫХ С ОБРАЩЕНИЕМ ЛЕКАРСТВЕННЫХ СРЕДСТВ ДЛЯ МЕДИЦИНСКОГО ПРИМЕНЕНИЯ</a:t>
            </a:r>
            <a:endParaRPr lang="ru-RU" sz="2400" dirty="0" smtClean="0"/>
          </a:p>
          <a:p>
            <a:pPr algn="ctr">
              <a:buNone/>
            </a:pPr>
            <a:r>
              <a:rPr lang="ru-RU" sz="3200" b="1" dirty="0" smtClean="0"/>
              <a:t>Журнал учета операций, связанных с обращением лекарственных средств для медицинского применения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35732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Порядок хранения </a:t>
            </a:r>
            <a:r>
              <a:rPr lang="ru-RU" sz="2800" b="1" dirty="0" err="1" smtClean="0"/>
              <a:t>н.ср-в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пс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в-в</a:t>
            </a:r>
            <a:r>
              <a:rPr lang="ru-RU" sz="2800" b="1" dirty="0" smtClean="0"/>
              <a:t> и </a:t>
            </a:r>
            <a:r>
              <a:rPr lang="ru-RU" sz="2800" b="1" dirty="0" err="1" smtClean="0"/>
              <a:t>прекурсоров</a:t>
            </a:r>
            <a:r>
              <a:rPr lang="ru-RU" sz="2800" b="1" dirty="0" smtClean="0"/>
              <a:t>, категории помещений, запас хранения в аптечных и медицинских организациях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Постановление Правительства РФ от 31.12.2009 N 1148 (ред. от 19.10.2020)</a:t>
            </a:r>
            <a:br>
              <a:rPr lang="ru-RU" dirty="0" smtClean="0"/>
            </a:br>
            <a:r>
              <a:rPr lang="ru-RU" dirty="0" smtClean="0"/>
              <a:t>"О порядке хранения наркотических средств, психотропных веществ и их </a:t>
            </a:r>
            <a:r>
              <a:rPr lang="ru-RU" dirty="0" err="1" smtClean="0"/>
              <a:t>прекурсоров</a:t>
            </a:r>
            <a:r>
              <a:rPr lang="ru-RU" dirty="0" smtClean="0"/>
              <a:t>» (вместе с "Правилами хранения наркотических средств, психотропных веществ и их </a:t>
            </a:r>
            <a:r>
              <a:rPr lang="ru-RU" dirty="0" err="1" smtClean="0"/>
              <a:t>прекурсоров</a:t>
            </a:r>
            <a:r>
              <a:rPr lang="ru-RU" dirty="0" smtClean="0"/>
              <a:t>")</a:t>
            </a:r>
          </a:p>
          <a:p>
            <a:pPr algn="ctr">
              <a:buNone/>
            </a:pPr>
            <a:r>
              <a:rPr lang="ru-RU" b="1" dirty="0" smtClean="0"/>
              <a:t>Помещения подразделяются на 5 категорий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Особые условия хранения </a:t>
            </a:r>
            <a:r>
              <a:rPr lang="ru-RU" sz="2800" b="1" dirty="0" err="1" smtClean="0"/>
              <a:t>н.ср-в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пс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в-в</a:t>
            </a:r>
            <a:r>
              <a:rPr lang="ru-RU" sz="2800" b="1" dirty="0" smtClean="0"/>
              <a:t> в аптечных и медицинских организациях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6011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Приказ Минздрава России от 24.07.2015 N 484н "Об утверждении специальных требований к условиям хранения наркотических средств и психотропных веществ, зарегистрированных в установленном порядке в качестве лекарственных средств, предназначенных для медицинского применения в аптечных, медицинских, научно-исследовательских, образовательных организациях и организациях оптовой торговли»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Условия хранения  аптечных и медицинских организациях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/>
          <a:lstStyle/>
          <a:p>
            <a:r>
              <a:rPr lang="ru-RU" b="1" dirty="0" smtClean="0"/>
              <a:t>Приказ МЗ с.р. от 23.08.2010г.  № 706н «Об утверждении правил хранения лекарственных средств»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Приказ МЗ РФ № 377 от 13.11.96. «Об утверждении инструкции по организации хранения </a:t>
            </a:r>
            <a:r>
              <a:rPr lang="ru-RU" b="1" smtClean="0"/>
              <a:t>в аптеках различных групп ЛС и ИМН»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64294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hlinkClick r:id="rId2"/>
              </a:rPr>
              <a:t>Федеральный закон от 12.04.2010 N 61-ФЗ (ред. от 13.07.2020) "Об обращении лекарственных средств"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dirty="0" smtClean="0"/>
              <a:t>Аптечная организация – </a:t>
            </a:r>
          </a:p>
          <a:p>
            <a:pPr algn="ctr">
              <a:buFont typeface="Wingdings" pitchFamily="2" charset="2"/>
              <a:buNone/>
            </a:pPr>
            <a:r>
              <a:rPr lang="ru-RU" dirty="0" smtClean="0"/>
              <a:t>организация, структурное подразделение медицинской организации, осуществляющие розничную торговлю лекарственными препаратами, хранение, перевозку, изготовление и отпуск лекарственных препаратов для медицинского применения в соответствии с требованиями (ФЗ 3 61-ФЗ «Об обращении ЛС»).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64294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hlinkClick r:id="rId2"/>
              </a:rPr>
              <a:t>Федеральный закон от 12.04.2010 N 61-ФЗ (ред. от 13.07.2020) "Об обращении лекарственных средств"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86874" cy="564360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/>
              <a:t>Статья 52. Осуществление фармацевтической деятельности</a:t>
            </a:r>
          </a:p>
          <a:p>
            <a:pPr algn="just"/>
            <a:r>
              <a:rPr lang="ru-RU" b="1" dirty="0" smtClean="0"/>
              <a:t> </a:t>
            </a:r>
            <a:r>
              <a:rPr lang="ru-RU" dirty="0" smtClean="0"/>
              <a:t>1. Фармацевтическая деятельность осуществляется организациями оптовой торговли лекарственными средствами, аптечными организациями, ветеринарными аптечными организациями, индивидуальными предпринимателями, имеющими лицензию на </a:t>
            </a:r>
            <a:r>
              <a:rPr lang="ru-RU" sz="2900" dirty="0" smtClean="0">
                <a:hlinkClick r:id="rId3"/>
              </a:rPr>
              <a:t>фармацевтическую</a:t>
            </a:r>
            <a:r>
              <a:rPr lang="ru-RU" dirty="0" smtClean="0"/>
              <a:t> деятельность, </a:t>
            </a:r>
            <a:r>
              <a:rPr lang="ru-RU" b="1" dirty="0" smtClean="0"/>
              <a:t>медицинскими организациями, имеющими лицензию на фармацевтическую деятельность, и их обособленными подразделениями (амбулаториями, фельдшерскими и фельдшерско-акушерскими пунктами, центрами (отделениями) общей врачебной (семейной) практики), расположенными в сельских населенных пунктах, в которых отсутствуют аптечные организации, </a:t>
            </a:r>
            <a:r>
              <a:rPr lang="ru-RU" dirty="0" smtClean="0"/>
              <a:t>и ветеринарными организациями, имеющими лицензию на фармацевтическую деятельность.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1438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 </a:t>
            </a:r>
            <a:r>
              <a:rPr lang="ru-RU" sz="2400" b="1" dirty="0" smtClean="0">
                <a:hlinkClick r:id="rId2"/>
              </a:rPr>
              <a:t>Приказ Министерства здравоохранения РФ от 31 июля 2020 г. N 780н "Об утверждении видов аптечных организаций"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507288" cy="516975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1. Аптека, осуществляющая розничную торговлю (отпуск) лекарственных препаратов населению:</a:t>
            </a:r>
          </a:p>
          <a:p>
            <a:r>
              <a:rPr lang="ru-RU" dirty="0" smtClean="0"/>
              <a:t>готовых лекарственных форм;</a:t>
            </a:r>
          </a:p>
          <a:p>
            <a:r>
              <a:rPr lang="ru-RU" dirty="0" smtClean="0"/>
              <a:t>производственная с правом изготовления лекарственных препаратов;</a:t>
            </a:r>
          </a:p>
          <a:p>
            <a:r>
              <a:rPr lang="ru-RU" dirty="0" smtClean="0"/>
              <a:t>производственная с правом изготовления асептических лекарственных препаратов.</a:t>
            </a:r>
          </a:p>
          <a:p>
            <a:pPr>
              <a:buNone/>
            </a:pPr>
            <a:r>
              <a:rPr lang="ru-RU" dirty="0" smtClean="0"/>
              <a:t>2</a:t>
            </a:r>
            <a:r>
              <a:rPr lang="ru-RU" b="1" dirty="0" smtClean="0"/>
              <a:t>. Аптека как структурное подразделение медицинской организации:</a:t>
            </a:r>
          </a:p>
          <a:p>
            <a:r>
              <a:rPr lang="ru-RU" b="1" dirty="0" smtClean="0"/>
              <a:t>готовых лекарственных форм;</a:t>
            </a:r>
          </a:p>
          <a:p>
            <a:r>
              <a:rPr lang="ru-RU" b="1" dirty="0" smtClean="0"/>
              <a:t>производственная с правом изготовления лекарственных препаратов;</a:t>
            </a:r>
          </a:p>
          <a:p>
            <a:r>
              <a:rPr lang="ru-RU" b="1" dirty="0" smtClean="0"/>
              <a:t>производственная с правом изготовления асептических лекарственных препаратов;</a:t>
            </a:r>
          </a:p>
          <a:p>
            <a:r>
              <a:rPr lang="ru-RU" b="1" dirty="0" smtClean="0"/>
              <a:t>производственная с правом изготовления </a:t>
            </a:r>
            <a:r>
              <a:rPr lang="ru-RU" b="1" dirty="0" err="1" smtClean="0"/>
              <a:t>радиофармацевтических</a:t>
            </a:r>
            <a:r>
              <a:rPr lang="ru-RU" b="1" dirty="0" smtClean="0"/>
              <a:t> лекарственных препаратов.</a:t>
            </a:r>
          </a:p>
          <a:p>
            <a:pPr>
              <a:buNone/>
            </a:pPr>
            <a:r>
              <a:rPr lang="ru-RU" dirty="0" smtClean="0"/>
              <a:t>3. Аптечный пункт, в том числе как структурное подразделение медицинской организации.</a:t>
            </a:r>
          </a:p>
          <a:p>
            <a:pPr>
              <a:buNone/>
            </a:pPr>
            <a:r>
              <a:rPr lang="ru-RU" dirty="0" smtClean="0"/>
              <a:t>4. Аптечный киоск.</a:t>
            </a:r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Аптека медицинской организации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/>
              <a:t>Основными </a:t>
            </a:r>
            <a:r>
              <a:rPr lang="ru-RU" sz="1800" b="1" dirty="0" smtClean="0"/>
              <a:t>задачами </a:t>
            </a:r>
            <a:r>
              <a:rPr lang="ru-RU" sz="1800" dirty="0" smtClean="0"/>
              <a:t>аптеки МО являются: обеспечение отделений и кабинетов МО по их требованиям товарами аптечного ассортимента, а также организация систематической информации врачей МО об аптечном ассортименте.</a:t>
            </a:r>
          </a:p>
          <a:p>
            <a:pPr algn="just">
              <a:buNone/>
            </a:pPr>
            <a:r>
              <a:rPr lang="ru-RU" sz="1800" dirty="0" smtClean="0"/>
              <a:t>Аптечные организации, обслуживающие МО, для выполнения своих основных задач осуществляют следующие </a:t>
            </a:r>
            <a:r>
              <a:rPr lang="ru-RU" sz="1800" b="1" dirty="0" smtClean="0"/>
              <a:t>функции </a:t>
            </a:r>
            <a:r>
              <a:rPr lang="ru-RU" sz="1800" dirty="0" smtClean="0"/>
              <a:t>(виды работ и услуг):</a:t>
            </a:r>
          </a:p>
          <a:p>
            <a:pPr algn="just">
              <a:buNone/>
            </a:pPr>
            <a:r>
              <a:rPr lang="ru-RU" sz="1800" dirty="0" smtClean="0"/>
              <a:t>• обеспечение МО готовыми </a:t>
            </a:r>
            <a:r>
              <a:rPr lang="ru-RU" sz="1800" dirty="0" err="1" smtClean="0"/>
              <a:t>ЛП</a:t>
            </a:r>
            <a:r>
              <a:rPr lang="ru-RU" sz="1800" dirty="0" smtClean="0"/>
              <a:t>, в том числе наркотическими средствами и психотропными веществами, медицинскими изделиями, дезинфицирующими средствами и другими товарами аптечного ассортимента;</a:t>
            </a:r>
          </a:p>
          <a:p>
            <a:pPr algn="just">
              <a:buNone/>
            </a:pPr>
            <a:r>
              <a:rPr lang="ru-RU" sz="1800" dirty="0" smtClean="0"/>
              <a:t>изготовление, контроль качества и отпуск </a:t>
            </a:r>
            <a:r>
              <a:rPr lang="ru-RU" sz="1800" dirty="0" err="1" smtClean="0"/>
              <a:t>ЛП</a:t>
            </a:r>
            <a:r>
              <a:rPr lang="ru-RU" sz="1800" dirty="0" smtClean="0"/>
              <a:t> по требованиям МО, изготовление ВАЗ в соответствии с утвержденными прописями, контроль их качества, фасовка готовых </a:t>
            </a:r>
            <a:r>
              <a:rPr lang="ru-RU" sz="1800" dirty="0" err="1" smtClean="0"/>
              <a:t>ЛП</a:t>
            </a:r>
            <a:r>
              <a:rPr lang="ru-RU" sz="1800" dirty="0" smtClean="0"/>
              <a:t> и лекарственного растительного сырья с последующим отпуском;</a:t>
            </a:r>
          </a:p>
          <a:p>
            <a:pPr algn="just">
              <a:buNone/>
            </a:pPr>
            <a:r>
              <a:rPr lang="ru-RU" sz="1800" dirty="0" smtClean="0"/>
              <a:t>• предоставление медицинским работникам МО необходимой информации о </a:t>
            </a:r>
            <a:r>
              <a:rPr lang="ru-RU" sz="1800" dirty="0" err="1" smtClean="0"/>
              <a:t>ЛП</a:t>
            </a:r>
            <a:r>
              <a:rPr lang="ru-RU" sz="1800" dirty="0" smtClean="0"/>
              <a:t> и медицинских изделиях, зарегистрированных и представленных на фармацевтическом рынке РФ;</a:t>
            </a:r>
          </a:p>
          <a:p>
            <a:pPr algn="just">
              <a:buNone/>
            </a:pPr>
            <a:r>
              <a:rPr lang="ru-RU" sz="1800" dirty="0" smtClean="0"/>
              <a:t>• контроль соблюдения порядка учета, расходования и хранения </a:t>
            </a:r>
            <a:r>
              <a:rPr lang="ru-RU" sz="1800" dirty="0" err="1" smtClean="0"/>
              <a:t>ЛП</a:t>
            </a:r>
            <a:r>
              <a:rPr lang="ru-RU" sz="1800" dirty="0" smtClean="0"/>
              <a:t> и медицинских изделий в отделениях и кабинетах МО.</a:t>
            </a:r>
            <a:endParaRPr lang="ru-RU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929718" cy="71438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Аптека медицинской организации: размещение и оборудование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64357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900" dirty="0" smtClean="0"/>
              <a:t>Аптека МО не производит отпуска </a:t>
            </a:r>
            <a:r>
              <a:rPr lang="ru-RU" sz="1900" dirty="0" err="1" smtClean="0"/>
              <a:t>ЛП</a:t>
            </a:r>
            <a:r>
              <a:rPr lang="ru-RU" sz="1900" dirty="0" smtClean="0"/>
              <a:t> и медицинских изделий непосредственно населению. Время работы аптеки устанавливается главным врачом МО в соответствии с действующим законодательством. Доставка </a:t>
            </a:r>
            <a:r>
              <a:rPr lang="ru-RU" sz="1900" dirty="0" err="1" smtClean="0"/>
              <a:t>ЛП</a:t>
            </a:r>
            <a:r>
              <a:rPr lang="ru-RU" sz="1900" dirty="0" smtClean="0"/>
              <a:t> в лечебно-диагностические отделения и кабинеты организуется администрацией МО. Аптека МО размещается в больничных корпусах, ее целесообразно располагать в лечебно-диагностическом блоке главного корпуса на первом этаже. Аптека должна размещаться в помещении, изолированном от помещений пребывания больных. Она должна иметь самостоятельный выход наружу и отделяться от помещений основного назначения стенами из несгораемых материалов. Аптека должна иметь удобное, безопасное в плане загрязнения и инфицирования сообщение со всеми отделениями медицинской организации. Аптека должна быть оборудована централизованной системой электроснабжения, отопления, водоснабжения, приточно-вытяжной вентиляцией, канализацией. В обязательном порядке должна быть установлена светозвуковая и противопожарная сигнализация, обеспечивающая все условия для сохранности товарно-материальных ценностей и соблюдения противопожарной безопасности.</a:t>
            </a:r>
            <a:endParaRPr lang="ru-RU" sz="1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7150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Аптека медицинской организации: организационная структура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528867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Организационная структура аптеки, то есть выделение отделов, определяется самостоятельно, в зависимости от объема работы.</a:t>
            </a:r>
          </a:p>
          <a:p>
            <a:pPr algn="just">
              <a:buNone/>
            </a:pPr>
            <a:r>
              <a:rPr lang="ru-RU" dirty="0" smtClean="0"/>
              <a:t>Состав, размеры помещений и оборудование аптеки, обслуживающей МО, должны соответствовать объему и характеру осуществляемой фармацевтической деятельности, в том числе видам деятельности, связанным с оборотом наркотических средств и психотропных веществ, а также действующим нормативам, обеспечивающим условия соблюдения качества при хранении лекарственных препаратов и медицинских изделий.</a:t>
            </a:r>
          </a:p>
          <a:p>
            <a:pPr algn="just">
              <a:buNone/>
            </a:pPr>
            <a:r>
              <a:rPr lang="ru-RU" b="1" dirty="0" smtClean="0"/>
              <a:t>Основной критерий состава и площадей помещений аптеки - количество коек в МО.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Все помещения аптек МО подразделяются на 3 группы:</a:t>
            </a:r>
          </a:p>
          <a:p>
            <a:pPr algn="just">
              <a:buNone/>
            </a:pPr>
            <a:r>
              <a:rPr lang="ru-RU" dirty="0" smtClean="0"/>
              <a:t>• производственные;</a:t>
            </a:r>
          </a:p>
          <a:p>
            <a:pPr algn="just">
              <a:buNone/>
            </a:pPr>
            <a:r>
              <a:rPr lang="ru-RU" dirty="0" smtClean="0"/>
              <a:t>• помещения хранения;</a:t>
            </a:r>
          </a:p>
          <a:p>
            <a:pPr algn="just">
              <a:buNone/>
            </a:pPr>
            <a:r>
              <a:rPr lang="ru-RU" dirty="0" smtClean="0"/>
              <a:t>• служебные и бытовые помещения.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Аптека медицинской организации: организационная структура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528867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К </a:t>
            </a:r>
            <a:r>
              <a:rPr lang="ru-RU" i="1" dirty="0" smtClean="0"/>
              <a:t>производственным </a:t>
            </a:r>
            <a:r>
              <a:rPr lang="ru-RU" dirty="0" smtClean="0"/>
              <a:t>помещениям относятся, например, экспедиционная, ассистентская, дистилляционная, моечная, помещения для приготовления лекарственных форм, требующих асептических условий.</a:t>
            </a:r>
          </a:p>
          <a:p>
            <a:pPr algn="just">
              <a:buNone/>
            </a:pPr>
            <a:r>
              <a:rPr lang="ru-RU" dirty="0" smtClean="0"/>
              <a:t>К </a:t>
            </a:r>
            <a:r>
              <a:rPr lang="ru-RU" i="1" dirty="0" smtClean="0"/>
              <a:t>помещениям хранения </a:t>
            </a:r>
            <a:r>
              <a:rPr lang="ru-RU" dirty="0" smtClean="0"/>
              <a:t>относятся, например, помещения для хранения:</a:t>
            </a:r>
          </a:p>
          <a:p>
            <a:pPr algn="just">
              <a:buNone/>
            </a:pPr>
            <a:r>
              <a:rPr lang="ru-RU" dirty="0" smtClean="0"/>
              <a:t>• готовых лекарственных препаратов;</a:t>
            </a:r>
          </a:p>
          <a:p>
            <a:pPr algn="just">
              <a:buNone/>
            </a:pPr>
            <a:r>
              <a:rPr lang="ru-RU" dirty="0" smtClean="0"/>
              <a:t>• дезинфицирующих средств и кислот;</a:t>
            </a:r>
          </a:p>
          <a:p>
            <a:pPr algn="just">
              <a:buNone/>
            </a:pPr>
            <a:r>
              <a:rPr lang="ru-RU" dirty="0" smtClean="0"/>
              <a:t>• медицинских изделий;</a:t>
            </a:r>
          </a:p>
          <a:p>
            <a:pPr algn="just">
              <a:buNone/>
            </a:pPr>
            <a:r>
              <a:rPr lang="ru-RU" dirty="0" smtClean="0"/>
              <a:t>• стекла, тары, хозяйственных средств, вспомогательных материалов.</a:t>
            </a:r>
          </a:p>
          <a:p>
            <a:pPr algn="just">
              <a:buNone/>
            </a:pPr>
            <a:r>
              <a:rPr lang="ru-RU" dirty="0" smtClean="0"/>
              <a:t>К </a:t>
            </a:r>
            <a:r>
              <a:rPr lang="ru-RU" i="1" dirty="0" smtClean="0"/>
              <a:t>служебным и бытовым помещениям </a:t>
            </a:r>
            <a:r>
              <a:rPr lang="ru-RU" dirty="0" smtClean="0"/>
              <a:t>относятся, например, кабинет заведующего, бухгалтерия, комната персонала, уборная, душевая.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В отличие от аптек, обслуживающих население, в больничных аптеках отсутствует торговый зал, но имеются экспедиционная и рецептурная.</a:t>
            </a:r>
            <a:endParaRPr lang="ru-RU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283</TotalTime>
  <Words>1617</Words>
  <Application>Microsoft Office PowerPoint</Application>
  <PresentationFormat>Экран (4:3)</PresentationFormat>
  <Paragraphs>120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Городская</vt:lpstr>
      <vt:lpstr>Основные принципы лекарственного обеспечения стационарных больных</vt:lpstr>
      <vt:lpstr>НД</vt:lpstr>
      <vt:lpstr>Федеральный закон от 12.04.2010 N 61-ФЗ (ред. от 13.07.2020) "Об обращении лекарственных средств"</vt:lpstr>
      <vt:lpstr>Федеральный закон от 12.04.2010 N 61-ФЗ (ред. от 13.07.2020) "Об обращении лекарственных средств"</vt:lpstr>
      <vt:lpstr> Приказ Министерства здравоохранения РФ от 31 июля 2020 г. N 780н "Об утверждении видов аптечных организаций"</vt:lpstr>
      <vt:lpstr>Аптека медицинской организации</vt:lpstr>
      <vt:lpstr>Аптека медицинской организации: размещение и оборудование </vt:lpstr>
      <vt:lpstr>Аптека медицинской организации: организационная структура </vt:lpstr>
      <vt:lpstr>Аптека медицинской организации: организационная структура</vt:lpstr>
      <vt:lpstr>Аптека медицинской организации: организация работы</vt:lpstr>
      <vt:lpstr>Аптека медицинской организации: организация работы</vt:lpstr>
      <vt:lpstr>Аптека медицинской организации: организация работы</vt:lpstr>
      <vt:lpstr>Аптека медицинской организации: система качества</vt:lpstr>
      <vt:lpstr>Аптека медицинской организации: система качества</vt:lpstr>
      <vt:lpstr>Правила учета ЛП, подлежащих ПКУ</vt:lpstr>
      <vt:lpstr>Отпуск ЛП аптеками медицинских организаций</vt:lpstr>
      <vt:lpstr>Порядок оформления требований-накладных</vt:lpstr>
      <vt:lpstr>Порядок учета движения</vt:lpstr>
      <vt:lpstr>Порядок учета движения</vt:lpstr>
      <vt:lpstr>Порядок учета движения</vt:lpstr>
      <vt:lpstr>Порядок хранения н.ср-в. пс. в-в и прекурсоров, категории помещений, запас хранения в аптечных и медицинских организациях</vt:lpstr>
      <vt:lpstr>Особые условия хранения н.ср-в. пс. в-в в аптечных и медицинских организациях</vt:lpstr>
      <vt:lpstr>Условия хранения  аптечных и медицинских организациях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лекарственного обеспечения стационарных больных</dc:title>
  <dc:creator>Панда</dc:creator>
  <cp:lastModifiedBy>Панда</cp:lastModifiedBy>
  <cp:revision>48</cp:revision>
  <dcterms:created xsi:type="dcterms:W3CDTF">2020-12-07T11:34:55Z</dcterms:created>
  <dcterms:modified xsi:type="dcterms:W3CDTF">2021-11-26T05:36:42Z</dcterms:modified>
</cp:coreProperties>
</file>