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Фармакоэкономический</a:t>
            </a:r>
            <a:r>
              <a:rPr lang="ru-RU" b="1" dirty="0" smtClean="0"/>
              <a:t> анализ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648200"/>
            <a:ext cx="6400800" cy="1752600"/>
          </a:xfrm>
        </p:spPr>
        <p:txBody>
          <a:bodyPr/>
          <a:lstStyle/>
          <a:p>
            <a:pPr algn="r"/>
            <a:r>
              <a:rPr lang="ru-RU" smtClean="0"/>
              <a:t>3 курс 5 </a:t>
            </a:r>
            <a:r>
              <a:rPr lang="ru-RU" dirty="0" smtClean="0"/>
              <a:t>семестр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 анализа «Затраты/эффективность»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«Затраты/эффективность» (</a:t>
            </a:r>
            <a:r>
              <a:rPr lang="ru-RU" dirty="0" err="1" smtClean="0"/>
              <a:t>cost</a:t>
            </a:r>
            <a:r>
              <a:rPr lang="ru-RU" dirty="0" smtClean="0"/>
              <a:t>/</a:t>
            </a:r>
            <a:r>
              <a:rPr lang="ru-RU" dirty="0" err="1" smtClean="0"/>
              <a:t>effectiveness</a:t>
            </a:r>
            <a:r>
              <a:rPr lang="ru-RU" dirty="0" smtClean="0"/>
              <a:t>) - наиболее распространенный метод анализа, при котором стоимость лечения оценивается в денежном выражении, а клинические преимущества - в виде «натуральных» единиц измерения (например, затраты в расчете на 1 предотвращенный летальный исход по той или иной причине, на 1 предотвращенный случай инсульта и т.п.). Однако чаще всего используется универсальный показатель эффективности затрат - затраты в расчете на дополнительный год жизни.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ряде случаев новая медицинская технология характеризуется не только более высокой клинической эффективностью по сравнению с терапией сравнения, но и снижением затрат. В этом случае она называется доминирующей. Если же анализируемая технология улучшает клинические последствия, но при этом затраты на нее выше, необходимо оценить эффективность дополнительных затрат на анализируемую технологию.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 анализа «Затраты/польза»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«Затраты/польза» (</a:t>
            </a:r>
            <a:r>
              <a:rPr lang="ru-RU" dirty="0" err="1" smtClean="0"/>
              <a:t>cost</a:t>
            </a:r>
            <a:r>
              <a:rPr lang="ru-RU" dirty="0" smtClean="0"/>
              <a:t>/</a:t>
            </a:r>
            <a:r>
              <a:rPr lang="ru-RU" dirty="0" err="1" smtClean="0"/>
              <a:t>utility</a:t>
            </a:r>
            <a:r>
              <a:rPr lang="ru-RU" dirty="0" smtClean="0"/>
              <a:t>) - метод анализа, при котором стоимость лечения оценивается в денежном выражении, а клинические преимущества - с учетом качества жизни. Этот метод анализа является частным случаем анализа «Затраты/эффективность» и чаще всего используется при лечении заболеваний хронического течения.</a:t>
            </a:r>
          </a:p>
          <a:p>
            <a:pPr algn="just"/>
            <a:r>
              <a:rPr lang="ru-RU" dirty="0" smtClean="0"/>
              <a:t>Как правило, качество жизни оценивается по шкале от 0 (смерть) до 1 (отсутствие проблем, связанных со здоровьем), но существуют и другие системы его оценки. В качестве интегрального показателя в данном случае чаще всего используется количество дополнительных лет жизни с учетом качества (</a:t>
            </a:r>
            <a:r>
              <a:rPr lang="ru-RU" dirty="0" err="1" smtClean="0"/>
              <a:t>quality-adjusted</a:t>
            </a:r>
            <a:r>
              <a:rPr lang="ru-RU" dirty="0" smtClean="0"/>
              <a:t> </a:t>
            </a:r>
            <a:r>
              <a:rPr lang="ru-RU" dirty="0" err="1" smtClean="0"/>
              <a:t>life</a:t>
            </a:r>
            <a:r>
              <a:rPr lang="ru-RU" dirty="0" smtClean="0"/>
              <a:t> </a:t>
            </a:r>
            <a:r>
              <a:rPr lang="ru-RU" dirty="0" err="1" smtClean="0"/>
              <a:t>years</a:t>
            </a:r>
            <a:r>
              <a:rPr lang="ru-RU" dirty="0" smtClean="0"/>
              <a:t>, </a:t>
            </a:r>
            <a:r>
              <a:rPr lang="ru-RU" dirty="0" err="1" smtClean="0"/>
              <a:t>QALY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 анализа «Затраты/выгода»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«Затраты/выгода» (</a:t>
            </a:r>
            <a:r>
              <a:rPr lang="ru-RU" dirty="0" err="1" smtClean="0"/>
              <a:t>cost</a:t>
            </a:r>
            <a:r>
              <a:rPr lang="ru-RU" dirty="0" smtClean="0"/>
              <a:t>/</a:t>
            </a:r>
            <a:r>
              <a:rPr lang="ru-RU" dirty="0" err="1" smtClean="0"/>
              <a:t>benefit</a:t>
            </a:r>
            <a:r>
              <a:rPr lang="ru-RU" dirty="0" smtClean="0"/>
              <a:t>) - метод анализа, при котором в стоимостном выражении оцениваются и затраты на лечение, и получаемые выгоды. Ранее анализ практически не применялся из-за многочисленных методологических сложностей. В настоящее время анализ «Затраты/выгода» привлекает большее внимание в связи с разработкой различных способов оценки «готовности платить» за те или иные клинические преимущества.</a:t>
            </a:r>
          </a:p>
          <a:p>
            <a:pPr algn="just"/>
            <a:r>
              <a:rPr lang="ru-RU" dirty="0" smtClean="0"/>
              <a:t>Оценка эффективности затрат за период наблюдения пациентов в ходе клинических испытаний не позволяет в полной мере оценить экономическую привлекательность терапии, особенно если ее преимущества проявляются и в отдаленном будущем. Это приводит к необходимости проведения моделирующих </a:t>
            </a:r>
            <a:r>
              <a:rPr lang="ru-RU" dirty="0" err="1" smtClean="0"/>
              <a:t>фармакоэкономических</a:t>
            </a:r>
            <a:r>
              <a:rPr lang="ru-RU" dirty="0" smtClean="0"/>
              <a:t> исследований.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Практическое значение</a:t>
            </a:r>
            <a:r>
              <a:rPr lang="ru-RU" dirty="0" smtClean="0"/>
              <a:t> исследований для: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Широкого круга врачей и пациентов  </a:t>
            </a:r>
          </a:p>
          <a:p>
            <a:pPr lvl="0" algn="just"/>
            <a:r>
              <a:rPr lang="ru-RU" dirty="0" smtClean="0"/>
              <a:t>Медицинских организаций </a:t>
            </a:r>
          </a:p>
          <a:p>
            <a:pPr lvl="0" algn="just"/>
            <a:r>
              <a:rPr lang="ru-RU" dirty="0" smtClean="0"/>
              <a:t>Руководителей и специалистов федеральных и региональных органов </a:t>
            </a:r>
            <a:r>
              <a:rPr lang="ru-RU" dirty="0" err="1" smtClean="0"/>
              <a:t>ЗО</a:t>
            </a:r>
            <a:endParaRPr lang="ru-RU" dirty="0" smtClean="0"/>
          </a:p>
          <a:p>
            <a:pPr lvl="0" algn="just"/>
            <a:r>
              <a:rPr lang="ru-RU" dirty="0" smtClean="0"/>
              <a:t>Страховых кампаний, работающих в системе обязательного и добровольного страхования  </a:t>
            </a:r>
          </a:p>
          <a:p>
            <a:pPr lvl="0" algn="just"/>
            <a:r>
              <a:rPr lang="ru-RU" dirty="0" smtClean="0"/>
              <a:t>Фармацевтического сектора </a:t>
            </a:r>
          </a:p>
          <a:p>
            <a:pPr algn="just"/>
            <a:r>
              <a:rPr lang="ru-RU" dirty="0" smtClean="0"/>
              <a:t>Общества в целом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Формулярная система лечения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Формулярная система </a:t>
            </a:r>
            <a:r>
              <a:rPr lang="ru-RU" dirty="0" smtClean="0"/>
              <a:t>— это информационно-экономическая доктрина, целью которой является развитие социально-ориентированной системы здравоохранения в условиях рыночной экономики. Формулярная система позволяет ограничить количество постоянно применяемых препаратов неким перечнем </a:t>
            </a:r>
            <a:r>
              <a:rPr lang="ru-RU" dirty="0" err="1" smtClean="0"/>
              <a:t>ЛП</a:t>
            </a:r>
            <a:r>
              <a:rPr lang="ru-RU" dirty="0" smtClean="0"/>
              <a:t> (  </a:t>
            </a:r>
            <a:r>
              <a:rPr lang="ru-RU" b="1" dirty="0" smtClean="0"/>
              <a:t>формулярным перечнем или списком</a:t>
            </a:r>
            <a:r>
              <a:rPr lang="ru-RU" dirty="0" smtClean="0"/>
              <a:t>), что значительно облегчает процесс закупки </a:t>
            </a:r>
            <a:r>
              <a:rPr lang="ru-RU" dirty="0" err="1" smtClean="0"/>
              <a:t>ЛП</a:t>
            </a:r>
            <a:r>
              <a:rPr lang="ru-RU" dirty="0" smtClean="0"/>
              <a:t>, уменьшает расходы МО и оптимизирует лекарственную терапию.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функции формулярной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гарантированное обеспечение больных качественным лечением;</a:t>
            </a:r>
          </a:p>
          <a:p>
            <a:pPr lvl="0" algn="just"/>
            <a:r>
              <a:rPr lang="ru-RU" dirty="0" smtClean="0"/>
              <a:t>определение и разработка проблемно-ориентированных и совершенных методов рациональной фармакотерапии распространенных заболеваний;</a:t>
            </a:r>
          </a:p>
          <a:p>
            <a:pPr lvl="0" algn="just"/>
            <a:r>
              <a:rPr lang="ru-RU" dirty="0" smtClean="0"/>
              <a:t>определение наиболее клинически и экономически эффективных и безопасных </a:t>
            </a:r>
            <a:r>
              <a:rPr lang="ru-RU" dirty="0" err="1" smtClean="0"/>
              <a:t>ЛП</a:t>
            </a:r>
            <a:r>
              <a:rPr lang="ru-RU" dirty="0" smtClean="0"/>
              <a:t>;</a:t>
            </a:r>
          </a:p>
          <a:p>
            <a:pPr lvl="0" algn="just"/>
            <a:r>
              <a:rPr lang="ru-RU" dirty="0" smtClean="0"/>
              <a:t>обеспечение контроля правильности использования препаратов и принятия мер по предотвращению и исправлению ошибок фармакотерапии;</a:t>
            </a:r>
          </a:p>
          <a:p>
            <a:pPr lvl="0" algn="just"/>
            <a:r>
              <a:rPr lang="ru-RU" dirty="0" smtClean="0"/>
              <a:t>широкое распространение объективной доказательно-обоснованной медико-фармацевтической информации среди всех участников процесса здравоохранения;</a:t>
            </a:r>
          </a:p>
          <a:p>
            <a:pPr algn="just"/>
            <a:r>
              <a:rPr lang="ru-RU" dirty="0" smtClean="0"/>
              <a:t>введение системного профессионального образования.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Формуляр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Формуляр – это собственно формулярный список и руководство по применению препаратов, включенных в него, обеспечивающее стандарты лечения.</a:t>
            </a:r>
          </a:p>
          <a:p>
            <a:pPr algn="just"/>
            <a:r>
              <a:rPr lang="ru-RU" dirty="0" smtClean="0"/>
              <a:t>Формуляр — </a:t>
            </a:r>
            <a:r>
              <a:rPr lang="ru-RU" i="1" dirty="0" smtClean="0"/>
              <a:t>список </a:t>
            </a:r>
            <a:r>
              <a:rPr lang="ru-RU" i="1" dirty="0" err="1" smtClean="0"/>
              <a:t>ЛП</a:t>
            </a:r>
            <a:r>
              <a:rPr lang="ru-RU" i="1" dirty="0" smtClean="0"/>
              <a:t>, носящих ограничительный характер для использования и закупок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Формуляр является </a:t>
            </a:r>
            <a:r>
              <a:rPr lang="ru-RU" u="sng" dirty="0" smtClean="0"/>
              <a:t>динами­чески развивающимся</a:t>
            </a:r>
            <a:r>
              <a:rPr lang="ru-RU" dirty="0" smtClean="0"/>
              <a:t> документом с постоянно уточняющимся и пополняющимся содержанием отдельных статей и разделов.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Формуляр носит </a:t>
            </a:r>
            <a:r>
              <a:rPr lang="ru-RU" u="sng" dirty="0" smtClean="0"/>
              <a:t>ограничительный характер</a:t>
            </a:r>
            <a:r>
              <a:rPr lang="ru-RU" dirty="0" smtClean="0"/>
              <a:t> и </a:t>
            </a:r>
            <a:r>
              <a:rPr lang="ru-RU" u="sng" dirty="0" smtClean="0"/>
              <a:t>поощряет</a:t>
            </a:r>
            <a:r>
              <a:rPr lang="ru-RU" dirty="0" smtClean="0"/>
              <a:t> использование только тех </a:t>
            </a:r>
            <a:r>
              <a:rPr lang="ru-RU" dirty="0" err="1" smtClean="0"/>
              <a:t>ЛП</a:t>
            </a:r>
            <a:r>
              <a:rPr lang="ru-RU" dirty="0" smtClean="0"/>
              <a:t>, которые включены в него.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6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целом в настоящее время очевидна возрастающая потребность в комплексной оценке используемых медицинских технологий с целью формирования формуляров и перечней лекарственных препаратов на федеральном и региональном уровнях, а также на уровне медицинских организаций. При этом анализ клинической эффективности, переносимости и безопасности с позиций доказательной медицины может служить основой оптимизации лекарственного обеспечения только в сочетании с </a:t>
            </a:r>
            <a:r>
              <a:rPr lang="ru-RU" dirty="0" err="1" smtClean="0"/>
              <a:t>фармакоэкономической</a:t>
            </a:r>
            <a:r>
              <a:rPr lang="ru-RU" dirty="0" smtClean="0"/>
              <a:t> оценкой.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При этом система оптимизации расходования средств должна предусматривать не только рациональный выбор медицинских вмешательств, но и повышение уровня подготовки в данной области клиницистов, провизоров и организаторов здравоохранения.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/>
              <a:t>Фармакоэкономика</a:t>
            </a:r>
            <a:r>
              <a:rPr lang="ru-RU" b="1" dirty="0" smtClean="0"/>
              <a:t> </a:t>
            </a:r>
            <a:r>
              <a:rPr lang="ru-RU" dirty="0" smtClean="0"/>
              <a:t>- область исследования, оценивающая особенности людей, компаний и рынка относительно применения фармацевтической продукции, медицинских услуг и анализирующая затраты и результаты этого  применения.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err="1" smtClean="0"/>
              <a:t>Фармакоэкономический</a:t>
            </a:r>
            <a:r>
              <a:rPr lang="ru-RU" b="1" dirty="0" smtClean="0"/>
              <a:t> (Клинико-экономический анализ) </a:t>
            </a:r>
            <a:r>
              <a:rPr lang="ru-RU" dirty="0" smtClean="0"/>
              <a:t>- это  методология сравнительной оценки качества двух и более методов профилактики, диагностики, лекарственного и нелекарственного лечения на основе комплексного,  взаимосвязанного  учета результатов медицинских вмешательств и затрат на его выполнение с целью определения экономической целесообразности  их использования на практике.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Схема </a:t>
            </a:r>
            <a:r>
              <a:rPr lang="ru-RU" sz="2800" dirty="0" err="1" smtClean="0"/>
              <a:t>фармакоэкономического</a:t>
            </a:r>
            <a:r>
              <a:rPr lang="ru-RU" sz="2800" dirty="0" smtClean="0"/>
              <a:t> исследования альтернативных стратегий лечения или профилактики</a:t>
            </a:r>
            <a:endParaRPr lang="ru-RU" sz="2800" dirty="0"/>
          </a:p>
        </p:txBody>
      </p:sp>
      <p:pic>
        <p:nvPicPr>
          <p:cNvPr id="4" name="Содержимое 3" descr="http://www.studentlibrary.ru/cgi-bin/mb4x?usr_data=gd-image(doc,ISBN9785970442265-0008,pic_0041.jpg,-1,,00000000,)&amp;hide_Cookie=ye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38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1000" y="52578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клинико-экономическое (</a:t>
            </a:r>
            <a:r>
              <a:rPr lang="ru-RU" sz="2000" dirty="0" err="1" smtClean="0"/>
              <a:t>фармакоэкономическое</a:t>
            </a:r>
            <a:r>
              <a:rPr lang="ru-RU" sz="2000" dirty="0" smtClean="0"/>
              <a:t>) исследование представляет собой оценку качества лечения/профилактики на основе взаимосвязанного учета результатов вмешательства и затрат на его выполнение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задачи </a:t>
            </a:r>
            <a:r>
              <a:rPr lang="ru-RU" dirty="0" err="1" smtClean="0"/>
              <a:t>фармакоэкономических</a:t>
            </a:r>
            <a:r>
              <a:rPr lang="ru-RU" dirty="0" smtClean="0"/>
              <a:t> исследований: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• обоснование необходимости увеличения бюджетных затрат на медицинские вмешательства с высокой эффективностью затрат;</a:t>
            </a:r>
          </a:p>
          <a:p>
            <a:pPr algn="just">
              <a:buNone/>
            </a:pPr>
            <a:r>
              <a:rPr lang="ru-RU" dirty="0" smtClean="0"/>
              <a:t>• оценка эффективности затрат на новые медицинские вмешательства, выявление клинических ситуаций и групп пациентов с максимальной эффективностью затрат;</a:t>
            </a:r>
          </a:p>
          <a:p>
            <a:pPr algn="just">
              <a:buNone/>
            </a:pPr>
            <a:r>
              <a:rPr lang="ru-RU" dirty="0" smtClean="0"/>
              <a:t>• обоснование перераспределения бюджета, выделяемого на закупку лекарственных средств;</a:t>
            </a:r>
          </a:p>
          <a:p>
            <a:pPr algn="just">
              <a:buNone/>
            </a:pPr>
            <a:r>
              <a:rPr lang="ru-RU" dirty="0" smtClean="0"/>
              <a:t>• обоснование необходимости корректировки цены лекарственного средства или разделения риска с его производителем при недостаточно высокой эффективности затрат.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Источники информации при проведении </a:t>
            </a:r>
            <a:r>
              <a:rPr lang="ru-RU" sz="2800" dirty="0" err="1" smtClean="0"/>
              <a:t>фармакоэкономического</a:t>
            </a:r>
            <a:r>
              <a:rPr lang="ru-RU" sz="2800" dirty="0" smtClean="0"/>
              <a:t> анализа: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используются результаты </a:t>
            </a:r>
            <a:r>
              <a:rPr lang="ru-RU" dirty="0" err="1" smtClean="0"/>
              <a:t>рандомизированных</a:t>
            </a:r>
            <a:r>
              <a:rPr lang="ru-RU" dirty="0" smtClean="0"/>
              <a:t> клинических испытаний, </a:t>
            </a:r>
          </a:p>
          <a:p>
            <a:r>
              <a:rPr lang="ru-RU" dirty="0" smtClean="0"/>
              <a:t>данные «реального мира», к которым относятся регистры пациентов и электронная медицинская документация,</a:t>
            </a:r>
          </a:p>
          <a:p>
            <a:r>
              <a:rPr lang="ru-RU" dirty="0" smtClean="0"/>
              <a:t>результаты </a:t>
            </a:r>
            <a:r>
              <a:rPr lang="ru-RU" dirty="0" err="1" smtClean="0"/>
              <a:t>метаанализа</a:t>
            </a:r>
            <a:r>
              <a:rPr lang="ru-RU" dirty="0" smtClean="0"/>
              <a:t> исследований с близким дизайном,</a:t>
            </a:r>
          </a:p>
          <a:p>
            <a:r>
              <a:rPr lang="ru-RU" dirty="0" smtClean="0"/>
              <a:t>терапия сравнения.</a:t>
            </a:r>
          </a:p>
          <a:p>
            <a:endParaRPr lang="ru-RU" dirty="0" smtClean="0"/>
          </a:p>
          <a:p>
            <a:pPr algn="ctr"/>
            <a:r>
              <a:rPr lang="ru-RU" dirty="0" smtClean="0"/>
              <a:t>Один из важнейших аспектов </a:t>
            </a:r>
            <a:r>
              <a:rPr lang="ru-RU" dirty="0" err="1" smtClean="0"/>
              <a:t>фармакоэкономического</a:t>
            </a:r>
            <a:r>
              <a:rPr lang="ru-RU" dirty="0" smtClean="0"/>
              <a:t> исследования - стратификация пациентов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при проведении </a:t>
            </a:r>
            <a:r>
              <a:rPr lang="ru-RU" dirty="0" err="1" smtClean="0"/>
              <a:t>фармакоэконо-мического</a:t>
            </a:r>
            <a:r>
              <a:rPr lang="ru-RU" dirty="0" smtClean="0"/>
              <a:t>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ru-RU" dirty="0" smtClean="0"/>
              <a:t>Учитывать источники финансирования исследований.</a:t>
            </a:r>
          </a:p>
          <a:p>
            <a:pPr lvl="0" algn="just"/>
            <a:r>
              <a:rPr lang="ru-RU" dirty="0" smtClean="0"/>
              <a:t>Определять аналитическую их перспективу  </a:t>
            </a:r>
          </a:p>
          <a:p>
            <a:pPr algn="just"/>
            <a:r>
              <a:rPr lang="ru-RU" dirty="0" smtClean="0"/>
              <a:t>Определять категории затрат для исследования</a:t>
            </a:r>
          </a:p>
          <a:p>
            <a:pPr algn="just"/>
            <a:r>
              <a:rPr lang="ru-RU" dirty="0" smtClean="0"/>
              <a:t>Выбрать сравниваемые альтернативные методики фармакотерапии и оценить  их результаты по критериям безопасности и эффективности.</a:t>
            </a:r>
          </a:p>
          <a:p>
            <a:pPr algn="just"/>
            <a:r>
              <a:rPr lang="ru-RU" dirty="0" smtClean="0"/>
              <a:t>Выбрать адекватный метод </a:t>
            </a:r>
            <a:r>
              <a:rPr lang="ru-RU" dirty="0" err="1" smtClean="0"/>
              <a:t>фармакоэкономического</a:t>
            </a:r>
            <a:r>
              <a:rPr lang="ru-RU" dirty="0" smtClean="0"/>
              <a:t> анализа</a:t>
            </a:r>
          </a:p>
          <a:p>
            <a:pPr algn="just"/>
            <a:r>
              <a:rPr lang="ru-RU" dirty="0" smtClean="0"/>
              <a:t>Полноценно представить результаты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затраты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прямые медицинские затраты, к которым относятся затраты на лекарственные средства, расходные материалы, осуществление диагностических и медицинских процедур, содержание пациента в стационаре, медицинские услуги, оказываемые на дому, вызов скорой помощи и другие подобные затраты.</a:t>
            </a:r>
          </a:p>
          <a:p>
            <a:pPr algn="just"/>
            <a:r>
              <a:rPr lang="ru-RU" dirty="0" smtClean="0"/>
              <a:t>непрямые затраты (недополученный доход вследствие временной нетрудоспособности пациента или членов его семьи, </a:t>
            </a:r>
            <a:r>
              <a:rPr lang="ru-RU" dirty="0" err="1" smtClean="0"/>
              <a:t>инвалидизации</a:t>
            </a:r>
            <a:r>
              <a:rPr lang="ru-RU" dirty="0" smtClean="0"/>
              <a:t> пациента, а также вследствие преждевременной смерти пациентов в детском или трудоспособном возрасте).</a:t>
            </a:r>
          </a:p>
          <a:p>
            <a:pPr algn="just"/>
            <a:r>
              <a:rPr lang="ru-RU" dirty="0" smtClean="0"/>
              <a:t>прямые немедицинские затраты, к которым относятся затраты на пребывание пациентов в домах престарелых при утере способности к самообслуживанию, на оказание разовой или постоянной помощи по дому, а также на транспортировку до учреждений здравоохранения.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Выбранные методы фармакотерапии сравнивают: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 традиционной – типичной практикой лечения заболевания;</a:t>
            </a:r>
          </a:p>
          <a:p>
            <a:pPr lvl="0" algn="just"/>
            <a:r>
              <a:rPr lang="ru-RU" dirty="0" smtClean="0"/>
              <a:t> с оптимальной, наиболее эффективной и безопасной на современном     </a:t>
            </a:r>
          </a:p>
          <a:p>
            <a:pPr algn="just"/>
            <a:r>
              <a:rPr lang="ru-RU" dirty="0" smtClean="0"/>
              <a:t>      уровне развития медицины;</a:t>
            </a:r>
          </a:p>
          <a:p>
            <a:pPr lvl="0" algn="just"/>
            <a:r>
              <a:rPr lang="ru-RU" dirty="0" smtClean="0"/>
              <a:t> с наиболее дешевой фармакотерапией;</a:t>
            </a:r>
          </a:p>
          <a:p>
            <a:pPr algn="just"/>
            <a:r>
              <a:rPr lang="ru-RU" dirty="0" smtClean="0"/>
              <a:t> с плацебо или отсутствием лечения.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 анализа «Минимизация затрат»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Анализ «Минимизация затрат» (</a:t>
            </a:r>
            <a:r>
              <a:rPr lang="ru-RU" dirty="0" err="1" smtClean="0"/>
              <a:t>cost</a:t>
            </a:r>
            <a:r>
              <a:rPr lang="ru-RU" dirty="0" smtClean="0"/>
              <a:t>/</a:t>
            </a:r>
            <a:r>
              <a:rPr lang="ru-RU" dirty="0" err="1" smtClean="0"/>
              <a:t>minimisation</a:t>
            </a:r>
            <a:r>
              <a:rPr lang="ru-RU" dirty="0" smtClean="0"/>
              <a:t>) может быть использован для сравнения двух альтернативных видов лечения или профилактики при одинаковых клинических результатах. Выбирается стратегия, при которой затраты ниже.</a:t>
            </a:r>
          </a:p>
          <a:p>
            <a:pPr algn="just"/>
            <a:r>
              <a:rPr lang="ru-RU" dirty="0" smtClean="0"/>
              <a:t>Казалось бы, очевидный путь минимизации затрат - замена оригинального препарата </a:t>
            </a:r>
            <a:r>
              <a:rPr lang="ru-RU" dirty="0" err="1" smtClean="0"/>
              <a:t>дженериком</a:t>
            </a:r>
            <a:r>
              <a:rPr lang="ru-RU" dirty="0" smtClean="0"/>
              <a:t>. Проблема </a:t>
            </a:r>
            <a:r>
              <a:rPr lang="ru-RU" dirty="0" err="1" smtClean="0"/>
              <a:t>дженерической</a:t>
            </a:r>
            <a:r>
              <a:rPr lang="ru-RU" dirty="0" smtClean="0"/>
              <a:t> замены весьма значима, поскольку она оказывает существенное влияние на бюджет системы здравоохранения.</a:t>
            </a:r>
          </a:p>
          <a:p>
            <a:pPr algn="just"/>
            <a:r>
              <a:rPr lang="ru-RU" dirty="0" smtClean="0"/>
              <a:t>В настоящее время в РФ основная доля рынка в ценовом выражении приходится на </a:t>
            </a:r>
            <a:r>
              <a:rPr lang="ru-RU" dirty="0" err="1" smtClean="0"/>
              <a:t>дженерики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996</Words>
  <Application>Microsoft Office PowerPoint</Application>
  <PresentationFormat>Экран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Фармакоэкономический анализ</vt:lpstr>
      <vt:lpstr>Термины</vt:lpstr>
      <vt:lpstr>Схема фармакоэкономического исследования альтернативных стратегий лечения или профилактики</vt:lpstr>
      <vt:lpstr>задачи фармакоэкономических исследований:</vt:lpstr>
      <vt:lpstr>Источники информации при проведении фармакоэкономического анализа:</vt:lpstr>
      <vt:lpstr>Требования при проведении фармакоэконо-мического анализа</vt:lpstr>
      <vt:lpstr>затраты</vt:lpstr>
      <vt:lpstr>Выбранные методы фармакотерапии сравнивают: </vt:lpstr>
      <vt:lpstr>Метод анализа «Минимизация затрат»</vt:lpstr>
      <vt:lpstr>Метод анализа «Затраты/эффективность» </vt:lpstr>
      <vt:lpstr>Метод анализа «Затраты/польза» </vt:lpstr>
      <vt:lpstr>Метод анализа «Затраты/выгода» </vt:lpstr>
      <vt:lpstr>Практическое значение исследований для:</vt:lpstr>
      <vt:lpstr>Формулярная система лечения</vt:lpstr>
      <vt:lpstr>Основные функции формулярной системы:</vt:lpstr>
      <vt:lpstr>Формуляр</vt:lpstr>
      <vt:lpstr>Слайд 17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Фармакоэкономический анализ</dc:title>
  <dc:creator>777</dc:creator>
  <cp:lastModifiedBy>user</cp:lastModifiedBy>
  <cp:revision>26</cp:revision>
  <dcterms:created xsi:type="dcterms:W3CDTF">2020-12-14T20:15:49Z</dcterms:created>
  <dcterms:modified xsi:type="dcterms:W3CDTF">2021-12-02T11:48:23Z</dcterms:modified>
</cp:coreProperties>
</file>