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67" r:id="rId4"/>
    <p:sldId id="272" r:id="rId5"/>
    <p:sldId id="257" r:id="rId6"/>
    <p:sldId id="268" r:id="rId7"/>
    <p:sldId id="271" r:id="rId8"/>
    <p:sldId id="270" r:id="rId9"/>
    <p:sldId id="269" r:id="rId10"/>
    <p:sldId id="276" r:id="rId11"/>
    <p:sldId id="260" r:id="rId12"/>
    <p:sldId id="259" r:id="rId13"/>
    <p:sldId id="258" r:id="rId14"/>
    <p:sldId id="261" r:id="rId15"/>
    <p:sldId id="262" r:id="rId16"/>
    <p:sldId id="263" r:id="rId17"/>
    <p:sldId id="264" r:id="rId18"/>
    <p:sldId id="273" r:id="rId19"/>
    <p:sldId id="274" r:id="rId20"/>
    <p:sldId id="275" r:id="rId21"/>
    <p:sldId id="265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document/redirect/71582808/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70270/0446cd4e58e3bec0710e7b2f1ffb8e660f41ff52/" TargetMode="External"/><Relationship Id="rId2" Type="http://schemas.openxmlformats.org/officeDocument/2006/relationships/hyperlink" Target="http://www.consultant.ru/document/cons_doc_LAW_352810/c9ba7b9848da9ee6732f9ecc09caffd7f559557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286610/5bdc78bf7e3015a0ea0c0ea5bef708a6c79e2f0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210619/1b4f9c947934c2cca19249069974990ebdaf61cd/" TargetMode="External"/><Relationship Id="rId2" Type="http://schemas.openxmlformats.org/officeDocument/2006/relationships/hyperlink" Target="http://www.consultant.ru/document/cons_doc_LAW_207404/836cabacefdad45438fb8ba0569a4825a8f6237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219200"/>
            <a:ext cx="6477000" cy="1828800"/>
          </a:xfrm>
        </p:spPr>
        <p:txBody>
          <a:bodyPr/>
          <a:lstStyle/>
          <a:p>
            <a:r>
              <a:rPr lang="ru-RU" dirty="0" smtClean="0"/>
              <a:t>Сбытовая логистика в аптечной системе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mtClean="0"/>
              <a:t>3 курс 5 </a:t>
            </a:r>
            <a:r>
              <a:rPr lang="ru-RU" dirty="0" smtClean="0"/>
              <a:t>семестр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1"/>
                </a:solidFill>
                <a:hlinkClick r:id="rId2"/>
              </a:rPr>
              <a:t>Приказ Министерства здравоохранения РФ от 31 августа 2016 г. </a:t>
            </a:r>
            <a:r>
              <a:rPr lang="ru-RU" sz="4000" b="1" dirty="0" err="1" smtClean="0">
                <a:solidFill>
                  <a:schemeClr val="tx1"/>
                </a:solidFill>
                <a:hlinkClick r:id="rId2"/>
              </a:rPr>
              <a:t>N</a:t>
            </a:r>
            <a:r>
              <a:rPr lang="ru-RU" sz="4000" b="1" dirty="0" smtClean="0">
                <a:solidFill>
                  <a:schemeClr val="tx1"/>
                </a:solidFill>
                <a:hlinkClick r:id="rId2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hlinkClick r:id="rId2"/>
              </a:rPr>
              <a:t>646н</a:t>
            </a:r>
            <a:r>
              <a:rPr lang="ru-RU" sz="4000" b="1" dirty="0" smtClean="0">
                <a:solidFill>
                  <a:schemeClr val="tx1"/>
                </a:solidFill>
                <a:hlinkClick r:id="rId2"/>
              </a:rPr>
              <a:t> "Об утверждении Правил надлежащей практики хранения и перевозки лекарственных препаратов для медицинского применения"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u="sng" dirty="0" smtClean="0">
                <a:solidFill>
                  <a:srgbClr val="0070C0"/>
                </a:solidFill>
              </a:rPr>
              <a:t>Логистика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smtClean="0"/>
              <a:t>наука об управлении движением материальных и информационных потоков в пространстве и времени от производителя до конечного потребителя с </a:t>
            </a:r>
            <a:r>
              <a:rPr lang="ru-RU" sz="2800" b="1" i="1" u="sng" dirty="0" smtClean="0"/>
              <a:t>минимальными затратами.</a:t>
            </a:r>
            <a:endParaRPr lang="ru-RU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Виды логистики: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lvl="0" algn="just"/>
            <a:r>
              <a:rPr lang="ru-RU" dirty="0" smtClean="0"/>
              <a:t>Сбытовую логистику (закупка товаров у производителей).</a:t>
            </a:r>
          </a:p>
          <a:p>
            <a:pPr lvl="0" algn="just"/>
            <a:r>
              <a:rPr lang="ru-RU" dirty="0" smtClean="0"/>
              <a:t>Логистику складирования (размещение товаров при хранении).</a:t>
            </a:r>
          </a:p>
          <a:p>
            <a:pPr lvl="0" algn="just"/>
            <a:r>
              <a:rPr lang="ru-RU" dirty="0" smtClean="0"/>
              <a:t>Транспортную логистику (доставка до аптечных организаций).</a:t>
            </a:r>
          </a:p>
          <a:p>
            <a:pPr algn="just"/>
            <a:r>
              <a:rPr lang="ru-RU" dirty="0" smtClean="0"/>
              <a:t>Информационная логистика (прайс-листы, рекламные материалы и продукция, проведение </a:t>
            </a:r>
            <a:r>
              <a:rPr lang="ru-RU" dirty="0" err="1" smtClean="0"/>
              <a:t>промоуши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Основная задача сбытовой логистики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/>
              <a:t>доставить  товар:</a:t>
            </a:r>
            <a:endParaRPr lang="ru-RU" dirty="0" smtClean="0"/>
          </a:p>
          <a:p>
            <a:r>
              <a:rPr lang="ru-RU" dirty="0" smtClean="0"/>
              <a:t>1. в нужное место</a:t>
            </a:r>
          </a:p>
          <a:p>
            <a:r>
              <a:rPr lang="ru-RU" dirty="0" smtClean="0"/>
              <a:t>2. нужный продукт;</a:t>
            </a:r>
          </a:p>
          <a:p>
            <a:r>
              <a:rPr lang="ru-RU" dirty="0" smtClean="0"/>
              <a:t>3. в требуемом коли­честве;</a:t>
            </a:r>
          </a:p>
          <a:p>
            <a:r>
              <a:rPr lang="ru-RU" dirty="0" smtClean="0"/>
              <a:t>4. заданного качества;</a:t>
            </a:r>
          </a:p>
          <a:p>
            <a:r>
              <a:rPr lang="ru-RU" dirty="0" smtClean="0"/>
              <a:t>6. в установленное время;</a:t>
            </a:r>
          </a:p>
          <a:p>
            <a:r>
              <a:rPr lang="ru-RU" dirty="0" smtClean="0"/>
              <a:t>7. для конкретного потребителя;</a:t>
            </a:r>
          </a:p>
          <a:p>
            <a:r>
              <a:rPr lang="ru-RU" dirty="0" smtClean="0"/>
              <a:t>8. с наименьшими затратами.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Термины: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533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400" i="1" u="sng" dirty="0" err="1" smtClean="0"/>
              <a:t>Логистическая</a:t>
            </a:r>
            <a:r>
              <a:rPr lang="ru-RU" sz="2400" i="1" u="sng" dirty="0" smtClean="0"/>
              <a:t> система (цепь)</a:t>
            </a:r>
            <a:r>
              <a:rPr lang="ru-RU" sz="2400" i="1" dirty="0" smtClean="0"/>
              <a:t> — </a:t>
            </a:r>
            <a:r>
              <a:rPr lang="ru-RU" sz="2400" dirty="0" smtClean="0"/>
              <a:t>линейно упорядоченная совокупность конкретных юридических и физических лиц, осуществляющих отдельные операции в едином процессе управления материальным и сопутствующим ему (финансовым, информационным, сервисным и др.) потоками.</a:t>
            </a:r>
          </a:p>
          <a:p>
            <a:pPr algn="just"/>
            <a:r>
              <a:rPr lang="ru-RU" sz="2400" dirty="0" smtClean="0"/>
              <a:t>Построение </a:t>
            </a:r>
            <a:r>
              <a:rPr lang="ru-RU" sz="2400" dirty="0" err="1" smtClean="0"/>
              <a:t>логистических</a:t>
            </a:r>
            <a:r>
              <a:rPr lang="ru-RU" sz="2400" dirty="0" smtClean="0"/>
              <a:t> цепей достигается путем упорядочения множества посредников, участвующих </a:t>
            </a:r>
            <a:r>
              <a:rPr lang="ru-RU" sz="2400" i="1" dirty="0" smtClean="0"/>
              <a:t>и </a:t>
            </a:r>
            <a:r>
              <a:rPr lang="ru-RU" sz="2400" dirty="0" smtClean="0"/>
              <a:t>доведении фармацевтических товаров от производителя до конечного потребителя и образующих </a:t>
            </a:r>
            <a:r>
              <a:rPr lang="ru-RU" sz="2400" i="1" u="sng" dirty="0" err="1" smtClean="0"/>
              <a:t>логистические</a:t>
            </a:r>
            <a:r>
              <a:rPr lang="ru-RU" sz="2400" i="1" u="sng" dirty="0" smtClean="0"/>
              <a:t> каналы</a:t>
            </a:r>
            <a:r>
              <a:rPr lang="ru-RU" sz="2400" i="1" dirty="0" smtClean="0"/>
              <a:t>.</a:t>
            </a:r>
          </a:p>
          <a:p>
            <a:pPr algn="just"/>
            <a:r>
              <a:rPr lang="ru-RU" sz="2400" dirty="0" smtClean="0"/>
              <a:t>Совокупность организаций или отдельных лиц, обеспечивающих физическое перемещение товаров и передачу собственности на товар (или услуги) от производителя к потребителю называется </a:t>
            </a:r>
            <a:r>
              <a:rPr lang="ru-RU" sz="2400" i="1" u="sng" dirty="0" smtClean="0"/>
              <a:t>каналами товародвижения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сбыта: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10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ru-RU" i="1" u="sng" dirty="0" smtClean="0"/>
              <a:t>Интенсивный сбыт</a:t>
            </a:r>
            <a:r>
              <a:rPr lang="ru-RU" i="1" dirty="0" smtClean="0"/>
              <a:t> </a:t>
            </a:r>
            <a:r>
              <a:rPr lang="ru-RU" dirty="0" smtClean="0"/>
              <a:t>характерен для лекарственных препаратов безрецептурного отпуска, а также части </a:t>
            </a:r>
            <a:r>
              <a:rPr lang="ru-RU" dirty="0" err="1" smtClean="0"/>
              <a:t>парафармацевтической</a:t>
            </a:r>
            <a:r>
              <a:rPr lang="ru-RU" dirty="0" smtClean="0"/>
              <a:t> продукции, так как эти товары не имеют ограничений при реализации любым субъектом, имеющим лицензию на фармацевтическую деятельность.</a:t>
            </a:r>
          </a:p>
          <a:p>
            <a:pPr algn="just"/>
            <a:r>
              <a:rPr lang="ru-RU" i="1" u="sng" dirty="0" smtClean="0"/>
              <a:t>Селективный сбыт</a:t>
            </a:r>
            <a:r>
              <a:rPr lang="ru-RU" i="1" dirty="0" smtClean="0"/>
              <a:t> </a:t>
            </a:r>
            <a:r>
              <a:rPr lang="ru-RU" dirty="0" smtClean="0"/>
              <a:t>предусматривает ограничение числа сбытовых организаций. </a:t>
            </a:r>
          </a:p>
          <a:p>
            <a:pPr algn="just"/>
            <a:r>
              <a:rPr lang="ru-RU" i="1" u="sng" dirty="0" smtClean="0"/>
              <a:t>Эксклюзивный сбыт</a:t>
            </a:r>
            <a:r>
              <a:rPr lang="ru-RU" i="1" dirty="0" smtClean="0"/>
              <a:t> </a:t>
            </a:r>
            <a:r>
              <a:rPr lang="ru-RU" dirty="0" smtClean="0"/>
              <a:t>имеет место в случае намеренного ограничения числа сбытовых организаций (1-2), участвующих в продвижении товара или товаров.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Типа каналов товародвижения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прямые </a:t>
            </a:r>
          </a:p>
          <a:p>
            <a:r>
              <a:rPr lang="ru-RU" b="1" dirty="0" smtClean="0"/>
              <a:t>косвенные</a:t>
            </a:r>
          </a:p>
          <a:p>
            <a:endParaRPr lang="ru-RU" b="1" dirty="0" smtClean="0"/>
          </a:p>
          <a:p>
            <a:r>
              <a:rPr lang="ru-RU" dirty="0" smtClean="0"/>
              <a:t>ОДНОУРОВНЕВЫЕ</a:t>
            </a:r>
          </a:p>
          <a:p>
            <a:r>
              <a:rPr lang="ru-RU" cap="all" dirty="0" smtClean="0"/>
              <a:t>Многоуровневые</a:t>
            </a:r>
            <a:r>
              <a:rPr lang="ru-RU" dirty="0" smtClean="0"/>
              <a:t> </a:t>
            </a:r>
          </a:p>
          <a:p>
            <a:endParaRPr lang="ru-RU" dirty="0" smtClean="0"/>
          </a:p>
          <a:p>
            <a:r>
              <a:rPr lang="ru-RU" dirty="0" smtClean="0"/>
              <a:t>ДВУХУРОВНЕВЫЙ КАНАЛ  </a:t>
            </a:r>
          </a:p>
          <a:p>
            <a:r>
              <a:rPr lang="ru-RU" dirty="0" smtClean="0"/>
              <a:t>ТРЕХУРОВНЕВЫЙ КАНАЛ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Процедура выбора поставщика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i="1" dirty="0" err="1" smtClean="0"/>
              <a:t>I</a:t>
            </a:r>
            <a:r>
              <a:rPr lang="ru-RU" i="1" dirty="0" smtClean="0"/>
              <a:t> — сбор информации о существующих и потенциальных поставщиках</a:t>
            </a:r>
            <a:r>
              <a:rPr lang="ru-RU" dirty="0" smtClean="0"/>
              <a:t> фармацевтической продукции. </a:t>
            </a:r>
          </a:p>
          <a:p>
            <a:r>
              <a:rPr lang="ru-RU" i="1" dirty="0" err="1" smtClean="0"/>
              <a:t>II</a:t>
            </a:r>
            <a:r>
              <a:rPr lang="ru-RU" i="1" dirty="0" smtClean="0"/>
              <a:t> — определение критериев выбора поставщика,</a:t>
            </a:r>
            <a:r>
              <a:rPr lang="ru-RU" dirty="0" smtClean="0"/>
              <a:t> по показателям:</a:t>
            </a:r>
          </a:p>
          <a:p>
            <a:pPr lvl="0" algn="ctr"/>
            <a:r>
              <a:rPr lang="ru-RU" dirty="0" smtClean="0"/>
              <a:t>качество продукции, </a:t>
            </a:r>
          </a:p>
          <a:p>
            <a:pPr lvl="0" algn="ctr"/>
            <a:r>
              <a:rPr lang="ru-RU" dirty="0" smtClean="0"/>
              <a:t>организация товаро­движения, </a:t>
            </a:r>
          </a:p>
          <a:p>
            <a:pPr lvl="0" algn="ctr"/>
            <a:r>
              <a:rPr lang="ru-RU" dirty="0" smtClean="0"/>
              <a:t>цены на товары и способы организации рас­четов, </a:t>
            </a:r>
          </a:p>
          <a:p>
            <a:pPr lvl="0" algn="ctr"/>
            <a:r>
              <a:rPr lang="ru-RU" dirty="0" smtClean="0"/>
              <a:t>полнота ассортимента, </a:t>
            </a:r>
          </a:p>
          <a:p>
            <a:pPr lvl="0" algn="ctr"/>
            <a:r>
              <a:rPr lang="ru-RU" dirty="0" smtClean="0"/>
              <a:t>местонахождение,</a:t>
            </a:r>
          </a:p>
          <a:p>
            <a:pPr lvl="0" algn="ctr"/>
            <a:r>
              <a:rPr lang="ru-RU" dirty="0" smtClean="0"/>
              <a:t> репутация, деловая этика и др.;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III</a:t>
            </a:r>
            <a:r>
              <a:rPr lang="ru-RU" dirty="0" smtClean="0"/>
              <a:t> —</a:t>
            </a:r>
            <a:r>
              <a:rPr lang="ru-RU" i="1" dirty="0" smtClean="0"/>
              <a:t> оценка поставщиков по выделенным критериям;</a:t>
            </a:r>
            <a:endParaRPr lang="ru-RU" dirty="0" smtClean="0"/>
          </a:p>
          <a:p>
            <a:r>
              <a:rPr lang="en-US" dirty="0" smtClean="0"/>
              <a:t>IV</a:t>
            </a:r>
            <a:r>
              <a:rPr lang="ru-RU" dirty="0" smtClean="0"/>
              <a:t> —</a:t>
            </a:r>
            <a:r>
              <a:rPr lang="ru-RU" i="1" dirty="0" smtClean="0"/>
              <a:t> заключение договора,</a:t>
            </a:r>
            <a:r>
              <a:rPr lang="ru-RU" dirty="0" smtClean="0"/>
              <a:t> являющегося логическим заверше­нием процедуры выбора поставщика.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оптовых посредников: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300" b="1" dirty="0" smtClean="0"/>
              <a:t>по масштабу и характеру деятельности:</a:t>
            </a:r>
          </a:p>
          <a:p>
            <a:pPr algn="just">
              <a:buNone/>
            </a:pPr>
            <a:r>
              <a:rPr lang="ru-RU" sz="2300" dirty="0" smtClean="0"/>
              <a:t>- </a:t>
            </a:r>
            <a:r>
              <a:rPr lang="ru-RU" sz="2300" i="1" dirty="0" smtClean="0"/>
              <a:t>общенациональные, федеральные </a:t>
            </a:r>
            <a:r>
              <a:rPr lang="ru-RU" sz="2300" dirty="0" smtClean="0"/>
              <a:t>(</a:t>
            </a:r>
            <a:r>
              <a:rPr lang="ru-RU" sz="2300" dirty="0" err="1" smtClean="0"/>
              <a:t>I</a:t>
            </a:r>
            <a:r>
              <a:rPr lang="ru-RU" sz="2300" dirty="0" smtClean="0"/>
              <a:t> уровень) - формируют каналы товародвижения для крупных производителей фармацевтической продукции и создают условия для выхода на российский рынок зарубежных поставщиков;</a:t>
            </a:r>
          </a:p>
          <a:p>
            <a:pPr algn="just">
              <a:buNone/>
            </a:pPr>
            <a:r>
              <a:rPr lang="ru-RU" sz="2300" dirty="0" smtClean="0"/>
              <a:t>- </a:t>
            </a:r>
            <a:r>
              <a:rPr lang="ru-RU" sz="2300" i="1" dirty="0" smtClean="0"/>
              <a:t>межрегиональные и региональные оптовые организации </a:t>
            </a:r>
            <a:r>
              <a:rPr lang="ru-RU" sz="2300" dirty="0" smtClean="0"/>
              <a:t>завершают процесс оптовой реализации товаров, закупают товары у </a:t>
            </a:r>
            <a:r>
              <a:rPr lang="ru-RU" sz="2300" dirty="0" err="1" smtClean="0"/>
              <a:t>фармдистрибьюторов</a:t>
            </a:r>
            <a:r>
              <a:rPr lang="ru-RU" sz="2300" dirty="0" smtClean="0"/>
              <a:t> федерального уровня и у местных производителей, а затем доводят фармацевтические товары до розничных торговых предприятий, так как наиболее точно определяют зону своего влияния на рынке.</a:t>
            </a:r>
            <a:endParaRPr lang="ru-RU" sz="23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оптовых посредников: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/>
              <a:t>по товарной специализации:</a:t>
            </a:r>
          </a:p>
          <a:p>
            <a:pPr algn="just">
              <a:buNone/>
            </a:pPr>
            <a:r>
              <a:rPr lang="ru-RU" sz="2400" dirty="0" smtClean="0"/>
              <a:t>- </a:t>
            </a:r>
            <a:r>
              <a:rPr lang="ru-RU" sz="2400" i="1" dirty="0" smtClean="0"/>
              <a:t>специализированные оптовые организации </a:t>
            </a:r>
            <a:r>
              <a:rPr lang="ru-RU" sz="2400" dirty="0" smtClean="0"/>
              <a:t>осуществляют закупку и продажу товаров одной или нескольких товарных групп, объединенных однородными потребительскими свойствами и назначением (например, ортопедические товары); - </a:t>
            </a:r>
            <a:r>
              <a:rPr lang="ru-RU" sz="2400" i="1" dirty="0" smtClean="0"/>
              <a:t>узкоспециализированные предприятия </a:t>
            </a:r>
            <a:r>
              <a:rPr lang="ru-RU" sz="2400" dirty="0" smtClean="0"/>
              <a:t>осуществляют закупку и продажу отдельных подгрупп или даже видов товаров;</a:t>
            </a:r>
          </a:p>
          <a:p>
            <a:pPr algn="just">
              <a:buNone/>
            </a:pPr>
            <a:r>
              <a:rPr lang="ru-RU" sz="2400" dirty="0" smtClean="0"/>
              <a:t>- </a:t>
            </a:r>
            <a:r>
              <a:rPr lang="ru-RU" sz="2400" i="1" dirty="0" smtClean="0"/>
              <a:t>универсальные оптовые </a:t>
            </a:r>
            <a:r>
              <a:rPr lang="ru-RU" sz="2400" dirty="0" smtClean="0"/>
              <a:t>фармацевтические организации осуществляют закупку и продажу различных групп фармацевтических и медицинских товаров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Оптовый фармацевтический рынок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это рынок организаций и индивидуальных предпринимателей, приобретающих фармацевтические товары либо услуги для их дальнейшего использования в процессе производства, перепродаж или перераспределения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оптовых посредников: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4582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по роли в оптовой торговле и характеру совершаемых операций:</a:t>
            </a:r>
          </a:p>
          <a:p>
            <a:pPr algn="just">
              <a:buNone/>
            </a:pPr>
            <a:r>
              <a:rPr lang="ru-RU" dirty="0" smtClean="0"/>
              <a:t>- </a:t>
            </a:r>
            <a:r>
              <a:rPr lang="ru-RU" i="1" dirty="0" smtClean="0"/>
              <a:t>независимые оптовые организации, </a:t>
            </a:r>
            <a:r>
              <a:rPr lang="ru-RU" dirty="0" smtClean="0"/>
              <a:t>специализирующиеся на торговой деятельности, осуществляющие полный комплекс закупочно-сбытовых операций с переходом права собственности на товар к оптовому звену;</a:t>
            </a:r>
          </a:p>
          <a:p>
            <a:pPr algn="just">
              <a:buNone/>
            </a:pPr>
            <a:r>
              <a:rPr lang="ru-RU" dirty="0" smtClean="0"/>
              <a:t>- </a:t>
            </a:r>
            <a:r>
              <a:rPr lang="ru-RU" i="1" dirty="0" smtClean="0"/>
              <a:t>посреднические организации, </a:t>
            </a:r>
            <a:r>
              <a:rPr lang="ru-RU" dirty="0" smtClean="0"/>
              <a:t>не использующие в своей деятельности перехода к ним права собственности на товар, а оказывающие услуги по доведению товара от изготовителя до потребителя.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оптовых посредников: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3124200"/>
            <a:ext cx="3505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/>
              <a:t>дилер</a:t>
            </a:r>
            <a:endParaRPr lang="ru-RU" sz="4000" dirty="0" smtClean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4800600"/>
            <a:ext cx="3733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4000" b="1" i="1" dirty="0" err="1" smtClean="0"/>
              <a:t>дистрибьютер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10200" y="3048000"/>
            <a:ext cx="3124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/>
              <a:t>комиссионер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62600" y="4876800"/>
            <a:ext cx="2971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агент, брокер</a:t>
            </a:r>
            <a:endParaRPr lang="ru-RU" sz="4000" dirty="0"/>
          </a:p>
        </p:txBody>
      </p:sp>
      <p:sp>
        <p:nvSpPr>
          <p:cNvPr id="8" name="Овал 7"/>
          <p:cNvSpPr/>
          <p:nvPr/>
        </p:nvSpPr>
        <p:spPr>
          <a:xfrm>
            <a:off x="0" y="1524000"/>
            <a:ext cx="4267200" cy="1371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Независимые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953000" y="1524000"/>
            <a:ext cx="4191000" cy="1295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Зависимые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Субъекты оптового фармацевтического рынка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876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непосредственные производители и потребители товаров (розничная торговля и государственные учреждения), а также значительное число активных промежуточных звеньев, устанавливающих деловые отношения между ними</a:t>
            </a:r>
          </a:p>
          <a:p>
            <a:pPr algn="ctr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К таким звеньям относятся </a:t>
            </a:r>
            <a:r>
              <a:rPr lang="ru-RU" i="1" dirty="0" smtClean="0"/>
              <a:t>оптовые фармацевтические организации, </a:t>
            </a:r>
            <a:r>
              <a:rPr lang="ru-RU" dirty="0" smtClean="0"/>
              <a:t>которые оказывают услуги как производителям, так и потребителям фармацевтической продукции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Факторы: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i="1" dirty="0" smtClean="0"/>
              <a:t>неравномерное размещение </a:t>
            </a:r>
            <a:r>
              <a:rPr lang="ru-RU" dirty="0" smtClean="0"/>
              <a:t>на территории страны фармацевтических предприятий;</a:t>
            </a:r>
          </a:p>
          <a:p>
            <a:r>
              <a:rPr lang="ru-RU" i="1" dirty="0" smtClean="0"/>
              <a:t>специализация промышленных предприятий </a:t>
            </a:r>
            <a:r>
              <a:rPr lang="ru-RU" dirty="0" smtClean="0"/>
              <a:t>на выпуске фармацевтических товаров узкого производственного ассортимента.</a:t>
            </a:r>
          </a:p>
          <a:p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маневрирование материальными ресурсами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воздействие потребителя на производителя регулятор рыночного спроса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Функции оптового звена: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10600" cy="5105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/>
              <a:t>Прием, хранение товаров, управление товарными запасами, формирование широкого ассортимента, пополнение новыми и устранение устаревших </a:t>
            </a:r>
            <a:r>
              <a:rPr lang="ru-RU" dirty="0" err="1" smtClean="0"/>
              <a:t>ЛС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 smtClean="0"/>
              <a:t>Реализация продукции аптечным организациям – производители могут не иметь персонал.</a:t>
            </a:r>
          </a:p>
          <a:p>
            <a:pPr lvl="0" algn="just"/>
            <a:r>
              <a:rPr lang="ru-RU" dirty="0" smtClean="0"/>
              <a:t>Транспортировка товара от производителя до аптечных организаций.</a:t>
            </a:r>
          </a:p>
          <a:p>
            <a:pPr lvl="0" algn="just"/>
            <a:r>
              <a:rPr lang="ru-RU" dirty="0" smtClean="0"/>
              <a:t>Кредитование (в форме товарного кредита) своих клиентов -аптечных организаций.</a:t>
            </a:r>
          </a:p>
          <a:p>
            <a:pPr lvl="0" algn="just"/>
            <a:r>
              <a:rPr lang="ru-RU" dirty="0" smtClean="0"/>
              <a:t>Перераспределение риска по незапланированным расходам (приобретают большие партии товара, освобождая производителя от определенного риска, связанного с порчей, хищением товара, с падением цен на него).</a:t>
            </a:r>
          </a:p>
          <a:p>
            <a:pPr lvl="0" algn="just"/>
            <a:r>
              <a:rPr lang="ru-RU" dirty="0" smtClean="0"/>
              <a:t>Информационная ( прайс-листы, рекламные материалы).</a:t>
            </a:r>
          </a:p>
          <a:p>
            <a:pPr algn="just"/>
            <a:r>
              <a:rPr lang="ru-RU" dirty="0" smtClean="0"/>
              <a:t>Маркетинговая - комплексное исследование рынка, осуществление товарной и ценовой политики.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219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Федеральный закон "Об обращении лекарственных средств" от 12.04.2010 </a:t>
            </a:r>
            <a:r>
              <a:rPr lang="ru-RU" sz="3200" b="1" dirty="0" err="1" smtClean="0"/>
              <a:t>N</a:t>
            </a:r>
            <a:r>
              <a:rPr lang="ru-RU" sz="3200" b="1" dirty="0" smtClean="0"/>
              <a:t> 61-ФЗ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Статья 4. Основные понятия, используемые в настоящем Федеральном законе</a:t>
            </a:r>
          </a:p>
          <a:p>
            <a:pPr algn="just">
              <a:buNone/>
            </a:pPr>
            <a:r>
              <a:rPr lang="ru-RU" b="1" dirty="0" smtClean="0"/>
              <a:t>фармацевтическая деятельность </a:t>
            </a:r>
            <a:r>
              <a:rPr lang="ru-RU" dirty="0" smtClean="0"/>
              <a:t>- </a:t>
            </a:r>
            <a:r>
              <a:rPr lang="ru-RU" dirty="0" err="1" smtClean="0"/>
              <a:t>деятельность</a:t>
            </a:r>
            <a:r>
              <a:rPr lang="ru-RU" dirty="0" smtClean="0"/>
              <a:t>, включающая в себя оптовую торговлю лекарственными средствами, их хранение, перевозку и (или) розничную торговлю лекарственными препаратами, в том числе дистанционным способом, их отпуск, хранение, перевозку, изготовление лекарственных препаратов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организация оптовой торговли </a:t>
            </a:r>
            <a:r>
              <a:rPr lang="ru-RU" dirty="0" smtClean="0"/>
              <a:t>лекарственными средствами - организация, осуществляющая оптовую торговлю лекарственными средствами, их хранение, перевозку </a:t>
            </a:r>
            <a:r>
              <a:rPr lang="ru-RU" b="1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Федеральный закон "Об обращении лекарственных средств" от 12.04.2010 </a:t>
            </a:r>
            <a:r>
              <a:rPr lang="ru-RU" sz="3200" b="1" dirty="0" err="1" smtClean="0"/>
              <a:t>N</a:t>
            </a:r>
            <a:r>
              <a:rPr lang="ru-RU" sz="3200" b="1" dirty="0" smtClean="0"/>
              <a:t> 61-ФЗ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5344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Статья 52. Осуществление фармацевтической деятельности</a:t>
            </a:r>
          </a:p>
          <a:p>
            <a:pPr algn="just">
              <a:buNone/>
            </a:pPr>
            <a:r>
              <a:rPr lang="ru-RU" dirty="0" smtClean="0"/>
              <a:t>1. </a:t>
            </a:r>
            <a:r>
              <a:rPr lang="ru-RU" sz="3500" dirty="0" smtClean="0"/>
              <a:t>Фармацевтическая деятельность осуществляется организациями оптовой торговли лекарственными средствами, аптечными организациями, ветеринарными аптечными организациями, индивидуальными предпринимателями, имеющими лицензию на </a:t>
            </a:r>
            <a:r>
              <a:rPr lang="ru-RU" sz="3500" dirty="0" smtClean="0">
                <a:hlinkClick r:id="rId2"/>
              </a:rPr>
              <a:t>фармацевтическую</a:t>
            </a:r>
            <a:r>
              <a:rPr lang="ru-RU" sz="3500" dirty="0" smtClean="0"/>
              <a:t> деятельность, медицинскими организациями, имеющими лицензию на фармацевтическую деятельность, и их обособленными подразделениями (амбулаториями, фельдшерскими и фельдшерско-акушерскими пунктами, центрами (отделениями) общей врачебной (семейной) практики), расположенными в сельских населенных пунктах, в которых отсутствуют аптечные организации, и ветеринарными организациями, имеющими лицензию на фармацевтическую деятельность.</a:t>
            </a:r>
          </a:p>
          <a:p>
            <a:pPr algn="just">
              <a:buNone/>
            </a:pPr>
            <a:r>
              <a:rPr lang="ru-RU" sz="3500" dirty="0" smtClean="0"/>
              <a:t>2. Физические лица могут осуществлять фармацевтическую деятельность при наличии высшего или среднего фармацевтического образования и сертификата специалиста,, а также высшего или среднего медицинского образования, сертификата специалиста и дополнительного профессионального образования в части розничной торговли лекарственными препаратами при условии их работы в обособленных подразделениях медицинских организаций, указанных в </a:t>
            </a:r>
            <a:r>
              <a:rPr lang="ru-RU" sz="3500" dirty="0" smtClean="0">
                <a:hlinkClick r:id="rId3"/>
              </a:rPr>
              <a:t>части 1</a:t>
            </a:r>
            <a:r>
              <a:rPr lang="ru-RU" sz="3500" dirty="0" smtClean="0"/>
              <a:t> настоящей статьи.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Федеральный закон "Об обращении лекарственных средств" от 12.04.2010 </a:t>
            </a:r>
            <a:r>
              <a:rPr lang="ru-RU" sz="3200" b="1" dirty="0" err="1" smtClean="0"/>
              <a:t>N</a:t>
            </a:r>
            <a:r>
              <a:rPr lang="ru-RU" sz="3200" b="1" dirty="0" smtClean="0"/>
              <a:t> 61-ФЗ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2100" b="1" dirty="0" smtClean="0"/>
              <a:t>Статья 53. Продажа, передача лекарственных средств организациями оптовой торговли лекарственными средствами</a:t>
            </a:r>
          </a:p>
          <a:p>
            <a:pPr algn="just">
              <a:buNone/>
            </a:pPr>
            <a:r>
              <a:rPr lang="ru-RU" sz="2100" dirty="0" smtClean="0">
                <a:hlinkClick r:id="rId2"/>
              </a:rPr>
              <a:t>1</a:t>
            </a:r>
            <a:r>
              <a:rPr lang="ru-RU" sz="2100" dirty="0" smtClean="0"/>
              <a:t>. Организации оптовой торговли лекарственными средствами могут осуществлять продажу </a:t>
            </a:r>
            <a:r>
              <a:rPr lang="ru-RU" sz="2100" dirty="0" err="1" smtClean="0"/>
              <a:t>ЛС</a:t>
            </a:r>
            <a:r>
              <a:rPr lang="ru-RU" sz="2100" dirty="0" smtClean="0"/>
              <a:t> или передавать их в установленном законодательством </a:t>
            </a:r>
            <a:r>
              <a:rPr lang="ru-RU" sz="2100" dirty="0" err="1" smtClean="0"/>
              <a:t>РФпорядке</a:t>
            </a:r>
            <a:r>
              <a:rPr lang="ru-RU" sz="2100" dirty="0" smtClean="0"/>
              <a:t>:</a:t>
            </a:r>
          </a:p>
          <a:p>
            <a:pPr algn="just">
              <a:buNone/>
            </a:pPr>
            <a:r>
              <a:rPr lang="ru-RU" sz="2100" dirty="0" smtClean="0"/>
              <a:t>1) другим организациям оптовой торговли лекарственными средствами;</a:t>
            </a:r>
          </a:p>
          <a:p>
            <a:pPr algn="just">
              <a:buNone/>
            </a:pPr>
            <a:r>
              <a:rPr lang="ru-RU" sz="2100" dirty="0" smtClean="0"/>
              <a:t>2) производителям </a:t>
            </a:r>
            <a:r>
              <a:rPr lang="ru-RU" sz="2100" dirty="0" err="1" smtClean="0"/>
              <a:t>ЛС</a:t>
            </a:r>
            <a:r>
              <a:rPr lang="ru-RU" sz="2100" dirty="0" smtClean="0"/>
              <a:t>  для целей производства лекарственных средств;</a:t>
            </a:r>
          </a:p>
          <a:p>
            <a:pPr algn="just">
              <a:buNone/>
            </a:pPr>
            <a:r>
              <a:rPr lang="ru-RU" sz="2100" dirty="0" smtClean="0"/>
              <a:t>3) аптечным организациям и ветеринарным аптечным организациям;</a:t>
            </a:r>
          </a:p>
          <a:p>
            <a:pPr algn="just">
              <a:buNone/>
            </a:pPr>
            <a:r>
              <a:rPr lang="ru-RU" sz="2100" dirty="0" smtClean="0"/>
              <a:t>4) научно-исследовательским организациям для научно-исследовательской работы;</a:t>
            </a:r>
          </a:p>
          <a:p>
            <a:pPr algn="just">
              <a:buNone/>
            </a:pPr>
            <a:r>
              <a:rPr lang="ru-RU" sz="2100" dirty="0" smtClean="0"/>
              <a:t>5) индивидуальным предпринимателям, имеющим лицензию на фармацевтическую деятельность или лицензию на медицинскую деятельность;</a:t>
            </a:r>
          </a:p>
          <a:p>
            <a:pPr algn="just">
              <a:buNone/>
            </a:pPr>
            <a:r>
              <a:rPr lang="ru-RU" sz="2100" dirty="0" smtClean="0"/>
              <a:t>6) медицинским организациям и ветеринарным организациям.</a:t>
            </a:r>
          </a:p>
          <a:p>
            <a:pPr algn="just">
              <a:buNone/>
            </a:pPr>
            <a:endParaRPr lang="ru-RU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Федеральный закон "Об обращении лекарственных средств" от 12.04.2010 </a:t>
            </a:r>
            <a:r>
              <a:rPr lang="ru-RU" sz="3200" b="1" dirty="0" err="1" smtClean="0"/>
              <a:t>N</a:t>
            </a:r>
            <a:r>
              <a:rPr lang="ru-RU" sz="3200" b="1" dirty="0" smtClean="0"/>
              <a:t> 61-ФЗ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Статья 54. Правила оптовой торговли лекарственными средствами</a:t>
            </a:r>
          </a:p>
          <a:p>
            <a:pPr algn="just">
              <a:buNone/>
            </a:pPr>
            <a:r>
              <a:rPr lang="ru-RU" b="1" dirty="0" smtClean="0"/>
              <a:t> </a:t>
            </a:r>
          </a:p>
          <a:p>
            <a:pPr algn="just">
              <a:buNone/>
            </a:pPr>
            <a:r>
              <a:rPr lang="ru-RU" dirty="0" smtClean="0"/>
              <a:t>Оптовая торговля лекарственными средствами осуществляется производителями лекарственных средств и организациями оптовой торговли лекарственными средствами по </a:t>
            </a:r>
            <a:r>
              <a:rPr lang="ru-RU" dirty="0" smtClean="0">
                <a:hlinkClick r:id="rId2"/>
              </a:rPr>
              <a:t>правилам</a:t>
            </a:r>
            <a:r>
              <a:rPr lang="ru-RU" dirty="0" smtClean="0"/>
              <a:t> надлежащей дистрибьюторской практики и </a:t>
            </a:r>
            <a:r>
              <a:rPr lang="ru-RU" dirty="0" smtClean="0">
                <a:hlinkClick r:id="rId3"/>
              </a:rPr>
              <a:t>правилам</a:t>
            </a:r>
            <a:r>
              <a:rPr lang="ru-RU" dirty="0" smtClean="0"/>
              <a:t> надлежащей практики хранения и перевозки лекарственных препаратов, утвержденным соответствующими уполномоченными федеральными органами исполнительной власти.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119</TotalTime>
  <Words>1000</Words>
  <Application>Microsoft Office PowerPoint</Application>
  <PresentationFormat>Экран (4:3)</PresentationFormat>
  <Paragraphs>110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Обычная</vt:lpstr>
      <vt:lpstr>Сбытовая логистика в аптечной системе</vt:lpstr>
      <vt:lpstr>Оптовый фармацевтический рынок</vt:lpstr>
      <vt:lpstr>Субъекты оптового фармацевтического рынка</vt:lpstr>
      <vt:lpstr>Факторы:</vt:lpstr>
      <vt:lpstr>Функции оптового звена: </vt:lpstr>
      <vt:lpstr>Федеральный закон "Об обращении лекарственных средств" от 12.04.2010 N 61-ФЗ</vt:lpstr>
      <vt:lpstr>Федеральный закон "Об обращении лекарственных средств" от 12.04.2010 N 61-ФЗ</vt:lpstr>
      <vt:lpstr>Федеральный закон "Об обращении лекарственных средств" от 12.04.2010 N 61-ФЗ</vt:lpstr>
      <vt:lpstr>Федеральный закон "Об обращении лекарственных средств" от 12.04.2010 N 61-ФЗ</vt:lpstr>
      <vt:lpstr>НД</vt:lpstr>
      <vt:lpstr>Логистика</vt:lpstr>
      <vt:lpstr>Виды логистики: </vt:lpstr>
      <vt:lpstr>Основная задача сбытовой логистики  </vt:lpstr>
      <vt:lpstr>Термины:</vt:lpstr>
      <vt:lpstr>Виды сбыта:</vt:lpstr>
      <vt:lpstr>Типа каналов товародвижения:</vt:lpstr>
      <vt:lpstr>Процедура выбора поставщика</vt:lpstr>
      <vt:lpstr>Классификация оптовых посредников:</vt:lpstr>
      <vt:lpstr>Классификация оптовых посредников:</vt:lpstr>
      <vt:lpstr>Классификация оптовых посредников:</vt:lpstr>
      <vt:lpstr>Классификация оптовых посредников: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Сбытовая логистика в аптечной системе</dc:title>
  <dc:creator>777</dc:creator>
  <cp:lastModifiedBy>Панда</cp:lastModifiedBy>
  <cp:revision>42</cp:revision>
  <dcterms:created xsi:type="dcterms:W3CDTF">2020-12-21T17:33:52Z</dcterms:created>
  <dcterms:modified xsi:type="dcterms:W3CDTF">2021-12-22T08:02:30Z</dcterms:modified>
</cp:coreProperties>
</file>