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73" r:id="rId9"/>
    <p:sldId id="262" r:id="rId10"/>
    <p:sldId id="267" r:id="rId11"/>
    <p:sldId id="263" r:id="rId12"/>
    <p:sldId id="269" r:id="rId13"/>
    <p:sldId id="275" r:id="rId14"/>
    <p:sldId id="276" r:id="rId15"/>
    <p:sldId id="277" r:id="rId16"/>
    <p:sldId id="264" r:id="rId17"/>
    <p:sldId id="265" r:id="rId18"/>
    <p:sldId id="270" r:id="rId19"/>
    <p:sldId id="271" r:id="rId20"/>
    <p:sldId id="272" r:id="rId21"/>
    <p:sldId id="266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document/redirect/71582808/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509120"/>
            <a:ext cx="6400800" cy="1600200"/>
          </a:xfrm>
        </p:spPr>
        <p:txBody>
          <a:bodyPr/>
          <a:lstStyle/>
          <a:p>
            <a:r>
              <a:rPr lang="ru-RU" smtClean="0"/>
              <a:t>3 </a:t>
            </a:r>
            <a:r>
              <a:rPr lang="ru-RU" smtClean="0"/>
              <a:t>курс </a:t>
            </a:r>
            <a:r>
              <a:rPr lang="ru-RU" smtClean="0"/>
              <a:t>5 </a:t>
            </a:r>
            <a:r>
              <a:rPr lang="ru-RU" dirty="0" smtClean="0"/>
              <a:t>семестр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Логистика складирования. Аптечный склад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Оборудование и инвентарь: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568952" cy="5760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проведения разгрузочно-погрузочных работ ( погрузчики, электрокары, тележки-платформы и гидравлические, </a:t>
            </a:r>
            <a:r>
              <a:rPr lang="ru-RU" dirty="0" err="1" smtClean="0"/>
              <a:t>элштабелеры</a:t>
            </a:r>
            <a:r>
              <a:rPr lang="ru-RU" dirty="0" smtClean="0"/>
              <a:t> и др.)</a:t>
            </a:r>
          </a:p>
          <a:p>
            <a:pPr lvl="0"/>
            <a:r>
              <a:rPr lang="ru-RU" dirty="0" smtClean="0"/>
              <a:t>обеспечения хранения товаров (стеллажи многоярусные каркасного, потолочного, напольного, клеточного устройства; поддоны- средства пакетирования и хранения объемного груза; холодильное оборудование- промышленные холодильники (поддерживающие температуру от 0 до 7 градусов С)  и холодильные камеры (от минусовых значений до +20 градусов С), бытовые холодильники, кондиционеры; металлические шкафы и сейфы для хранения н.с. </a:t>
            </a:r>
            <a:r>
              <a:rPr lang="ru-RU" dirty="0" err="1" smtClean="0"/>
              <a:t>пс</a:t>
            </a:r>
            <a:r>
              <a:rPr lang="ru-RU" dirty="0" smtClean="0"/>
              <a:t>. в. яд. и с/</a:t>
            </a:r>
            <a:r>
              <a:rPr lang="ru-RU" dirty="0" err="1" smtClean="0"/>
              <a:t>д</a:t>
            </a:r>
            <a:r>
              <a:rPr lang="ru-RU" dirty="0" smtClean="0"/>
              <a:t>, учетной документации).</a:t>
            </a:r>
          </a:p>
          <a:p>
            <a:pPr lvl="0"/>
            <a:r>
              <a:rPr lang="ru-RU" dirty="0" smtClean="0"/>
              <a:t>регистрации параметров температуры и влажности воздуха помещений хранения- психрометры и термометры, они д.б. сертифицированы и калиброваны ( ежегодная поверка);</a:t>
            </a:r>
          </a:p>
          <a:p>
            <a:pPr lvl="0"/>
            <a:r>
              <a:rPr lang="ru-RU" dirty="0" smtClean="0"/>
              <a:t> пакетирования грузов (</a:t>
            </a:r>
            <a:r>
              <a:rPr lang="ru-RU" dirty="0" err="1" smtClean="0"/>
              <a:t>палеттообмотчик</a:t>
            </a:r>
            <a:r>
              <a:rPr lang="ru-RU" dirty="0" smtClean="0"/>
              <a:t>);</a:t>
            </a:r>
          </a:p>
          <a:p>
            <a:pPr lvl="0"/>
            <a:r>
              <a:rPr lang="ru-RU" dirty="0" smtClean="0"/>
              <a:t>автоматизации учета грузов (сканеры, терминалы сбора данных, компьютерная техника и др.).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Основные функции приемного отдела: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19256" cy="51125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dirty="0" smtClean="0"/>
              <a:t>прием грузов по количеству и качеству;</a:t>
            </a:r>
          </a:p>
          <a:p>
            <a:pPr lvl="0"/>
            <a:r>
              <a:rPr lang="ru-RU" dirty="0" smtClean="0"/>
              <a:t>организация временного хранения грузов до распределения по отделам хранения (кроме н.ср. </a:t>
            </a:r>
            <a:r>
              <a:rPr lang="ru-RU" dirty="0" err="1" smtClean="0"/>
              <a:t>пс.в-в</a:t>
            </a:r>
            <a:r>
              <a:rPr lang="ru-RU" dirty="0" smtClean="0"/>
              <a:t> – выгрузка и приемка сразу в отделе хранения)</a:t>
            </a:r>
          </a:p>
          <a:p>
            <a:pPr lvl="0"/>
            <a:r>
              <a:rPr lang="ru-RU" dirty="0" smtClean="0"/>
              <a:t>проверка сопроводительной документации;</a:t>
            </a:r>
          </a:p>
          <a:p>
            <a:pPr lvl="0"/>
            <a:r>
              <a:rPr lang="ru-RU" dirty="0" smtClean="0"/>
              <a:t>ведение претензионной работы;</a:t>
            </a:r>
          </a:p>
          <a:p>
            <a:pPr lvl="0"/>
            <a:r>
              <a:rPr lang="ru-RU" dirty="0" smtClean="0"/>
              <a:t>отбор проб на анализ;</a:t>
            </a:r>
          </a:p>
          <a:p>
            <a:r>
              <a:rPr lang="ru-RU" dirty="0" smtClean="0"/>
              <a:t>распределение грузов в отделы хранения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Приемный отдел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507754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ru-RU" dirty="0" smtClean="0"/>
              <a:t>Этот участок хорошо оснащен средствами автоматизации и механизации, на него могут возлагаться функции пакетирования и маркировки товаров, комплектования укрупненных единиц для хранения, а также разукомплектования последних с той же целью. Здесь же осуществляется временное хранение (накопление) груза для последующего распределения на основных складских площадях.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Приемный отдел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640960" cy="59046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b="1" u="sng" dirty="0" smtClean="0"/>
              <a:t>Приемка товаров </a:t>
            </a:r>
            <a:r>
              <a:rPr lang="ru-RU" dirty="0" smtClean="0"/>
              <a:t>- это установление фактического количества, качества и комплектности поступившего товара и его соответствия данным сопроводительным документам, а также определение отклонений и вызвавших их причин. Прием лекарственных средств осуществляется приемным отделом организации.</a:t>
            </a:r>
          </a:p>
          <a:p>
            <a:r>
              <a:rPr lang="ru-RU" b="1" u="sng" dirty="0" smtClean="0"/>
              <a:t>Общие виды работ, осуществляемых при выполнении этой операции:</a:t>
            </a:r>
          </a:p>
          <a:p>
            <a:r>
              <a:rPr lang="ru-RU" dirty="0" smtClean="0"/>
              <a:t>• подготовительные мероприятия по приемке товаров;</a:t>
            </a:r>
          </a:p>
          <a:p>
            <a:r>
              <a:rPr lang="ru-RU" dirty="0" smtClean="0"/>
              <a:t>• проверка целостности упаковки;</a:t>
            </a:r>
          </a:p>
          <a:p>
            <a:r>
              <a:rPr lang="ru-RU" dirty="0" smtClean="0"/>
              <a:t>• разгрузка;</a:t>
            </a:r>
          </a:p>
          <a:p>
            <a:r>
              <a:rPr lang="ru-RU" dirty="0" smtClean="0"/>
              <a:t>• перемещение в зону приемки;</a:t>
            </a:r>
          </a:p>
          <a:p>
            <a:r>
              <a:rPr lang="ru-RU" dirty="0" smtClean="0"/>
              <a:t>•  вскрытие тары и распаковка;</a:t>
            </a:r>
          </a:p>
          <a:p>
            <a:r>
              <a:rPr lang="ru-RU" dirty="0" smtClean="0"/>
              <a:t>• сверка с сопроводительными документами.</a:t>
            </a:r>
          </a:p>
          <a:p>
            <a:r>
              <a:rPr lang="ru-RU" dirty="0" smtClean="0"/>
              <a:t>• приемка товаров по количеству;</a:t>
            </a:r>
          </a:p>
          <a:p>
            <a:r>
              <a:rPr lang="ru-RU" dirty="0" smtClean="0"/>
              <a:t>• приемка товаров по качеству;</a:t>
            </a:r>
          </a:p>
          <a:p>
            <a:r>
              <a:rPr lang="ru-RU" dirty="0" smtClean="0"/>
              <a:t>• определение мест хранения.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Приемный отдел: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8219256" cy="56886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Приемка товаров по количеству осуществляется, как правило, путем сплошного подсчета единиц, меры и массы товара в данной партии (за исключением товаров в фабричной упаковке), однако допускается и выборочная проверка количества товаров.</a:t>
            </a:r>
          </a:p>
          <a:p>
            <a:r>
              <a:rPr lang="ru-RU" dirty="0" smtClean="0"/>
              <a:t>При проведении приемки товаров по количеству проверяется соответствие фактического наличия товаров данным, содержащимся в транспортных, сопроводительных и расчетных документах. При отсутствии сопроводительных и расчетных документов приемка товаров на складе производится по данным маркировки и внутренним упаковочным листам, а при их отсутствии - по фактическому наличию товаров.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Приемный отдел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91264" cy="56886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Лекарственные средства в поврежденной упаковке или не соответствующие заявленным в сопроводительном документе наименованиям и количеству, не имеющие сопроводительного документа, а также подлежащие изъятию из гражданского оборота, </a:t>
            </a:r>
            <a:r>
              <a:rPr lang="ru-RU" i="1" dirty="0" smtClean="0"/>
              <a:t>должны быть промаркированы и помещены в специально выделенную (карантинную) зону отдельно </a:t>
            </a:r>
            <a:r>
              <a:rPr lang="ru-RU" dirty="0" smtClean="0"/>
              <a:t>от других лекарственных средств до их идентификации, возврата поставщику или уничтожения в установленном порядке.</a:t>
            </a:r>
          </a:p>
          <a:p>
            <a:r>
              <a:rPr lang="ru-RU" dirty="0" smtClean="0"/>
              <a:t>Лекарственные средства, возвращенные в организацию, должны быть изолированы в специально выделенную (карантинную) зону до принятия по ним решения.</a:t>
            </a:r>
          </a:p>
          <a:p>
            <a:r>
              <a:rPr lang="ru-RU" dirty="0" smtClean="0"/>
              <a:t>Во всех случаях приемку товаров осуществляют лица, на которых возлагается материальная ответственность за поступившие ценности, то есть материально ответственные лица.</a:t>
            </a:r>
          </a:p>
          <a:p>
            <a:r>
              <a:rPr lang="ru-RU" dirty="0" smtClean="0"/>
              <a:t>После завершения приемки каждый товар получает определенное место на складе. При выборе места хранения товаров учитываются их количество и периодичность поступления.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Документальное оформление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3907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Акт приемки товара по качеству и количеству</a:t>
            </a:r>
          </a:p>
          <a:p>
            <a:endParaRPr lang="ru-RU" dirty="0" smtClean="0"/>
          </a:p>
          <a:p>
            <a:r>
              <a:rPr lang="ru-RU" dirty="0" smtClean="0"/>
              <a:t>Претензия</a:t>
            </a:r>
          </a:p>
          <a:p>
            <a:endParaRPr lang="ru-RU" dirty="0" smtClean="0"/>
          </a:p>
          <a:p>
            <a:r>
              <a:rPr lang="ru-RU" dirty="0" smtClean="0"/>
              <a:t>Акт об установленном расхождении по количеству и качеству при приемке товарно-материальных ценностей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Карантинная зона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pPr algn="ctr"/>
            <a:r>
              <a:rPr lang="ru-RU" b="1" dirty="0" smtClean="0"/>
              <a:t>Отделы хранения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8424936" cy="56166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позволяют обеспечить сохранность товаров (соблюдение условий хранения, контроль за сроками годности , целостностью вторичной упаковки и др.) Грузовая емкость отдела хранения будет зависеть от  выбранного способа хранения. При рациональном выборе способа хранения и используемого оборудования можно достичь оптимальное использование участка хранения товаров с учетом его дальнейшей обработки</a:t>
            </a:r>
          </a:p>
          <a:p>
            <a:r>
              <a:rPr lang="ru-RU" dirty="0" smtClean="0"/>
              <a:t>В местах хранения  должны быть </a:t>
            </a:r>
            <a:r>
              <a:rPr lang="ru-RU" b="1" u="sng" dirty="0" smtClean="0"/>
              <a:t>стеллажные карты </a:t>
            </a:r>
            <a:r>
              <a:rPr lang="ru-RU" dirty="0" smtClean="0"/>
              <a:t>на конкретные ЛС с указанием серии, срока годности и количества, поступившего на склад (для контроля за своевременной реализацией по срокам годности).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Отделы хранения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8280920" cy="5760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Процесс складирования заключается в размещении и укладке груза на хранение. Основной принцип рационального размещения товаров на складе - эффективное использование объема зоны хранения. Складское оборудование должно отвечать специфическим требованиям с учетом особенностей фармацевтических и медицинских товаров, а также обеспечивать максимальное использование высоты и площади склада. При этом пространство под рабочие проходы должно быть спроектировано с учетом условий работы подъемно-транспортных машин и механизмов, а также требований пожарной безопасности.</a:t>
            </a:r>
          </a:p>
          <a:p>
            <a:r>
              <a:rPr lang="ru-RU" dirty="0" smtClean="0"/>
              <a:t>Различные способы размещения товаров предполагают выбор технологического оборудования, на котором складируется груз, и форму размещения его в пространстве складского помещения.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Отделы хранения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8496944" cy="56886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На складе различают два основных способа размещения грузов при хранении: штабельный и стеллажный.</a:t>
            </a:r>
          </a:p>
          <a:p>
            <a:r>
              <a:rPr lang="ru-RU" dirty="0" smtClean="0"/>
              <a:t>Напольный вид хранения является простейшей системой размещения грузов. Основным способом укладки при этом является штабель - укладка грузовых пакетов или товарных упаковок друг на друга.</a:t>
            </a:r>
          </a:p>
          <a:p>
            <a:r>
              <a:rPr lang="ru-RU" b="1" i="1" u="sng" dirty="0" smtClean="0"/>
              <a:t>Штабельная укладка </a:t>
            </a:r>
            <a:r>
              <a:rPr lang="ru-RU" dirty="0" smtClean="0"/>
              <a:t>целесообразна для хранения больших партий однородных товаров. Для обеспечения свободной циркуляции воздуха штабель укладывают на поддоне. Между штабелями и потолком оставляют свободное пространство. Высота штабеля определяется характером товара, видом и прочностью тары, высотой складского помещения, предельной нагрузкой на 1 м</a:t>
            </a:r>
            <a:r>
              <a:rPr lang="ru-RU" baseline="30000" dirty="0" smtClean="0"/>
              <a:t>2</a:t>
            </a:r>
            <a:r>
              <a:rPr lang="ru-RU" dirty="0" smtClean="0"/>
              <a:t> площади пола, степенью механизации труда на складах. Штабель должен быть устойчивым. Неустойчивый штабель может разрушиться, испортить тару, вызвать россыпь, повреждение товара и даже послужить причиной несчастного случая. Устойчивость штабеля достигается правильными способами его укладки.</a:t>
            </a:r>
          </a:p>
          <a:p>
            <a:r>
              <a:rPr lang="ru-RU" dirty="0" smtClean="0"/>
              <a:t>Правилами оптовой торговли лекарственными средствами определено, что при ручном способе разгрузочно-погрузочных работ высота укладки товара не должна превышать 1,5 м; при использовании механизированных средств товар хранится в несколько ярусов, высота укладки на каждом ярусе не более 1,5 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Логистика складирования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424936" cy="554461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рациональное управление запасами, позволяющее обеспечить бесперебойность торгового процесса при минимальных расходах на содержание запасов.</a:t>
            </a:r>
          </a:p>
          <a:p>
            <a:endParaRPr lang="ru-RU" dirty="0" smtClean="0"/>
          </a:p>
          <a:p>
            <a:r>
              <a:rPr lang="ru-RU" dirty="0" smtClean="0"/>
              <a:t>Функции логистики складирования: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Корректировка ассортимента для более эффективного  выполнения заказов.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Хранение и складирование продукции, обеспечение требуемых условия для хранения.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Предоставление услуг логистики: фасовка товаров, их подготовка к реализации, </a:t>
            </a:r>
            <a:r>
              <a:rPr lang="ru-RU" dirty="0" err="1" smtClean="0"/>
              <a:t>стикеровка</a:t>
            </a:r>
            <a:r>
              <a:rPr lang="ru-RU" dirty="0" smtClean="0"/>
              <a:t>, формирование наборов продукции.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Отделы хранения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424936" cy="561662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b="1" i="1" u="sng" dirty="0" smtClean="0"/>
              <a:t>Стеллажный способ </a:t>
            </a:r>
            <a:r>
              <a:rPr lang="ru-RU" dirty="0" smtClean="0"/>
              <a:t>хранения и укладки грузов обеспечивает максимальные удобства для проведения складских операций, создает хорошие условия для повседневного оперативного учета товаров и наиболее рационального использования емкости складского помещения. Стеллажную укладку применяют, как правило, для хранения разукомплектованных грузовых единиц. Высота размещения товаров на стеллажах не должна превышать возможности механизированных разгрузочно-погрузочных средств.</a:t>
            </a:r>
          </a:p>
          <a:p>
            <a:r>
              <a:rPr lang="ru-RU" dirty="0" smtClean="0"/>
              <a:t>Способы размещения товара должны обеспечивать высокую степень использования площади и объема склада; чувствительность к структурным изменениям грузов; их сохранность; низкие эксплуатационные затраты; возможность автоматизированного управления, быстрого и оперативного поиска, механизированной разборки укладок и подъема груза, применения средств защиты и пожарной техники; циркуляцию воздушных потоков при естественной или искусственной вентиляции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Отдел экспедиции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должен иметь отдельное помещение на 1 этаже с выходами на рампу. Предназначен для учета отправляемых грузов, их временное складирование, составление сопроводительной документации.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Отдел экспедиции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219256" cy="5760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ru-RU" b="1" u="sng" dirty="0" smtClean="0"/>
              <a:t>Комплектация заказа </a:t>
            </a:r>
            <a:r>
              <a:rPr lang="ru-RU" dirty="0" smtClean="0"/>
              <a:t>- это процесс подготовки товара в соответствии с требованиями заказов потребителей. Комплектация и отгрузка заказов включают:</a:t>
            </a:r>
          </a:p>
          <a:p>
            <a:r>
              <a:rPr lang="ru-RU" dirty="0" smtClean="0"/>
              <a:t>• получение заказа клиента (отборочный лист);</a:t>
            </a:r>
          </a:p>
          <a:p>
            <a:r>
              <a:rPr lang="ru-RU" dirty="0" smtClean="0"/>
              <a:t>• отбор товара каждого наименования по заказу клиента;</a:t>
            </a:r>
          </a:p>
          <a:p>
            <a:r>
              <a:rPr lang="ru-RU" dirty="0" smtClean="0"/>
              <a:t>• комплектацию отобранного товара для конкретного клиента в соответствии с его заказом;</a:t>
            </a:r>
          </a:p>
          <a:p>
            <a:r>
              <a:rPr lang="ru-RU" dirty="0" smtClean="0"/>
              <a:t>• подготовку товара к отправке (укладывание в тару);</a:t>
            </a:r>
          </a:p>
          <a:p>
            <a:r>
              <a:rPr lang="ru-RU" dirty="0" smtClean="0"/>
              <a:t>• документальное оформление подготовленного заказа и контроль подготовки заказа;</a:t>
            </a:r>
          </a:p>
          <a:p>
            <a:r>
              <a:rPr lang="ru-RU" dirty="0" smtClean="0"/>
              <a:t>• объединение заказов клиентов в партию отправки и оформление транспортных накладных;</a:t>
            </a:r>
          </a:p>
          <a:p>
            <a:r>
              <a:rPr lang="ru-RU" dirty="0" smtClean="0"/>
              <a:t>• отгрузку грузов в транспортное средство.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Отдел экспедиции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8291264" cy="568863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ru-RU" i="1" dirty="0" smtClean="0"/>
              <a:t>Транспортировка и экспедиция заказов </a:t>
            </a:r>
            <a:r>
              <a:rPr lang="ru-RU" dirty="0" smtClean="0"/>
              <a:t>могут осуществляться как складом, так и самим заказчиком. Последний вариант оправдывает себя лишь в том случае, когда заказ осуществляется партиями, равными вместимости транспортного средства, и при этом запасы потребителя не увеличиваются. Наиболее распространена и экономически оправдана централизованная доставка заказов складом. В этом случае благодаря </a:t>
            </a:r>
            <a:r>
              <a:rPr lang="ru-RU" dirty="0" err="1" smtClean="0"/>
              <a:t>унитизации</a:t>
            </a:r>
            <a:r>
              <a:rPr lang="ru-RU" dirty="0" smtClean="0"/>
              <a:t> грузов и оптимальным маршрутам доставки достигается значительное сокращение транспортных расходов и появляется реальная возможность осуществлять поставки мелкими и более частыми партиями, что приводит к сокращению ненужных страховых запасов у потребителя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Предпродажные услуги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548680"/>
            <a:ext cx="8568952" cy="604867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осуществляются в форме предоставления всей необходимой информации для клиентов службой продаж и маркетинговой службой фармацевтического склада.</a:t>
            </a:r>
          </a:p>
          <a:p>
            <a:endParaRPr lang="ru-RU" dirty="0" smtClean="0"/>
          </a:p>
          <a:p>
            <a:r>
              <a:rPr lang="ru-RU" dirty="0" smtClean="0"/>
              <a:t>К услугам, сопровождающим процесс продаж, относят:</a:t>
            </a:r>
          </a:p>
          <a:p>
            <a:r>
              <a:rPr lang="ru-RU" dirty="0" smtClean="0"/>
              <a:t>• сортировку товаров;</a:t>
            </a:r>
          </a:p>
          <a:p>
            <a:r>
              <a:rPr lang="ru-RU" dirty="0" smtClean="0"/>
              <a:t>• полную проверку качества поставляемых товаров;</a:t>
            </a:r>
          </a:p>
          <a:p>
            <a:r>
              <a:rPr lang="ru-RU" dirty="0" smtClean="0"/>
              <a:t>• фасовку и упаковку;</a:t>
            </a:r>
          </a:p>
          <a:p>
            <a:r>
              <a:rPr lang="ru-RU" dirty="0" smtClean="0"/>
              <a:t>• замену заказанного товара (изменение заказа);</a:t>
            </a:r>
          </a:p>
          <a:p>
            <a:r>
              <a:rPr lang="ru-RU" dirty="0" smtClean="0"/>
              <a:t>• экспедиторские услуги с осуществлением разгрузки;</a:t>
            </a:r>
          </a:p>
          <a:p>
            <a:r>
              <a:rPr lang="ru-RU" dirty="0" smtClean="0"/>
              <a:t>• информационные услуги;</a:t>
            </a:r>
          </a:p>
          <a:p>
            <a:r>
              <a:rPr lang="ru-RU" dirty="0" smtClean="0"/>
              <a:t>• заключение договоров на поставку грузов с транспортными агентствами.</a:t>
            </a:r>
          </a:p>
          <a:p>
            <a:endParaRPr lang="ru-RU" i="1" dirty="0" smtClean="0"/>
          </a:p>
          <a:p>
            <a:r>
              <a:rPr lang="ru-RU" i="1" dirty="0" smtClean="0"/>
              <a:t>Услуги потребителям после приобретения товаров </a:t>
            </a:r>
            <a:r>
              <a:rPr lang="ru-RU" dirty="0" smtClean="0"/>
              <a:t>могут быть предоставлены в виде следующих вариантов:</a:t>
            </a:r>
          </a:p>
          <a:p>
            <a:r>
              <a:rPr lang="ru-RU" dirty="0" smtClean="0"/>
              <a:t>• монтаж медицинского оборудования;</a:t>
            </a:r>
          </a:p>
          <a:p>
            <a:r>
              <a:rPr lang="ru-RU" dirty="0" smtClean="0"/>
              <a:t>• гарантийное обслуживание;</a:t>
            </a:r>
          </a:p>
          <a:p>
            <a:r>
              <a:rPr lang="ru-RU" dirty="0" smtClean="0"/>
              <a:t>• обеспечение запасными частями;</a:t>
            </a:r>
          </a:p>
          <a:p>
            <a:r>
              <a:rPr lang="ru-RU" dirty="0" smtClean="0"/>
              <a:t>• временная замена товаров на период ремонта;</a:t>
            </a:r>
          </a:p>
          <a:p>
            <a:r>
              <a:rPr lang="ru-RU" dirty="0" smtClean="0"/>
              <a:t>• прием дефектной продукции и ее замена.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pPr algn="ctr"/>
            <a:r>
              <a:rPr lang="ru-RU" dirty="0" smtClean="0"/>
              <a:t>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91015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hlinkClick r:id="rId2"/>
              </a:rPr>
              <a:t>Приказ Министерства здравоохранения РФ от 31 августа 2016 г. N 646н "Об утверждении Правил надлежащей практики хранения и перевозки лекарственных препаратов для медицинского применения"</a:t>
            </a:r>
            <a:endParaRPr lang="ru-RU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Фармацевтический склад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8280920" cy="561662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это сложное техническое сооружение, имеет определенную организационную структуру и выполняет конкретные функции</a:t>
            </a:r>
          </a:p>
          <a:p>
            <a:pPr>
              <a:buNone/>
            </a:pPr>
            <a:r>
              <a:rPr lang="ru-RU" dirty="0" smtClean="0"/>
              <a:t>Критерии, которые необходимо учитывать при строительстве: </a:t>
            </a:r>
          </a:p>
          <a:p>
            <a:pPr>
              <a:buNone/>
            </a:pPr>
            <a:r>
              <a:rPr lang="ru-RU" dirty="0" smtClean="0"/>
              <a:t>общая площадь</a:t>
            </a:r>
          </a:p>
          <a:p>
            <a:pPr>
              <a:buNone/>
            </a:pPr>
            <a:r>
              <a:rPr lang="ru-RU" dirty="0" smtClean="0"/>
              <a:t>полезная площадь склада</a:t>
            </a:r>
          </a:p>
          <a:p>
            <a:pPr>
              <a:buNone/>
            </a:pPr>
            <a:r>
              <a:rPr lang="ru-RU" dirty="0" smtClean="0"/>
              <a:t>внутренняя оснащенность помещений</a:t>
            </a:r>
          </a:p>
          <a:p>
            <a:pPr>
              <a:buNone/>
            </a:pPr>
            <a:r>
              <a:rPr lang="ru-RU" dirty="0" smtClean="0"/>
              <a:t>наличие подъездных путей</a:t>
            </a:r>
          </a:p>
          <a:p>
            <a:pPr>
              <a:buNone/>
            </a:pPr>
            <a:r>
              <a:rPr lang="ru-RU" dirty="0" smtClean="0"/>
              <a:t>наличие отгрузочных зон на рампе и пандусе.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Логистическая</a:t>
            </a:r>
            <a:r>
              <a:rPr lang="ru-RU" dirty="0" smtClean="0"/>
              <a:t> структура деятельности оптовых фармацевтических организаций</a:t>
            </a:r>
            <a:endParaRPr lang="ru-RU" dirty="0"/>
          </a:p>
        </p:txBody>
      </p:sp>
      <p:pic>
        <p:nvPicPr>
          <p:cNvPr id="4" name="Содержимое 3" descr="https://www.studentlibrary.ru/cgi-bin/mb4x?usr_data=gd-image(doc,ISBN9785970442265-0006,pic_0023.jpg,-1,,00000000,)&amp;hide_Cookie=yes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42493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4605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Факторы, учитываемые при организации закупок: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8352928" cy="58326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ru-RU" dirty="0" smtClean="0"/>
              <a:t>• определение количества запасов товаров;</a:t>
            </a:r>
          </a:p>
          <a:p>
            <a:r>
              <a:rPr lang="ru-RU" dirty="0" smtClean="0"/>
              <a:t>• использование одного поставщика или нескольких;</a:t>
            </a:r>
          </a:p>
          <a:p>
            <a:r>
              <a:rPr lang="ru-RU" dirty="0" smtClean="0"/>
              <a:t>• определение размера заказа;</a:t>
            </a:r>
          </a:p>
          <a:p>
            <a:r>
              <a:rPr lang="ru-RU" dirty="0" smtClean="0"/>
              <a:t>• определение режима транспортировки и выбор перевозчика;</a:t>
            </a:r>
          </a:p>
          <a:p>
            <a:r>
              <a:rPr lang="ru-RU" dirty="0" smtClean="0"/>
              <a:t>• заключение краткосрочного или долгосрочного контракта;</a:t>
            </a:r>
          </a:p>
          <a:p>
            <a:r>
              <a:rPr lang="ru-RU" dirty="0" smtClean="0"/>
              <a:t>• управление избытком товарных запасов;</a:t>
            </a:r>
          </a:p>
          <a:p>
            <a:r>
              <a:rPr lang="ru-RU" dirty="0" smtClean="0"/>
              <a:t>• выбор стратегии переговоров и формирование команды для проведения переговоров;</a:t>
            </a:r>
          </a:p>
          <a:p>
            <a:r>
              <a:rPr lang="ru-RU" dirty="0" smtClean="0"/>
              <a:t>• выбор стратегии защиты от рисков и прогнозирование возможных последствий заключения договоров;</a:t>
            </a:r>
          </a:p>
          <a:p>
            <a:r>
              <a:rPr lang="ru-RU" dirty="0" smtClean="0"/>
              <a:t>• работа с потенциальными поставщиками.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Функции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8496944" cy="590465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Заключает договора с поставщиками.</a:t>
            </a:r>
          </a:p>
          <a:p>
            <a:pPr lvl="0"/>
            <a:r>
              <a:rPr lang="ru-RU" dirty="0" smtClean="0"/>
              <a:t>Осуществляет закупку товаров аптечного ассортимента, вспомогательного материала, аптечной посуды.</a:t>
            </a:r>
          </a:p>
          <a:p>
            <a:pPr lvl="0"/>
            <a:r>
              <a:rPr lang="ru-RU" dirty="0" smtClean="0"/>
              <a:t>Ведет претензионную работу.</a:t>
            </a:r>
          </a:p>
          <a:p>
            <a:pPr lvl="0"/>
            <a:r>
              <a:rPr lang="ru-RU" dirty="0" smtClean="0"/>
              <a:t>Предъявляет штрафные санкции поставщикам и производителям продукции.</a:t>
            </a:r>
          </a:p>
          <a:p>
            <a:pPr lvl="0"/>
            <a:r>
              <a:rPr lang="ru-RU" dirty="0" smtClean="0"/>
              <a:t>Осуществляет прием поступающего товара по количеству и качеству, по стоимости.</a:t>
            </a:r>
          </a:p>
          <a:p>
            <a:pPr lvl="0"/>
            <a:r>
              <a:rPr lang="ru-RU" dirty="0" smtClean="0"/>
              <a:t>Организует хранение ЛС, ИМН, других аптечных товаров  с учетом их физико-химических свойств.</a:t>
            </a:r>
          </a:p>
          <a:p>
            <a:pPr lvl="0"/>
            <a:r>
              <a:rPr lang="ru-RU" dirty="0" smtClean="0"/>
              <a:t>Обеспечивает сохранность ТМЦ.</a:t>
            </a:r>
          </a:p>
          <a:p>
            <a:pPr lvl="0"/>
            <a:r>
              <a:rPr lang="ru-RU" dirty="0" smtClean="0"/>
              <a:t>Осуществляет прием заказов от аптечных организаций и учреждений.</a:t>
            </a:r>
          </a:p>
          <a:p>
            <a:pPr lvl="0"/>
            <a:r>
              <a:rPr lang="ru-RU" dirty="0" smtClean="0"/>
              <a:t>Организует строгое соблюдение порядка учета и отпуска ЛС и др. товаров.</a:t>
            </a:r>
          </a:p>
          <a:p>
            <a:pPr lvl="0"/>
            <a:r>
              <a:rPr lang="ru-RU" dirty="0" smtClean="0"/>
              <a:t>Осуществляет контроль за сроками годности ЛС, их своевременной реализацией.</a:t>
            </a:r>
          </a:p>
          <a:p>
            <a:pPr lvl="0"/>
            <a:r>
              <a:rPr lang="ru-RU" dirty="0" smtClean="0"/>
              <a:t>Осуществляет контроль за соблюдением дисциплины цен при поставке товаров и расчетов с поставщиками и потребителями.</a:t>
            </a:r>
          </a:p>
          <a:p>
            <a:r>
              <a:rPr lang="ru-RU" dirty="0" smtClean="0"/>
              <a:t>Обеспечивает соблюдение требований охраны труда и техники безопасности.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96944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Устройство фармацевтического склада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8424936" cy="57606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• капитальных сооружений (здание самого склада, офисное здание);</a:t>
            </a:r>
          </a:p>
          <a:p>
            <a:pPr algn="just">
              <a:buNone/>
            </a:pPr>
            <a:r>
              <a:rPr lang="ru-RU" dirty="0" smtClean="0"/>
              <a:t>• вспомогательных построек (</a:t>
            </a:r>
            <a:r>
              <a:rPr lang="ru-RU" dirty="0" err="1" smtClean="0"/>
              <a:t>электроподстанция</a:t>
            </a:r>
            <a:r>
              <a:rPr lang="ru-RU" dirty="0" smtClean="0"/>
              <a:t>, котельная и др.);</a:t>
            </a:r>
          </a:p>
          <a:p>
            <a:pPr algn="just">
              <a:buNone/>
            </a:pPr>
            <a:r>
              <a:rPr lang="ru-RU" dirty="0" smtClean="0"/>
              <a:t>• системы коммуникаций (</a:t>
            </a:r>
            <a:r>
              <a:rPr lang="ru-RU" dirty="0" err="1" smtClean="0"/>
              <a:t>электро</a:t>
            </a:r>
            <a:r>
              <a:rPr lang="ru-RU" dirty="0" smtClean="0"/>
              <a:t>-, </a:t>
            </a:r>
            <a:r>
              <a:rPr lang="ru-RU" dirty="0" err="1" smtClean="0"/>
              <a:t>газо</a:t>
            </a:r>
            <a:r>
              <a:rPr lang="ru-RU" dirty="0" smtClean="0"/>
              <a:t>- и водоснабжение, связь, канализация);</a:t>
            </a:r>
          </a:p>
          <a:p>
            <a:pPr algn="just">
              <a:buNone/>
            </a:pPr>
            <a:r>
              <a:rPr lang="ru-RU" dirty="0" smtClean="0"/>
              <a:t>• системы дорог и стоянок на территории склада;</a:t>
            </a:r>
          </a:p>
          <a:p>
            <a:pPr algn="just">
              <a:buNone/>
            </a:pPr>
            <a:r>
              <a:rPr lang="ru-RU" dirty="0" smtClean="0"/>
              <a:t>• системы ограждения территории и зон (ограждение, ворота и др.);</a:t>
            </a:r>
          </a:p>
          <a:p>
            <a:pPr algn="just">
              <a:buNone/>
            </a:pPr>
            <a:r>
              <a:rPr lang="ru-RU" dirty="0" smtClean="0"/>
              <a:t>• парка подъемно-транспортного оборудования;</a:t>
            </a:r>
          </a:p>
          <a:p>
            <a:pPr algn="just">
              <a:buNone/>
            </a:pPr>
            <a:r>
              <a:rPr lang="ru-RU" dirty="0" smtClean="0"/>
              <a:t>• специального оборудования для оснащения помещения склада и офисов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5212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При установке и эксплуатации складского оборудования необходимо руководствоваться следующими нормами и правилами: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8928992" cy="547260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900" dirty="0" smtClean="0"/>
              <a:t>• технологическое оборудование должно быть безопасным для работников при его монтаже, вводе в эксплуатацию, эксплуатации, ремонте, транспортировании и хранении;</a:t>
            </a:r>
          </a:p>
          <a:p>
            <a:r>
              <a:rPr lang="ru-RU" sz="1900" dirty="0" smtClean="0"/>
              <a:t>• на все оборудование должна быть техническая документация (паспорт, руководство по эксплуатации);</a:t>
            </a:r>
          </a:p>
          <a:p>
            <a:r>
              <a:rPr lang="ru-RU" sz="1900" dirty="0" smtClean="0"/>
              <a:t>• монтаж оборудования должен выполняться в соответствии с проектно-сметной документацией, разработанной в установленном порядке, и требованиями завода-изготовителя;</a:t>
            </a:r>
          </a:p>
          <a:p>
            <a:r>
              <a:rPr lang="ru-RU" sz="1900" dirty="0" smtClean="0"/>
              <a:t>• не допускается выполнение монтажных работ без утвержденного проекта или с отступлением от него без согласования с проектной организацией - разработчиком проекта, кроме монтажа единичного оборудования;</a:t>
            </a:r>
          </a:p>
          <a:p>
            <a:r>
              <a:rPr lang="ru-RU" sz="1900" dirty="0" smtClean="0"/>
              <a:t>• оборудование должно быть полностью укомплектовано;</a:t>
            </a:r>
          </a:p>
          <a:p>
            <a:r>
              <a:rPr lang="ru-RU" sz="1900" dirty="0" smtClean="0"/>
              <a:t>• оборудование должно отвечать требованиям безопасности в течение всего периода эксплуатации при выполнении потребителем требований, установленных в эксплуатационной документации;</a:t>
            </a:r>
          </a:p>
          <a:p>
            <a:r>
              <a:rPr lang="ru-RU" sz="1900" dirty="0" smtClean="0"/>
              <a:t>• контрольно-измерительные приборы должны подвергаться проверке в соответствии с требованиями нормативной документации.</a:t>
            </a:r>
          </a:p>
          <a:p>
            <a:pPr>
              <a:buNone/>
            </a:pPr>
            <a:endParaRPr lang="ru-RU" sz="19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Фармацевтический склад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496944" cy="5760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lvl="0" algn="ctr"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</a:rPr>
              <a:t>приемный отдел</a:t>
            </a:r>
          </a:p>
          <a:p>
            <a:pPr lvl="0" algn="ctr"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</a:rPr>
              <a:t>отделы хранения 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</a:rPr>
              <a:t>отдел экспедиции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Кроме этого, должен иметь:</a:t>
            </a:r>
          </a:p>
          <a:p>
            <a:pPr lvl="0"/>
            <a:r>
              <a:rPr lang="ru-RU" dirty="0" smtClean="0"/>
              <a:t>помещения для размещения административно-управленческого персонала;</a:t>
            </a:r>
          </a:p>
          <a:p>
            <a:pPr lvl="0"/>
            <a:r>
              <a:rPr lang="ru-RU" dirty="0" smtClean="0"/>
              <a:t>бухгалтерию и экономический отдел;</a:t>
            </a:r>
          </a:p>
          <a:p>
            <a:pPr lvl="0"/>
            <a:r>
              <a:rPr lang="ru-RU" dirty="0" smtClean="0"/>
              <a:t>юридическую службу;</a:t>
            </a:r>
          </a:p>
          <a:p>
            <a:pPr lvl="0"/>
            <a:r>
              <a:rPr lang="ru-RU" dirty="0" smtClean="0"/>
              <a:t>отдел сбыта (прием заявок от </a:t>
            </a:r>
            <a:r>
              <a:rPr lang="ru-RU" dirty="0" err="1" smtClean="0"/>
              <a:t>апт</a:t>
            </a:r>
            <a:r>
              <a:rPr lang="ru-RU" dirty="0" smtClean="0"/>
              <a:t>. орг., составление заказов по отделам);</a:t>
            </a:r>
          </a:p>
          <a:p>
            <a:pPr lvl="0"/>
            <a:r>
              <a:rPr lang="ru-RU" dirty="0" smtClean="0"/>
              <a:t>отдел торговый (выбор поставщиков, заключение договоров);</a:t>
            </a:r>
          </a:p>
          <a:p>
            <a:pPr lvl="0"/>
            <a:r>
              <a:rPr lang="ru-RU" dirty="0" smtClean="0"/>
              <a:t>хозяйственную службу;</a:t>
            </a:r>
          </a:p>
          <a:p>
            <a:r>
              <a:rPr lang="ru-RU" dirty="0" smtClean="0"/>
              <a:t>транспортный отдел (или иметь договорные отношения с транспортной организацией).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193</TotalTime>
  <Words>1537</Words>
  <Application>Microsoft Office PowerPoint</Application>
  <PresentationFormat>Экран (4:3)</PresentationFormat>
  <Paragraphs>160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Справедливость</vt:lpstr>
      <vt:lpstr>Логистика складирования. Аптечный склад</vt:lpstr>
      <vt:lpstr>Логистика складирования</vt:lpstr>
      <vt:lpstr>Фармацевтический склад </vt:lpstr>
      <vt:lpstr>Логистическая структура деятельности оптовых фармацевтических организаций</vt:lpstr>
      <vt:lpstr>Факторы, учитываемые при организации закупок:</vt:lpstr>
      <vt:lpstr>Функции :</vt:lpstr>
      <vt:lpstr>Устройство фармацевтического склада</vt:lpstr>
      <vt:lpstr>При установке и эксплуатации складского оборудования необходимо руководствоваться следующими нормами и правилами:</vt:lpstr>
      <vt:lpstr>Фармацевтический склад</vt:lpstr>
      <vt:lpstr>Оборудование и инвентарь:</vt:lpstr>
      <vt:lpstr>Основные функции приемного отдела:</vt:lpstr>
      <vt:lpstr>Приемный отдел</vt:lpstr>
      <vt:lpstr>Приемный отдел</vt:lpstr>
      <vt:lpstr>Приемный отдел:</vt:lpstr>
      <vt:lpstr>Приемный отдел</vt:lpstr>
      <vt:lpstr>Документальное оформление</vt:lpstr>
      <vt:lpstr>Отделы хранения </vt:lpstr>
      <vt:lpstr>Отделы хранения </vt:lpstr>
      <vt:lpstr>Отделы хранения </vt:lpstr>
      <vt:lpstr>Отделы хранения </vt:lpstr>
      <vt:lpstr>Отдел экспедиции</vt:lpstr>
      <vt:lpstr>Отдел экспедиции</vt:lpstr>
      <vt:lpstr>Отдел экспедиции</vt:lpstr>
      <vt:lpstr>Предпродажные услуги</vt:lpstr>
      <vt:lpstr>НД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52</cp:revision>
  <dcterms:created xsi:type="dcterms:W3CDTF">2020-12-25T07:09:10Z</dcterms:created>
  <dcterms:modified xsi:type="dcterms:W3CDTF">2021-12-02T12:01:49Z</dcterms:modified>
</cp:coreProperties>
</file>