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5" r:id="rId3"/>
    <p:sldId id="257" r:id="rId4"/>
    <p:sldId id="258" r:id="rId5"/>
    <p:sldId id="265" r:id="rId6"/>
    <p:sldId id="266" r:id="rId7"/>
    <p:sldId id="267" r:id="rId8"/>
    <p:sldId id="268" r:id="rId9"/>
    <p:sldId id="270" r:id="rId10"/>
    <p:sldId id="271" r:id="rId11"/>
    <p:sldId id="272" r:id="rId12"/>
    <p:sldId id="273" r:id="rId13"/>
    <p:sldId id="282" r:id="rId14"/>
    <p:sldId id="284" r:id="rId15"/>
    <p:sldId id="285" r:id="rId16"/>
    <p:sldId id="286" r:id="rId17"/>
    <p:sldId id="287" r:id="rId18"/>
    <p:sldId id="288" r:id="rId19"/>
    <p:sldId id="283" r:id="rId20"/>
    <p:sldId id="276" r:id="rId21"/>
    <p:sldId id="277" r:id="rId22"/>
    <p:sldId id="278" r:id="rId23"/>
    <p:sldId id="279" r:id="rId24"/>
    <p:sldId id="280" r:id="rId25"/>
    <p:sldId id="261" r:id="rId26"/>
    <p:sldId id="262" r:id="rId27"/>
    <p:sldId id="292" r:id="rId28"/>
    <p:sldId id="293" r:id="rId29"/>
    <p:sldId id="294" r:id="rId30"/>
    <p:sldId id="289" r:id="rId31"/>
    <p:sldId id="290" r:id="rId32"/>
    <p:sldId id="291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16451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95600" y="533400"/>
            <a:ext cx="5791200" cy="4648200"/>
          </a:xfrm>
        </p:spPr>
        <p:txBody>
          <a:bodyPr/>
          <a:lstStyle/>
          <a:p>
            <a:r>
              <a:rPr lang="ru-RU" sz="2400" dirty="0" smtClean="0"/>
              <a:t>Правила хранения лекарственных препаратов в соответствии с фармакологическими группами и </a:t>
            </a:r>
            <a:r>
              <a:rPr lang="ru-RU" sz="2400" dirty="0" err="1" smtClean="0"/>
              <a:t>физико</a:t>
            </a:r>
            <a:r>
              <a:rPr lang="ru-RU" sz="2400" dirty="0" smtClean="0"/>
              <a:t>–химическими свойствами, способом применения, по токсикологическому действию и агрегатному состоянию фармацевтических субстанций. Хранение огнеопасных и взрывоопасных веществ.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2800" y="5486400"/>
            <a:ext cx="5114778" cy="1101248"/>
          </a:xfrm>
        </p:spPr>
        <p:txBody>
          <a:bodyPr/>
          <a:lstStyle/>
          <a:p>
            <a:r>
              <a:rPr lang="ru-RU" dirty="0" smtClean="0"/>
              <a:t>3 курс </a:t>
            </a:r>
            <a:r>
              <a:rPr lang="ru-RU" smtClean="0"/>
              <a:t>5 семестр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0"/>
            <a:ext cx="7848600" cy="12192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воздействия повышенной температуры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7315200" cy="5257800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Надлежащее качество иммунобиологических лекарственных средств, безопасность и эффективность обеспечивается условиями перевозки (транспортирования) и хранения от производителя до потребителя («</a:t>
            </a:r>
            <a:r>
              <a:rPr lang="ru-RU" sz="1600" dirty="0" err="1" smtClean="0"/>
              <a:t>холодовая</a:t>
            </a:r>
            <a:r>
              <a:rPr lang="ru-RU" sz="1600" dirty="0" smtClean="0"/>
              <a:t> цепь»). </a:t>
            </a:r>
          </a:p>
          <a:p>
            <a:pPr algn="just"/>
            <a:r>
              <a:rPr lang="ru-RU" sz="1600" dirty="0" smtClean="0"/>
              <a:t>В холодильниках (камерах, шкафах) должна быть установлена температура, соответствующая температурному режиму хранения находящихся в них лекарственных средств и вспомогательных веществ. Хранение </a:t>
            </a:r>
            <a:r>
              <a:rPr lang="ru-RU" sz="1600" dirty="0" err="1" smtClean="0"/>
              <a:t>термолабильных</a:t>
            </a:r>
            <a:r>
              <a:rPr lang="ru-RU" sz="1600" dirty="0" smtClean="0"/>
              <a:t> (например, иммунобиологических) лекарственных препаратов должно осуществляться при температуре, указанной  в фармакопейной статье и на упаковке. Не допускается совместное хранение в холодильнике (камерах, шкафах) иммунобиологических лекарственных препаратов с другими лекарственными препаратами, которые могут повлиять на качество иммунобиологических лекарственных препаратов и/или повредить их упаковку. </a:t>
            </a:r>
            <a:endParaRPr lang="ru-RU" sz="1600" dirty="0" smtClean="0"/>
          </a:p>
          <a:p>
            <a:pPr algn="just"/>
            <a:endParaRPr lang="ru-RU" sz="1600" dirty="0" smtClean="0"/>
          </a:p>
          <a:p>
            <a:pPr algn="ctr">
              <a:buNone/>
            </a:pPr>
            <a:r>
              <a:rPr lang="ru-RU" sz="2000" b="1" dirty="0" smtClean="0"/>
              <a:t>иммунобиологические лекарственные препараты</a:t>
            </a:r>
          </a:p>
          <a:p>
            <a:pPr algn="ctr">
              <a:buNone/>
            </a:pPr>
            <a:r>
              <a:rPr lang="ru-RU" sz="3600" b="1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12344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воздействия повышенной температуры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Для мониторинга температурного режима хранения </a:t>
            </a:r>
            <a:r>
              <a:rPr lang="ru-RU" dirty="0" err="1" smtClean="0"/>
              <a:t>термолабильных</a:t>
            </a:r>
            <a:r>
              <a:rPr lang="ru-RU" dirty="0" smtClean="0"/>
              <a:t> лекарственных средств все холодильники (камеры, шкафы) должны быть обеспечены оборудованием, относящимся к средствам измерения (термометрами, </a:t>
            </a:r>
            <a:r>
              <a:rPr lang="ru-RU" dirty="0" err="1" smtClean="0"/>
              <a:t>терморегистраторами</a:t>
            </a:r>
            <a:r>
              <a:rPr lang="ru-RU" dirty="0" smtClean="0"/>
              <a:t> и т.п.). </a:t>
            </a:r>
          </a:p>
          <a:p>
            <a:pPr algn="just"/>
            <a:r>
              <a:rPr lang="ru-RU" dirty="0" smtClean="0"/>
              <a:t>Контроль температурного режима при хранении термочувствительных (</a:t>
            </a:r>
            <a:r>
              <a:rPr lang="ru-RU" dirty="0" err="1" smtClean="0"/>
              <a:t>термолабильных</a:t>
            </a:r>
            <a:r>
              <a:rPr lang="ru-RU" dirty="0" smtClean="0"/>
              <a:t>) лекарственных средств в холодильных камерах, шкафах, холодильниках осуществляют с помощью термографов, термометров и </a:t>
            </a:r>
            <a:r>
              <a:rPr lang="ru-RU" dirty="0" err="1" smtClean="0"/>
              <a:t>терморегистраторов</a:t>
            </a:r>
            <a:r>
              <a:rPr lang="ru-RU" dirty="0" smtClean="0"/>
              <a:t> не реже одного раза в сутки, а в случае иммунобиологических лекарственных препаратов  – не реже двух раз в сутки. </a:t>
            </a:r>
          </a:p>
          <a:p>
            <a:pPr algn="just"/>
            <a:r>
              <a:rPr lang="ru-RU" dirty="0" smtClean="0"/>
              <a:t>Лекарственные </a:t>
            </a:r>
            <a:r>
              <a:rPr lang="ru-RU" dirty="0" smtClean="0"/>
              <a:t>средства целесообразно размещать в зонах и на полках холодильника, соответствующих их температурному режиму хранения. Не допускается хранение иммунобиологических лекарственных препаратов на дверной панели холодильника.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Хранение лекарственных средств, требующих защиты от воздействия пониженной температуры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В помещениях для хранения необходимо обеспечить условия хранения лекарственных средств и вспомогательных веществ, требующих защиты от воздействия пониженной температуры, для которых нижний предел температурного режима хранения указан в фармакопейной статье и на упаковке. </a:t>
            </a:r>
          </a:p>
          <a:p>
            <a:pPr algn="just"/>
            <a:r>
              <a:rPr lang="ru-RU" dirty="0" smtClean="0"/>
              <a:t>Критически важно не подвергать замораживанию лекарственные средства и вспомогательные вещества, имеющие соответствующие требования, указанные в фармакопейной статье и на первичной или вторичной упаковке, в том числе препараты инсулина, адсорбированные иммунобиологические препараты и др. </a:t>
            </a:r>
          </a:p>
          <a:p>
            <a:pPr algn="just"/>
            <a:r>
              <a:rPr lang="ru-RU" dirty="0" smtClean="0"/>
              <a:t>Не допускается подвергать замораживанию лекарственные средства и вспомогательные вещества, помещённые в упаковку, способную разрушаться при замораживании, например, лекарственные препараты в ампулах, стеклянных флаконах и др. </a:t>
            </a:r>
            <a:r>
              <a:rPr lang="ru-RU" dirty="0" smtClean="0"/>
              <a:t>препараты </a:t>
            </a:r>
            <a:r>
              <a:rPr lang="ru-RU" dirty="0" smtClean="0"/>
              <a:t>в ампулах, стеклянных флаконах и др.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6096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Определения, характеризующие режимы хранения лекарственных средств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652841"/>
          <a:ext cx="7772400" cy="577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4572000"/>
              </a:tblGrid>
              <a:tr h="304798">
                <a:tc>
                  <a:txBody>
                    <a:bodyPr/>
                    <a:lstStyle/>
                    <a:p>
                      <a:pPr marL="1016000">
                        <a:spcAft>
                          <a:spcPts val="0"/>
                        </a:spcAft>
                      </a:pPr>
                      <a:r>
                        <a:rPr lang="ru-RU" sz="1250" b="1" spc="25" dirty="0">
                          <a:latin typeface="Times New Roman"/>
                          <a:ea typeface="Arial Unicode MS"/>
                          <a:cs typeface="Times New Roman"/>
                        </a:rPr>
                        <a:t>Режим хранения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spcAft>
                          <a:spcPts val="0"/>
                        </a:spcAft>
                      </a:pPr>
                      <a:r>
                        <a:rPr lang="ru-RU" sz="1250" b="1" spc="25">
                          <a:latin typeface="Times New Roman"/>
                          <a:ea typeface="Arial Unicode MS"/>
                          <a:cs typeface="Times New Roman"/>
                        </a:rPr>
                        <a:t>Температурный интервал, °С</a:t>
                      </a:r>
                    </a:p>
                  </a:txBody>
                  <a:tcPr marL="0" marR="0" marT="0" marB="0"/>
                </a:tc>
              </a:tr>
              <a:tr h="228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температуре не выше 30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2 до 30 °C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697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температуре не выше 25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2 до 25 °C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17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температуре не выше 15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2 до 15 °C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75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температуре не выше 8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2 до 8 °C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506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температуре не ниже 8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от 8 до 25 °C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457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контролируемой комнатной температуре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 15 до 25 °C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553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Хранить в прохладном месте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 8 до 15 °C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964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Хранить в холодильнике, в холодном месте 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 2 до 8 °C 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447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Хранить в морозильной камере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 –5 до –18 °C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22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Хранить при глубоком замораживании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 –18 °C  и ниже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4926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требует специальных условий хранения (в обычных условиях)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от 15 до 25 °C без требований к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свето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- и влагозащитной упаковке, хорошо проветриваемом месте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2871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Не замораживать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Не ниже +2 °C, если иное не указано в фармакопейной статье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82188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Хранить в сухом месте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Хранение в условиях, когда средний показатель относительной влажности не превышает 50 </a:t>
                      </a:r>
                      <a:r>
                        <a:rPr lang="ru-RU" sz="1150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при контролируемой комнатной температуре или соответствует эквивалентному давлению водяного пара при другой температуре.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  <a:tr h="3515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Хранить в защищённом от света месте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Хранение в условиях, исключающих воздействие света, при отсутствии оригинальной светозащитной упаковке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изделий медицинского назначения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77724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400" b="1" dirty="0" smtClean="0"/>
              <a:t>Резиновые изделия</a:t>
            </a:r>
          </a:p>
          <a:p>
            <a:pPr algn="just"/>
            <a:r>
              <a:rPr lang="ru-RU" sz="1400" dirty="0" smtClean="0"/>
              <a:t>Для наилучшего сохранения резиновых изделий в помещениях хранения необходимо создать:</a:t>
            </a:r>
          </a:p>
          <a:p>
            <a:pPr algn="just"/>
            <a:r>
              <a:rPr lang="ru-RU" sz="1400" dirty="0" smtClean="0"/>
              <a:t>- защиту от света, особенно прямых солнечных лучей, высокой (более </a:t>
            </a:r>
            <a:r>
              <a:rPr lang="ru-RU" sz="1400" dirty="0" err="1" smtClean="0"/>
              <a:t>20°</a:t>
            </a:r>
            <a:r>
              <a:rPr lang="ru-RU" sz="1400" dirty="0" smtClean="0"/>
              <a:t> </a:t>
            </a:r>
            <a:r>
              <a:rPr lang="ru-RU" sz="1400" dirty="0" err="1" smtClean="0"/>
              <a:t>C</a:t>
            </a:r>
            <a:r>
              <a:rPr lang="ru-RU" sz="1400" dirty="0" smtClean="0"/>
              <a:t>) и низкой (ниже </a:t>
            </a:r>
            <a:r>
              <a:rPr lang="ru-RU" sz="1400" dirty="0" err="1" smtClean="0"/>
              <a:t>0°</a:t>
            </a:r>
            <a:r>
              <a:rPr lang="ru-RU" sz="1400" dirty="0" smtClean="0"/>
              <a:t>) температуры воздуха; текучего воздуха (сквозняков, механической вентиляции); механических повреждений (сдавливания, сгибания, скручивания, вытягивания и т.п.);</a:t>
            </a:r>
          </a:p>
          <a:p>
            <a:pPr algn="just"/>
            <a:r>
              <a:rPr lang="ru-RU" sz="1400" dirty="0" smtClean="0"/>
              <a:t>- для предупреждения высыхания, деформации и потери их эластичности, относительную влажность не менее 65%;</a:t>
            </a:r>
          </a:p>
          <a:p>
            <a:pPr algn="just"/>
            <a:r>
              <a:rPr lang="ru-RU" sz="1400" dirty="0" smtClean="0"/>
              <a:t>- изоляцию от воздействия агрессивных веществ (йод, хлороформ, хлористый аммоний, лизол, формалин, кислоты, органические растворители, смазочных масел и щелочей, хлорамин Б, нафталин);</a:t>
            </a:r>
          </a:p>
          <a:p>
            <a:pPr algn="just"/>
            <a:r>
              <a:rPr lang="ru-RU" sz="1400" dirty="0" smtClean="0"/>
              <a:t>- условия хранения вдали от нагревательных приборов (не менее 1 м).</a:t>
            </a:r>
          </a:p>
          <a:p>
            <a:pPr algn="just"/>
            <a:r>
              <a:rPr lang="ru-RU" sz="1400" dirty="0" smtClean="0"/>
              <a:t>Помещения хранения резиновых изделий должны располагаться не на солнечной стороне, лучше в полуподвальных темных или затемненных помещениях. Для поддержания в сухих помещениях повышенной влажности рекомендуется ставить сосуды с 2% водным раствором карболовой кислоты. В помещениях, шкафах рекомендуется ставить стеклянные сосуды с углекислым аммонием, способствующим сохранению эластичности резины. Для хранения резиновых изделий помещения хранения оборудуются шкафами, ящиками, полками, стеллажами, блоками для подвешивания, стойками и другим необходимым инвентарем, с учетом свободного доступа. При размещении резиновых изделий в помещениях хранения необходимо полностью использовать весь его объем. Это предотвращает вредное влияние избыточного кислорода воздуха. Однако резиновые изделия (кроме пробок) нельзя укладывать в несколько слоев, так как предметы, находящиеся в нижних слоях, сдавливаются и слеживаются.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Хранение изделий медицинского назначения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09600"/>
            <a:ext cx="7772400" cy="6019800"/>
          </a:xfrm>
        </p:spPr>
        <p:txBody>
          <a:bodyPr>
            <a:noAutofit/>
          </a:bodyPr>
          <a:lstStyle/>
          <a:p>
            <a:pPr algn="just"/>
            <a:r>
              <a:rPr lang="ru-RU" sz="1100" dirty="0" smtClean="0"/>
              <a:t>Шкафы для хранения медицинских резиновых изделий и </a:t>
            </a:r>
            <a:r>
              <a:rPr lang="ru-RU" sz="1100" dirty="0" err="1" smtClean="0"/>
              <a:t>парафармацевтической</a:t>
            </a:r>
            <a:r>
              <a:rPr lang="ru-RU" sz="1100" dirty="0" smtClean="0"/>
              <a:t> продукции этой группы должны иметь плотно закрывающиеся дверцы. Внутри шкафы должны иметь совершенно гладкую поверхность. Внутреннее устройство шкафов зависит от вида хранящихся в них резиновых изделий. Шкафы, предназначенные для:</a:t>
            </a:r>
          </a:p>
          <a:p>
            <a:pPr algn="just"/>
            <a:r>
              <a:rPr lang="ru-RU" sz="1100" dirty="0" smtClean="0"/>
              <a:t>- хранения резиновых изделий в лежачем положении (бужи, катетеры, пузыри для льда, перчатки и т.п.), оборудуются выдвижными ящиками с таким расчетом, чтобы в них можно было размещать предметы на всю длину, свободно, не допуская их сгибов, сплющивания, скручивания и т.п.;</a:t>
            </a:r>
          </a:p>
          <a:p>
            <a:pPr algn="just"/>
            <a:r>
              <a:rPr lang="ru-RU" sz="1100" dirty="0" smtClean="0"/>
              <a:t>- хранения изделий в подвешенном состоянии (жгутов, зондов, </a:t>
            </a:r>
            <a:r>
              <a:rPr lang="ru-RU" sz="1100" dirty="0" err="1" smtClean="0"/>
              <a:t>ирригаторной</a:t>
            </a:r>
            <a:r>
              <a:rPr lang="ru-RU" sz="1100" dirty="0" smtClean="0"/>
              <a:t> трубки), оборудуются вешалками, расположенными под крышкой шкафа. Вешалки должны быть съемными с тем, чтобы их можно было вынимать с подвешенными предметами. Для укрепления вешалок устанавливаются накладки с выемками. Резиновые изделия размещают в хранилищах по наименованиям и срокам годности. На каждой партии резиновых изделий прикрепляют ярлык с указанием наименования, срока годности. Особое внимание следует уделить хранению некоторых видов резиновых изделий, требующих специальных условий хранения:</a:t>
            </a:r>
          </a:p>
          <a:p>
            <a:pPr algn="just"/>
            <a:r>
              <a:rPr lang="ru-RU" sz="1100" dirty="0" smtClean="0"/>
              <a:t>- круги подкладные, грелки резиновые, пузыри для льда рекомендуется хранить слегка надутыми, резиновые трубки хранятся со вставленными на концах пробками;</a:t>
            </a:r>
          </a:p>
          <a:p>
            <a:pPr algn="just"/>
            <a:r>
              <a:rPr lang="ru-RU" sz="1100" dirty="0" smtClean="0"/>
              <a:t>- съемные резиновые части приборов должны храниться отдельно от частей, сделанных из другого материала;</a:t>
            </a:r>
          </a:p>
          <a:p>
            <a:pPr algn="just"/>
            <a:r>
              <a:rPr lang="ru-RU" sz="1100" dirty="0" smtClean="0"/>
              <a:t>- изделия, особо чувствительные к атмосферным факторам - эластичные катетеры, бужи, перчатки, напальчники, бинты резиновые и т.п. хранят в плотно закрытых коробках, густо пересыпанных тальком. Резиновые бинты хранят в скатанном виде пересыпанные тальком по всей длине;</a:t>
            </a:r>
          </a:p>
          <a:p>
            <a:pPr algn="just"/>
            <a:r>
              <a:rPr lang="ru-RU" sz="1100" dirty="0" smtClean="0"/>
              <a:t>- прорезиненную ткань (одностороннюю и двухстороннюю) хранят изолированно, в горизонтальном положении в рулонах, подвешенных на специальных стойках. Прорезиненную ткань допускается хранить уложенной не более чем в 5 рядов на гладко отструганных полках стеллажей;</a:t>
            </a:r>
          </a:p>
          <a:p>
            <a:pPr algn="just"/>
            <a:r>
              <a:rPr lang="ru-RU" sz="1100" dirty="0" smtClean="0"/>
              <a:t>- эластичные лаковые изделия - катетеры, бужи, зонды (на этилцеллюлозном или копаловом лаке), в отличие от резины, хранят в сухом помещении. Признаком старения является некоторое размягчение, клейкость поверхности. Такие изделия бракуют.</a:t>
            </a:r>
          </a:p>
          <a:p>
            <a:pPr algn="just"/>
            <a:r>
              <a:rPr lang="ru-RU" sz="1100" dirty="0" smtClean="0"/>
              <a:t>Резиновые пробки должны храниться упакованными в соответствии с требованиями действующих технических условий. Резиновые изделия необходимо периодически осматривать. Предметы, начинающие терять эластичность, должны быть своевременно восстановлены в соответствии с требованиями </a:t>
            </a:r>
            <a:r>
              <a:rPr lang="ru-RU" sz="1100" dirty="0" err="1" smtClean="0"/>
              <a:t>НТД</a:t>
            </a:r>
            <a:r>
              <a:rPr lang="ru-RU" sz="1100" dirty="0" smtClean="0"/>
              <a:t>. Резиновые перчатки рекомендуется, если они затвердели, слиплись и стали хрупкими, положить не расправляя, на 15 минут в теплый 5% раствор аммиака, затем перчатки разминают и погружают их на 15 минут в теплую (40 - </a:t>
            </a:r>
            <a:r>
              <a:rPr lang="ru-RU" sz="1100" dirty="0" err="1" smtClean="0"/>
              <a:t>50°</a:t>
            </a:r>
            <a:r>
              <a:rPr lang="ru-RU" sz="1100" dirty="0" smtClean="0"/>
              <a:t> </a:t>
            </a:r>
            <a:r>
              <a:rPr lang="ru-RU" sz="1100" dirty="0" err="1" smtClean="0"/>
              <a:t>C</a:t>
            </a:r>
            <a:r>
              <a:rPr lang="ru-RU" sz="1100" dirty="0" smtClean="0"/>
              <a:t>) воду с 5% глицерина. Перчатки снова становятся эластичными.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Пластмассовые изделия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Изделия из пластмасс следует хранить в вентилируемом темном помещении, на расстоянии не менее 1 м от отопительных систем. В помещении не должно быть открытого огня, паров летучих веществ. Электроприборы, арматура и выключатели должны быть изготовлены в </a:t>
            </a:r>
            <a:r>
              <a:rPr lang="ru-RU" dirty="0" err="1" smtClean="0"/>
              <a:t>противоискровом</a:t>
            </a:r>
            <a:r>
              <a:rPr lang="ru-RU" dirty="0" smtClean="0"/>
              <a:t> (противопожарном) исполнении. В помещении, где хранятся целлофановые, целлулоидные, </a:t>
            </a:r>
            <a:r>
              <a:rPr lang="ru-RU" dirty="0" err="1" smtClean="0"/>
              <a:t>аминопластовые</a:t>
            </a:r>
            <a:r>
              <a:rPr lang="ru-RU" dirty="0" smtClean="0"/>
              <a:t> изделия, следует поддерживать относительную влажность воздуха не выше 65%.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Перевязочные средства и вспомогательный материал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7772400" cy="56937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Перевязочные средства хранят в сухом проветриваемом помещении в шкафах, ящиках, на стеллажах и поддонах, которые должны быть выкрашены изнутри светлой масляной краской и содержаться в чистоте. Шкафы, где находятся перевязочные материалы, периодически протирают 0,2% раствора хлорамина или другими разрешенными к применению дезинфекционными средствами.</a:t>
            </a:r>
          </a:p>
          <a:p>
            <a:pPr algn="just"/>
            <a:r>
              <a:rPr lang="ru-RU" dirty="0" smtClean="0"/>
              <a:t>Стерильный перевязочный материал (бинты, марлевые салфетки, вата) хранятся в заводской упаковке. Запрещается их хранение в первичной вскрытой упаковке.</a:t>
            </a:r>
          </a:p>
          <a:p>
            <a:pPr algn="just"/>
            <a:r>
              <a:rPr lang="ru-RU" dirty="0" smtClean="0"/>
              <a:t>Нестерильный перевязочный материал (вата, марля) хранят упакованными в плотную бумагу или в тюках (мешках) на стеллажах или поддонах.</a:t>
            </a:r>
          </a:p>
          <a:p>
            <a:pPr algn="just"/>
            <a:r>
              <a:rPr lang="ru-RU" dirty="0" smtClean="0"/>
              <a:t>Вспомогательный материал (фильтровальная бумага, бумажные капсулы и др.) необходимо хранить в промышленной упаковке в сухих и проветриваемых помещениях в отдельных шкафах в строго гигиенических условиях. После вскрытия промышленной упаковки расфасованное или оставшееся количество вспомогательного материала рекомендуется хранить в полиэтиленовых, бумажных пакетах или мешках из крафт-бумаги.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89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Изделия медицинской техники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685800"/>
            <a:ext cx="7924800" cy="617220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dirty="0" smtClean="0"/>
              <a:t>Хирургические инструменты и другие металлические изделия надлежит хранить в сухих отапливаемых помещениях при комнатной температуре. Температура и относительная влажность воздуха в помещениях хранения не должны резко колебаться. Относительная влажность воздуха не должна превышать 60%. В климатических зонах с повышенной влажностью относительная влажность воздуха в помещении хранения допускается до 70%. В этом случае контроль за качеством медицинских изделий должен проводиться не реже одного раза в месяц.</a:t>
            </a:r>
          </a:p>
          <a:p>
            <a:pPr algn="just"/>
            <a:r>
              <a:rPr lang="ru-RU" dirty="0" smtClean="0"/>
              <a:t>Хирургические инструменты и другие металлические изделия, полученные без антикоррозийной смазки, смазывают тонким слоем вазелина, отвечающим требованиям Государственной Фармакопеи. Перед смазкой хирургические инструменты тщательно просматривают и протирают марлей или чистой мягкой ветошью. Смазанные инструменты хранят завернутыми в тонкую парафинированную бумагу.</a:t>
            </a:r>
          </a:p>
          <a:p>
            <a:pPr algn="just"/>
            <a:r>
              <a:rPr lang="ru-RU" dirty="0" smtClean="0"/>
              <a:t>Во избежание появления коррозии на хирургических инструментах при их осмотре, протирании, смазке и отсчитывании не следует прикасаться к ним незащищенными и влажными руками. Все работы необходимо проводить держа инструмент марлевой салфеткой, пинцетом.</a:t>
            </a:r>
          </a:p>
          <a:p>
            <a:pPr algn="just"/>
            <a:r>
              <a:rPr lang="ru-RU" dirty="0" smtClean="0"/>
              <a:t>Режущие предметы (скальпели, ножи) целесообразно хранить уложенными в специальные гнезда ящиков или пеналов во избежание образования зазубрин и </a:t>
            </a:r>
            <a:r>
              <a:rPr lang="ru-RU" dirty="0" err="1" smtClean="0"/>
              <a:t>затупления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Хирургические инструменты должны храниться по наименованиям в ящиках, шкафах, коробках с крышками, с обозначением наименования хранящихся в них инструментов.</a:t>
            </a:r>
          </a:p>
          <a:p>
            <a:pPr algn="just"/>
            <a:r>
              <a:rPr lang="ru-RU" dirty="0" smtClean="0"/>
              <a:t>Инструменты, особенно хранящиеся без упаковки, должны быть защищены от механических повреждений, а </a:t>
            </a:r>
            <a:r>
              <a:rPr lang="ru-RU" dirty="0" err="1" smtClean="0"/>
              <a:t>острорежущие</a:t>
            </a:r>
            <a:r>
              <a:rPr lang="ru-RU" dirty="0" smtClean="0"/>
              <a:t> детали, даже завернутые в бумагу, предохранены от соприкосновения с соседними предметами.</a:t>
            </a:r>
          </a:p>
          <a:p>
            <a:pPr algn="just"/>
            <a:r>
              <a:rPr lang="ru-RU" dirty="0" smtClean="0"/>
              <a:t>При переносе хирургических инструментов и других металлических изделий из холодного места в теплое обработку (протирка, смазка) и укладку их на хранение следует производить лишь после того, как прекратится "отпотевание" инструмента.</a:t>
            </a:r>
          </a:p>
          <a:p>
            <a:pPr algn="just"/>
            <a:r>
              <a:rPr lang="ru-RU" dirty="0" smtClean="0"/>
              <a:t>Хранение металлических изделий (из чугуна, железа, олова, меди, латуни и др.) должно производиться в сухих и отапливаемых помещениях. В этих условиях медные (латунные) </a:t>
            </a:r>
            <a:r>
              <a:rPr lang="ru-RU" dirty="0" err="1" smtClean="0"/>
              <a:t>нейзильберные</a:t>
            </a:r>
            <a:r>
              <a:rPr lang="ru-RU" dirty="0" smtClean="0"/>
              <a:t> и оловянные предметы не требуют смазывания.</a:t>
            </a:r>
          </a:p>
          <a:p>
            <a:pPr algn="just"/>
            <a:r>
              <a:rPr lang="ru-RU" dirty="0" smtClean="0"/>
              <a:t>При появлении ржавчины на окрашенных железных изделиях она удаляется и изделие вновь покрывается краской.</a:t>
            </a:r>
          </a:p>
          <a:p>
            <a:pPr algn="just"/>
            <a:r>
              <a:rPr lang="ru-RU" dirty="0" smtClean="0"/>
              <a:t>Серебряные и </a:t>
            </a:r>
            <a:r>
              <a:rPr lang="ru-RU" dirty="0" err="1" smtClean="0"/>
              <a:t>нейзильберные</a:t>
            </a:r>
            <a:r>
              <a:rPr lang="ru-RU" dirty="0" smtClean="0"/>
              <a:t> инструменты нельзя хранить совместно с резиной, серой и серосодержащими соединениями вследствие почернения поверхности инструментов.</a:t>
            </a:r>
          </a:p>
          <a:p>
            <a:pPr algn="just"/>
            <a:r>
              <a:rPr lang="ru-RU" dirty="0" smtClean="0"/>
              <a:t>Категорически запрещается хранить хирургические инструменты навалом, а также вместе с медикаментами и резиновыми изделиями.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7848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Хранение лекарственного растительного сырья и лекарственных растительных препаратов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9416"/>
            <a:ext cx="7620000" cy="484632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Условия хранения лекарственного растительного сырья и лекарственных растительных препаратов в складских помещениях должны обеспечивать сохранность сырья и препаратов по показателям качества, которые могут изменяться в процессе хранения в течение установленных фармакопейной статьёй и на упаковке. </a:t>
            </a:r>
          </a:p>
          <a:p>
            <a:pPr algn="just"/>
            <a:r>
              <a:rPr lang="ru-RU" sz="1800" dirty="0" smtClean="0"/>
              <a:t>Лекарственное растительное сырьё должно храниться в специально оборудованных складских помещениях, имеющих ряд зон: приёмное отделение для оформления документов, проверки качества упаковки и маркировки, отбора проб для анализа; помещение для временного хранения лекарственного растительного сырья, заражённого вредителями запасов (изолятор); зона для временного хранения нестандартного сырья; зона для основного хранения сырья; зоны для раздельного хранения различных групп лекарственного растительного сырья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НД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7772400" cy="5867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2800" b="1" dirty="0" smtClean="0"/>
              <a:t>ФЗ от </a:t>
            </a:r>
            <a:r>
              <a:rPr lang="ru-RU" sz="2800" b="1" dirty="0" err="1" smtClean="0"/>
              <a:t>12.04.2010г</a:t>
            </a:r>
            <a:r>
              <a:rPr lang="ru-RU" sz="2800" b="1" dirty="0" smtClean="0"/>
              <a:t> № 61 «Об обращении </a:t>
            </a:r>
            <a:r>
              <a:rPr lang="ru-RU" sz="2800" b="1" dirty="0" err="1" smtClean="0"/>
              <a:t>ЛС</a:t>
            </a:r>
            <a:r>
              <a:rPr lang="ru-RU" sz="2800" b="1" dirty="0" smtClean="0"/>
              <a:t>»  имеется статья ст. 58 «Хранение </a:t>
            </a:r>
            <a:r>
              <a:rPr lang="ru-RU" sz="2800" b="1" dirty="0" err="1" smtClean="0"/>
              <a:t>ЛС</a:t>
            </a:r>
            <a:r>
              <a:rPr lang="ru-RU" sz="2800" b="1" dirty="0" smtClean="0"/>
              <a:t>» в главе 10 «Фармацевтическая деятельность»</a:t>
            </a:r>
          </a:p>
          <a:p>
            <a:pPr lvl="0" algn="just"/>
            <a:r>
              <a:rPr lang="ru-RU" sz="2800" b="1" dirty="0" smtClean="0"/>
              <a:t>Приказ </a:t>
            </a:r>
            <a:r>
              <a:rPr lang="ru-RU" sz="2800" b="1" dirty="0" err="1" smtClean="0"/>
              <a:t>МЗ</a:t>
            </a:r>
            <a:r>
              <a:rPr lang="ru-RU" sz="2800" b="1" dirty="0" smtClean="0"/>
              <a:t> РФ № 377 от 13.11.96. «Об утверждении инструкции по организации хранения в а/у различных групп </a:t>
            </a:r>
            <a:r>
              <a:rPr lang="ru-RU" sz="2800" b="1" dirty="0" err="1" smtClean="0"/>
              <a:t>ЛС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ИМН</a:t>
            </a:r>
            <a:r>
              <a:rPr lang="ru-RU" sz="2800" b="1" dirty="0" smtClean="0"/>
              <a:t>» </a:t>
            </a:r>
            <a:r>
              <a:rPr lang="ru-RU" sz="2800" b="1" u="sng" dirty="0" smtClean="0"/>
              <a:t>- только </a:t>
            </a:r>
            <a:r>
              <a:rPr lang="ru-RU" sz="2800" b="1" u="sng" dirty="0" err="1" smtClean="0"/>
              <a:t>ИМН</a:t>
            </a:r>
            <a:r>
              <a:rPr lang="ru-RU" sz="2800" b="1" u="sng" dirty="0" smtClean="0"/>
              <a:t>, </a:t>
            </a:r>
            <a:r>
              <a:rPr lang="ru-RU" sz="2800" b="1" u="sng" dirty="0" err="1" smtClean="0"/>
              <a:t>ИМТ</a:t>
            </a:r>
            <a:r>
              <a:rPr lang="ru-RU" sz="2800" b="1" dirty="0" smtClean="0"/>
              <a:t>.</a:t>
            </a:r>
          </a:p>
          <a:p>
            <a:pPr lvl="0" algn="just"/>
            <a:r>
              <a:rPr lang="ru-RU" sz="2800" b="1" dirty="0" smtClean="0"/>
              <a:t>Приказ </a:t>
            </a:r>
            <a:r>
              <a:rPr lang="ru-RU" sz="2800" b="1" dirty="0" err="1" smtClean="0"/>
              <a:t>МЗ</a:t>
            </a:r>
            <a:r>
              <a:rPr lang="ru-RU" sz="2800" b="1" dirty="0" smtClean="0"/>
              <a:t> с.р. от </a:t>
            </a:r>
            <a:r>
              <a:rPr lang="ru-RU" sz="2800" b="1" dirty="0" err="1" smtClean="0"/>
              <a:t>23.08.2010г</a:t>
            </a:r>
            <a:r>
              <a:rPr lang="ru-RU" sz="2800" b="1" dirty="0" smtClean="0"/>
              <a:t>.  № </a:t>
            </a:r>
            <a:r>
              <a:rPr lang="ru-RU" sz="2800" b="1" dirty="0" err="1" smtClean="0"/>
              <a:t>706н</a:t>
            </a:r>
            <a:r>
              <a:rPr lang="ru-RU" sz="2800" b="1" dirty="0" smtClean="0"/>
              <a:t> «Об утверждении правил хранения лекарственных средств».</a:t>
            </a:r>
          </a:p>
          <a:p>
            <a:pPr lvl="0" algn="just"/>
            <a:r>
              <a:rPr lang="ru-RU" sz="2800" b="1" dirty="0" smtClean="0"/>
              <a:t>Приказ Министерства здравоохранения РФ от 31 августа 2016 г. </a:t>
            </a:r>
            <a:r>
              <a:rPr lang="ru-RU" sz="2800" b="1" dirty="0" err="1" smtClean="0"/>
              <a:t>N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646н</a:t>
            </a:r>
            <a:r>
              <a:rPr lang="ru-RU" sz="2800" b="1" dirty="0" smtClean="0"/>
              <a:t> "Об утверждении Правил надлежащей практики хранения и перевозки лекарственных препаратов для медицинского применения«</a:t>
            </a:r>
          </a:p>
          <a:p>
            <a:pPr lvl="0" algn="just"/>
            <a:r>
              <a:rPr lang="ru-RU" sz="2800" b="1" dirty="0" smtClean="0"/>
              <a:t>ГФ РФ XV изд. Хранение ЛС (ОФС.1.1.0010) и Хранение ЛРС и лекарственных растительных препаратов (ОФС.1.1.0011).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696200" cy="12344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лекарственного растительного сырья и лекарственных растительных препаратов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7848600" cy="53340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Лекарственное растительное сырьё и лекарственные растительные препараты должны храниться таким образом, чтобы избежать перекрёстной контаминации. </a:t>
            </a:r>
          </a:p>
          <a:p>
            <a:pPr algn="just"/>
            <a:r>
              <a:rPr lang="ru-RU" dirty="0" smtClean="0"/>
              <a:t>Помещения для хранения лекарственного растительного сырья и лекарственных растительных препаратов должны быть чистыми и хорошо проветриваемыми, и, при необходимости, подвергаться дезинфекции, должны быть защищены от проникновения в них насекомых и животных, особенно грызунов. </a:t>
            </a:r>
          </a:p>
          <a:p>
            <a:pPr algn="just"/>
            <a:r>
              <a:rPr lang="ru-RU" dirty="0" smtClean="0"/>
              <a:t>Особое внимание должно быть уделено чистоте и надлежащему обслуживанию зон хранения, особенно там, где образуется пыль. </a:t>
            </a:r>
          </a:p>
          <a:p>
            <a:pPr algn="just"/>
            <a:r>
              <a:rPr lang="ru-RU" dirty="0" smtClean="0"/>
              <a:t>Если для хранения лекарственного растительного сырья и лекарственных растительных препаратов требуются особые условия в отношении влажности, температуры и защиты от света, такие условия необходимо обеспечивать и контролировать. </a:t>
            </a:r>
          </a:p>
          <a:p>
            <a:pPr algn="just"/>
            <a:r>
              <a:rPr lang="ru-RU" dirty="0" smtClean="0"/>
              <a:t>Контроль или мониторинг условий хранения в складских помещениях, предназначенных для хранения лекарственного растительного сырья и лекарственных растительных препаратов, должен проводиться в точках, определённых на основе анализа риска по результатам проведённого картирования складского помещения, средствами измерений, поверенными или аттестованными в установленном порядке.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лекарственного растительного сырья и лекарственных растительных препаратов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49437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Лекарственное растительное сырьё, требующее хранения при температуре, отличной от комнатной, должно иметь соответствующую маркировку. </a:t>
            </a:r>
          </a:p>
          <a:p>
            <a:pPr algn="just"/>
            <a:r>
              <a:rPr lang="ru-RU" dirty="0" smtClean="0"/>
              <a:t>Лекарственное растительное сырьё и лекарственные растительные препараты не должны подвергаться длительному воздействию прямого или яркого рассеянного солнечного света и должны храниться в защищённом от света месте и/или в светозащитной упаковке в соответствии с требованиями ОФС «Упаковка, маркировка и перевозка лекарственного растительного сырья и лекарственных растительных препаратов». </a:t>
            </a:r>
          </a:p>
          <a:p>
            <a:pPr algn="just"/>
            <a:r>
              <a:rPr lang="ru-RU" dirty="0" smtClean="0"/>
              <a:t>Лекарственное растительное сырьё и лекарственные растительные препараты следует хранить при относительной влажности воздуха не более 65 % с учётом соответствующей климатической зоны (I, II, III и IVА) и физико-химических свойств лекарственного растительного сырья/препарата и биологически активных веществ, входящих в его состав, в упакованном виде в соответствии с ОФС «Упаковка, маркировка и перевозка лекарственного растительного сырья и лекарственных растительных препаратов».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лекарственного растительного сырья и лекарственных растительных препаратов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Основная масса лекарственного растительного сырья хранится в зонах для основного хранения сырья. Изолированно от других видов сырья следует хранить: </a:t>
            </a:r>
          </a:p>
          <a:p>
            <a:pPr algn="just"/>
            <a:r>
              <a:rPr lang="ru-RU" dirty="0" smtClean="0"/>
              <a:t>- плоды и семена; </a:t>
            </a:r>
          </a:p>
          <a:p>
            <a:pPr algn="just"/>
            <a:r>
              <a:rPr lang="ru-RU" dirty="0" smtClean="0"/>
              <a:t>- эфирномасличное сырьё, обладающее запахом, в хорошо укупоренной таре (в том числе плотно укупоренные мешки, тюки, кипы тканевые); </a:t>
            </a:r>
          </a:p>
          <a:p>
            <a:pPr algn="just"/>
            <a:r>
              <a:rPr lang="ru-RU" dirty="0" smtClean="0"/>
              <a:t>- лекарственное растительное сырьё, содержащие ядовитые и сильнодействующие вещества (в отдельном помещении или в отдельном шкафу под замком). </a:t>
            </a:r>
          </a:p>
          <a:p>
            <a:pPr algn="just"/>
            <a:r>
              <a:rPr lang="ru-RU" dirty="0" smtClean="0"/>
              <a:t>В процессе хранение лекарственного растительного сырья, содержащего сердечные гликозиды, осуществляют повторный контроль на биологическую активность.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лекарственного растительного сырья и лекарственных растительных препаратов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509618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Упакованное лекарственное растительное сырьё хранят в штабелях (с использованием поддонов), на стеллажах, в </a:t>
            </a:r>
            <a:r>
              <a:rPr lang="ru-RU" dirty="0" err="1" smtClean="0"/>
              <a:t>интейнерах</a:t>
            </a:r>
            <a:r>
              <a:rPr lang="ru-RU" dirty="0" smtClean="0"/>
              <a:t> (контейнерах стеллажного типа). </a:t>
            </a:r>
          </a:p>
          <a:p>
            <a:r>
              <a:rPr lang="ru-RU" dirty="0" smtClean="0"/>
              <a:t>На каждый штабель или </a:t>
            </a:r>
            <a:r>
              <a:rPr lang="ru-RU" dirty="0" err="1" smtClean="0"/>
              <a:t>интейнер</a:t>
            </a:r>
            <a:r>
              <a:rPr lang="ru-RU" dirty="0" smtClean="0"/>
              <a:t> прикрепляется этикетка с указанием: </a:t>
            </a:r>
          </a:p>
          <a:p>
            <a:r>
              <a:rPr lang="ru-RU" dirty="0" smtClean="0"/>
              <a:t>- наименования сырья; </a:t>
            </a:r>
          </a:p>
          <a:p>
            <a:r>
              <a:rPr lang="ru-RU" dirty="0" smtClean="0"/>
              <a:t>- названия поставщика/заготовителя; </a:t>
            </a:r>
          </a:p>
          <a:p>
            <a:r>
              <a:rPr lang="ru-RU" dirty="0" smtClean="0"/>
              <a:t>- номера партии/серии; </a:t>
            </a:r>
          </a:p>
          <a:p>
            <a:r>
              <a:rPr lang="ru-RU" dirty="0" smtClean="0"/>
              <a:t>- года и месяца сбора/заготовки; </a:t>
            </a:r>
          </a:p>
          <a:p>
            <a:r>
              <a:rPr lang="ru-RU" dirty="0" smtClean="0"/>
              <a:t>- даты поступления; </a:t>
            </a:r>
          </a:p>
          <a:p>
            <a:r>
              <a:rPr lang="ru-RU" dirty="0" smtClean="0"/>
              <a:t>- срока хранения. </a:t>
            </a:r>
          </a:p>
          <a:p>
            <a:r>
              <a:rPr lang="ru-RU" dirty="0" smtClean="0"/>
              <a:t>Лекарственное растительное сырьё должно храниться таким образом, чтобы не препятствовать свободной циркуляции воздуха в помещении. </a:t>
            </a:r>
          </a:p>
          <a:p>
            <a:r>
              <a:rPr lang="ru-RU" dirty="0" smtClean="0"/>
              <a:t>Лекарственное растительное сырьё при хранении необходимо ежегодно перекладывать, обращая внимание на наличие вредителей запасов и на соответствие длительности хранения сроку годности, указанному в фармакопейной статье и на упаковке.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Хранение лекарственного растительного сырья и лекарственных растительных препаратов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09416"/>
            <a:ext cx="7848600" cy="501998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/>
              <a:t>Лекарственные растительные препараты должны храниться в упаковке в соответствии с требованиями фармакопейных статей и на упаковке. Вторичная (и/или первичная) упаковка и/или транспортная тара лекарственных растительных препаратов должна обеспечивать защиту от воздействия влаги и солнечного света. </a:t>
            </a:r>
          </a:p>
          <a:p>
            <a:pPr algn="just"/>
            <a:r>
              <a:rPr lang="ru-RU" dirty="0" smtClean="0"/>
              <a:t>Лекарственные растительные препараты следует хранить на стеллажах или в шкафах. </a:t>
            </a:r>
          </a:p>
          <a:p>
            <a:pPr algn="just"/>
            <a:r>
              <a:rPr lang="ru-RU" dirty="0" smtClean="0"/>
              <a:t>Эфирномасличное сырьё, а также лекарственное растительное сырьё, содержащее действующие вещества, количество которых может изменяться в процессе хранения, должны подвергаться </a:t>
            </a:r>
            <a:r>
              <a:rPr lang="ru-RU" dirty="0" err="1" smtClean="0"/>
              <a:t>переконтролю</a:t>
            </a:r>
            <a:r>
              <a:rPr lang="ru-RU" dirty="0" smtClean="0"/>
              <a:t> по показателю «Количественное определение» перед использованием в производстве. По результатам проверки лекарственное растительное сырьё и лекарственные растительные препараты, не соответствующее требованиям фармакопейных статей, бракуют.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номенклатура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762000"/>
            <a:ext cx="7848600" cy="58674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200" b="1" dirty="0" smtClean="0"/>
              <a:t>Взрывчатые вещества</a:t>
            </a:r>
          </a:p>
          <a:p>
            <a:r>
              <a:rPr lang="ru-RU" sz="1100" dirty="0" smtClean="0"/>
              <a:t>1. Нитроглицерин</a:t>
            </a:r>
          </a:p>
          <a:p>
            <a:pPr algn="ctr">
              <a:buNone/>
            </a:pPr>
            <a:r>
              <a:rPr lang="ru-RU" sz="1200" b="1" dirty="0" smtClean="0"/>
              <a:t>Взрывоопасные вещества</a:t>
            </a:r>
          </a:p>
          <a:p>
            <a:r>
              <a:rPr lang="ru-RU" sz="1100" dirty="0" smtClean="0"/>
              <a:t>1. Калия перманганат</a:t>
            </a:r>
          </a:p>
          <a:p>
            <a:r>
              <a:rPr lang="ru-RU" sz="1100" dirty="0" smtClean="0"/>
              <a:t>2. Серебра нитрат</a:t>
            </a:r>
          </a:p>
          <a:p>
            <a:pPr algn="ctr">
              <a:buNone/>
            </a:pPr>
            <a:r>
              <a:rPr lang="ru-RU" sz="1200" b="1" dirty="0" smtClean="0"/>
              <a:t>Легковоспламеняющиеся вещества</a:t>
            </a:r>
          </a:p>
          <a:p>
            <a:r>
              <a:rPr lang="ru-RU" sz="1100" dirty="0" smtClean="0"/>
              <a:t>1. Спирт и спиртовые растворы</a:t>
            </a:r>
          </a:p>
          <a:p>
            <a:r>
              <a:rPr lang="ru-RU" sz="1100" dirty="0" smtClean="0"/>
              <a:t>2. Спиртовые и эфирные настойки</a:t>
            </a:r>
          </a:p>
          <a:p>
            <a:r>
              <a:rPr lang="ru-RU" sz="1100" dirty="0" smtClean="0"/>
              <a:t>3. Спиртовые и эфирные экстракты</a:t>
            </a:r>
          </a:p>
          <a:p>
            <a:r>
              <a:rPr lang="ru-RU" sz="1100" dirty="0" smtClean="0"/>
              <a:t>4. Эфир</a:t>
            </a:r>
          </a:p>
          <a:p>
            <a:r>
              <a:rPr lang="ru-RU" sz="1100" dirty="0" smtClean="0"/>
              <a:t>5. Скипидар</a:t>
            </a:r>
          </a:p>
          <a:p>
            <a:r>
              <a:rPr lang="ru-RU" sz="1100" dirty="0" smtClean="0"/>
              <a:t>6. Молочная кислота</a:t>
            </a:r>
          </a:p>
          <a:p>
            <a:r>
              <a:rPr lang="ru-RU" sz="1100" dirty="0" smtClean="0"/>
              <a:t>7. Хлорэтил</a:t>
            </a:r>
          </a:p>
          <a:p>
            <a:r>
              <a:rPr lang="ru-RU" sz="1100" dirty="0" smtClean="0"/>
              <a:t>8. Коллодий</a:t>
            </a:r>
          </a:p>
          <a:p>
            <a:r>
              <a:rPr lang="ru-RU" sz="1100" dirty="0" smtClean="0"/>
              <a:t>9. </a:t>
            </a:r>
            <a:r>
              <a:rPr lang="ru-RU" sz="1100" dirty="0" err="1" smtClean="0"/>
              <a:t>Клеол</a:t>
            </a:r>
            <a:endParaRPr lang="ru-RU" sz="1100" dirty="0" smtClean="0"/>
          </a:p>
          <a:p>
            <a:r>
              <a:rPr lang="ru-RU" sz="1100" dirty="0" smtClean="0"/>
              <a:t>10. Жидкость Новикова</a:t>
            </a:r>
          </a:p>
          <a:p>
            <a:r>
              <a:rPr lang="ru-RU" sz="1100" dirty="0" smtClean="0"/>
              <a:t>11. Органические масла</a:t>
            </a:r>
          </a:p>
          <a:p>
            <a:r>
              <a:rPr lang="ru-RU" sz="1100" dirty="0" smtClean="0"/>
              <a:t>12. Рентгеновские пленки</a:t>
            </a:r>
          </a:p>
          <a:p>
            <a:pPr algn="ctr">
              <a:buNone/>
            </a:pPr>
            <a:r>
              <a:rPr lang="ru-RU" sz="1200" b="1" dirty="0" smtClean="0"/>
              <a:t>Легкогорючие вещества</a:t>
            </a:r>
          </a:p>
          <a:p>
            <a:r>
              <a:rPr lang="ru-RU" sz="1100" dirty="0" smtClean="0"/>
              <a:t>1. Перевязочный материал (вата, марля и т.д.)</a:t>
            </a:r>
          </a:p>
          <a:p>
            <a:r>
              <a:rPr lang="ru-RU" sz="1100" dirty="0" smtClean="0"/>
              <a:t>2. Сера</a:t>
            </a:r>
          </a:p>
          <a:p>
            <a:r>
              <a:rPr lang="ru-RU" sz="1100" dirty="0" smtClean="0"/>
              <a:t>3. Глицерин</a:t>
            </a:r>
          </a:p>
          <a:p>
            <a:r>
              <a:rPr lang="ru-RU" sz="1100" dirty="0" smtClean="0"/>
              <a:t>4. Растительные масла</a:t>
            </a:r>
          </a:p>
          <a:p>
            <a:r>
              <a:rPr lang="ru-RU" sz="1100" dirty="0" smtClean="0"/>
              <a:t>5. Лекарственное растительное сырье</a:t>
            </a:r>
          </a:p>
          <a:p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0772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838200"/>
            <a:ext cx="7772400" cy="57912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, </a:t>
            </a:r>
            <a:r>
              <a:rPr lang="en-US" dirty="0" err="1" smtClean="0"/>
              <a:t>обладающие</a:t>
            </a:r>
            <a:r>
              <a:rPr lang="en-US" dirty="0" smtClean="0"/>
              <a:t> </a:t>
            </a:r>
            <a:r>
              <a:rPr lang="en-US" dirty="0" err="1" smtClean="0"/>
              <a:t>опасными</a:t>
            </a:r>
            <a:r>
              <a:rPr lang="en-US" dirty="0" smtClean="0"/>
              <a:t> </a:t>
            </a:r>
            <a:r>
              <a:rPr lang="en-US" dirty="0" err="1" smtClean="0"/>
              <a:t>свойствами</a:t>
            </a:r>
            <a:r>
              <a:rPr lang="en-US" dirty="0" smtClean="0"/>
              <a:t> (</a:t>
            </a:r>
            <a:r>
              <a:rPr lang="en-US" dirty="0" err="1" smtClean="0"/>
              <a:t>огнеопасные</a:t>
            </a:r>
            <a:r>
              <a:rPr lang="en-US" dirty="0" smtClean="0"/>
              <a:t>, </a:t>
            </a:r>
            <a:r>
              <a:rPr lang="en-US" dirty="0" err="1" smtClean="0"/>
              <a:t>взрывоопасные</a:t>
            </a:r>
            <a:r>
              <a:rPr lang="en-US" dirty="0" smtClean="0"/>
              <a:t>, </a:t>
            </a:r>
            <a:r>
              <a:rPr lang="en-US" dirty="0" err="1" smtClean="0"/>
              <a:t>радиофармацевтические</a:t>
            </a:r>
            <a:r>
              <a:rPr lang="en-US" dirty="0" smtClean="0"/>
              <a:t>, </a:t>
            </a:r>
            <a:r>
              <a:rPr lang="en-US" dirty="0" err="1" smtClean="0"/>
              <a:t>едкие</a:t>
            </a:r>
            <a:r>
              <a:rPr lang="en-US" dirty="0" smtClean="0"/>
              <a:t>, </a:t>
            </a:r>
            <a:r>
              <a:rPr lang="en-US" dirty="0" err="1" smtClean="0"/>
              <a:t>коррозионные</a:t>
            </a:r>
            <a:r>
              <a:rPr lang="en-US" dirty="0" smtClean="0"/>
              <a:t>, </a:t>
            </a:r>
            <a:r>
              <a:rPr lang="en-US" dirty="0" err="1" smtClean="0"/>
              <a:t>газы</a:t>
            </a:r>
            <a:r>
              <a:rPr lang="en-US" dirty="0" smtClean="0"/>
              <a:t> </a:t>
            </a:r>
            <a:r>
              <a:rPr lang="en-US" dirty="0" err="1" smtClean="0"/>
              <a:t>сжатые</a:t>
            </a:r>
            <a:r>
              <a:rPr lang="en-US" dirty="0" smtClean="0"/>
              <a:t> и </a:t>
            </a:r>
            <a:r>
              <a:rPr lang="en-US" dirty="0" err="1" smtClean="0"/>
              <a:t>сжиженные</a:t>
            </a:r>
            <a:r>
              <a:rPr lang="en-US" dirty="0" smtClean="0"/>
              <a:t> и </a:t>
            </a:r>
            <a:r>
              <a:rPr lang="en-US" dirty="0" err="1" smtClean="0"/>
              <a:t>др</a:t>
            </a:r>
            <a:r>
              <a:rPr lang="en-US" dirty="0" smtClean="0"/>
              <a:t>.), </a:t>
            </a:r>
            <a:r>
              <a:rPr lang="en-US" dirty="0" err="1" smtClean="0"/>
              <a:t>следует</a:t>
            </a:r>
            <a:r>
              <a:rPr lang="en-US" dirty="0" smtClean="0"/>
              <a:t> </a:t>
            </a:r>
            <a:r>
              <a:rPr lang="en-US" dirty="0" err="1" smtClean="0"/>
              <a:t>хранить</a:t>
            </a:r>
            <a:r>
              <a:rPr lang="en-US" dirty="0" smtClean="0"/>
              <a:t> в </a:t>
            </a:r>
            <a:r>
              <a:rPr lang="en-US" dirty="0" err="1" smtClean="0"/>
              <a:t>специально</a:t>
            </a:r>
            <a:r>
              <a:rPr lang="en-US" dirty="0" smtClean="0"/>
              <a:t> </a:t>
            </a:r>
            <a:r>
              <a:rPr lang="en-US" dirty="0" err="1" smtClean="0"/>
              <a:t>устроенных</a:t>
            </a:r>
            <a:r>
              <a:rPr lang="en-US" dirty="0" smtClean="0"/>
              <a:t> </a:t>
            </a:r>
            <a:r>
              <a:rPr lang="en-US" dirty="0" err="1" smtClean="0"/>
              <a:t>помещениях</a:t>
            </a:r>
            <a:r>
              <a:rPr lang="en-US" dirty="0" smtClean="0"/>
              <a:t>, </a:t>
            </a:r>
            <a:r>
              <a:rPr lang="en-US" dirty="0" err="1" smtClean="0"/>
              <a:t>оборудованных</a:t>
            </a:r>
            <a:r>
              <a:rPr lang="en-US" dirty="0" smtClean="0"/>
              <a:t> </a:t>
            </a:r>
            <a:r>
              <a:rPr lang="en-US" dirty="0" err="1" smtClean="0"/>
              <a:t>дополнительными</a:t>
            </a:r>
            <a:r>
              <a:rPr lang="en-US" dirty="0" smtClean="0"/>
              <a:t> </a:t>
            </a:r>
            <a:r>
              <a:rPr lang="en-US" dirty="0" err="1" smtClean="0"/>
              <a:t>средствами</a:t>
            </a:r>
            <a:r>
              <a:rPr lang="en-US" dirty="0" smtClean="0"/>
              <a:t> </a:t>
            </a:r>
            <a:r>
              <a:rPr lang="en-US" dirty="0" err="1" smtClean="0"/>
              <a:t>безопасности</a:t>
            </a:r>
            <a:r>
              <a:rPr lang="en-US" dirty="0" smtClean="0"/>
              <a:t> и </a:t>
            </a:r>
            <a:r>
              <a:rPr lang="en-US" dirty="0" err="1" smtClean="0"/>
              <a:t>охраны</a:t>
            </a:r>
            <a:r>
              <a:rPr lang="en-US" dirty="0" smtClean="0"/>
              <a:t>.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хранении</a:t>
            </a:r>
            <a:r>
              <a:rPr lang="en-US" dirty="0" smtClean="0"/>
              <a:t> </a:t>
            </a:r>
            <a:r>
              <a:rPr lang="en-US" dirty="0" err="1" smtClean="0"/>
              <a:t>необходимо</a:t>
            </a:r>
            <a:r>
              <a:rPr lang="en-US" dirty="0" smtClean="0"/>
              <a:t> </a:t>
            </a:r>
            <a:r>
              <a:rPr lang="en-US" dirty="0" err="1" smtClean="0"/>
              <a:t>обеспечить</a:t>
            </a:r>
            <a:r>
              <a:rPr lang="en-US" dirty="0" smtClean="0"/>
              <a:t> </a:t>
            </a:r>
            <a:r>
              <a:rPr lang="en-US" dirty="0" err="1" smtClean="0"/>
              <a:t>сохранность</a:t>
            </a:r>
            <a:r>
              <a:rPr lang="en-US" dirty="0" smtClean="0"/>
              <a:t> и </a:t>
            </a:r>
            <a:r>
              <a:rPr lang="en-US" dirty="0" err="1" smtClean="0"/>
              <a:t>заявленное</a:t>
            </a:r>
            <a:r>
              <a:rPr lang="en-US" dirty="0" smtClean="0"/>
              <a:t> </a:t>
            </a:r>
            <a:r>
              <a:rPr lang="en-US" dirty="0" err="1" smtClean="0"/>
              <a:t>качество</a:t>
            </a:r>
            <a:r>
              <a:rPr lang="en-US" dirty="0" smtClean="0"/>
              <a:t> </a:t>
            </a:r>
            <a:r>
              <a:rPr lang="en-US" dirty="0" err="1" smtClean="0"/>
              <a:t>лекарственных</a:t>
            </a:r>
            <a:r>
              <a:rPr lang="en-US" dirty="0" smtClean="0"/>
              <a:t> </a:t>
            </a:r>
            <a:r>
              <a:rPr lang="en-US" dirty="0" err="1" smtClean="0"/>
              <a:t>средств</a:t>
            </a:r>
            <a:r>
              <a:rPr lang="en-US" dirty="0" smtClean="0"/>
              <a:t>, </a:t>
            </a:r>
            <a:r>
              <a:rPr lang="en-US" dirty="0" err="1" smtClean="0"/>
              <a:t>предотвратить</a:t>
            </a:r>
            <a:r>
              <a:rPr lang="en-US" dirty="0" smtClean="0"/>
              <a:t> </a:t>
            </a:r>
            <a:r>
              <a:rPr lang="en-US" dirty="0" err="1" smtClean="0"/>
              <a:t>возможность</a:t>
            </a:r>
            <a:r>
              <a:rPr lang="en-US" dirty="0" smtClean="0"/>
              <a:t> </a:t>
            </a:r>
            <a:r>
              <a:rPr lang="en-US" dirty="0" err="1" smtClean="0"/>
              <a:t>проявления</a:t>
            </a:r>
            <a:r>
              <a:rPr lang="en-US" dirty="0" smtClean="0"/>
              <a:t> </a:t>
            </a:r>
            <a:r>
              <a:rPr lang="en-US" dirty="0" err="1" smtClean="0"/>
              <a:t>лекарственными</a:t>
            </a:r>
            <a:r>
              <a:rPr lang="en-US" dirty="0" smtClean="0"/>
              <a:t> </a:t>
            </a:r>
            <a:r>
              <a:rPr lang="en-US" dirty="0" err="1" smtClean="0"/>
              <a:t>средствами</a:t>
            </a:r>
            <a:r>
              <a:rPr lang="en-US" dirty="0" smtClean="0"/>
              <a:t> </a:t>
            </a:r>
            <a:r>
              <a:rPr lang="en-US" dirty="0" err="1" smtClean="0"/>
              <a:t>своих</a:t>
            </a:r>
            <a:r>
              <a:rPr lang="en-US" dirty="0" smtClean="0"/>
              <a:t> </a:t>
            </a:r>
            <a:r>
              <a:rPr lang="en-US" dirty="0" err="1" smtClean="0"/>
              <a:t>опасных</a:t>
            </a:r>
            <a:r>
              <a:rPr lang="en-US" dirty="0" smtClean="0"/>
              <a:t> </a:t>
            </a:r>
            <a:r>
              <a:rPr lang="en-US" dirty="0" err="1" smtClean="0"/>
              <a:t>свойств</a:t>
            </a:r>
            <a:r>
              <a:rPr lang="en-US" dirty="0" smtClean="0"/>
              <a:t> и </a:t>
            </a:r>
            <a:r>
              <a:rPr lang="en-US" dirty="0" err="1" smtClean="0"/>
              <a:t>создать</a:t>
            </a:r>
            <a:r>
              <a:rPr lang="en-US" dirty="0" smtClean="0"/>
              <a:t> </a:t>
            </a:r>
            <a:r>
              <a:rPr lang="en-US" dirty="0" err="1" smtClean="0"/>
              <a:t>безопасные</a:t>
            </a:r>
            <a:r>
              <a:rPr lang="en-US" dirty="0" smtClean="0"/>
              <a:t> </a:t>
            </a:r>
            <a:r>
              <a:rPr lang="en-US" dirty="0" err="1" smtClean="0"/>
              <a:t>условия</a:t>
            </a:r>
            <a:r>
              <a:rPr lang="en-US" dirty="0" smtClean="0"/>
              <a:t> </a:t>
            </a:r>
            <a:r>
              <a:rPr lang="en-US" dirty="0" err="1" smtClean="0"/>
              <a:t>труда</a:t>
            </a:r>
            <a:r>
              <a:rPr lang="en-US" dirty="0" smtClean="0"/>
              <a:t> </a:t>
            </a:r>
            <a:r>
              <a:rPr lang="en-US" dirty="0" err="1" smtClean="0"/>
              <a:t>сотрудников</a:t>
            </a:r>
            <a:r>
              <a:rPr lang="en-US" dirty="0" smtClean="0"/>
              <a:t>, </a:t>
            </a:r>
            <a:r>
              <a:rPr lang="en-US" dirty="0" err="1" smtClean="0"/>
              <a:t>осуществляющих</a:t>
            </a:r>
            <a:r>
              <a:rPr lang="en-US" dirty="0" smtClean="0"/>
              <a:t> </a:t>
            </a:r>
            <a:r>
              <a:rPr lang="en-US" dirty="0" err="1" smtClean="0"/>
              <a:t>работу</a:t>
            </a:r>
            <a:r>
              <a:rPr lang="en-US" dirty="0" smtClean="0"/>
              <a:t> с </a:t>
            </a:r>
            <a:r>
              <a:rPr lang="en-US" dirty="0" err="1" smtClean="0"/>
              <a:t>такими</a:t>
            </a:r>
            <a:r>
              <a:rPr lang="en-US" dirty="0" smtClean="0"/>
              <a:t> </a:t>
            </a:r>
            <a:r>
              <a:rPr lang="en-US" dirty="0" err="1" smtClean="0"/>
              <a:t>лекарственными</a:t>
            </a:r>
            <a:r>
              <a:rPr lang="en-US" dirty="0" smtClean="0"/>
              <a:t> </a:t>
            </a:r>
            <a:r>
              <a:rPr lang="en-US" dirty="0" err="1" smtClean="0"/>
              <a:t>средствами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r>
              <a:rPr lang="ru-RU" dirty="0" smtClean="0"/>
              <a:t>При устройстве помещений и организации хранения опасных лекарственных средств необходимо руководствоваться требованиями федеральных законов и нормативных правовых актов Российской Федерации.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447800"/>
            <a:ext cx="7772400" cy="51816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500" dirty="0" smtClean="0"/>
              <a:t>Помещения для хранения огнеопасных и взрывоопасных лекарственных средств должны полностью соответствовать действующим нормативным документам. </a:t>
            </a:r>
          </a:p>
          <a:p>
            <a:pPr algn="just">
              <a:buNone/>
            </a:pPr>
            <a:r>
              <a:rPr lang="ru-RU" sz="1500" dirty="0" smtClean="0"/>
              <a:t>Помещения для хранения лекарственных средств в организациях оптовой торговли лекарственными средствами и у производителей лекарственных средств разбиваются на отдельные помещения (отсеки) с пределом огнестойкости строительных конструкций не менее 1 часа с целью обеспечения хранения огнеопасных и взрывоопасных лекарственных средств по принципу однородности в соответствии с их физико-химическими, пожароопасными свойствами и характером упаковки.</a:t>
            </a:r>
          </a:p>
          <a:p>
            <a:pPr algn="just">
              <a:buNone/>
            </a:pPr>
            <a:r>
              <a:rPr lang="ru-RU" sz="1500" dirty="0" smtClean="0"/>
              <a:t>Необходимое для фасовки и изготовления лекарственных препаратов для медицинского применения на одну рабочую смену количество огнеопасных лекарственных средств допускается содержать в производственных и иных помещениях. Оставшееся количество огнеопасных лекарственных средств по окончании работы в конце смены передается следующей смене или возвращается на место основного хранения.</a:t>
            </a:r>
          </a:p>
          <a:p>
            <a:pPr algn="just">
              <a:buNone/>
            </a:pPr>
            <a:r>
              <a:rPr lang="ru-RU" sz="1500" dirty="0" smtClean="0"/>
              <a:t>Полы складских помещений и разгрузочных площадок должны иметь твердое, ровное покрытие. Запрещается применять доски и железные листы для выравнивания полов. Полы должны обеспечивать удобное и безопасное передвижение людей, грузов и транспортных средств, обладать достаточной прочностью и выдерживать нагрузки от хранимых материалов, обеспечивать простоту и легкость уборки складского помещения.</a:t>
            </a:r>
          </a:p>
          <a:p>
            <a:pPr algn="just">
              <a:buNone/>
            </a:pPr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20040"/>
            <a:ext cx="7848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696200" cy="50961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Складские помещения для хранения огнеопасных и взрывоопасных лекарственных средств должны быть оборудованы несгораемыми и устойчивыми стеллажами и поддонами, рассчитанными на соответствующую нагрузку. Стеллажи устанавливаются на расстоянии 0,25 м от пола и стен, ширина стеллажей не должна превышать 1 м и иметь, в случае хранения фармацевтических субстанций, </a:t>
            </a:r>
            <a:r>
              <a:rPr lang="ru-RU" dirty="0" err="1" smtClean="0"/>
              <a:t>отбортовки</a:t>
            </a:r>
            <a:r>
              <a:rPr lang="ru-RU" dirty="0" smtClean="0"/>
              <a:t> не менее 0,25 м. Продольные проходы между стеллажами должны быть не менее 1,35 м.</a:t>
            </a:r>
          </a:p>
          <a:p>
            <a:pPr algn="just"/>
            <a:r>
              <a:rPr lang="ru-RU" dirty="0" smtClean="0"/>
              <a:t>В аптечных организациях и у индивидуальных предпринимателей выделяются изолированные помещения, оборудуемые средствами автоматической пожарной защиты и сигнализацией, для хранения огнеопасных фармацевтических субстанций и взрывоопасных лекарственных средств.</a:t>
            </a:r>
          </a:p>
          <a:p>
            <a:pPr algn="just"/>
            <a:r>
              <a:rPr lang="ru-RU" dirty="0" smtClean="0"/>
              <a:t>В аптечных организациях и у индивидуальных предпринимателей допускается хранение фармацевтических субстанций, обладающих легковоспламеняющимися и горючими свойствами, в объеме до 10 кг вне помещений для хранения огнеопасных фармацевтических субстанций и взрывоопасных лекарственных средств во встроенных несгораемых шкафах. Шкафы должны быть удалены от </a:t>
            </a:r>
            <a:r>
              <a:rPr lang="ru-RU" dirty="0" err="1" smtClean="0"/>
              <a:t>тепловыводящих</a:t>
            </a:r>
            <a:r>
              <a:rPr lang="ru-RU" dirty="0" smtClean="0"/>
              <a:t> поверхностей и проходов, с дверьми шириной не менее 0,7 м и высотой не менее 1,2 м. К ним должен быть организован свободный доступ.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772400" cy="50961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Допускается хранение взрывоопасных лекарственных препаратов для медицинского применения (во вторичной (потребительской) упаковке) для использования на одну рабочую смену в металлических шкафах вне помещений для хранения огнеопасных фармацевтических субстанций и взрывоопасных лекарственных средств.</a:t>
            </a:r>
          </a:p>
          <a:p>
            <a:pPr algn="just"/>
            <a:r>
              <a:rPr lang="ru-RU" dirty="0" smtClean="0"/>
              <a:t>Количество огнеопасных фармацевтических субстанций, допустимое для хранения в помещениях для хранения огнеопасных фармацевтических субстанций и взрывоопасных лекарственных средств, расположенных в зданиях другого назначения, не должно превышать 100 кг в </a:t>
            </a:r>
            <a:r>
              <a:rPr lang="ru-RU" dirty="0" err="1" smtClean="0"/>
              <a:t>нерасфасованном</a:t>
            </a:r>
            <a:r>
              <a:rPr lang="ru-RU" dirty="0" smtClean="0"/>
              <a:t> виде.</a:t>
            </a:r>
          </a:p>
          <a:p>
            <a:pPr algn="just"/>
            <a:r>
              <a:rPr lang="ru-RU" dirty="0" smtClean="0"/>
              <a:t>Помещения для хранения огнеопасных фармацевтических субстанций и взрывоопасных лекарственных средств, используемые для хранения легковоспламеняющихся фармацевтических субстанций в количестве свыше 100 кг, должны находиться в отдельно стоящем здании, а само хранение должно осуществляться в стеклянной или металлической таре изолированно от помещений для хранения других групп огнеопасных фармацевтических субстанций.</a:t>
            </a:r>
          </a:p>
          <a:p>
            <a:pPr algn="just"/>
            <a:r>
              <a:rPr lang="ru-RU" dirty="0" smtClean="0"/>
              <a:t>В помещения для хранения огнеопасных фармацевтических субстанций и взрывоопасных лекарственных средств запрещается входить с открытыми источниками огня.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8077200" cy="123444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>Особенности хранения отдельных групп лекарственных средств в зависимости от физических и физико-химических свойств, воздействия на них различных факторов внешней среды: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848600" cy="524858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лекарственных средств, требующих защиты от действия света защиты </a:t>
            </a:r>
          </a:p>
          <a:p>
            <a:pPr lvl="0"/>
            <a:r>
              <a:rPr lang="ru-RU" dirty="0" smtClean="0"/>
              <a:t>лекарственных средств, требующих защиты от воздействия влаги</a:t>
            </a:r>
          </a:p>
          <a:p>
            <a:pPr lvl="0"/>
            <a:r>
              <a:rPr lang="ru-RU" dirty="0" smtClean="0"/>
              <a:t>лекарственных средств, требующих защиты от улетучивания и высыхания </a:t>
            </a:r>
          </a:p>
          <a:p>
            <a:pPr lvl="0"/>
            <a:r>
              <a:rPr lang="ru-RU" dirty="0" smtClean="0"/>
              <a:t>лекарственных средств, требующих защиты от воздействия повышенной температуры</a:t>
            </a:r>
          </a:p>
          <a:p>
            <a:pPr lvl="0"/>
            <a:r>
              <a:rPr lang="ru-RU" dirty="0" smtClean="0"/>
              <a:t>лекарственных средств, требующих защиты от воздействия пониженной температуры</a:t>
            </a:r>
          </a:p>
          <a:p>
            <a:pPr lvl="0"/>
            <a:r>
              <a:rPr lang="ru-RU" dirty="0" smtClean="0"/>
              <a:t>лекарственных средств, требующих защиты от воздействия газов, содержащихся в окружающей среде</a:t>
            </a:r>
          </a:p>
          <a:p>
            <a:pPr lvl="0"/>
            <a:r>
              <a:rPr lang="ru-RU" dirty="0" smtClean="0"/>
              <a:t>пахучих и красящих лекарственных средств</a:t>
            </a:r>
          </a:p>
          <a:p>
            <a:pPr lvl="0"/>
            <a:r>
              <a:rPr lang="ru-RU" dirty="0" smtClean="0"/>
              <a:t>дезинфицирующих лекарственных средств</a:t>
            </a:r>
          </a:p>
          <a:p>
            <a:pPr lvl="0"/>
            <a:r>
              <a:rPr lang="ru-RU" dirty="0" err="1" smtClean="0"/>
              <a:t>ЛП</a:t>
            </a:r>
            <a:r>
              <a:rPr lang="ru-RU" dirty="0" smtClean="0"/>
              <a:t> для медицинского применения</a:t>
            </a:r>
          </a:p>
          <a:p>
            <a:pPr lvl="0"/>
            <a:r>
              <a:rPr lang="ru-RU" dirty="0" smtClean="0"/>
              <a:t>лекарственного растительного сырья</a:t>
            </a:r>
          </a:p>
          <a:p>
            <a:r>
              <a:rPr lang="ru-RU" dirty="0" smtClean="0"/>
              <a:t>медицинских пиявок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848600" cy="484632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Хранение огнеопасных лекарственных средств (лекарственные средства, обладающие </a:t>
            </a:r>
          </a:p>
          <a:p>
            <a:pPr algn="just"/>
            <a:r>
              <a:rPr lang="ru-RU" dirty="0" smtClean="0"/>
              <a:t>легковоспламеняющимися свойствами (спирт и спиртовые растворы, спиртовые и эфирные настойки, спиртовые и эфирные экстракты, эфир, скипидар, молочная кислота, хлорэтил, коллодий, </a:t>
            </a:r>
            <a:r>
              <a:rPr lang="ru-RU" dirty="0" err="1" smtClean="0"/>
              <a:t>клеол</a:t>
            </a:r>
            <a:r>
              <a:rPr lang="ru-RU" dirty="0" smtClean="0"/>
              <a:t>, жидкость Новикова, органические масла); лекарственные средства, обладающие легкогорючими свойствами (сера, глицерин, растительные масла, </a:t>
            </a:r>
            <a:r>
              <a:rPr lang="ru-RU" dirty="0" err="1" smtClean="0"/>
              <a:t>нерасфасованное</a:t>
            </a:r>
            <a:r>
              <a:rPr lang="ru-RU" dirty="0" smtClean="0"/>
              <a:t> лекарственное растительное сырье)) должно осуществляться отдельно от других лекарственных средств.</a:t>
            </a:r>
          </a:p>
          <a:p>
            <a:pPr algn="just"/>
            <a:r>
              <a:rPr lang="ru-RU" dirty="0" smtClean="0"/>
              <a:t>Легковоспламеняющиеся лекарственные средства хранят в плотно укупоренной прочной, стеклянной или металлической таре, чтобы предупредить испарение жидкостей из сосудов.</a:t>
            </a:r>
          </a:p>
          <a:p>
            <a:pPr algn="just"/>
            <a:r>
              <a:rPr lang="ru-RU" dirty="0" smtClean="0"/>
              <a:t>Бутыли, баллоны и другие крупные емкости с легковоспламеняющимися и легкогорючими лекарственными средствами должны храниться на полках стеллажей в один ряд по высоте.</a:t>
            </a:r>
          </a:p>
          <a:p>
            <a:pPr algn="just"/>
            <a:r>
              <a:rPr lang="ru-RU" dirty="0" smtClean="0"/>
              <a:t>Запрещается их хранение в несколько рядов по высоте с использованием различных прокладочных материалов.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9416"/>
            <a:ext cx="7848600" cy="5019984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 smtClean="0"/>
              <a:t>Не допускается хранение указанных лекарственных средств у отопительных приборов. Расстояние от стеллажа или штабеля до нагревательного элемента должно быть не менее 1 м.</a:t>
            </a:r>
          </a:p>
          <a:p>
            <a:pPr algn="just"/>
            <a:r>
              <a:rPr lang="ru-RU" dirty="0" smtClean="0"/>
              <a:t>Хранение бутылей с легковоспламеняющимися и легкогорючими фармацевтическими субстанциями должно осуществляться в таре, предохраняющей от ударов, или в </a:t>
            </a:r>
            <a:r>
              <a:rPr lang="ru-RU" dirty="0" err="1" smtClean="0"/>
              <a:t>баллоно-опрокидывателях</a:t>
            </a:r>
            <a:r>
              <a:rPr lang="ru-RU" dirty="0" smtClean="0"/>
              <a:t> в один ряд.</a:t>
            </a:r>
          </a:p>
          <a:p>
            <a:pPr algn="just"/>
            <a:r>
              <a:rPr lang="ru-RU" dirty="0" smtClean="0"/>
              <a:t>На рабочих местах производственных помещений, выделяемых в аптечных организациях и индивидуальными предпринимателями, легковоспламеняющиеся и легкогорючие лекарственные средства могут храниться в количествах, не превышающих сменную потребность. При этом емкости, в которых они хранятся, должны быть плотно закрыты.</a:t>
            </a:r>
          </a:p>
          <a:p>
            <a:pPr algn="just"/>
            <a:r>
              <a:rPr lang="ru-RU" dirty="0" smtClean="0"/>
              <a:t>Не допускается хранение легковоспламеняющихся и легкогорючих лекарственных средств в полностью заполненной таре. Степень заполнения должна быть не более 90% объема. Спирты в больших количествах хранятся в металлических емкостях, заполняемых не более чем на 75% объема.</a:t>
            </a:r>
          </a:p>
          <a:p>
            <a:pPr algn="just"/>
            <a:r>
              <a:rPr lang="ru-RU" dirty="0" smtClean="0"/>
              <a:t>Не допускается совместное хранение легковоспламеняющихся лекарственных средств с минеральными кислотами (особенно серной и азотной кислотами), сжатыми и сжиженными газами, легкогорючими веществами (растительными маслами, серой, перевязочным материалом), щелочами, а также с неорганическими солями, дающими с органическими веществами взрывоопасные смеси (калия хлорат, калия перманганат, калия хромат и др.).</a:t>
            </a:r>
          </a:p>
          <a:p>
            <a:pPr algn="just"/>
            <a:r>
              <a:rPr lang="ru-RU" dirty="0" smtClean="0"/>
              <a:t>Эфир медицинский и эфир для наркоза хранят в промышленной упаковке, в прохладном, защищенном от света месте, вдали от огня и нагревательных приборов.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543800" cy="123444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Требования к организации хранения огнеопасных и взрывоопасных лекарственных средств: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447800"/>
            <a:ext cx="7848600" cy="5007936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При хранении взрывоопасных лекарственных средств (лекарственные средства, обладающие взрывчатыми свойствами (нитроглицерин); лекарственные средства, обладающие взрывоопасными свойствами (калия перманганат, серебра нитрат)) следует принимать меры против загрязнения их пылью.</a:t>
            </a:r>
          </a:p>
          <a:p>
            <a:pPr algn="just"/>
            <a:r>
              <a:rPr lang="ru-RU" dirty="0" smtClean="0"/>
              <a:t>Емкости с взрывоопасными лекарственными средствами (</a:t>
            </a:r>
            <a:r>
              <a:rPr lang="ru-RU" dirty="0" err="1" smtClean="0"/>
              <a:t>штангласы</a:t>
            </a:r>
            <a:r>
              <a:rPr lang="ru-RU" dirty="0" smtClean="0"/>
              <a:t>, жестяные барабаны, склянки и др.) необходимо плотно закрывать во избежание попадания паров этих средств в воздух.</a:t>
            </a:r>
          </a:p>
          <a:p>
            <a:pPr algn="just"/>
            <a:r>
              <a:rPr lang="ru-RU" dirty="0" smtClean="0"/>
              <a:t>Хранение </a:t>
            </a:r>
            <a:r>
              <a:rPr lang="ru-RU" dirty="0" err="1" smtClean="0"/>
              <a:t>нерасфасованного</a:t>
            </a:r>
            <a:r>
              <a:rPr lang="ru-RU" dirty="0" smtClean="0"/>
              <a:t> калия перманганата допускается в специальном отсеке складских помещений (где он хранится в жестяных барабанах), в </a:t>
            </a:r>
            <a:r>
              <a:rPr lang="ru-RU" dirty="0" err="1" smtClean="0"/>
              <a:t>штангласах</a:t>
            </a:r>
            <a:r>
              <a:rPr lang="ru-RU" dirty="0" smtClean="0"/>
              <a:t> с притертыми пробками отдельно от других органических веществ - в аптечных организациях и у индивидуальных предпринимателей.</a:t>
            </a:r>
          </a:p>
          <a:p>
            <a:pPr algn="just"/>
            <a:r>
              <a:rPr lang="ru-RU" dirty="0" err="1" smtClean="0"/>
              <a:t>Нерасфасованный</a:t>
            </a:r>
            <a:r>
              <a:rPr lang="ru-RU" dirty="0" smtClean="0"/>
              <a:t> раствор нитроглицерина хранится в небольших хорошо укупоренных склянках или металлических сосудах в прохладном, защищенном от света месте, с соблюдением мер предосторожности от огня. Передвигать посуду с нитроглицерином и отвешивать этот препарат следует в условиях, исключающих пролив и испарение нитроглицерина, а также попадание его на кожу.</a:t>
            </a:r>
          </a:p>
          <a:p>
            <a:pPr algn="just"/>
            <a:r>
              <a:rPr lang="ru-RU" dirty="0" smtClean="0"/>
              <a:t>При работе с </a:t>
            </a:r>
            <a:r>
              <a:rPr lang="ru-RU" dirty="0" err="1" smtClean="0"/>
              <a:t>диэтиловым</a:t>
            </a:r>
            <a:r>
              <a:rPr lang="ru-RU" dirty="0" smtClean="0"/>
              <a:t> эфиром не допускается встряхивание, удары, трение.</a:t>
            </a:r>
          </a:p>
          <a:p>
            <a:pPr algn="just"/>
            <a:r>
              <a:rPr lang="ru-RU" dirty="0" smtClean="0"/>
              <a:t>Запрещается хранение взрывоопасных лекарственных средств с кислотами и щелочами.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mtClean="0"/>
              <a:t>Повторить 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95600"/>
            <a:ext cx="7239000" cy="3560136"/>
          </a:xfrm>
        </p:spPr>
        <p:txBody>
          <a:bodyPr/>
          <a:lstStyle/>
          <a:p>
            <a:pPr algn="ctr">
              <a:buNone/>
            </a:pPr>
            <a:r>
              <a:rPr lang="ru-RU" sz="2800" b="1" dirty="0" smtClean="0">
                <a:hlinkClick r:id="rId2"/>
              </a:rPr>
              <a:t>Постановление Правительства РФ от 30.04.2022 N 809 "О хранении наркотических средств, психотропных веществ и их </a:t>
            </a:r>
            <a:r>
              <a:rPr lang="ru-RU" sz="2800" b="1" dirty="0" err="1" smtClean="0">
                <a:hlinkClick r:id="rId2"/>
              </a:rPr>
              <a:t>прекурсоров</a:t>
            </a:r>
            <a:r>
              <a:rPr lang="ru-RU" sz="2800" b="1" dirty="0" smtClean="0">
                <a:hlinkClick r:id="rId2"/>
              </a:rPr>
              <a:t>»</a:t>
            </a:r>
            <a:endParaRPr lang="ru-RU" sz="28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Условия хранения конкретных групп товаров аптечного ассортимента: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7620000" cy="5715000"/>
          </a:xfrm>
        </p:spPr>
        <p:txBody>
          <a:bodyPr/>
          <a:lstStyle/>
          <a:p>
            <a:pPr lvl="0"/>
            <a:r>
              <a:rPr lang="ru-RU" dirty="0" err="1" smtClean="0"/>
              <a:t>ИМН</a:t>
            </a:r>
            <a:endParaRPr lang="ru-RU" dirty="0" smtClean="0"/>
          </a:p>
          <a:p>
            <a:pPr lvl="0"/>
            <a:r>
              <a:rPr lang="ru-RU" dirty="0" smtClean="0"/>
              <a:t>Пластмассовых изделий</a:t>
            </a:r>
          </a:p>
          <a:p>
            <a:pPr lvl="0"/>
            <a:r>
              <a:rPr lang="ru-RU" dirty="0" smtClean="0"/>
              <a:t>Перевязочных средств и вспомогательного материала</a:t>
            </a:r>
          </a:p>
          <a:p>
            <a:r>
              <a:rPr lang="ru-RU" dirty="0" smtClean="0"/>
              <a:t>Изделий медицинской техники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762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действия света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219200"/>
            <a:ext cx="7772400" cy="54864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ru-RU" dirty="0" smtClean="0"/>
              <a:t> или вспомогательные вещества</a:t>
            </a:r>
            <a:r>
              <a:rPr lang="en-US" dirty="0" smtClean="0"/>
              <a:t>, </a:t>
            </a:r>
            <a:r>
              <a:rPr lang="en-US" dirty="0" err="1" smtClean="0"/>
              <a:t>которые</a:t>
            </a:r>
            <a:r>
              <a:rPr lang="en-US" dirty="0" smtClean="0"/>
              <a:t> </a:t>
            </a:r>
            <a:r>
              <a:rPr lang="en-US" dirty="0" err="1" smtClean="0"/>
              <a:t>под</a:t>
            </a:r>
            <a:r>
              <a:rPr lang="en-US" dirty="0" smtClean="0"/>
              <a:t> </a:t>
            </a:r>
            <a:r>
              <a:rPr lang="en-US" dirty="0" err="1" smtClean="0"/>
              <a:t>действием</a:t>
            </a:r>
            <a:r>
              <a:rPr lang="en-US" dirty="0" smtClean="0"/>
              <a:t> </a:t>
            </a:r>
            <a:r>
              <a:rPr lang="en-US" dirty="0" err="1" smtClean="0"/>
              <a:t>световой</a:t>
            </a:r>
            <a:r>
              <a:rPr lang="en-US" dirty="0" smtClean="0"/>
              <a:t> </a:t>
            </a:r>
            <a:r>
              <a:rPr lang="en-US" dirty="0" err="1" smtClean="0"/>
              <a:t>энергии</a:t>
            </a:r>
            <a:r>
              <a:rPr lang="en-US" dirty="0" smtClean="0"/>
              <a:t> </a:t>
            </a:r>
            <a:r>
              <a:rPr lang="en-US" dirty="0" err="1" smtClean="0"/>
              <a:t>могут</a:t>
            </a:r>
            <a:r>
              <a:rPr lang="en-US" dirty="0" smtClean="0"/>
              <a:t> </a:t>
            </a:r>
            <a:r>
              <a:rPr lang="en-US" dirty="0" err="1" smtClean="0"/>
              <a:t>изменять</a:t>
            </a:r>
            <a:r>
              <a:rPr lang="en-US" dirty="0" smtClean="0"/>
              <a:t> </a:t>
            </a:r>
            <a:r>
              <a:rPr lang="en-US" dirty="0" err="1" smtClean="0"/>
              <a:t>свои</a:t>
            </a:r>
            <a:r>
              <a:rPr lang="en-US" dirty="0" smtClean="0"/>
              <a:t> </a:t>
            </a:r>
            <a:r>
              <a:rPr lang="en-US" dirty="0" err="1" smtClean="0"/>
              <a:t>свойства</a:t>
            </a:r>
            <a:r>
              <a:rPr lang="en-US" dirty="0" smtClean="0"/>
              <a:t> (</a:t>
            </a:r>
            <a:r>
              <a:rPr lang="en-US" dirty="0" err="1" smtClean="0"/>
              <a:t>окисляться</a:t>
            </a:r>
            <a:r>
              <a:rPr lang="en-US" dirty="0" smtClean="0"/>
              <a:t>, </a:t>
            </a:r>
            <a:r>
              <a:rPr lang="en-US" dirty="0" err="1" smtClean="0"/>
              <a:t>восстанавливаться</a:t>
            </a:r>
            <a:r>
              <a:rPr lang="en-US" dirty="0" smtClean="0"/>
              <a:t>, </a:t>
            </a:r>
            <a:r>
              <a:rPr lang="en-US" dirty="0" err="1" smtClean="0"/>
              <a:t>разлагаться</a:t>
            </a:r>
            <a:r>
              <a:rPr lang="en-US" dirty="0" smtClean="0"/>
              <a:t>, </a:t>
            </a:r>
            <a:r>
              <a:rPr lang="en-US" dirty="0" err="1" smtClean="0"/>
              <a:t>изменять</a:t>
            </a:r>
            <a:r>
              <a:rPr lang="en-US" dirty="0" smtClean="0"/>
              <a:t> </a:t>
            </a:r>
            <a:r>
              <a:rPr lang="en-US" dirty="0" err="1" smtClean="0"/>
              <a:t>свой</a:t>
            </a:r>
            <a:r>
              <a:rPr lang="en-US" dirty="0" smtClean="0"/>
              <a:t> </a:t>
            </a:r>
            <a:r>
              <a:rPr lang="en-US" dirty="0" err="1" smtClean="0"/>
              <a:t>цвет</a:t>
            </a:r>
            <a:r>
              <a:rPr lang="en-US" dirty="0" smtClean="0"/>
              <a:t> и </a:t>
            </a:r>
            <a:r>
              <a:rPr lang="en-US" dirty="0" err="1" smtClean="0"/>
              <a:t>т.п</a:t>
            </a:r>
            <a:r>
              <a:rPr lang="en-US" dirty="0" smtClean="0"/>
              <a:t>.), </a:t>
            </a:r>
            <a:r>
              <a:rPr lang="en-US" dirty="0" err="1" smtClean="0"/>
              <a:t>являются</a:t>
            </a:r>
            <a:r>
              <a:rPr lang="en-US" dirty="0" smtClean="0"/>
              <a:t> </a:t>
            </a:r>
            <a:r>
              <a:rPr lang="en-US" dirty="0" err="1" smtClean="0"/>
              <a:t>фото</a:t>
            </a:r>
            <a:r>
              <a:rPr lang="en-US" dirty="0" smtClean="0"/>
              <a:t>-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светочувствительными</a:t>
            </a:r>
            <a:r>
              <a:rPr lang="en-US" dirty="0" smtClean="0"/>
              <a:t>;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, </a:t>
            </a:r>
            <a:r>
              <a:rPr lang="en-US" dirty="0" err="1" smtClean="0"/>
              <a:t>устойчивые</a:t>
            </a:r>
            <a:r>
              <a:rPr lang="en-US" dirty="0" smtClean="0"/>
              <a:t> к </a:t>
            </a:r>
            <a:r>
              <a:rPr lang="en-US" dirty="0" err="1" smtClean="0"/>
              <a:t>действию</a:t>
            </a:r>
            <a:r>
              <a:rPr lang="en-US" dirty="0" smtClean="0"/>
              <a:t> </a:t>
            </a:r>
            <a:r>
              <a:rPr lang="en-US" dirty="0" err="1" smtClean="0"/>
              <a:t>света</a:t>
            </a:r>
            <a:r>
              <a:rPr lang="en-US" dirty="0" smtClean="0"/>
              <a:t>, - </a:t>
            </a:r>
            <a:r>
              <a:rPr lang="en-US" dirty="0" err="1" smtClean="0"/>
              <a:t>фотостабильными</a:t>
            </a:r>
            <a:r>
              <a:rPr lang="en-US" dirty="0" smtClean="0"/>
              <a:t>. </a:t>
            </a:r>
            <a:r>
              <a:rPr lang="en-US" dirty="0" err="1" smtClean="0"/>
              <a:t>Влияние</a:t>
            </a:r>
            <a:r>
              <a:rPr lang="en-US" dirty="0" smtClean="0"/>
              <a:t> </a:t>
            </a:r>
            <a:r>
              <a:rPr lang="en-US" dirty="0" err="1" smtClean="0"/>
              <a:t>световой</a:t>
            </a:r>
            <a:r>
              <a:rPr lang="en-US" dirty="0" smtClean="0"/>
              <a:t> </a:t>
            </a:r>
            <a:r>
              <a:rPr lang="en-US" dirty="0" err="1" smtClean="0"/>
              <a:t>энергии</a:t>
            </a:r>
            <a:r>
              <a:rPr lang="en-US" dirty="0" smtClean="0"/>
              <a:t> </a:t>
            </a:r>
            <a:r>
              <a:rPr lang="en-US" dirty="0" err="1" smtClean="0"/>
              <a:t>может</a:t>
            </a:r>
            <a:r>
              <a:rPr lang="en-US" dirty="0" smtClean="0"/>
              <a:t> </a:t>
            </a:r>
            <a:r>
              <a:rPr lang="en-US" dirty="0" err="1" smtClean="0"/>
              <a:t>проявляться</a:t>
            </a:r>
            <a:r>
              <a:rPr lang="en-US" dirty="0" smtClean="0"/>
              <a:t> в </a:t>
            </a:r>
            <a:r>
              <a:rPr lang="en-US" dirty="0" err="1" smtClean="0"/>
              <a:t>воздействии</a:t>
            </a:r>
            <a:r>
              <a:rPr lang="en-US" dirty="0" smtClean="0"/>
              <a:t> </a:t>
            </a:r>
            <a:r>
              <a:rPr lang="en-US" dirty="0" err="1" smtClean="0"/>
              <a:t>прямых</a:t>
            </a:r>
            <a:r>
              <a:rPr lang="en-US" dirty="0" smtClean="0"/>
              <a:t> </a:t>
            </a:r>
            <a:r>
              <a:rPr lang="en-US" dirty="0" err="1" smtClean="0"/>
              <a:t>солнечных</a:t>
            </a:r>
            <a:r>
              <a:rPr lang="en-US" dirty="0" smtClean="0"/>
              <a:t> </a:t>
            </a:r>
            <a:r>
              <a:rPr lang="en-US" dirty="0" err="1" smtClean="0"/>
              <a:t>лучей</a:t>
            </a:r>
            <a:r>
              <a:rPr lang="en-US" dirty="0" smtClean="0"/>
              <a:t>, </a:t>
            </a:r>
            <a:r>
              <a:rPr lang="en-US" dirty="0" err="1" smtClean="0"/>
              <a:t>рассеянного</a:t>
            </a:r>
            <a:r>
              <a:rPr lang="en-US" dirty="0" smtClean="0"/>
              <a:t> </a:t>
            </a:r>
            <a:r>
              <a:rPr lang="en-US" dirty="0" err="1" smtClean="0"/>
              <a:t>света</a:t>
            </a:r>
            <a:r>
              <a:rPr lang="en-US" dirty="0" smtClean="0"/>
              <a:t> </a:t>
            </a:r>
            <a:r>
              <a:rPr lang="en-US" dirty="0" err="1" smtClean="0"/>
              <a:t>видимой</a:t>
            </a:r>
            <a:r>
              <a:rPr lang="en-US" dirty="0" smtClean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 </a:t>
            </a:r>
            <a:r>
              <a:rPr lang="en-US" dirty="0" err="1" smtClean="0"/>
              <a:t>светового</a:t>
            </a:r>
            <a:r>
              <a:rPr lang="en-US" dirty="0" smtClean="0"/>
              <a:t> </a:t>
            </a:r>
            <a:r>
              <a:rPr lang="en-US" dirty="0" err="1" smtClean="0"/>
              <a:t>спектра</a:t>
            </a:r>
            <a:r>
              <a:rPr lang="en-US" dirty="0" smtClean="0"/>
              <a:t> и </a:t>
            </a:r>
            <a:r>
              <a:rPr lang="en-US" dirty="0" err="1" smtClean="0"/>
              <a:t>излучения</a:t>
            </a:r>
            <a:r>
              <a:rPr lang="en-US" dirty="0" smtClean="0"/>
              <a:t> </a:t>
            </a:r>
            <a:r>
              <a:rPr lang="en-US" dirty="0" err="1" smtClean="0"/>
              <a:t>ультрафиолетовой</a:t>
            </a:r>
            <a:r>
              <a:rPr lang="en-US" dirty="0" smtClean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.</a:t>
            </a:r>
            <a:endParaRPr lang="ru-RU" dirty="0" smtClean="0"/>
          </a:p>
          <a:p>
            <a:pPr algn="just"/>
            <a:r>
              <a:rPr lang="ru-RU" dirty="0" smtClean="0"/>
              <a:t>Маркировка светочувствительных лекарственных </a:t>
            </a:r>
            <a:r>
              <a:rPr lang="ru-RU" dirty="0" smtClean="0"/>
              <a:t>средств и вспомогательных веществ содержит </a:t>
            </a:r>
            <a:r>
              <a:rPr lang="ru-RU" dirty="0" smtClean="0"/>
              <a:t>указание: «Хранить в защищенном от света месте». Лекарственные средства, требующие защиты от действия света, должны храниться в помещениях или специально оборудованных зонах, обеспечивающих защиту от естественного и искусственного освещения. Фармацевтические субстанции, требующие защиты от действия света, следует хранить либо в упаковке из светозащитных материалов, либо в темном помещении или шкафах. Если в качестве упаковки особо чувствительных к свету фармацевтических субстанций используется тара стеклянная для лекарственных средств, необходимо тару оклеить черной светонепроницаемой бумагой.</a:t>
            </a:r>
          </a:p>
          <a:p>
            <a:pPr algn="just"/>
            <a:r>
              <a:rPr lang="en-US" dirty="0" err="1" smtClean="0"/>
              <a:t>Светочувствительные</a:t>
            </a:r>
            <a:r>
              <a:rPr lang="en-US" dirty="0" smtClean="0"/>
              <a:t>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препараты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упакованы</a:t>
            </a:r>
            <a:r>
              <a:rPr lang="en-US" dirty="0" smtClean="0"/>
              <a:t> в </a:t>
            </a:r>
            <a:r>
              <a:rPr lang="en-US" dirty="0" err="1" smtClean="0"/>
              <a:t>светозащитную</a:t>
            </a:r>
            <a:r>
              <a:rPr lang="en-US" dirty="0" smtClean="0"/>
              <a:t> </a:t>
            </a:r>
            <a:r>
              <a:rPr lang="en-US" dirty="0" err="1" smtClean="0"/>
              <a:t>вторичную</a:t>
            </a:r>
            <a:r>
              <a:rPr lang="en-US" dirty="0" smtClean="0"/>
              <a:t> (</a:t>
            </a:r>
            <a:r>
              <a:rPr lang="en-US" dirty="0" err="1" smtClean="0"/>
              <a:t>потребительскую</a:t>
            </a:r>
            <a:r>
              <a:rPr lang="en-US" dirty="0" smtClean="0"/>
              <a:t>) </a:t>
            </a:r>
            <a:r>
              <a:rPr lang="en-US" dirty="0" err="1" smtClean="0"/>
              <a:t>упаковку</a:t>
            </a:r>
            <a:r>
              <a:rPr lang="en-US" dirty="0" smtClean="0"/>
              <a:t> и/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должны</a:t>
            </a:r>
            <a:r>
              <a:rPr lang="en-US" dirty="0" smtClean="0"/>
              <a:t> </a:t>
            </a:r>
            <a:r>
              <a:rPr lang="en-US" dirty="0" err="1" smtClean="0"/>
              <a:t>храниться</a:t>
            </a:r>
            <a:r>
              <a:rPr lang="en-US" dirty="0" smtClean="0"/>
              <a:t> в </a:t>
            </a:r>
            <a:r>
              <a:rPr lang="en-US" dirty="0" err="1" smtClean="0"/>
              <a:t>защищенном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света</a:t>
            </a:r>
            <a:r>
              <a:rPr lang="en-US" dirty="0" smtClean="0"/>
              <a:t> </a:t>
            </a:r>
            <a:r>
              <a:rPr lang="en-US" dirty="0" err="1" smtClean="0"/>
              <a:t>месте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924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воздействия влаги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7772400" cy="54864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Фармацевтические субстанции, требующие защиты от воздействия влаги, следует хранить в прохладном месте, в плотно укупоренной таре из материалов, непроницаемых для паров воды (стекла, металла, алюминиевой фольги, толстостенной пластмассовой таре) или в первичной и вторичной (потребительской) упаковке. </a:t>
            </a:r>
          </a:p>
          <a:p>
            <a:pPr algn="just"/>
            <a:r>
              <a:rPr lang="ru-RU" sz="1800" dirty="0" smtClean="0"/>
              <a:t>Фармацевтические субстанции с выраженными гигроскопическими свойствами следует хранить в стеклянной таре с герметичной укупоркой, залитой сверху парафином. </a:t>
            </a:r>
          </a:p>
          <a:p>
            <a:pPr algn="just"/>
            <a:r>
              <a:rPr lang="ru-RU" sz="1800" dirty="0" smtClean="0"/>
              <a:t>Во избежание порчи и потери качества следует организовать хранение лекарственных средств и вспомогательных веществ в соответствии с требованиями, указанными в фармакопейной статье и на упаковке. </a:t>
            </a:r>
          </a:p>
          <a:p>
            <a:pPr algn="just"/>
            <a:r>
              <a:rPr lang="ru-RU" sz="1800" dirty="0" smtClean="0"/>
              <a:t>Маркировка лекарственных средств и вспомогательных веществ, требующих защиты от влаги, содержит указание: «Хранить в сухом месте».</a:t>
            </a:r>
            <a:endParaRPr lang="ru-RU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20040"/>
            <a:ext cx="7848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воздействия газов, содержащихся в окружающей среде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Некоторые группы лекарственных </a:t>
            </a:r>
            <a:r>
              <a:rPr lang="ru-RU" dirty="0" smtClean="0"/>
              <a:t>средств и вспомогательных веществ </a:t>
            </a:r>
            <a:r>
              <a:rPr lang="ru-RU" dirty="0" smtClean="0"/>
              <a:t>изменяют свои свойства под влиянием газов атмосферного воздуха, таких как кислород или углерода диоксид. Для обеспечения защиты лекарственных средств от воздействия газов хранение лекарственных средств рекомендуется осуществлять в </a:t>
            </a:r>
            <a:r>
              <a:rPr lang="en-US" dirty="0" err="1" smtClean="0"/>
              <a:t>герметичной</a:t>
            </a:r>
            <a:r>
              <a:rPr lang="en-US" dirty="0" smtClean="0"/>
              <a:t> </a:t>
            </a:r>
            <a:r>
              <a:rPr lang="en-US" dirty="0" err="1" smtClean="0"/>
              <a:t>упаковке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материалов</a:t>
            </a:r>
            <a:r>
              <a:rPr lang="en-US" dirty="0" smtClean="0"/>
              <a:t>, </a:t>
            </a:r>
            <a:r>
              <a:rPr lang="en-US" dirty="0" err="1" smtClean="0"/>
              <a:t>не</a:t>
            </a:r>
            <a:r>
              <a:rPr lang="en-US" dirty="0" smtClean="0"/>
              <a:t> </a:t>
            </a:r>
            <a:r>
              <a:rPr lang="en-US" dirty="0" err="1" smtClean="0"/>
              <a:t>проницаемых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газов</a:t>
            </a:r>
            <a:r>
              <a:rPr lang="en-US" dirty="0" smtClean="0"/>
              <a:t>. </a:t>
            </a:r>
            <a:r>
              <a:rPr lang="en-US" dirty="0" err="1" smtClean="0"/>
              <a:t>Упаковка</a:t>
            </a:r>
            <a:r>
              <a:rPr lang="en-US" dirty="0" smtClean="0"/>
              <a:t>,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возможности</a:t>
            </a:r>
            <a:r>
              <a:rPr lang="en-US" dirty="0" smtClean="0"/>
              <a:t>, </a:t>
            </a:r>
            <a:r>
              <a:rPr lang="en-US" dirty="0" err="1" smtClean="0"/>
              <a:t>должна</a:t>
            </a:r>
            <a:r>
              <a:rPr lang="en-US" dirty="0" smtClean="0"/>
              <a:t> </a:t>
            </a:r>
            <a:r>
              <a:rPr lang="en-US" dirty="0" err="1" smtClean="0"/>
              <a:t>быть</a:t>
            </a:r>
            <a:r>
              <a:rPr lang="en-US" dirty="0" smtClean="0"/>
              <a:t> </a:t>
            </a:r>
            <a:r>
              <a:rPr lang="en-US" dirty="0" err="1" smtClean="0"/>
              <a:t>заполнена</a:t>
            </a:r>
            <a:r>
              <a:rPr lang="en-US" dirty="0" smtClean="0"/>
              <a:t> </a:t>
            </a:r>
            <a:r>
              <a:rPr lang="en-US" dirty="0" err="1" smtClean="0"/>
              <a:t>доверху</a:t>
            </a:r>
            <a:r>
              <a:rPr lang="en-US" dirty="0" smtClean="0"/>
              <a:t> и </a:t>
            </a:r>
            <a:r>
              <a:rPr lang="en-US" dirty="0" err="1" smtClean="0"/>
              <a:t>укупорена</a:t>
            </a:r>
            <a:r>
              <a:rPr lang="en-US" dirty="0" smtClean="0"/>
              <a:t> </a:t>
            </a:r>
            <a:r>
              <a:rPr lang="en-US" dirty="0" err="1" smtClean="0"/>
              <a:t>герметично</a:t>
            </a:r>
            <a:r>
              <a:rPr lang="en-US" dirty="0" smtClean="0"/>
              <a:t>.</a:t>
            </a:r>
            <a:endParaRPr lang="ru-RU" dirty="0" smtClean="0"/>
          </a:p>
          <a:p>
            <a:pPr algn="just"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" y="320040"/>
            <a:ext cx="7848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Хранение лекарственных средств, требующих защиты от улетучивания и высыхания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371600"/>
            <a:ext cx="7772400" cy="5257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ru-RU" dirty="0" smtClean="0"/>
              <a:t> и вспомогательные вещества</a:t>
            </a:r>
            <a:r>
              <a:rPr lang="en-US" dirty="0" smtClean="0"/>
              <a:t>, </a:t>
            </a:r>
            <a:r>
              <a:rPr lang="en-US" dirty="0" err="1" smtClean="0"/>
              <a:t>представляющие</a:t>
            </a:r>
            <a:r>
              <a:rPr lang="en-US" dirty="0" smtClean="0"/>
              <a:t> </a:t>
            </a:r>
            <a:r>
              <a:rPr lang="en-US" dirty="0" err="1" smtClean="0"/>
              <a:t>собой</a:t>
            </a:r>
            <a:r>
              <a:rPr lang="en-US" dirty="0" smtClean="0"/>
              <a:t> </a:t>
            </a:r>
            <a:r>
              <a:rPr lang="en-US" dirty="0" err="1" smtClean="0"/>
              <a:t>собственно</a:t>
            </a:r>
            <a:r>
              <a:rPr lang="en-US" dirty="0" smtClean="0"/>
              <a:t> </a:t>
            </a:r>
            <a:r>
              <a:rPr lang="en-US" dirty="0" err="1" smtClean="0"/>
              <a:t>летучие</a:t>
            </a:r>
            <a:r>
              <a:rPr lang="en-US" dirty="0" smtClean="0"/>
              <a:t>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 </a:t>
            </a:r>
            <a:r>
              <a:rPr lang="ru-RU" dirty="0" smtClean="0"/>
              <a:t>и вспомогательные вещества </a:t>
            </a: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ru-RU" dirty="0" smtClean="0"/>
              <a:t> и вспомогательные вещества</a:t>
            </a:r>
            <a:r>
              <a:rPr lang="en-US" dirty="0" smtClean="0"/>
              <a:t>, </a:t>
            </a:r>
            <a:r>
              <a:rPr lang="en-US" dirty="0" err="1" smtClean="0"/>
              <a:t>содержащие</a:t>
            </a:r>
            <a:r>
              <a:rPr lang="en-US" dirty="0" smtClean="0"/>
              <a:t> </a:t>
            </a:r>
            <a:r>
              <a:rPr lang="en-US" dirty="0" err="1" smtClean="0"/>
              <a:t>летучий</a:t>
            </a:r>
            <a:r>
              <a:rPr lang="en-US" dirty="0" smtClean="0"/>
              <a:t> </a:t>
            </a:r>
            <a:r>
              <a:rPr lang="en-US" dirty="0" err="1" smtClean="0"/>
              <a:t>растворитель</a:t>
            </a:r>
            <a:r>
              <a:rPr lang="en-US" dirty="0" smtClean="0"/>
              <a:t>;</a:t>
            </a:r>
            <a:r>
              <a:rPr lang="ru-RU" dirty="0" smtClean="0"/>
              <a:t> </a:t>
            </a:r>
            <a:r>
              <a:rPr lang="en-US" dirty="0" err="1" smtClean="0"/>
              <a:t>лекарственные</a:t>
            </a:r>
            <a:r>
              <a:rPr lang="en-US" dirty="0" smtClean="0"/>
              <a:t> </a:t>
            </a:r>
            <a:r>
              <a:rPr lang="en-US" dirty="0" err="1" smtClean="0"/>
              <a:t>средства</a:t>
            </a:r>
            <a:r>
              <a:rPr lang="ru-RU" dirty="0" smtClean="0"/>
              <a:t> и вспомогательные вещества</a:t>
            </a:r>
            <a:r>
              <a:rPr lang="en-US" dirty="0" smtClean="0"/>
              <a:t>, </a:t>
            </a:r>
            <a:r>
              <a:rPr lang="en-US" dirty="0" err="1" smtClean="0"/>
              <a:t>разлагающиеся</a:t>
            </a:r>
            <a:r>
              <a:rPr lang="en-US" dirty="0" smtClean="0"/>
              <a:t> с </a:t>
            </a:r>
            <a:r>
              <a:rPr lang="en-US" dirty="0" err="1" smtClean="0"/>
              <a:t>образованием</a:t>
            </a:r>
            <a:r>
              <a:rPr lang="en-US" dirty="0" smtClean="0"/>
              <a:t> </a:t>
            </a:r>
            <a:r>
              <a:rPr lang="en-US" dirty="0" err="1" smtClean="0"/>
              <a:t>летучих</a:t>
            </a:r>
            <a:r>
              <a:rPr lang="en-US" dirty="0" smtClean="0"/>
              <a:t> </a:t>
            </a:r>
            <a:r>
              <a:rPr lang="en-US" dirty="0" err="1" smtClean="0"/>
              <a:t>продуктов</a:t>
            </a:r>
            <a:r>
              <a:rPr lang="en-US" dirty="0" smtClean="0"/>
              <a:t>, </a:t>
            </a:r>
            <a:r>
              <a:rPr lang="en-US" dirty="0" err="1" smtClean="0"/>
              <a:t>требуют</a:t>
            </a:r>
            <a:r>
              <a:rPr lang="en-US" dirty="0" smtClean="0"/>
              <a:t> </a:t>
            </a:r>
            <a:r>
              <a:rPr lang="en-US" dirty="0" err="1" smtClean="0"/>
              <a:t>создания</a:t>
            </a:r>
            <a:r>
              <a:rPr lang="en-US" dirty="0" smtClean="0"/>
              <a:t> </a:t>
            </a:r>
            <a:r>
              <a:rPr lang="en-US" dirty="0" err="1" smtClean="0"/>
              <a:t>условий</a:t>
            </a:r>
            <a:r>
              <a:rPr lang="en-US" dirty="0" smtClean="0"/>
              <a:t> </a:t>
            </a:r>
            <a:r>
              <a:rPr lang="en-US" dirty="0" err="1" smtClean="0"/>
              <a:t>хранения</a:t>
            </a:r>
            <a:r>
              <a:rPr lang="en-US" dirty="0" smtClean="0"/>
              <a:t>, </a:t>
            </a:r>
            <a:r>
              <a:rPr lang="en-US" dirty="0" err="1" smtClean="0"/>
              <a:t>защищающих</a:t>
            </a:r>
            <a:r>
              <a:rPr lang="en-US" dirty="0" smtClean="0"/>
              <a:t> </a:t>
            </a:r>
            <a:r>
              <a:rPr lang="en-US" dirty="0" err="1" smtClean="0"/>
              <a:t>их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улетучивания</a:t>
            </a:r>
            <a:r>
              <a:rPr lang="en-US" dirty="0" smtClean="0"/>
              <a:t> и </a:t>
            </a:r>
            <a:r>
              <a:rPr lang="en-US" dirty="0" err="1" smtClean="0"/>
              <a:t>высыхания</a:t>
            </a:r>
            <a:r>
              <a:rPr lang="en-US" dirty="0" smtClean="0"/>
              <a:t>. </a:t>
            </a:r>
            <a:r>
              <a:rPr lang="en-US" dirty="0" err="1" smtClean="0"/>
              <a:t>Рекомендуется</a:t>
            </a:r>
            <a:r>
              <a:rPr lang="en-US" dirty="0" smtClean="0"/>
              <a:t> </a:t>
            </a:r>
            <a:r>
              <a:rPr lang="en-US" dirty="0" err="1" smtClean="0"/>
              <a:t>хранить</a:t>
            </a:r>
            <a:r>
              <a:rPr lang="en-US" dirty="0" smtClean="0"/>
              <a:t> </a:t>
            </a:r>
            <a:r>
              <a:rPr lang="en-US" dirty="0" smtClean="0"/>
              <a:t>в </a:t>
            </a:r>
            <a:r>
              <a:rPr lang="en-US" dirty="0" err="1" smtClean="0"/>
              <a:t>прохладном</a:t>
            </a:r>
            <a:r>
              <a:rPr lang="en-US" dirty="0" smtClean="0"/>
              <a:t> </a:t>
            </a:r>
            <a:r>
              <a:rPr lang="en-US" dirty="0" err="1" smtClean="0"/>
              <a:t>месте</a:t>
            </a:r>
            <a:r>
              <a:rPr lang="en-US" dirty="0" smtClean="0"/>
              <a:t>, в </a:t>
            </a:r>
            <a:r>
              <a:rPr lang="en-US" dirty="0" err="1" smtClean="0"/>
              <a:t>герметически</a:t>
            </a:r>
            <a:r>
              <a:rPr lang="en-US" dirty="0" smtClean="0"/>
              <a:t> </a:t>
            </a:r>
            <a:r>
              <a:rPr lang="en-US" dirty="0" err="1" smtClean="0"/>
              <a:t>укупоренной</a:t>
            </a:r>
            <a:r>
              <a:rPr lang="en-US" dirty="0" smtClean="0"/>
              <a:t> </a:t>
            </a:r>
            <a:r>
              <a:rPr lang="en-US" dirty="0" err="1" smtClean="0"/>
              <a:t>упаковке</a:t>
            </a:r>
            <a:r>
              <a:rPr lang="en-US" dirty="0" smtClean="0"/>
              <a:t> </a:t>
            </a:r>
            <a:r>
              <a:rPr lang="en-US" dirty="0" err="1" smtClean="0"/>
              <a:t>из</a:t>
            </a:r>
            <a:r>
              <a:rPr lang="en-US" dirty="0" smtClean="0"/>
              <a:t> </a:t>
            </a:r>
            <a:r>
              <a:rPr lang="en-US" dirty="0" err="1" smtClean="0"/>
              <a:t>непроницаемых</a:t>
            </a:r>
            <a:r>
              <a:rPr lang="en-US" dirty="0" smtClean="0"/>
              <a:t> </a:t>
            </a:r>
            <a:r>
              <a:rPr lang="en-US" dirty="0" err="1" smtClean="0"/>
              <a:t>для</a:t>
            </a:r>
            <a:r>
              <a:rPr lang="en-US" dirty="0" smtClean="0"/>
              <a:t> </a:t>
            </a:r>
            <a:r>
              <a:rPr lang="en-US" dirty="0" err="1" smtClean="0"/>
              <a:t>улетучивающихся</a:t>
            </a:r>
            <a:r>
              <a:rPr lang="en-US" dirty="0" smtClean="0"/>
              <a:t> </a:t>
            </a:r>
            <a:r>
              <a:rPr lang="en-US" dirty="0" err="1" smtClean="0"/>
              <a:t>веществ</a:t>
            </a:r>
            <a:r>
              <a:rPr lang="en-US" dirty="0" smtClean="0"/>
              <a:t> </a:t>
            </a:r>
            <a:r>
              <a:rPr lang="en-US" dirty="0" err="1" smtClean="0"/>
              <a:t>материалов</a:t>
            </a:r>
            <a:r>
              <a:rPr lang="en-US" dirty="0" smtClean="0"/>
              <a:t> </a:t>
            </a:r>
            <a:r>
              <a:rPr lang="en-US" dirty="0" err="1" smtClean="0"/>
              <a:t>или</a:t>
            </a:r>
            <a:r>
              <a:rPr lang="en-US" dirty="0" smtClean="0"/>
              <a:t> в </a:t>
            </a:r>
            <a:r>
              <a:rPr lang="en-US" dirty="0" err="1" smtClean="0"/>
              <a:t>первичной</a:t>
            </a:r>
            <a:r>
              <a:rPr lang="en-US" dirty="0" smtClean="0"/>
              <a:t> и </a:t>
            </a:r>
            <a:r>
              <a:rPr lang="en-US" dirty="0" err="1" smtClean="0"/>
              <a:t>вторичной</a:t>
            </a:r>
            <a:r>
              <a:rPr lang="en-US" dirty="0" smtClean="0"/>
              <a:t> (</a:t>
            </a:r>
            <a:r>
              <a:rPr lang="en-US" dirty="0" err="1" smtClean="0"/>
              <a:t>потребительской</a:t>
            </a:r>
            <a:r>
              <a:rPr lang="en-US" dirty="0" smtClean="0"/>
              <a:t>) </a:t>
            </a:r>
            <a:r>
              <a:rPr lang="en-US" dirty="0" err="1" smtClean="0"/>
              <a:t>упаковке</a:t>
            </a:r>
            <a:r>
              <a:rPr lang="en-US" dirty="0" smtClean="0"/>
              <a:t> в </a:t>
            </a:r>
            <a:r>
              <a:rPr lang="en-US" dirty="0" err="1" smtClean="0"/>
              <a:t>соответствии</a:t>
            </a:r>
            <a:r>
              <a:rPr lang="en-US" dirty="0" smtClean="0"/>
              <a:t> с </a:t>
            </a:r>
            <a:r>
              <a:rPr lang="en-US" dirty="0" err="1" smtClean="0"/>
              <a:t>требованиями</a:t>
            </a:r>
            <a:r>
              <a:rPr lang="en-US" dirty="0" smtClean="0"/>
              <a:t>, </a:t>
            </a:r>
            <a:r>
              <a:rPr lang="en-US" dirty="0" err="1" smtClean="0"/>
              <a:t>указанными</a:t>
            </a:r>
            <a:r>
              <a:rPr lang="en-US" dirty="0" smtClean="0"/>
              <a:t> в </a:t>
            </a:r>
            <a:r>
              <a:rPr lang="en-US" dirty="0" err="1" smtClean="0"/>
              <a:t>фармакопейной</a:t>
            </a:r>
            <a:r>
              <a:rPr lang="en-US" dirty="0" smtClean="0"/>
              <a:t> </a:t>
            </a:r>
            <a:r>
              <a:rPr lang="en-US" dirty="0" err="1" smtClean="0"/>
              <a:t>статье</a:t>
            </a:r>
            <a:r>
              <a:rPr lang="ru-RU" dirty="0" smtClean="0"/>
              <a:t>и на упаковке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Лекарственные </a:t>
            </a:r>
            <a:r>
              <a:rPr lang="ru-RU" dirty="0" smtClean="0"/>
              <a:t>средства и вспомогательные вещества, </a:t>
            </a:r>
            <a:r>
              <a:rPr lang="ru-RU" dirty="0" smtClean="0"/>
              <a:t>представляющие собой фармацевтические субстанции, содержащие кристаллизационную воду (кристаллогидраты), </a:t>
            </a:r>
            <a:r>
              <a:rPr lang="ru-RU" dirty="0" smtClean="0"/>
              <a:t>склонны к дегидратации. </a:t>
            </a:r>
            <a:r>
              <a:rPr lang="ru-RU" dirty="0" smtClean="0"/>
              <a:t>Хранение кристаллогидратов рекомендуется осуществлять в герметично укупоренной упаковке в соответствии с требованиями, указанными в фармакопейной статье или нормативной документации.</a:t>
            </a:r>
            <a:endParaRPr lang="ru-RU" cap="smal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848600" cy="1066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Хранение лекарственных средств, требующих защиты от воздействия повышенной температуры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7696200" cy="5334000"/>
          </a:xfrm>
        </p:spPr>
        <p:txBody>
          <a:bodyPr>
            <a:noAutofit/>
          </a:bodyPr>
          <a:lstStyle/>
          <a:p>
            <a:pPr algn="just"/>
            <a:r>
              <a:rPr lang="en-US" sz="1800" dirty="0" err="1" smtClean="0"/>
              <a:t>Лекарственные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средства</a:t>
            </a:r>
            <a:r>
              <a:rPr lang="ru-RU" sz="1800" dirty="0" smtClean="0"/>
              <a:t> и вспомогательные вещества</a:t>
            </a:r>
            <a:r>
              <a:rPr lang="en-US" sz="1800" dirty="0" smtClean="0"/>
              <a:t>, </a:t>
            </a:r>
            <a:r>
              <a:rPr lang="en-US" sz="1800" dirty="0" err="1" smtClean="0"/>
              <a:t>изменяющие</a:t>
            </a:r>
            <a:r>
              <a:rPr lang="en-US" sz="1800" dirty="0" smtClean="0"/>
              <a:t> </a:t>
            </a:r>
            <a:r>
              <a:rPr lang="en-US" sz="1800" dirty="0" err="1" smtClean="0"/>
              <a:t>свои</a:t>
            </a:r>
            <a:r>
              <a:rPr lang="en-US" sz="1800" dirty="0" smtClean="0"/>
              <a:t> </a:t>
            </a:r>
            <a:r>
              <a:rPr lang="en-US" sz="1800" dirty="0" err="1" smtClean="0"/>
              <a:t>свойства</a:t>
            </a:r>
            <a:r>
              <a:rPr lang="en-US" sz="1800" dirty="0" smtClean="0"/>
              <a:t> </a:t>
            </a:r>
            <a:r>
              <a:rPr lang="en-US" sz="1800" dirty="0" err="1" smtClean="0"/>
              <a:t>под</a:t>
            </a:r>
            <a:r>
              <a:rPr lang="en-US" sz="1800" dirty="0" smtClean="0"/>
              <a:t> </a:t>
            </a:r>
            <a:r>
              <a:rPr lang="en-US" sz="1800" dirty="0" err="1" smtClean="0"/>
              <a:t>действием</a:t>
            </a:r>
            <a:r>
              <a:rPr lang="en-US" sz="1800" dirty="0" smtClean="0"/>
              <a:t> </a:t>
            </a:r>
            <a:r>
              <a:rPr lang="en-US" sz="1800" dirty="0" err="1" smtClean="0"/>
              <a:t>температуры</a:t>
            </a:r>
            <a:r>
              <a:rPr lang="en-US" sz="1800" dirty="0" smtClean="0"/>
              <a:t> </a:t>
            </a:r>
            <a:r>
              <a:rPr lang="en-US" sz="1800" dirty="0" err="1" smtClean="0"/>
              <a:t>окружающей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среды</a:t>
            </a:r>
            <a:r>
              <a:rPr lang="en-US" sz="1800" dirty="0" smtClean="0"/>
              <a:t>, </a:t>
            </a:r>
            <a:r>
              <a:rPr lang="en-US" sz="1800" dirty="0" err="1" smtClean="0"/>
              <a:t>являются</a:t>
            </a:r>
            <a:r>
              <a:rPr lang="en-US" sz="1800" dirty="0" smtClean="0"/>
              <a:t> </a:t>
            </a:r>
            <a:r>
              <a:rPr lang="en-US" sz="1800" dirty="0" err="1" smtClean="0"/>
              <a:t>термочувствительными</a:t>
            </a:r>
            <a:r>
              <a:rPr lang="ru-RU" sz="1800" dirty="0" smtClean="0"/>
              <a:t> </a:t>
            </a:r>
            <a:r>
              <a:rPr lang="ru-RU" sz="1800" dirty="0" smtClean="0"/>
              <a:t>(</a:t>
            </a:r>
            <a:r>
              <a:rPr lang="ru-RU" sz="1800" dirty="0" err="1" smtClean="0"/>
              <a:t>термолабильными</a:t>
            </a:r>
            <a:r>
              <a:rPr lang="ru-RU" sz="1800" dirty="0" smtClean="0"/>
              <a:t>)</a:t>
            </a:r>
            <a:r>
              <a:rPr lang="en-US" sz="1800" dirty="0" smtClean="0"/>
              <a:t>. </a:t>
            </a:r>
            <a:r>
              <a:rPr lang="en-US" sz="1800" dirty="0" err="1" smtClean="0"/>
              <a:t>Лекарственные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средства</a:t>
            </a:r>
            <a:r>
              <a:rPr lang="en-US" sz="1800" dirty="0" smtClean="0"/>
              <a:t> </a:t>
            </a:r>
            <a:r>
              <a:rPr lang="ru-RU" sz="1800" dirty="0" smtClean="0"/>
              <a:t>и вспомогательные вещества </a:t>
            </a:r>
            <a:r>
              <a:rPr lang="en-US" sz="1800" dirty="0" err="1" smtClean="0"/>
              <a:t>могут</a:t>
            </a:r>
            <a:r>
              <a:rPr lang="en-US" sz="1800" dirty="0" smtClean="0"/>
              <a:t> </a:t>
            </a:r>
            <a:r>
              <a:rPr lang="en-US" sz="1800" dirty="0" err="1" smtClean="0"/>
              <a:t>изменять</a:t>
            </a:r>
            <a:r>
              <a:rPr lang="en-US" sz="1800" dirty="0" smtClean="0"/>
              <a:t> </a:t>
            </a:r>
            <a:r>
              <a:rPr lang="en-US" sz="1800" dirty="0" err="1" smtClean="0"/>
              <a:t>свои</a:t>
            </a:r>
            <a:r>
              <a:rPr lang="en-US" sz="1800" dirty="0" smtClean="0"/>
              <a:t> </a:t>
            </a:r>
            <a:r>
              <a:rPr lang="en-US" sz="1800" dirty="0" err="1" smtClean="0"/>
              <a:t>свойства</a:t>
            </a:r>
            <a:r>
              <a:rPr lang="en-US" sz="1800" dirty="0" smtClean="0"/>
              <a:t> </a:t>
            </a:r>
            <a:r>
              <a:rPr lang="en-US" sz="1800" dirty="0" err="1" smtClean="0"/>
              <a:t>под</a:t>
            </a:r>
            <a:r>
              <a:rPr lang="en-US" sz="1800" dirty="0" smtClean="0"/>
              <a:t> </a:t>
            </a:r>
            <a:r>
              <a:rPr lang="en-US" sz="1800" dirty="0" err="1" smtClean="0"/>
              <a:t>воздействием</a:t>
            </a:r>
            <a:r>
              <a:rPr lang="en-US" sz="1800" dirty="0" smtClean="0"/>
              <a:t> </a:t>
            </a:r>
            <a:r>
              <a:rPr lang="en-US" sz="1800" dirty="0" err="1" smtClean="0"/>
              <a:t>комнатной</a:t>
            </a:r>
            <a:r>
              <a:rPr lang="en-US" sz="1800" dirty="0" smtClean="0"/>
              <a:t> и </a:t>
            </a:r>
            <a:r>
              <a:rPr lang="en-US" sz="1800" dirty="0" err="1" smtClean="0"/>
              <a:t>более</a:t>
            </a:r>
            <a:r>
              <a:rPr lang="en-US" sz="1800" dirty="0" smtClean="0"/>
              <a:t> </a:t>
            </a:r>
            <a:r>
              <a:rPr lang="en-US" sz="1800" dirty="0" err="1" smtClean="0"/>
              <a:t>высокой</a:t>
            </a:r>
            <a:r>
              <a:rPr lang="en-US" sz="1800" dirty="0" smtClean="0"/>
              <a:t> </a:t>
            </a:r>
            <a:r>
              <a:rPr lang="en-US" sz="1800" dirty="0" err="1" smtClean="0"/>
              <a:t>температуры</a:t>
            </a:r>
            <a:r>
              <a:rPr lang="en-US" sz="1800" dirty="0" smtClean="0"/>
              <a:t> </a:t>
            </a:r>
            <a:r>
              <a:rPr lang="en-US" sz="1800" dirty="0" err="1" smtClean="0"/>
              <a:t>или</a:t>
            </a:r>
            <a:r>
              <a:rPr lang="en-US" sz="1800" dirty="0" smtClean="0"/>
              <a:t> </a:t>
            </a:r>
            <a:r>
              <a:rPr lang="en-US" sz="1800" dirty="0" err="1" smtClean="0"/>
              <a:t>под</a:t>
            </a:r>
            <a:r>
              <a:rPr lang="en-US" sz="1800" dirty="0" smtClean="0"/>
              <a:t> </a:t>
            </a:r>
            <a:r>
              <a:rPr lang="en-US" sz="1800" dirty="0" err="1" smtClean="0"/>
              <a:t>воздействием</a:t>
            </a:r>
            <a:r>
              <a:rPr lang="en-US" sz="1800" dirty="0" smtClean="0"/>
              <a:t> </a:t>
            </a:r>
            <a:r>
              <a:rPr lang="en-US" sz="1800" dirty="0" err="1" smtClean="0"/>
              <a:t>пониженной</a:t>
            </a:r>
            <a:r>
              <a:rPr lang="en-US" sz="1800" dirty="0" smtClean="0"/>
              <a:t> </a:t>
            </a:r>
            <a:r>
              <a:rPr lang="en-US" sz="1800" dirty="0" err="1" smtClean="0"/>
              <a:t>температуры</a:t>
            </a:r>
            <a:r>
              <a:rPr lang="en-US" sz="1800" dirty="0" smtClean="0"/>
              <a:t>, в </a:t>
            </a:r>
            <a:r>
              <a:rPr lang="en-US" sz="1800" dirty="0" err="1" smtClean="0"/>
              <a:t>том</a:t>
            </a:r>
            <a:r>
              <a:rPr lang="en-US" sz="1800" dirty="0" smtClean="0"/>
              <a:t> </a:t>
            </a:r>
            <a:r>
              <a:rPr lang="en-US" sz="1800" dirty="0" err="1" smtClean="0"/>
              <a:t>числе</a:t>
            </a:r>
            <a:r>
              <a:rPr lang="en-US" sz="1800" dirty="0" smtClean="0"/>
              <a:t> </a:t>
            </a:r>
            <a:r>
              <a:rPr lang="en-US" sz="1800" dirty="0" err="1" smtClean="0"/>
              <a:t>при</a:t>
            </a:r>
            <a:r>
              <a:rPr lang="en-US" sz="1800" dirty="0" smtClean="0"/>
              <a:t> </a:t>
            </a:r>
            <a:r>
              <a:rPr lang="en-US" sz="1800" dirty="0" err="1" smtClean="0"/>
              <a:t>замораживании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algn="just"/>
            <a:r>
              <a:rPr lang="en-US" sz="1800" dirty="0" err="1" smtClean="0"/>
              <a:t>При</a:t>
            </a:r>
            <a:r>
              <a:rPr lang="en-US" sz="1800" dirty="0" smtClean="0"/>
              <a:t> </a:t>
            </a:r>
            <a:r>
              <a:rPr lang="en-US" sz="1800" dirty="0" err="1" smtClean="0"/>
              <a:t>хранении</a:t>
            </a:r>
            <a:r>
              <a:rPr lang="en-US" sz="1800" dirty="0" smtClean="0"/>
              <a:t> </a:t>
            </a:r>
            <a:r>
              <a:rPr lang="en-US" sz="1800" dirty="0" err="1" smtClean="0"/>
              <a:t>термочувствительных</a:t>
            </a:r>
            <a:r>
              <a:rPr lang="en-US" sz="1800" dirty="0" smtClean="0"/>
              <a:t> </a:t>
            </a:r>
            <a:r>
              <a:rPr lang="en-US" sz="1800" dirty="0" err="1" smtClean="0"/>
              <a:t>лекарственных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</a:t>
            </a:r>
            <a:r>
              <a:rPr lang="en-US" sz="1800" dirty="0" smtClean="0"/>
              <a:t> </a:t>
            </a:r>
            <a:r>
              <a:rPr lang="en-US" sz="1800" dirty="0" err="1" smtClean="0"/>
              <a:t>необходимо</a:t>
            </a:r>
            <a:r>
              <a:rPr lang="en-US" sz="1800" dirty="0" smtClean="0"/>
              <a:t> </a:t>
            </a:r>
            <a:r>
              <a:rPr lang="en-US" sz="1800" dirty="0" err="1" smtClean="0"/>
              <a:t>обеспечить</a:t>
            </a:r>
            <a:r>
              <a:rPr lang="en-US" sz="1800" dirty="0" smtClean="0"/>
              <a:t> </a:t>
            </a:r>
            <a:r>
              <a:rPr lang="en-US" sz="1800" dirty="0" err="1" smtClean="0"/>
              <a:t>температурный</a:t>
            </a:r>
            <a:r>
              <a:rPr lang="en-US" sz="1800" dirty="0" smtClean="0"/>
              <a:t> </a:t>
            </a:r>
            <a:r>
              <a:rPr lang="en-US" sz="1800" dirty="0" err="1" smtClean="0"/>
              <a:t>режим</a:t>
            </a:r>
            <a:r>
              <a:rPr lang="en-US" sz="1800" dirty="0" smtClean="0"/>
              <a:t>, </a:t>
            </a:r>
            <a:r>
              <a:rPr lang="en-US" sz="1800" dirty="0" err="1" smtClean="0"/>
              <a:t>регламентированный</a:t>
            </a:r>
            <a:r>
              <a:rPr lang="en-US" sz="1800" dirty="0" smtClean="0"/>
              <a:t> </a:t>
            </a:r>
            <a:r>
              <a:rPr lang="en-US" sz="1800" dirty="0" err="1" smtClean="0"/>
              <a:t>требованиями</a:t>
            </a:r>
            <a:r>
              <a:rPr lang="en-US" sz="1800" dirty="0" smtClean="0"/>
              <a:t> </a:t>
            </a:r>
            <a:r>
              <a:rPr lang="en-US" sz="1800" dirty="0" err="1" smtClean="0"/>
              <a:t>фармакопейной</a:t>
            </a:r>
            <a:r>
              <a:rPr lang="en-US" sz="1800" dirty="0" smtClean="0"/>
              <a:t> </a:t>
            </a:r>
            <a:r>
              <a:rPr lang="en-US" sz="1800" dirty="0" err="1" smtClean="0"/>
              <a:t>статьи</a:t>
            </a:r>
            <a:r>
              <a:rPr lang="en-US" sz="1800" dirty="0" smtClean="0"/>
              <a:t> </a:t>
            </a:r>
            <a:r>
              <a:rPr lang="en-US" sz="1800" dirty="0" err="1" smtClean="0"/>
              <a:t>или</a:t>
            </a:r>
            <a:r>
              <a:rPr lang="en-US" sz="1800" dirty="0" smtClean="0"/>
              <a:t> </a:t>
            </a:r>
            <a:r>
              <a:rPr lang="en-US" sz="1800" dirty="0" err="1" smtClean="0"/>
              <a:t>указанный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первичной</a:t>
            </a:r>
            <a:r>
              <a:rPr lang="en-US" sz="1800" dirty="0" smtClean="0"/>
              <a:t> и/</a:t>
            </a:r>
            <a:r>
              <a:rPr lang="en-US" sz="1800" dirty="0" err="1" smtClean="0"/>
              <a:t>или</a:t>
            </a:r>
            <a:r>
              <a:rPr lang="en-US" sz="1800" dirty="0" smtClean="0"/>
              <a:t> </a:t>
            </a:r>
            <a:r>
              <a:rPr lang="en-US" sz="1800" dirty="0" err="1" smtClean="0"/>
              <a:t>на</a:t>
            </a:r>
            <a:r>
              <a:rPr lang="en-US" sz="1800" dirty="0" smtClean="0"/>
              <a:t> </a:t>
            </a:r>
            <a:r>
              <a:rPr lang="en-US" sz="1800" dirty="0" err="1" smtClean="0"/>
              <a:t>вторичной</a:t>
            </a:r>
            <a:r>
              <a:rPr lang="en-US" sz="1800" dirty="0" smtClean="0"/>
              <a:t> (</a:t>
            </a:r>
            <a:r>
              <a:rPr lang="en-US" sz="1800" dirty="0" err="1" smtClean="0"/>
              <a:t>потребительской</a:t>
            </a:r>
            <a:r>
              <a:rPr lang="en-US" sz="1800" dirty="0" smtClean="0"/>
              <a:t>) </a:t>
            </a:r>
            <a:r>
              <a:rPr lang="en-US" sz="1800" dirty="0" err="1" smtClean="0"/>
              <a:t>упаковке</a:t>
            </a:r>
            <a:r>
              <a:rPr lang="en-US" sz="1800" dirty="0" smtClean="0"/>
              <a:t> </a:t>
            </a:r>
            <a:r>
              <a:rPr lang="en-US" sz="1800" dirty="0" err="1" smtClean="0"/>
              <a:t>лекарственного</a:t>
            </a:r>
            <a:r>
              <a:rPr lang="en-US" sz="1800" dirty="0" smtClean="0"/>
              <a:t> </a:t>
            </a:r>
            <a:r>
              <a:rPr lang="en-US" sz="1800" dirty="0" err="1" smtClean="0"/>
              <a:t>средства</a:t>
            </a:r>
            <a:r>
              <a:rPr lang="ru-RU" sz="1800" dirty="0" smtClean="0"/>
              <a:t> и </a:t>
            </a:r>
            <a:r>
              <a:rPr lang="ru-RU" sz="1800" dirty="0" smtClean="0"/>
              <a:t>вспомогательного </a:t>
            </a:r>
            <a:r>
              <a:rPr lang="ru-RU" sz="1800" dirty="0" smtClean="0"/>
              <a:t>вещества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algn="just"/>
            <a:r>
              <a:rPr lang="ru-RU" sz="1800" dirty="0" smtClean="0"/>
              <a:t>Термочувствительные </a:t>
            </a:r>
            <a:r>
              <a:rPr lang="ru-RU" sz="1800" dirty="0" smtClean="0"/>
              <a:t>лекарственные </a:t>
            </a:r>
            <a:r>
              <a:rPr lang="ru-RU" sz="1800" dirty="0" smtClean="0"/>
              <a:t>средства </a:t>
            </a:r>
            <a:r>
              <a:rPr lang="ru-RU" sz="1800" dirty="0" smtClean="0"/>
              <a:t>и вспомогательные вещества следует </a:t>
            </a:r>
            <a:r>
              <a:rPr lang="ru-RU" sz="1800" dirty="0" smtClean="0"/>
              <a:t>хранить в специально оборудованных помещениях (холодильных камерах) или в </a:t>
            </a:r>
            <a:r>
              <a:rPr lang="ru-RU" sz="1800" dirty="0" smtClean="0"/>
              <a:t>помещениях для хранения, оснащенных достаточным количеством холодильных </a:t>
            </a:r>
            <a:r>
              <a:rPr lang="ru-RU" sz="1800" dirty="0" smtClean="0"/>
              <a:t>шкафов, холодильников.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310</TotalTime>
  <Words>4479</Words>
  <PresentationFormat>Экран (4:3)</PresentationFormat>
  <Paragraphs>222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Изящная</vt:lpstr>
      <vt:lpstr>Правила хранения лекарственных препаратов в соответствии с фармакологическими группами и физико–химическими свойствами, способом применения, по токсикологическому действию и агрегатному состоянию фармацевтических субстанций. Хранение огнеопасных и взрывоопасных веществ.</vt:lpstr>
      <vt:lpstr>НД:</vt:lpstr>
      <vt:lpstr>Особенности хранения отдельных групп лекарственных средств в зависимости от физических и физико-химических свойств, воздействия на них различных факторов внешней среды:</vt:lpstr>
      <vt:lpstr>Условия хранения конкретных групп товаров аптечного ассортимента:</vt:lpstr>
      <vt:lpstr>Хранение лекарственных средств, требующих защиты от действия света</vt:lpstr>
      <vt:lpstr>Хранение лекарственных средств, требующих защиты от воздействия влаги</vt:lpstr>
      <vt:lpstr>Хранение лекарственных средств, требующих защиты от воздействия газов, содержащихся в окружающей среде</vt:lpstr>
      <vt:lpstr>Хранение лекарственных средств, требующих защиты от улетучивания и высыхания</vt:lpstr>
      <vt:lpstr>Хранение лекарственных средств, требующих защиты от воздействия повышенной температуры</vt:lpstr>
      <vt:lpstr>Хранение лекарственных средств, требующих защиты от воздействия повышенной температуры</vt:lpstr>
      <vt:lpstr>Хранение лекарственных средств, требующих защиты от воздействия повышенной температуры</vt:lpstr>
      <vt:lpstr>Хранение лекарственных средств, требующих защиты от воздействия пониженной температуры</vt:lpstr>
      <vt:lpstr>Определения, характеризующие режимы хранения лекарственных средств</vt:lpstr>
      <vt:lpstr>Хранение изделий медицинского назначения</vt:lpstr>
      <vt:lpstr>Хранение изделий медицинского назначения</vt:lpstr>
      <vt:lpstr>Пластмассовые изделия</vt:lpstr>
      <vt:lpstr>Перевязочные средства и вспомогательный материал</vt:lpstr>
      <vt:lpstr>Изделия медицинской техники</vt:lpstr>
      <vt:lpstr>Хранение лекарственного растительного сырья и лекарственных растительных препаратов</vt:lpstr>
      <vt:lpstr>Хранение лекарственного растительного сырья и лекарственных растительных препаратов</vt:lpstr>
      <vt:lpstr>Хранение лекарственного растительного сырья и лекарственных растительных препаратов</vt:lpstr>
      <vt:lpstr>Хранение лекарственного растительного сырья и лекарственных растительных препаратов</vt:lpstr>
      <vt:lpstr>Хранение лекарственного растительного сырья и лекарственных растительных препаратов</vt:lpstr>
      <vt:lpstr>Хранение лекарственного растительного сырья и лекарственных растительных препаратов</vt:lpstr>
      <vt:lpstr>номенклатура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Требования к организации хранения огнеопасных и взрывоопасных лекарственных средств:</vt:lpstr>
      <vt:lpstr>Повторить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Общие требования к организации хранения лекарственных препаратов и изделий медицинского назначения</dc:title>
  <dc:creator>777</dc:creator>
  <cp:lastModifiedBy>Панда</cp:lastModifiedBy>
  <cp:revision>97</cp:revision>
  <dcterms:created xsi:type="dcterms:W3CDTF">2020-11-20T16:13:44Z</dcterms:created>
  <dcterms:modified xsi:type="dcterms:W3CDTF">2023-11-16T07:24:20Z</dcterms:modified>
</cp:coreProperties>
</file>