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6" r:id="rId5"/>
    <p:sldId id="256" r:id="rId6"/>
    <p:sldId id="257" r:id="rId7"/>
    <p:sldId id="258" r:id="rId8"/>
    <p:sldId id="259" r:id="rId9"/>
    <p:sldId id="260" r:id="rId10"/>
    <p:sldId id="261" r:id="rId11"/>
    <p:sldId id="277" r:id="rId12"/>
    <p:sldId id="278" r:id="rId13"/>
    <p:sldId id="281" r:id="rId14"/>
    <p:sldId id="282" r:id="rId15"/>
    <p:sldId id="287" r:id="rId16"/>
    <p:sldId id="288" r:id="rId17"/>
    <p:sldId id="289" r:id="rId18"/>
    <p:sldId id="290" r:id="rId19"/>
    <p:sldId id="279" r:id="rId20"/>
    <p:sldId id="280" r:id="rId21"/>
    <p:sldId id="283" r:id="rId22"/>
    <p:sldId id="284" r:id="rId23"/>
    <p:sldId id="285" r:id="rId24"/>
    <p:sldId id="286" r:id="rId25"/>
    <p:sldId id="293" r:id="rId26"/>
    <p:sldId id="294" r:id="rId27"/>
    <p:sldId id="295" r:id="rId28"/>
    <p:sldId id="296" r:id="rId29"/>
    <p:sldId id="297" r:id="rId30"/>
    <p:sldId id="298"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3162"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357FD28-7CBB-4D4A-A305-045FD43D9BB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0308810-D34C-40C0-ACBE-7FED95F9F70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78D8AF6-AD79-4CDF-9E5A-51EDEFF0CC8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74638"/>
            <a:ext cx="82296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1961316-3DFD-472A-BC02-3FC2D316D3F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AC5BED9-3DB4-44EF-82D0-D837D892294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F5EB0F7-3718-4708-93C7-DB44DCA6CA5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7AFBF30-40BF-4D8A-9720-700BA260759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EA74F310-D08B-461D-B3E3-74B36A796FA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A89D4437-9C7E-4806-BEC3-F9DB5159BAB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856EEA2D-C2A5-4C0D-8C3E-E10CCAB3BCF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E3FD4DF-1BAC-4976-B7CF-C57C32F1822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81DD025-FDB5-413D-BC4D-6E63EEAE3D7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CEC45752-2E47-4B9F-85C2-6721DBC3D88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611560" y="2492896"/>
            <a:ext cx="7772400" cy="1470025"/>
          </a:xfrm>
        </p:spPr>
        <p:txBody>
          <a:bodyPr/>
          <a:lstStyle/>
          <a:p>
            <a:pPr eaLnBrk="1" hangingPunct="1"/>
            <a:r>
              <a:rPr lang="ru-RU" sz="2800" dirty="0" smtClean="0"/>
              <a:t>Товарная политика в фармации. Определение потребности и изучение спроса на лекарственные препараты</a:t>
            </a:r>
            <a:endParaRPr lang="ru-RU" sz="2800" i="1" dirty="0" smtClean="0"/>
          </a:p>
        </p:txBody>
      </p:sp>
      <p:sp>
        <p:nvSpPr>
          <p:cNvPr id="2051" name="Подзаголовок 3"/>
          <p:cNvSpPr>
            <a:spLocks noGrp="1"/>
          </p:cNvSpPr>
          <p:nvPr>
            <p:ph type="subTitle" idx="1"/>
          </p:nvPr>
        </p:nvSpPr>
        <p:spPr>
          <a:xfrm>
            <a:off x="2268538" y="4868863"/>
            <a:ext cx="6400800" cy="1752600"/>
          </a:xfrm>
        </p:spPr>
        <p:txBody>
          <a:bodyPr/>
          <a:lstStyle/>
          <a:p>
            <a:pPr eaLnBrk="1" hangingPunct="1"/>
            <a:r>
              <a:rPr lang="ru-RU" sz="2000" b="1" dirty="0" smtClean="0"/>
              <a:t>3 курс 5 семестр</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0" y="549275"/>
            <a:ext cx="9144000" cy="4338638"/>
          </a:xfrm>
          <a:prstGeom prst="rect">
            <a:avLst/>
          </a:prstGeom>
          <a:noFill/>
          <a:ln w="9525">
            <a:noFill/>
            <a:miter lim="800000"/>
            <a:headEnd/>
            <a:tailEnd/>
          </a:ln>
        </p:spPr>
        <p:txBody>
          <a:bodyPr>
            <a:spAutoFit/>
          </a:bodyPr>
          <a:lstStyle/>
          <a:p>
            <a:pPr algn="ctr">
              <a:spcBef>
                <a:spcPct val="50000"/>
              </a:spcBef>
            </a:pPr>
            <a:r>
              <a:rPr lang="ru-RU" sz="2400" b="1" i="1" u="sng" dirty="0">
                <a:latin typeface="Times New Roman" pitchFamily="18" charset="0"/>
              </a:rPr>
              <a:t>Этап </a:t>
            </a:r>
            <a:r>
              <a:rPr lang="ru-RU" sz="2400" b="1" i="1" u="sng" dirty="0" smtClean="0">
                <a:latin typeface="Times New Roman" pitchFamily="18" charset="0"/>
              </a:rPr>
              <a:t>спада</a:t>
            </a:r>
            <a:endParaRPr lang="ru-RU" sz="2400" b="1" i="1" u="sng" dirty="0">
              <a:latin typeface="Times New Roman" pitchFamily="18" charset="0"/>
            </a:endParaRPr>
          </a:p>
          <a:p>
            <a:pPr>
              <a:spcBef>
                <a:spcPct val="50000"/>
              </a:spcBef>
            </a:pPr>
            <a:endParaRPr lang="ru-RU" sz="2400" b="1" dirty="0">
              <a:latin typeface="Times New Roman" pitchFamily="18" charset="0"/>
            </a:endParaRPr>
          </a:p>
          <a:p>
            <a:pPr>
              <a:spcBef>
                <a:spcPct val="50000"/>
              </a:spcBef>
            </a:pPr>
            <a:r>
              <a:rPr lang="ru-RU" sz="2400" dirty="0">
                <a:latin typeface="Times New Roman" pitchFamily="18" charset="0"/>
              </a:rPr>
              <a:t>Проявляется в снижении спроса.</a:t>
            </a:r>
          </a:p>
          <a:p>
            <a:pPr>
              <a:spcBef>
                <a:spcPct val="50000"/>
              </a:spcBef>
            </a:pPr>
            <a:r>
              <a:rPr lang="ru-RU" sz="2400" dirty="0">
                <a:latin typeface="Times New Roman" pitchFamily="18" charset="0"/>
              </a:rPr>
              <a:t>Поскольку объем продаж и перспективы прибыли снижаются, некоторые фирмы сокращают свои инвестиции и покидают рынок. Другие фирмы наоборот стараются специализироваться на остаточном рынке, если он представляет экономические интерес или спад происходит постепенно. Однако за исключением иногда наблюдаемых случаев возрождения рынка, прекращение выпуска технологически устаревшего товара становится неизбежным.</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3. Разработка новых товаров</a:t>
            </a:r>
            <a:endParaRPr lang="ru-RU" b="1" dirty="0"/>
          </a:p>
        </p:txBody>
      </p:sp>
      <p:sp>
        <p:nvSpPr>
          <p:cNvPr id="3" name="Содержимое 2"/>
          <p:cNvSpPr>
            <a:spLocks noGrp="1"/>
          </p:cNvSpPr>
          <p:nvPr>
            <p:ph idx="1"/>
          </p:nvPr>
        </p:nvSpPr>
        <p:spPr/>
        <p:txBody>
          <a:bodyPr/>
          <a:lstStyle/>
          <a:p>
            <a:pPr algn="ctr">
              <a:buNone/>
            </a:pPr>
            <a:r>
              <a:rPr lang="ru-RU" b="1" dirty="0" smtClean="0"/>
              <a:t>Инновационная политика</a:t>
            </a:r>
          </a:p>
          <a:p>
            <a:pPr>
              <a:buNone/>
            </a:pPr>
            <a:endParaRPr lang="ru-RU" dirty="0" smtClean="0"/>
          </a:p>
          <a:p>
            <a:pPr>
              <a:buNone/>
            </a:pPr>
            <a:r>
              <a:rPr lang="ru-RU" dirty="0" smtClean="0"/>
              <a:t>Совокупность управленческих методов, обеспечивающих ускорение процессов на всех этапах разработки нового товара.</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4. Разработка упаковки и оформления товара</a:t>
            </a:r>
            <a:endParaRPr lang="ru-RU" b="1" dirty="0"/>
          </a:p>
        </p:txBody>
      </p:sp>
      <p:sp>
        <p:nvSpPr>
          <p:cNvPr id="3" name="Содержимое 2"/>
          <p:cNvSpPr>
            <a:spLocks noGrp="1"/>
          </p:cNvSpPr>
          <p:nvPr>
            <p:ph idx="1"/>
          </p:nvPr>
        </p:nvSpPr>
        <p:spPr/>
        <p:txBody>
          <a:bodyPr/>
          <a:lstStyle/>
          <a:p>
            <a:pPr algn="ctr">
              <a:buNone/>
            </a:pPr>
            <a:r>
              <a:rPr lang="ru-RU" b="1" dirty="0" smtClean="0"/>
              <a:t>Упаковка – </a:t>
            </a:r>
          </a:p>
          <a:p>
            <a:pPr>
              <a:buNone/>
            </a:pPr>
            <a:r>
              <a:rPr lang="ru-RU" dirty="0" smtClean="0"/>
              <a:t>оболочка товара, выполняющая ряд функций:</a:t>
            </a:r>
          </a:p>
          <a:p>
            <a:r>
              <a:rPr lang="ru-RU" dirty="0" smtClean="0"/>
              <a:t>защита,</a:t>
            </a:r>
          </a:p>
          <a:p>
            <a:r>
              <a:rPr lang="ru-RU" dirty="0" smtClean="0"/>
              <a:t>транспортировка,</a:t>
            </a:r>
          </a:p>
          <a:p>
            <a:r>
              <a:rPr lang="ru-RU" dirty="0" smtClean="0"/>
              <a:t>хранение,</a:t>
            </a:r>
          </a:p>
          <a:p>
            <a:r>
              <a:rPr lang="ru-RU" dirty="0" smtClean="0"/>
              <a:t>продажа,</a:t>
            </a:r>
          </a:p>
          <a:p>
            <a:r>
              <a:rPr lang="ru-RU" dirty="0" smtClean="0"/>
              <a:t>реклама.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5. Формирование товарного ассортимента </a:t>
            </a:r>
            <a:endParaRPr lang="ru-RU" b="1" dirty="0"/>
          </a:p>
        </p:txBody>
      </p:sp>
      <p:sp>
        <p:nvSpPr>
          <p:cNvPr id="3" name="Содержимое 2"/>
          <p:cNvSpPr>
            <a:spLocks noGrp="1"/>
          </p:cNvSpPr>
          <p:nvPr>
            <p:ph idx="1"/>
          </p:nvPr>
        </p:nvSpPr>
        <p:spPr/>
        <p:txBody>
          <a:bodyPr/>
          <a:lstStyle/>
          <a:p>
            <a:pPr algn="ctr">
              <a:buNone/>
            </a:pPr>
            <a:r>
              <a:rPr lang="ru-RU" b="1" dirty="0" smtClean="0"/>
              <a:t>Ассортиментная политика – </a:t>
            </a:r>
          </a:p>
          <a:p>
            <a:pPr algn="ctr">
              <a:buNone/>
            </a:pPr>
            <a:endParaRPr lang="ru-RU" b="1" dirty="0" smtClean="0"/>
          </a:p>
          <a:p>
            <a:pPr>
              <a:buNone/>
            </a:pPr>
            <a:r>
              <a:rPr lang="ru-RU" dirty="0" smtClean="0"/>
              <a:t>Совокупность управленческих методов, обеспечивающих формирование оптимального набора товаров с целью повышения экономической эффективности деятельности </a:t>
            </a:r>
            <a:r>
              <a:rPr lang="ru-RU" dirty="0" err="1" smtClean="0"/>
              <a:t>апеки</a:t>
            </a:r>
            <a:r>
              <a:rPr lang="ru-RU" dirty="0" smtClean="0"/>
              <a: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9916"/>
          </a:xfrm>
        </p:spPr>
        <p:txBody>
          <a:bodyPr/>
          <a:lstStyle/>
          <a:p>
            <a:r>
              <a:rPr lang="ru-RU" b="1" dirty="0" smtClean="0"/>
              <a:t>1. Определение рационального набора </a:t>
            </a:r>
            <a:r>
              <a:rPr lang="ru-RU" b="1" dirty="0" err="1" smtClean="0"/>
              <a:t>ЛП</a:t>
            </a:r>
            <a:r>
              <a:rPr lang="ru-RU" b="1" dirty="0" smtClean="0"/>
              <a:t> с учетом стадии их </a:t>
            </a:r>
            <a:r>
              <a:rPr lang="ru-RU" b="1" dirty="0" err="1" smtClean="0"/>
              <a:t>ЖЦ</a:t>
            </a:r>
            <a:endParaRPr lang="ru-RU" b="1" dirty="0"/>
          </a:p>
        </p:txBody>
      </p:sp>
      <p:sp>
        <p:nvSpPr>
          <p:cNvPr id="3" name="Содержимое 2"/>
          <p:cNvSpPr>
            <a:spLocks noGrp="1"/>
          </p:cNvSpPr>
          <p:nvPr>
            <p:ph idx="1"/>
          </p:nvPr>
        </p:nvSpPr>
        <p:spPr>
          <a:xfrm>
            <a:off x="457200" y="2714620"/>
            <a:ext cx="8229600" cy="3411543"/>
          </a:xfrm>
        </p:spPr>
        <p:txBody>
          <a:bodyPr/>
          <a:lstStyle/>
          <a:p>
            <a:r>
              <a:rPr lang="ru-RU" dirty="0" smtClean="0"/>
              <a:t>«Трудные дети» или «Дикие кошки»</a:t>
            </a:r>
          </a:p>
          <a:p>
            <a:r>
              <a:rPr lang="ru-RU" dirty="0" smtClean="0"/>
              <a:t>«Звезды» или «Цветы»</a:t>
            </a:r>
          </a:p>
          <a:p>
            <a:r>
              <a:rPr lang="ru-RU" dirty="0" smtClean="0"/>
              <a:t>«Дойные коровы» или «Деревья, плодоносящие золотыми плодами»</a:t>
            </a:r>
          </a:p>
          <a:p>
            <a:r>
              <a:rPr lang="ru-RU" dirty="0" smtClean="0"/>
              <a:t>«Собаки» или «Неудачники»</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ru-RU" sz="4000" smtClean="0"/>
              <a:t>Виды реклам в зависимости от стадий жизненного цикла:</a:t>
            </a:r>
          </a:p>
        </p:txBody>
      </p:sp>
      <p:sp>
        <p:nvSpPr>
          <p:cNvPr id="12291" name="Rectangle 3"/>
          <p:cNvSpPr>
            <a:spLocks noGrp="1" noChangeArrowheads="1"/>
          </p:cNvSpPr>
          <p:nvPr>
            <p:ph type="body" idx="1"/>
          </p:nvPr>
        </p:nvSpPr>
        <p:spPr/>
        <p:txBody>
          <a:bodyPr/>
          <a:lstStyle/>
          <a:p>
            <a:pPr eaLnBrk="1" hangingPunct="1"/>
            <a:r>
              <a:rPr lang="ru-RU" sz="2800" b="1" smtClean="0"/>
              <a:t>1. Стадия введения товара на рынок («трудные дети»)</a:t>
            </a:r>
            <a:r>
              <a:rPr lang="ru-RU" sz="2800" smtClean="0"/>
              <a:t> </a:t>
            </a:r>
          </a:p>
        </p:txBody>
      </p:sp>
      <p:sp>
        <p:nvSpPr>
          <p:cNvPr id="12292" name="Rectangle 5"/>
          <p:cNvSpPr>
            <a:spLocks noChangeArrowheads="1"/>
          </p:cNvSpPr>
          <p:nvPr/>
        </p:nvSpPr>
        <p:spPr bwMode="auto">
          <a:xfrm>
            <a:off x="468313" y="2924175"/>
            <a:ext cx="8351837" cy="2647950"/>
          </a:xfrm>
          <a:prstGeom prst="rect">
            <a:avLst/>
          </a:prstGeom>
          <a:noFill/>
          <a:ln w="9525">
            <a:noFill/>
            <a:miter lim="800000"/>
            <a:headEnd/>
            <a:tailEnd/>
          </a:ln>
        </p:spPr>
        <p:txBody>
          <a:bodyPr>
            <a:spAutoFit/>
          </a:bodyPr>
          <a:lstStyle/>
          <a:p>
            <a:pPr>
              <a:spcBef>
                <a:spcPct val="50000"/>
              </a:spcBef>
            </a:pPr>
            <a:r>
              <a:rPr lang="ru-RU" sz="2400"/>
              <a:t>Реклама направлена на людей, не проинформированных о товаре. </a:t>
            </a:r>
          </a:p>
          <a:p>
            <a:pPr>
              <a:spcBef>
                <a:spcPct val="50000"/>
              </a:spcBef>
            </a:pPr>
            <a:r>
              <a:rPr lang="ru-RU" sz="2400"/>
              <a:t>На этой стадии используется</a:t>
            </a:r>
          </a:p>
          <a:p>
            <a:pPr>
              <a:spcBef>
                <a:spcPct val="50000"/>
              </a:spcBef>
            </a:pPr>
            <a:r>
              <a:rPr lang="ru-RU" sz="2400"/>
              <a:t>информирующая реклама, предполагающая развернутые, подробные объявления и характеризующаяся высокой степенью повторяемости.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8229600" cy="1143000"/>
          </a:xfrm>
        </p:spPr>
        <p:txBody>
          <a:bodyPr/>
          <a:lstStyle/>
          <a:p>
            <a:pPr algn="l" eaLnBrk="1" hangingPunct="1"/>
            <a:r>
              <a:rPr lang="ru-RU" sz="2800" b="1" smtClean="0"/>
              <a:t>2. Стадия роста («звезды»)</a:t>
            </a:r>
            <a:r>
              <a:rPr lang="ru-RU" smtClean="0"/>
              <a:t> </a:t>
            </a:r>
          </a:p>
        </p:txBody>
      </p:sp>
      <p:sp>
        <p:nvSpPr>
          <p:cNvPr id="13315" name="Rectangle 3"/>
          <p:cNvSpPr>
            <a:spLocks noGrp="1" noChangeArrowheads="1"/>
          </p:cNvSpPr>
          <p:nvPr>
            <p:ph type="body" idx="1"/>
          </p:nvPr>
        </p:nvSpPr>
        <p:spPr>
          <a:xfrm>
            <a:off x="0" y="1125538"/>
            <a:ext cx="8229600" cy="4525962"/>
          </a:xfrm>
        </p:spPr>
        <p:txBody>
          <a:bodyPr/>
          <a:lstStyle/>
          <a:p>
            <a:pPr eaLnBrk="1" hangingPunct="1"/>
            <a:r>
              <a:rPr lang="ru-RU" sz="2400" u="sng" smtClean="0"/>
              <a:t>Реклама направлена на людей, уже проинформированных о товаре</a:t>
            </a:r>
            <a:r>
              <a:rPr lang="ru-RU" sz="2400" smtClean="0"/>
              <a:t>.</a:t>
            </a:r>
          </a:p>
        </p:txBody>
      </p:sp>
      <p:sp>
        <p:nvSpPr>
          <p:cNvPr id="13316" name="Rectangle 5"/>
          <p:cNvSpPr>
            <a:spLocks noChangeArrowheads="1"/>
          </p:cNvSpPr>
          <p:nvPr/>
        </p:nvSpPr>
        <p:spPr bwMode="auto">
          <a:xfrm>
            <a:off x="0" y="2060575"/>
            <a:ext cx="9144000" cy="4108450"/>
          </a:xfrm>
          <a:prstGeom prst="rect">
            <a:avLst/>
          </a:prstGeom>
          <a:noFill/>
          <a:ln w="9525">
            <a:noFill/>
            <a:miter lim="800000"/>
            <a:headEnd/>
            <a:tailEnd/>
          </a:ln>
        </p:spPr>
        <p:txBody>
          <a:bodyPr>
            <a:spAutoFit/>
          </a:bodyPr>
          <a:lstStyle/>
          <a:p>
            <a:pPr>
              <a:spcBef>
                <a:spcPct val="50000"/>
              </a:spcBef>
            </a:pPr>
            <a:r>
              <a:rPr lang="ru-RU" sz="2400">
                <a:latin typeface="Times New Roman" pitchFamily="18" charset="0"/>
              </a:rPr>
              <a:t>На этой стадии используют убеждающую рекламу, которая бывает:</a:t>
            </a:r>
          </a:p>
          <a:p>
            <a:pPr>
              <a:spcBef>
                <a:spcPct val="50000"/>
              </a:spcBef>
            </a:pPr>
            <a:r>
              <a:rPr lang="ru-RU" sz="2400">
                <a:latin typeface="Times New Roman" pitchFamily="18" charset="0"/>
              </a:rPr>
              <a:t>увещевательной (уговаривает покупателя);</a:t>
            </a:r>
          </a:p>
          <a:p>
            <a:pPr>
              <a:spcBef>
                <a:spcPct val="50000"/>
              </a:spcBef>
            </a:pPr>
            <a:r>
              <a:rPr lang="ru-RU" sz="2400">
                <a:latin typeface="Times New Roman" pitchFamily="18" charset="0"/>
              </a:rPr>
              <a:t>подкрепляющей (убеждает покупателей, купивших товар, в правильности выбора). </a:t>
            </a:r>
          </a:p>
          <a:p>
            <a:pPr>
              <a:spcBef>
                <a:spcPct val="50000"/>
              </a:spcBef>
            </a:pPr>
            <a:r>
              <a:rPr lang="ru-RU" sz="2400">
                <a:latin typeface="Times New Roman" pitchFamily="18" charset="0"/>
              </a:rPr>
              <a:t>сравнительной (акцентирует внимание на преимуществах товара в сравнении с аналогичными). </a:t>
            </a:r>
          </a:p>
          <a:p>
            <a:pPr>
              <a:spcBef>
                <a:spcPct val="50000"/>
              </a:spcBef>
            </a:pPr>
            <a:r>
              <a:rPr lang="ru-RU" sz="2400">
                <a:latin typeface="Times New Roman" pitchFamily="18" charset="0"/>
              </a:rPr>
              <a:t>конкурентной. К ней прибегают, когда в рекламе конкурентов содержатся нападки.</a:t>
            </a:r>
            <a:r>
              <a:rPr lang="ru-RU" sz="24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41338" y="0"/>
            <a:ext cx="8229601" cy="1052513"/>
          </a:xfrm>
        </p:spPr>
        <p:txBody>
          <a:bodyPr/>
          <a:lstStyle/>
          <a:p>
            <a:pPr eaLnBrk="1" hangingPunct="1"/>
            <a:r>
              <a:rPr lang="ru-RU" sz="2800" b="1" smtClean="0"/>
              <a:t>3.</a:t>
            </a:r>
            <a:r>
              <a:rPr lang="ru-RU" sz="2400" b="1" smtClean="0"/>
              <a:t> </a:t>
            </a:r>
            <a:r>
              <a:rPr lang="ru-RU" sz="2800" b="1" smtClean="0"/>
              <a:t>Стадия</a:t>
            </a:r>
            <a:r>
              <a:rPr lang="ru-RU" sz="2400" b="1" smtClean="0"/>
              <a:t> зрелости («дойные коровы»)</a:t>
            </a:r>
            <a:r>
              <a:rPr lang="ru-RU" smtClean="0"/>
              <a:t> </a:t>
            </a:r>
          </a:p>
        </p:txBody>
      </p:sp>
      <p:sp>
        <p:nvSpPr>
          <p:cNvPr id="14339" name="Rectangle 3"/>
          <p:cNvSpPr>
            <a:spLocks noGrp="1" noChangeArrowheads="1"/>
          </p:cNvSpPr>
          <p:nvPr>
            <p:ph type="body" idx="1"/>
          </p:nvPr>
        </p:nvSpPr>
        <p:spPr/>
        <p:txBody>
          <a:bodyPr/>
          <a:lstStyle/>
          <a:p>
            <a:pPr eaLnBrk="1" hangingPunct="1">
              <a:lnSpc>
                <a:spcPct val="90000"/>
              </a:lnSpc>
            </a:pPr>
            <a:r>
              <a:rPr lang="ru-RU" sz="2400" smtClean="0">
                <a:latin typeface="Times New Roman" pitchFamily="18" charset="0"/>
              </a:rPr>
              <a:t>Реклама направлена на людей, уже знающих о товаре и покупавших его.</a:t>
            </a:r>
          </a:p>
          <a:p>
            <a:pPr eaLnBrk="1" hangingPunct="1">
              <a:lnSpc>
                <a:spcPct val="90000"/>
              </a:lnSpc>
            </a:pPr>
            <a:r>
              <a:rPr lang="ru-RU" sz="2400" smtClean="0">
                <a:latin typeface="Times New Roman" pitchFamily="18" charset="0"/>
              </a:rPr>
              <a:t>Цель рекламы — сохранить рынок за счет поддержания спроса на товар и привлечения определенного числа дополнительных покупателей, напомнить о товаре, рассказать, где купить товар, поддержать спрос в период межсезонья.</a:t>
            </a:r>
          </a:p>
          <a:p>
            <a:pPr eaLnBrk="1" hangingPunct="1">
              <a:lnSpc>
                <a:spcPct val="90000"/>
              </a:lnSpc>
            </a:pPr>
            <a:r>
              <a:rPr lang="ru-RU" sz="2400" smtClean="0">
                <a:latin typeface="Times New Roman" pitchFamily="18" charset="0"/>
              </a:rPr>
              <a:t>На этой стадии используют, главным образом,</a:t>
            </a:r>
            <a:br>
              <a:rPr lang="ru-RU" sz="2400" smtClean="0">
                <a:latin typeface="Times New Roman" pitchFamily="18" charset="0"/>
              </a:rPr>
            </a:br>
            <a:r>
              <a:rPr lang="ru-RU" sz="2400" i="1" smtClean="0">
                <a:latin typeface="Times New Roman" pitchFamily="18" charset="0"/>
              </a:rPr>
              <a:t>напоминающую</a:t>
            </a:r>
            <a:r>
              <a:rPr lang="ru-RU" sz="2400" smtClean="0">
                <a:latin typeface="Times New Roman" pitchFamily="18" charset="0"/>
              </a:rPr>
              <a:t> рекламу. Она становится лаконичной. Степень ее повторяемости снижается.</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89038" y="0"/>
            <a:ext cx="8229601" cy="1143000"/>
          </a:xfrm>
        </p:spPr>
        <p:txBody>
          <a:bodyPr/>
          <a:lstStyle/>
          <a:p>
            <a:pPr eaLnBrk="1" hangingPunct="1"/>
            <a:r>
              <a:rPr lang="ru-RU" sz="2800" b="1" smtClean="0"/>
              <a:t>4. Стадия спада («собаки»)</a:t>
            </a:r>
            <a:r>
              <a:rPr lang="ru-RU" smtClean="0"/>
              <a:t> </a:t>
            </a:r>
          </a:p>
        </p:txBody>
      </p:sp>
      <p:sp>
        <p:nvSpPr>
          <p:cNvPr id="15363" name="Rectangle 3"/>
          <p:cNvSpPr>
            <a:spLocks noGrp="1" noChangeArrowheads="1"/>
          </p:cNvSpPr>
          <p:nvPr>
            <p:ph type="body" idx="1"/>
          </p:nvPr>
        </p:nvSpPr>
        <p:spPr/>
        <p:txBody>
          <a:bodyPr/>
          <a:lstStyle/>
          <a:p>
            <a:pPr eaLnBrk="1" hangingPunct="1"/>
            <a:r>
              <a:rPr lang="ru-RU" sz="2800" smtClean="0">
                <a:latin typeface="Times New Roman" pitchFamily="18" charset="0"/>
              </a:rPr>
              <a:t>На этой стадии реклама в основном</a:t>
            </a:r>
            <a:br>
              <a:rPr lang="ru-RU" sz="2800" smtClean="0">
                <a:latin typeface="Times New Roman" pitchFamily="18" charset="0"/>
              </a:rPr>
            </a:br>
            <a:r>
              <a:rPr lang="ru-RU" sz="2800" i="1" smtClean="0">
                <a:latin typeface="Times New Roman" pitchFamily="18" charset="0"/>
              </a:rPr>
              <a:t>нецелесообразна</a:t>
            </a:r>
            <a:r>
              <a:rPr lang="ru-RU" sz="2800" smtClean="0">
                <a:latin typeface="Times New Roman" pitchFamily="18" charset="0"/>
              </a:rPr>
              <a:t>. Может использоваться реклама, информирующая о скидках, распродажах.</a:t>
            </a:r>
            <a:r>
              <a:rPr lang="ru-RU"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2. Маркетинговые характеристики</a:t>
            </a:r>
            <a:endParaRPr lang="ru-RU" b="1" dirty="0"/>
          </a:p>
        </p:txBody>
      </p:sp>
      <p:sp>
        <p:nvSpPr>
          <p:cNvPr id="3" name="Содержимое 2"/>
          <p:cNvSpPr>
            <a:spLocks noGrp="1"/>
          </p:cNvSpPr>
          <p:nvPr>
            <p:ph idx="1"/>
          </p:nvPr>
        </p:nvSpPr>
        <p:spPr/>
        <p:txBody>
          <a:bodyPr/>
          <a:lstStyle/>
          <a:p>
            <a:pPr lvl="0"/>
            <a:r>
              <a:rPr lang="ru-RU" sz="2200" i="1" dirty="0" smtClean="0"/>
              <a:t>Широта</a:t>
            </a:r>
            <a:r>
              <a:rPr lang="ru-RU" sz="2200" dirty="0" smtClean="0"/>
              <a:t> – кол-во асс. групп (</a:t>
            </a:r>
            <a:r>
              <a:rPr lang="ru-RU" sz="2200" dirty="0" err="1" smtClean="0"/>
              <a:t>ЛС,ИМН,парафармацевтика</a:t>
            </a:r>
            <a:r>
              <a:rPr lang="ru-RU" sz="2200" dirty="0" smtClean="0"/>
              <a:t>)</a:t>
            </a:r>
          </a:p>
          <a:p>
            <a:pPr lvl="0"/>
            <a:r>
              <a:rPr lang="ru-RU" sz="2200" i="1" dirty="0" smtClean="0"/>
              <a:t>Полнота</a:t>
            </a:r>
            <a:r>
              <a:rPr lang="ru-RU" sz="2200" dirty="0" smtClean="0"/>
              <a:t> ( насыщенность )- общее кол-во </a:t>
            </a:r>
            <a:r>
              <a:rPr lang="ru-RU" sz="2200" dirty="0" err="1" smtClean="0"/>
              <a:t>ассорт</a:t>
            </a:r>
            <a:r>
              <a:rPr lang="ru-RU" sz="2200" dirty="0" smtClean="0"/>
              <a:t>. позиций  (по наименованиям товарных единиц)  во всех асс. группах. </a:t>
            </a:r>
          </a:p>
          <a:p>
            <a:pPr lvl="0"/>
            <a:r>
              <a:rPr lang="ru-RU" sz="2200" i="1" dirty="0" smtClean="0"/>
              <a:t>Глубина</a:t>
            </a:r>
            <a:r>
              <a:rPr lang="ru-RU" sz="2200" dirty="0" smtClean="0"/>
              <a:t> – кол-во </a:t>
            </a:r>
            <a:r>
              <a:rPr lang="ru-RU" sz="2200" dirty="0" err="1" smtClean="0"/>
              <a:t>ассортим</a:t>
            </a:r>
            <a:r>
              <a:rPr lang="ru-RU" sz="2200" dirty="0" smtClean="0"/>
              <a:t>. позиций в пределах одного наименования товара в конкретной ассортиментной группе ( анальгин- порошок, ампулы, таблетки)</a:t>
            </a:r>
          </a:p>
          <a:p>
            <a:pPr lvl="0"/>
            <a:r>
              <a:rPr lang="ru-RU" sz="2200" i="1" dirty="0" smtClean="0"/>
              <a:t>Устойчивость –</a:t>
            </a:r>
            <a:r>
              <a:rPr lang="ru-RU" sz="2200" dirty="0" smtClean="0"/>
              <a:t> степень изменения асс. группы за счет включения новых и исключения устаревших асс. позиций.</a:t>
            </a:r>
          </a:p>
          <a:p>
            <a:r>
              <a:rPr lang="ru-RU" sz="2200" i="1" dirty="0" smtClean="0"/>
              <a:t>Гармоничность-</a:t>
            </a:r>
            <a:r>
              <a:rPr lang="ru-RU" sz="2200" dirty="0" smtClean="0"/>
              <a:t> степень близости между товарами различных ассортиментных групп по их назначению по  требованиям  к отпуску, каналам товародвижения.</a:t>
            </a:r>
            <a:endParaRPr lang="ru-RU"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lstStyle/>
          <a:p>
            <a:r>
              <a:rPr lang="ru-RU" b="1" dirty="0" smtClean="0"/>
              <a:t>Товар</a:t>
            </a:r>
            <a:endParaRPr lang="ru-RU" dirty="0"/>
          </a:p>
        </p:txBody>
      </p:sp>
      <p:sp>
        <p:nvSpPr>
          <p:cNvPr id="3" name="Содержимое 2"/>
          <p:cNvSpPr>
            <a:spLocks noGrp="1"/>
          </p:cNvSpPr>
          <p:nvPr>
            <p:ph idx="1"/>
          </p:nvPr>
        </p:nvSpPr>
        <p:spPr>
          <a:xfrm>
            <a:off x="457200" y="928670"/>
            <a:ext cx="8229600" cy="5197493"/>
          </a:xfrm>
        </p:spPr>
        <p:txBody>
          <a:bodyPr/>
          <a:lstStyle/>
          <a:p>
            <a:r>
              <a:rPr lang="ru-RU" sz="2800" b="1" dirty="0" smtClean="0"/>
              <a:t>Товар- произведенный для продажи продукт труда.</a:t>
            </a:r>
            <a:endParaRPr lang="ru-RU" sz="2800" dirty="0" smtClean="0"/>
          </a:p>
          <a:p>
            <a:r>
              <a:rPr lang="ru-RU" sz="2800" b="1" dirty="0" smtClean="0"/>
              <a:t>Товар- все, что предлагается рынку с целью использования и применения.</a:t>
            </a:r>
            <a:endParaRPr lang="ru-RU" sz="2800" dirty="0" smtClean="0"/>
          </a:p>
          <a:p>
            <a:r>
              <a:rPr lang="ru-RU" sz="2800" b="1" dirty="0" smtClean="0"/>
              <a:t>Товар- </a:t>
            </a:r>
            <a:r>
              <a:rPr lang="ru-RU" sz="2800" dirty="0" smtClean="0"/>
              <a:t> </a:t>
            </a:r>
            <a:r>
              <a:rPr lang="ru-RU" sz="2800" b="1" dirty="0" smtClean="0"/>
              <a:t>любая вещь, не ограниченная в обороте, свободно отчуждаемая и переходящая от одного лица к другому по договору купли-продажи </a:t>
            </a:r>
          </a:p>
          <a:p>
            <a:pPr algn="ctr">
              <a:buNone/>
            </a:pPr>
            <a:r>
              <a:rPr lang="ru-RU" sz="2800" dirty="0" smtClean="0"/>
              <a:t>Полезности товаров аптечного ассортимента присущи как </a:t>
            </a:r>
            <a:r>
              <a:rPr lang="ru-RU" sz="2800" i="1" dirty="0" smtClean="0"/>
              <a:t>объективные</a:t>
            </a:r>
            <a:r>
              <a:rPr lang="ru-RU" sz="2800" dirty="0" smtClean="0"/>
              <a:t> ,так и </a:t>
            </a:r>
            <a:r>
              <a:rPr lang="ru-RU" sz="2800" i="1" dirty="0" smtClean="0"/>
              <a:t> субъективные </a:t>
            </a:r>
            <a:r>
              <a:rPr lang="ru-RU" sz="2800" dirty="0" smtClean="0"/>
              <a:t>качества</a:t>
            </a:r>
            <a:endParaRPr lang="ru-RU"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3. Обновление ассортимента</a:t>
            </a:r>
            <a:endParaRPr lang="ru-RU" b="1" dirty="0"/>
          </a:p>
        </p:txBody>
      </p:sp>
      <p:sp>
        <p:nvSpPr>
          <p:cNvPr id="3" name="Содержимое 2"/>
          <p:cNvSpPr>
            <a:spLocks noGrp="1"/>
          </p:cNvSpPr>
          <p:nvPr>
            <p:ph idx="1"/>
          </p:nvPr>
        </p:nvSpPr>
        <p:spPr/>
        <p:txBody>
          <a:bodyPr/>
          <a:lstStyle/>
          <a:p>
            <a:pPr>
              <a:buNone/>
            </a:pPr>
            <a:r>
              <a:rPr lang="ru-RU" dirty="0" smtClean="0"/>
              <a:t>См. 3-е направление товарной </a:t>
            </a:r>
            <a:r>
              <a:rPr lang="ru-RU" dirty="0" err="1" smtClean="0"/>
              <a:t>политии</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4. Установление перечней и списков</a:t>
            </a:r>
            <a:endParaRPr lang="ru-RU" b="1" dirty="0"/>
          </a:p>
        </p:txBody>
      </p:sp>
      <p:sp>
        <p:nvSpPr>
          <p:cNvPr id="3" name="Содержимое 2"/>
          <p:cNvSpPr>
            <a:spLocks noGrp="1"/>
          </p:cNvSpPr>
          <p:nvPr>
            <p:ph idx="1"/>
          </p:nvPr>
        </p:nvSpPr>
        <p:spPr/>
        <p:txBody>
          <a:bodyPr/>
          <a:lstStyle/>
          <a:p>
            <a:r>
              <a:rPr lang="ru-RU" dirty="0" smtClean="0"/>
              <a:t>Минимальный ассортимент</a:t>
            </a:r>
          </a:p>
          <a:p>
            <a:r>
              <a:rPr lang="ru-RU" dirty="0" err="1" smtClean="0"/>
              <a:t>ЖНВЛС</a:t>
            </a:r>
            <a:endParaRPr lang="ru-RU" dirty="0" smtClean="0"/>
          </a:p>
          <a:p>
            <a:r>
              <a:rPr lang="ru-RU" dirty="0" smtClean="0"/>
              <a:t>НС и </a:t>
            </a:r>
            <a:r>
              <a:rPr lang="ru-RU" dirty="0" err="1" smtClean="0"/>
              <a:t>ПХВ</a:t>
            </a:r>
            <a:endParaRPr lang="ru-RU" dirty="0" smtClean="0"/>
          </a:p>
          <a:p>
            <a:r>
              <a:rPr lang="ru-RU" dirty="0" smtClean="0"/>
              <a:t>Бесплатный и льготный отпуск</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lstStyle/>
          <a:p>
            <a:r>
              <a:rPr lang="ru-RU" b="1" dirty="0" smtClean="0"/>
              <a:t>5. Оптимизация ассортимента </a:t>
            </a:r>
            <a:r>
              <a:rPr lang="ru-RU" b="1" dirty="0" err="1" smtClean="0"/>
              <a:t>ЛП</a:t>
            </a:r>
            <a:r>
              <a:rPr lang="ru-RU" b="1" dirty="0" smtClean="0"/>
              <a:t> с учетом скорости их реализации</a:t>
            </a:r>
            <a:endParaRPr lang="ru-RU" b="1" dirty="0"/>
          </a:p>
        </p:txBody>
      </p:sp>
      <p:sp>
        <p:nvSpPr>
          <p:cNvPr id="3" name="Содержимое 2"/>
          <p:cNvSpPr>
            <a:spLocks noGrp="1"/>
          </p:cNvSpPr>
          <p:nvPr>
            <p:ph idx="1"/>
          </p:nvPr>
        </p:nvSpPr>
        <p:spPr>
          <a:xfrm>
            <a:off x="457200" y="2500306"/>
            <a:ext cx="8229600" cy="3625857"/>
          </a:xfrm>
        </p:spPr>
        <p:txBody>
          <a:bodyPr/>
          <a:lstStyle/>
          <a:p>
            <a:pPr marL="514350" indent="-514350">
              <a:buAutoNum type="arabicPeriod"/>
            </a:pPr>
            <a:r>
              <a:rPr lang="ru-RU" dirty="0" smtClean="0"/>
              <a:t>Определение показателя скорости движение</a:t>
            </a:r>
          </a:p>
          <a:p>
            <a:pPr marL="514350" indent="-514350">
              <a:buNone/>
            </a:pPr>
            <a:endParaRPr lang="ru-RU" dirty="0" smtClean="0"/>
          </a:p>
          <a:p>
            <a:pPr marL="514350" indent="-514350">
              <a:buNone/>
            </a:pPr>
            <a:r>
              <a:rPr lang="ru-RU" dirty="0" smtClean="0"/>
              <a:t>К </a:t>
            </a:r>
            <a:r>
              <a:rPr lang="ru-RU" sz="2000" dirty="0" smtClean="0"/>
              <a:t>с = </a:t>
            </a:r>
            <a:r>
              <a:rPr lang="ru-RU" dirty="0" smtClean="0"/>
              <a:t>О</a:t>
            </a:r>
            <a:r>
              <a:rPr lang="ru-RU" sz="2000" dirty="0" smtClean="0"/>
              <a:t> к </a:t>
            </a:r>
            <a:r>
              <a:rPr lang="ru-RU" dirty="0" smtClean="0"/>
              <a:t>+ С</a:t>
            </a:r>
            <a:r>
              <a:rPr lang="ru-RU" sz="2000" dirty="0" smtClean="0"/>
              <a:t> </a:t>
            </a:r>
            <a:r>
              <a:rPr lang="ru-RU" sz="2000" dirty="0" err="1" smtClean="0"/>
              <a:t>п</a:t>
            </a:r>
            <a:r>
              <a:rPr lang="ru-RU" sz="2000" dirty="0" smtClean="0"/>
              <a:t> </a:t>
            </a:r>
            <a:r>
              <a:rPr lang="ru-RU" dirty="0" smtClean="0"/>
              <a:t>/ О</a:t>
            </a:r>
            <a:r>
              <a:rPr lang="ru-RU" sz="2000" dirty="0" smtClean="0"/>
              <a:t> </a:t>
            </a:r>
            <a:r>
              <a:rPr lang="ru-RU" sz="2000" dirty="0" err="1" smtClean="0"/>
              <a:t>н</a:t>
            </a:r>
            <a:r>
              <a:rPr lang="ru-RU" sz="2000" dirty="0" smtClean="0"/>
              <a:t> </a:t>
            </a:r>
            <a:r>
              <a:rPr lang="ru-RU" dirty="0" smtClean="0"/>
              <a:t>+ </a:t>
            </a:r>
            <a:r>
              <a:rPr lang="ru-RU" dirty="0" err="1" smtClean="0"/>
              <a:t>П</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lstStyle/>
          <a:p>
            <a:r>
              <a:rPr lang="ru-RU" dirty="0" smtClean="0"/>
              <a:t>продолжение</a:t>
            </a:r>
            <a:endParaRPr lang="ru-RU" dirty="0"/>
          </a:p>
        </p:txBody>
      </p:sp>
      <p:sp>
        <p:nvSpPr>
          <p:cNvPr id="3" name="Содержимое 2"/>
          <p:cNvSpPr>
            <a:spLocks noGrp="1"/>
          </p:cNvSpPr>
          <p:nvPr>
            <p:ph idx="1"/>
          </p:nvPr>
        </p:nvSpPr>
        <p:spPr>
          <a:xfrm>
            <a:off x="457200" y="714356"/>
            <a:ext cx="8229600" cy="5411807"/>
          </a:xfrm>
        </p:spPr>
        <p:txBody>
          <a:bodyPr/>
          <a:lstStyle/>
          <a:p>
            <a:pPr>
              <a:buNone/>
            </a:pPr>
            <a:r>
              <a:rPr lang="ru-RU" dirty="0" smtClean="0"/>
              <a:t>2. Определение показателя риска списания при сбыте для </a:t>
            </a:r>
            <a:r>
              <a:rPr lang="ru-RU" dirty="0" err="1" smtClean="0"/>
              <a:t>ЛП</a:t>
            </a:r>
            <a:r>
              <a:rPr lang="ru-RU" dirty="0" smtClean="0"/>
              <a:t> с замедленным движением.</a:t>
            </a:r>
          </a:p>
          <a:p>
            <a:pPr>
              <a:buNone/>
            </a:pPr>
            <a:r>
              <a:rPr lang="ru-RU" dirty="0" smtClean="0"/>
              <a:t>К </a:t>
            </a:r>
            <a:r>
              <a:rPr lang="ru-RU" dirty="0" err="1" smtClean="0"/>
              <a:t>р</a:t>
            </a:r>
            <a:r>
              <a:rPr lang="ru-RU" dirty="0" smtClean="0"/>
              <a:t> = О к / </a:t>
            </a:r>
            <a:r>
              <a:rPr lang="ru-RU" dirty="0" err="1" smtClean="0"/>
              <a:t>Р</a:t>
            </a:r>
            <a:r>
              <a:rPr lang="ru-RU" dirty="0" smtClean="0"/>
              <a:t> ср * </a:t>
            </a:r>
            <a:r>
              <a:rPr lang="en-US" dirty="0" smtClean="0"/>
              <a:t>ɡ</a:t>
            </a:r>
            <a:endParaRPr lang="ru-RU" dirty="0" smtClean="0"/>
          </a:p>
          <a:p>
            <a:pPr>
              <a:buNone/>
            </a:pPr>
            <a:endParaRPr lang="ru-RU" dirty="0" smtClean="0"/>
          </a:p>
          <a:p>
            <a:pPr>
              <a:buNone/>
            </a:pPr>
            <a:r>
              <a:rPr lang="ru-RU" dirty="0" smtClean="0"/>
              <a:t>3. Определение показателя качества структуры ассортимента по скорости движение.</a:t>
            </a:r>
          </a:p>
          <a:p>
            <a:pPr>
              <a:buNone/>
            </a:pPr>
            <a:r>
              <a:rPr lang="ru-RU" dirty="0" smtClean="0"/>
              <a:t>К </a:t>
            </a:r>
            <a:r>
              <a:rPr lang="ru-RU" dirty="0" err="1" smtClean="0"/>
              <a:t>к</a:t>
            </a:r>
            <a:r>
              <a:rPr lang="ru-RU" dirty="0" smtClean="0"/>
              <a:t> = 1 – </a:t>
            </a:r>
            <a:r>
              <a:rPr lang="ru-RU" dirty="0" err="1" smtClean="0"/>
              <a:t>З</a:t>
            </a:r>
            <a:r>
              <a:rPr lang="ru-RU" dirty="0" smtClean="0"/>
              <a:t> / У </a:t>
            </a:r>
            <a:r>
              <a:rPr lang="ru-RU" sz="2000" dirty="0" smtClean="0"/>
              <a:t>б</a:t>
            </a:r>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Контроль ассортимента</a:t>
            </a:r>
            <a:endParaRPr lang="ru-RU" dirty="0"/>
          </a:p>
        </p:txBody>
      </p:sp>
      <p:sp>
        <p:nvSpPr>
          <p:cNvPr id="3" name="Содержимое 2"/>
          <p:cNvSpPr>
            <a:spLocks noGrp="1"/>
          </p:cNvSpPr>
          <p:nvPr>
            <p:ph idx="1"/>
          </p:nvPr>
        </p:nvSpPr>
        <p:spPr/>
        <p:txBody>
          <a:bodyPr/>
          <a:lstStyle/>
          <a:p>
            <a:r>
              <a:rPr lang="ru-RU" dirty="0" smtClean="0"/>
              <a:t>Суть рыночной ассортиментной политики аптечной организации такова:  в условиях ранка конкуренции нужно сделать все, чтобы каждая ассортиментная позиция ждала своего потенциально больного. </a:t>
            </a:r>
          </a:p>
          <a:p>
            <a:r>
              <a:rPr lang="ru-RU" dirty="0" smtClean="0"/>
              <a:t> </a:t>
            </a:r>
            <a:r>
              <a:rPr lang="ru-RU" b="1" i="1" dirty="0" smtClean="0"/>
              <a:t>В нужное время и в нужном объеме.</a:t>
            </a:r>
            <a:r>
              <a:rPr lang="ru-RU" b="1" dirty="0" smtClean="0"/>
              <a:t>  </a:t>
            </a:r>
            <a:r>
              <a:rPr lang="ru-RU" dirty="0" smtClean="0"/>
              <a:t>А при реализации должно обеспечиваться получение </a:t>
            </a:r>
            <a:r>
              <a:rPr lang="ru-RU" b="1" i="1" dirty="0" smtClean="0"/>
              <a:t>прибыли.</a:t>
            </a:r>
            <a:r>
              <a:rPr lang="ru-RU" b="1" dirty="0" smtClean="0"/>
              <a:t> </a:t>
            </a:r>
            <a:endParaRPr lang="ru-RU"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54864" indent="0" eaLnBrk="1" fontAlgn="auto" hangingPunct="1">
              <a:spcAft>
                <a:spcPts val="0"/>
              </a:spcAft>
              <a:defRPr/>
            </a:pPr>
            <a:r>
              <a:rPr lang="ru-RU" sz="2400" dirty="0" smtClean="0"/>
              <a:t>Удовлетворение потребностей больного человека в лекарствах- главное в фармацевтическом маркетинге и рыночной экономики в фармацевтической  области</a:t>
            </a:r>
            <a:endParaRPr lang="ru-RU" sz="2400" dirty="0">
              <a:solidFill>
                <a:schemeClr val="tx2">
                  <a:tint val="100000"/>
                  <a:shade val="90000"/>
                  <a:satMod val="250000"/>
                  <a:alpha val="100000"/>
                </a:schemeClr>
              </a:solidFill>
            </a:endParaRPr>
          </a:p>
        </p:txBody>
      </p:sp>
      <p:sp>
        <p:nvSpPr>
          <p:cNvPr id="3" name="Содержимое 2"/>
          <p:cNvSpPr>
            <a:spLocks noGrp="1"/>
          </p:cNvSpPr>
          <p:nvPr>
            <p:ph idx="1"/>
          </p:nvPr>
        </p:nvSpPr>
        <p:spPr/>
        <p:txBody>
          <a:bodyPr>
            <a:normAutofit lnSpcReduction="10000"/>
          </a:bodyPr>
          <a:lstStyle/>
          <a:p>
            <a:pPr eaLnBrk="1" fontAlgn="auto" hangingPunct="1">
              <a:spcBef>
                <a:spcPts val="0"/>
              </a:spcBef>
              <a:spcAft>
                <a:spcPts val="0"/>
              </a:spcAft>
              <a:buFont typeface="Wingdings 2"/>
              <a:buChar char=""/>
              <a:defRPr/>
            </a:pPr>
            <a:r>
              <a:rPr lang="ru-RU" dirty="0" smtClean="0"/>
              <a:t>Всестороннее </a:t>
            </a:r>
            <a:r>
              <a:rPr lang="ru-RU" dirty="0" smtClean="0">
                <a:solidFill>
                  <a:schemeClr val="accent6">
                    <a:lumMod val="50000"/>
                  </a:schemeClr>
                </a:solidFill>
              </a:rPr>
              <a:t>изучение факторов, влияющих на процесс потребления </a:t>
            </a:r>
            <a:r>
              <a:rPr lang="ru-RU" dirty="0" smtClean="0"/>
              <a:t>товаров аптечного ассортимента, необходимо проводить для:</a:t>
            </a:r>
          </a:p>
          <a:p>
            <a:pPr eaLnBrk="1" fontAlgn="auto" hangingPunct="1">
              <a:spcBef>
                <a:spcPts val="0"/>
              </a:spcBef>
              <a:spcAft>
                <a:spcPts val="0"/>
              </a:spcAft>
              <a:buFont typeface="Wingdings 2"/>
              <a:buNone/>
              <a:defRPr/>
            </a:pPr>
            <a:r>
              <a:rPr lang="ru-RU" dirty="0" smtClean="0"/>
              <a:t>-  </a:t>
            </a:r>
            <a:r>
              <a:rPr lang="ru-RU" b="1" dirty="0" smtClean="0">
                <a:solidFill>
                  <a:schemeClr val="accent6">
                    <a:lumMod val="50000"/>
                  </a:schemeClr>
                </a:solidFill>
              </a:rPr>
              <a:t>принятия эффективных управленческих решений</a:t>
            </a:r>
            <a:r>
              <a:rPr lang="ru-RU" dirty="0" smtClean="0"/>
              <a:t>, в том числе при выборе </a:t>
            </a:r>
            <a:r>
              <a:rPr lang="ru-RU" dirty="0" smtClean="0">
                <a:solidFill>
                  <a:schemeClr val="accent6">
                    <a:lumMod val="50000"/>
                  </a:schemeClr>
                </a:solidFill>
              </a:rPr>
              <a:t>рационального метода прогнозирования потребности</a:t>
            </a:r>
            <a:r>
              <a:rPr lang="ru-RU" dirty="0" smtClean="0"/>
              <a:t> в лекарственных препаратах и других группах фармацевтических товаров.</a:t>
            </a:r>
          </a:p>
          <a:p>
            <a:pPr eaLnBrk="1" fontAlgn="auto" hangingPunct="1">
              <a:spcBef>
                <a:spcPts val="0"/>
              </a:spcBef>
              <a:spcAft>
                <a:spcPts val="0"/>
              </a:spcAft>
              <a:buFont typeface="Wingdings 2"/>
              <a:buChar char=""/>
              <a:defRPr/>
            </a:pPr>
            <a:endParaRPr lang="ru-RU" dirty="0" smtClean="0"/>
          </a:p>
        </p:txBody>
      </p:sp>
      <p:sp>
        <p:nvSpPr>
          <p:cNvPr id="4" name="Номер слайда 3"/>
          <p:cNvSpPr>
            <a:spLocks noGrp="1"/>
          </p:cNvSpPr>
          <p:nvPr>
            <p:ph type="sldNum" sz="quarter" idx="12"/>
          </p:nvPr>
        </p:nvSpPr>
        <p:spPr/>
        <p:txBody>
          <a:bodyPr/>
          <a:lstStyle/>
          <a:p>
            <a:pPr>
              <a:defRPr/>
            </a:pPr>
            <a:fld id="{07100C8E-E6C7-4C2F-9F09-C170D1A94255}" type="slidenum">
              <a:rPr lang="ru-RU"/>
              <a:pPr>
                <a:defRPr/>
              </a:pPr>
              <a:t>25</a:t>
            </a:fld>
            <a:endParaRPr 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dirty="0" smtClean="0"/>
              <a:t>Определения</a:t>
            </a:r>
            <a:endParaRPr lang="ru-RU" dirty="0"/>
          </a:p>
        </p:txBody>
      </p:sp>
      <p:sp>
        <p:nvSpPr>
          <p:cNvPr id="3" name="Содержимое 2"/>
          <p:cNvSpPr>
            <a:spLocks noGrp="1"/>
          </p:cNvSpPr>
          <p:nvPr>
            <p:ph idx="1"/>
          </p:nvPr>
        </p:nvSpPr>
        <p:spPr>
          <a:xfrm>
            <a:off x="457200" y="857232"/>
            <a:ext cx="8229600" cy="5572164"/>
          </a:xfrm>
        </p:spPr>
        <p:txBody>
          <a:bodyPr/>
          <a:lstStyle/>
          <a:p>
            <a:r>
              <a:rPr lang="ru-RU" sz="2800" b="1" u="sng" dirty="0" smtClean="0"/>
              <a:t>Нужда</a:t>
            </a:r>
            <a:r>
              <a:rPr lang="ru-RU" sz="2800" dirty="0" smtClean="0"/>
              <a:t>- это испытываемый человеком недостаток в чем-то необходимом.</a:t>
            </a:r>
          </a:p>
          <a:p>
            <a:r>
              <a:rPr lang="ru-RU" sz="2800" b="1" u="sng" dirty="0" smtClean="0"/>
              <a:t>Потребность  - </a:t>
            </a:r>
            <a:r>
              <a:rPr lang="ru-RU" sz="2800" dirty="0" smtClean="0"/>
              <a:t>это нужда принявшая специфическую форму ( реальная нужда в чем -либо).</a:t>
            </a:r>
          </a:p>
          <a:p>
            <a:r>
              <a:rPr lang="ru-RU" sz="2800" b="1" u="sng" dirty="0" smtClean="0"/>
              <a:t>Спрос -</a:t>
            </a:r>
            <a:r>
              <a:rPr lang="ru-RU" sz="2800" b="1" dirty="0" smtClean="0"/>
              <a:t> </a:t>
            </a:r>
            <a:r>
              <a:rPr lang="ru-RU" sz="2800" dirty="0" smtClean="0"/>
              <a:t>это потребность в товарах и услугах, обеспеченная необходимыми денежными и другими платежными средствами.</a:t>
            </a:r>
          </a:p>
          <a:p>
            <a:r>
              <a:rPr lang="ru-RU" sz="2800" dirty="0" smtClean="0"/>
              <a:t>     </a:t>
            </a:r>
            <a:r>
              <a:rPr lang="ru-RU" sz="2800" b="1" u="sng" dirty="0" smtClean="0"/>
              <a:t>Потребление-</a:t>
            </a:r>
            <a:r>
              <a:rPr lang="ru-RU" sz="2800" b="1" dirty="0" smtClean="0"/>
              <a:t> </a:t>
            </a:r>
            <a:r>
              <a:rPr lang="ru-RU" sz="2800" dirty="0" smtClean="0"/>
              <a:t>это реализованная потребность в </a:t>
            </a:r>
            <a:r>
              <a:rPr lang="ru-RU" sz="2800" dirty="0" err="1" smtClean="0"/>
              <a:t>ЛС</a:t>
            </a:r>
            <a:r>
              <a:rPr lang="ru-RU" sz="2800" dirty="0" smtClean="0"/>
              <a:t> ( реализованный спрос).</a:t>
            </a:r>
          </a:p>
          <a:p>
            <a:r>
              <a:rPr lang="ru-RU" sz="2800" dirty="0" smtClean="0"/>
              <a:t>    </a:t>
            </a:r>
            <a:r>
              <a:rPr lang="ru-RU" sz="2800" b="1" u="sng" dirty="0" smtClean="0"/>
              <a:t>Предложение</a:t>
            </a:r>
            <a:r>
              <a:rPr lang="ru-RU" sz="2800" dirty="0" smtClean="0"/>
              <a:t> - это наличие </a:t>
            </a:r>
            <a:r>
              <a:rPr lang="ru-RU" sz="2800" dirty="0" err="1" smtClean="0"/>
              <a:t>ЛС</a:t>
            </a:r>
            <a:r>
              <a:rPr lang="ru-RU" sz="2800" dirty="0" smtClean="0"/>
              <a:t> на рынке и в аптечной сети.</a:t>
            </a:r>
            <a:endParaRPr lang="ru-RU" sz="28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54864" indent="0" eaLnBrk="1" fontAlgn="auto" hangingPunct="1">
              <a:spcAft>
                <a:spcPts val="0"/>
              </a:spcAft>
              <a:defRPr/>
            </a:pPr>
            <a:endParaRPr lang="ru-RU" dirty="0">
              <a:solidFill>
                <a:schemeClr val="tx2">
                  <a:tint val="100000"/>
                  <a:shade val="90000"/>
                  <a:satMod val="250000"/>
                  <a:alpha val="100000"/>
                </a:schemeClr>
              </a:solidFill>
            </a:endParaRPr>
          </a:p>
        </p:txBody>
      </p:sp>
      <p:sp>
        <p:nvSpPr>
          <p:cNvPr id="14339" name="Содержимое 2"/>
          <p:cNvSpPr>
            <a:spLocks noGrp="1"/>
          </p:cNvSpPr>
          <p:nvPr>
            <p:ph idx="1"/>
          </p:nvPr>
        </p:nvSpPr>
        <p:spPr/>
        <p:txBody>
          <a:bodyPr/>
          <a:lstStyle/>
          <a:p>
            <a:pPr eaLnBrk="1" hangingPunct="1"/>
            <a:r>
              <a:rPr lang="ru-RU" smtClean="0"/>
              <a:t>На потребление товаров аптечного ассортимента  и их потребительные свойства оказывает влияние целый ряд факторов, которые можно классифицировать по разным признакам. </a:t>
            </a:r>
          </a:p>
          <a:p>
            <a:pPr eaLnBrk="1" hangingPunct="1"/>
            <a:endParaRPr lang="ru-RU" smtClean="0"/>
          </a:p>
        </p:txBody>
      </p:sp>
      <p:sp>
        <p:nvSpPr>
          <p:cNvPr id="4" name="Номер слайда 3"/>
          <p:cNvSpPr>
            <a:spLocks noGrp="1"/>
          </p:cNvSpPr>
          <p:nvPr>
            <p:ph type="sldNum" sz="quarter" idx="12"/>
          </p:nvPr>
        </p:nvSpPr>
        <p:spPr/>
        <p:txBody>
          <a:bodyPr/>
          <a:lstStyle/>
          <a:p>
            <a:pPr>
              <a:defRPr/>
            </a:pPr>
            <a:fld id="{8DB35306-C651-4280-ABBE-F413DCC3E5C9}" type="slidenum">
              <a:rPr lang="ru-RU"/>
              <a:pPr>
                <a:defRPr/>
              </a:pPr>
              <a:t>27</a:t>
            </a:fld>
            <a:endParaRPr lang="ru-R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8003232" cy="720080"/>
          </a:xfrm>
        </p:spPr>
        <p:txBody>
          <a:bodyPr>
            <a:noAutofit/>
          </a:bodyPr>
          <a:lstStyle/>
          <a:p>
            <a:pPr marL="54864" indent="0" algn="l" eaLnBrk="1" fontAlgn="auto" hangingPunct="1">
              <a:spcAft>
                <a:spcPts val="0"/>
              </a:spcAft>
              <a:defRPr/>
            </a:pPr>
            <a:r>
              <a:rPr lang="ru-RU" sz="24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endParaRPr lang="ru-RU" sz="24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179388" y="908050"/>
          <a:ext cx="8713787" cy="5721606"/>
        </p:xfrm>
        <a:graphic>
          <a:graphicData uri="http://schemas.openxmlformats.org/drawingml/2006/table">
            <a:tbl>
              <a:tblPr/>
              <a:tblGrid>
                <a:gridCol w="2447925"/>
                <a:gridCol w="3240087"/>
                <a:gridCol w="3025775"/>
              </a:tblGrid>
              <a:tr h="32226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8421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Масштаб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Общие для всех товаров народного потребления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Уровень экономического развития страны, численность населения, доход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Общие для всех товаров аптечного ассортимента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4930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Специфические для конкретных групп товаров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Форма заболевания, возрастной состав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10128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Направление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Повышающие потребление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Приближение медицинской и лекарственной помощи к населению, увеличение доли лиц пожилого возраста, рост числа аптечных организаций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Понижающие потребление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Проведение профилактических мероприятий, внедрение пролонгиро­ванных препаратов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62865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Содержание</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Качественные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Форма заболевания, профессионализм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Количественные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населения,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bl>
          </a:graphicData>
        </a:graphic>
      </p:graphicFrame>
      <p:sp>
        <p:nvSpPr>
          <p:cNvPr id="5" name="Номер слайда 4"/>
          <p:cNvSpPr>
            <a:spLocks noGrp="1"/>
          </p:cNvSpPr>
          <p:nvPr>
            <p:ph type="sldNum" sz="quarter" idx="12"/>
          </p:nvPr>
        </p:nvSpPr>
        <p:spPr/>
        <p:txBody>
          <a:bodyPr/>
          <a:lstStyle/>
          <a:p>
            <a:pPr>
              <a:defRPr/>
            </a:pPr>
            <a:fld id="{F8ABC895-72FC-48DF-A5F8-2FCB1A32CC08}" type="slidenum">
              <a:rPr lang="ru-RU"/>
              <a:pPr>
                <a:defRPr/>
              </a:pPr>
              <a:t>28</a:t>
            </a:fld>
            <a:endParaRPr lang="ru-RU"/>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53536"/>
            <a:ext cx="8075240" cy="943216"/>
          </a:xfrm>
        </p:spPr>
        <p:txBody>
          <a:bodyPr>
            <a:noAutofit/>
          </a:bodyPr>
          <a:lstStyle/>
          <a:p>
            <a:pPr marL="54864" indent="0" algn="l" eaLnBrk="1" fontAlgn="auto" hangingPunct="1">
              <a:spcAft>
                <a:spcPts val="0"/>
              </a:spcAft>
              <a:defRPr/>
            </a:pPr>
            <a:r>
              <a:rPr lang="ru-RU" sz="24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r>
              <a:rPr lang="ru-RU" sz="2000" i="1" dirty="0" smtClean="0">
                <a:solidFill>
                  <a:schemeClr val="tx2">
                    <a:tint val="100000"/>
                    <a:shade val="90000"/>
                    <a:satMod val="250000"/>
                    <a:alpha val="100000"/>
                  </a:schemeClr>
                </a:solidFill>
              </a:rPr>
              <a:t>( продолжение табл.)</a:t>
            </a:r>
            <a:endParaRPr lang="ru-RU" sz="20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323850" y="1196975"/>
          <a:ext cx="8640763" cy="5380863"/>
        </p:xfrm>
        <a:graphic>
          <a:graphicData uri="http://schemas.openxmlformats.org/drawingml/2006/table">
            <a:tbl>
              <a:tblPr/>
              <a:tblGrid>
                <a:gridCol w="1727200"/>
                <a:gridCol w="3673475"/>
                <a:gridCol w="3240088"/>
              </a:tblGrid>
              <a:tr h="4476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84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1" u="none" strike="noStrike" cap="none" normalizeH="0" baseline="0" smtClean="0">
                          <a:ln>
                            <a:noFill/>
                          </a:ln>
                          <a:solidFill>
                            <a:srgbClr val="9D3232"/>
                          </a:solidFill>
                          <a:effectLst/>
                          <a:latin typeface="Calibri" pitchFamily="34" charset="0"/>
                          <a:cs typeface="Times New Roman" pitchFamily="18" charset="0"/>
                        </a:rPr>
                        <a:t>Тип носителя</a:t>
                      </a:r>
                      <a:endParaRPr kumimoji="0" lang="ru-RU" sz="18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Влияющие на институционального потребителя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Географический сегмент деятельно­сти, специфика заболеваемости в сегменте, стоимость потребляемых товаров и услуг, каналы товародвижения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 промежуточных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Схемы лечения, наличие ограничи­тельных перечней, индивидуальные предпочтения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 конечных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Назначения врача и индивидуаль­ные предпочтения, стоимость</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784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Продолжительность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Постоянные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Изменение численности населения, количества медицинских и аптеч­ных организаций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Временные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Сезонность потребления лекарст­венных препаратов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1" u="none" strike="noStrike" cap="none" normalizeH="0" baseline="0" smtClean="0">
                          <a:ln>
                            <a:noFill/>
                          </a:ln>
                          <a:solidFill>
                            <a:srgbClr val="9D3232"/>
                          </a:solidFill>
                          <a:effectLst/>
                          <a:latin typeface="Calibri" pitchFamily="34" charset="0"/>
                          <a:cs typeface="Times New Roman" pitchFamily="18" charset="0"/>
                        </a:rPr>
                        <a:t>Сила воздействия</a:t>
                      </a:r>
                      <a:endParaRPr kumimoji="0" lang="ru-RU" sz="18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Сильные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Умеренные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Возрастной состав населения, про­ведение профилактических меро­приятий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4476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Слабые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Культурный уровень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515D8C2B-00C3-4764-9C08-68F40BE32482}" type="slidenum">
              <a:rPr lang="ru-RU"/>
              <a:pPr>
                <a:defRPr/>
              </a:pPr>
              <a:t>29</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428628"/>
          </a:xfrm>
        </p:spPr>
        <p:txBody>
          <a:bodyPr/>
          <a:lstStyle/>
          <a:p>
            <a:r>
              <a:rPr lang="ru-RU" b="1" dirty="0" smtClean="0"/>
              <a:t>Определения</a:t>
            </a:r>
            <a:endParaRPr lang="ru-RU" dirty="0"/>
          </a:p>
        </p:txBody>
      </p:sp>
      <p:sp>
        <p:nvSpPr>
          <p:cNvPr id="3" name="Содержимое 2"/>
          <p:cNvSpPr>
            <a:spLocks noGrp="1"/>
          </p:cNvSpPr>
          <p:nvPr>
            <p:ph idx="1"/>
          </p:nvPr>
        </p:nvSpPr>
        <p:spPr>
          <a:xfrm>
            <a:off x="285720" y="785794"/>
            <a:ext cx="8643998" cy="5340369"/>
          </a:xfrm>
        </p:spPr>
        <p:txBody>
          <a:bodyPr/>
          <a:lstStyle/>
          <a:p>
            <a:r>
              <a:rPr lang="ru-RU" sz="2200" b="1" dirty="0" smtClean="0"/>
              <a:t>Товарная политика</a:t>
            </a:r>
            <a:r>
              <a:rPr lang="ru-RU" sz="2200" dirty="0" smtClean="0"/>
              <a:t> - это стратегия и основные направления формирования ассортимента </a:t>
            </a:r>
            <a:r>
              <a:rPr lang="ru-RU" sz="2200" dirty="0" err="1" smtClean="0"/>
              <a:t>фарморганизации</a:t>
            </a:r>
            <a:r>
              <a:rPr lang="ru-RU" sz="2200" dirty="0" smtClean="0"/>
              <a:t>.</a:t>
            </a:r>
          </a:p>
          <a:p>
            <a:r>
              <a:rPr lang="ru-RU" sz="2200" b="1" dirty="0" smtClean="0"/>
              <a:t>Товарная номенклатура – </a:t>
            </a:r>
            <a:r>
              <a:rPr lang="ru-RU" sz="2200" dirty="0" smtClean="0"/>
              <a:t>совокупность ассортиментных групп и товарных единиц в них.</a:t>
            </a:r>
          </a:p>
          <a:p>
            <a:r>
              <a:rPr lang="ru-RU" sz="2200" dirty="0" smtClean="0"/>
              <a:t>Формирование  товарной номенклатуры зависит от подхода фарм. организации к объединению товаров в ассортиментные группы.</a:t>
            </a:r>
          </a:p>
          <a:p>
            <a:r>
              <a:rPr lang="ru-RU" sz="2200" b="1" dirty="0" smtClean="0"/>
              <a:t>Ассортиментная группа  - </a:t>
            </a:r>
            <a:r>
              <a:rPr lang="ru-RU" sz="2200" dirty="0" smtClean="0"/>
              <a:t>это группа товаров, тесно связанных между собой в зависимости от  одного из доминантных признаков ( по функциональному назначению - </a:t>
            </a:r>
            <a:r>
              <a:rPr lang="ru-RU" sz="2200" dirty="0" err="1" smtClean="0"/>
              <a:t>ЛС</a:t>
            </a:r>
            <a:r>
              <a:rPr lang="ru-RU" sz="2200" dirty="0" smtClean="0"/>
              <a:t>, </a:t>
            </a:r>
            <a:r>
              <a:rPr lang="ru-RU" sz="2200" dirty="0" err="1" smtClean="0"/>
              <a:t>ИМН</a:t>
            </a:r>
            <a:r>
              <a:rPr lang="ru-RU" sz="2200" dirty="0" smtClean="0"/>
              <a:t>, МТ, диагностические , </a:t>
            </a:r>
            <a:r>
              <a:rPr lang="ru-RU" sz="2200" dirty="0" err="1" smtClean="0"/>
              <a:t>дез</a:t>
            </a:r>
            <a:r>
              <a:rPr lang="ru-RU" sz="2200" dirty="0" smtClean="0"/>
              <a:t> средства и предметы ухода за детьми,  предметы оптики, детское и </a:t>
            </a:r>
            <a:r>
              <a:rPr lang="ru-RU" sz="2200" dirty="0" err="1" smtClean="0"/>
              <a:t>диетич</a:t>
            </a:r>
            <a:r>
              <a:rPr lang="ru-RU" sz="2200" dirty="0" smtClean="0"/>
              <a:t>. питание т.д.)</a:t>
            </a:r>
          </a:p>
          <a:p>
            <a:r>
              <a:rPr lang="ru-RU" sz="2200" b="1" dirty="0" smtClean="0"/>
              <a:t>Ассортиментная позиция  ( товарная единица)- </a:t>
            </a:r>
            <a:r>
              <a:rPr lang="ru-RU" sz="2200" dirty="0" smtClean="0"/>
              <a:t>это конкретный товар с индивидуальными, присущими только ему характеристиками</a:t>
            </a:r>
            <a:endParaRPr lang="ru-RU"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1143000"/>
          </a:xfrm>
        </p:spPr>
        <p:txBody>
          <a:bodyPr>
            <a:normAutofit fontScale="90000"/>
          </a:bodyPr>
          <a:lstStyle/>
          <a:p>
            <a:pPr marL="54864" indent="0" algn="l" eaLnBrk="1" fontAlgn="auto" hangingPunct="1">
              <a:spcAft>
                <a:spcPts val="0"/>
              </a:spcAft>
              <a:defRPr/>
            </a:pPr>
            <a:r>
              <a:rPr lang="ru-RU" sz="28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r>
              <a:rPr lang="ru-RU" sz="2400" i="1" dirty="0" smtClean="0">
                <a:solidFill>
                  <a:schemeClr val="tx2">
                    <a:tint val="100000"/>
                    <a:shade val="90000"/>
                    <a:satMod val="250000"/>
                    <a:alpha val="100000"/>
                  </a:schemeClr>
                </a:solidFill>
              </a:rPr>
              <a:t>( окончание табл.)</a:t>
            </a:r>
            <a:endParaRPr lang="ru-RU" sz="28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457200" y="1646238"/>
          <a:ext cx="8229600" cy="3898392"/>
        </p:xfrm>
        <a:graphic>
          <a:graphicData uri="http://schemas.openxmlformats.org/drawingml/2006/table">
            <a:tbl>
              <a:tblPr/>
              <a:tblGrid>
                <a:gridCol w="2743200"/>
                <a:gridCol w="2743200"/>
                <a:gridCol w="2743200"/>
              </a:tblGrid>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1" u="none" strike="noStrike" cap="none" normalizeH="0" baseline="0" smtClean="0">
                          <a:ln>
                            <a:noFill/>
                          </a:ln>
                          <a:solidFill>
                            <a:srgbClr val="9D3232"/>
                          </a:solidFill>
                          <a:effectLst/>
                          <a:latin typeface="Calibri" pitchFamily="34" charset="0"/>
                          <a:cs typeface="Times New Roman" pitchFamily="18" charset="0"/>
                        </a:rPr>
                        <a:t>Характер воздействия</a:t>
                      </a:r>
                      <a:endParaRPr kumimoji="0" lang="ru-RU" sz="24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Объективные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9D3232"/>
                          </a:solidFill>
                          <a:effectLst/>
                          <a:latin typeface="Calibri" pitchFamily="34" charset="0"/>
                          <a:cs typeface="Times New Roman" pitchFamily="18" charset="0"/>
                        </a:rPr>
                        <a:t>Субъективные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Здоровье конкретного человека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9D3232"/>
                          </a:solidFill>
                          <a:effectLst/>
                          <a:latin typeface="Calibri" pitchFamily="34" charset="0"/>
                          <a:cs typeface="Times New Roman" pitchFamily="18" charset="0"/>
                        </a:rPr>
                        <a:t>Случайные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Стихийное бедствие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E08D2E23-F61A-4A44-BE01-F7B2A6C86DDA}" type="slidenum">
              <a:rPr lang="ru-RU"/>
              <a:pPr>
                <a:defRPr/>
              </a:pPr>
              <a:t>30</a:t>
            </a:fld>
            <a:endParaRPr lang="ru-R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746108"/>
          </a:xfrm>
        </p:spPr>
        <p:txBody>
          <a:bodyPr>
            <a:normAutofit fontScale="90000"/>
          </a:bodyPr>
          <a:lstStyle/>
          <a:p>
            <a:pPr algn="ctr"/>
            <a:r>
              <a:rPr lang="ru-RU" dirty="0" smtClean="0"/>
              <a:t>Виды спроса</a:t>
            </a:r>
            <a:endParaRPr lang="ru-RU" dirty="0"/>
          </a:p>
        </p:txBody>
      </p:sp>
      <p:sp>
        <p:nvSpPr>
          <p:cNvPr id="3" name="Содержимое 2"/>
          <p:cNvSpPr>
            <a:spLocks noGrp="1"/>
          </p:cNvSpPr>
          <p:nvPr>
            <p:ph idx="1"/>
          </p:nvPr>
        </p:nvSpPr>
        <p:spPr>
          <a:xfrm>
            <a:off x="457200" y="1142984"/>
            <a:ext cx="8229600" cy="5286412"/>
          </a:xfrm>
        </p:spPr>
        <p:txBody>
          <a:bodyPr/>
          <a:lstStyle/>
          <a:p>
            <a:r>
              <a:rPr lang="ru-RU" sz="2000" u="sng" dirty="0" smtClean="0"/>
              <a:t>В зависимости от </a:t>
            </a:r>
            <a:r>
              <a:rPr lang="ru-RU" sz="2000" b="1" u="sng" dirty="0" smtClean="0"/>
              <a:t>степени удовлетворения</a:t>
            </a:r>
            <a:r>
              <a:rPr lang="ru-RU" sz="2000" u="sng" dirty="0" smtClean="0"/>
              <a:t>:</a:t>
            </a:r>
            <a:endParaRPr lang="ru-RU" sz="2000" dirty="0" smtClean="0"/>
          </a:p>
          <a:p>
            <a:r>
              <a:rPr lang="ru-RU" sz="2000" i="1" u="sng" dirty="0" smtClean="0"/>
              <a:t>Действительный спрос- </a:t>
            </a:r>
            <a:r>
              <a:rPr lang="ru-RU" sz="2000" dirty="0" smtClean="0"/>
              <a:t>это возможность населения действительно приобрести </a:t>
            </a:r>
            <a:r>
              <a:rPr lang="ru-RU" sz="2000" dirty="0" err="1" smtClean="0"/>
              <a:t>ЛС</a:t>
            </a:r>
            <a:r>
              <a:rPr lang="ru-RU" sz="2000" dirty="0" smtClean="0"/>
              <a:t> и др. товары а/ ассортимента ( есть потребность в них и есть средства оплатить за товар). Действительный спрос равен числу обращений в аптеку.</a:t>
            </a:r>
          </a:p>
          <a:p>
            <a:r>
              <a:rPr lang="ru-RU" sz="2000" i="1" u="sng" dirty="0" smtClean="0"/>
              <a:t>Реализованный спрос </a:t>
            </a:r>
            <a:r>
              <a:rPr lang="ru-RU" sz="2000" dirty="0" smtClean="0"/>
              <a:t>- это покупка товаров и услуг. Показателем реализованного спроса населения в товарах а/ассортимента является </a:t>
            </a:r>
            <a:r>
              <a:rPr lang="ru-RU" sz="2000" u="sng" dirty="0" smtClean="0"/>
              <a:t>розничный товарооборот </a:t>
            </a:r>
            <a:r>
              <a:rPr lang="ru-RU" sz="2000" dirty="0" smtClean="0"/>
              <a:t>аптечной организации.</a:t>
            </a:r>
          </a:p>
          <a:p>
            <a:r>
              <a:rPr lang="ru-RU" sz="2000" i="1" u="sng" dirty="0" smtClean="0"/>
              <a:t>Неудовлетворенный спрос</a:t>
            </a:r>
            <a:r>
              <a:rPr lang="ru-RU" sz="2000" i="1" dirty="0" smtClean="0"/>
              <a:t>- </a:t>
            </a:r>
            <a:r>
              <a:rPr lang="ru-RU" sz="2000" dirty="0" smtClean="0"/>
              <a:t>это спрос нереализованный из-за отсутствия  необходимого товара по различным причинам. Это разница между действительным и реализованным спросом. </a:t>
            </a:r>
          </a:p>
          <a:p>
            <a:pPr>
              <a:buNone/>
            </a:pPr>
            <a:endParaRPr lang="ru-RU" sz="2000" dirty="0" smtClean="0"/>
          </a:p>
          <a:p>
            <a:pPr>
              <a:buNone/>
            </a:pPr>
            <a:r>
              <a:rPr lang="ru-RU" sz="2000" dirty="0" smtClean="0"/>
              <a:t>В зависимости от того, кто выступает инициатором (генератором) спроса на </a:t>
            </a:r>
            <a:r>
              <a:rPr lang="ru-RU" sz="2000" dirty="0" err="1" smtClean="0"/>
              <a:t>ЛС</a:t>
            </a:r>
            <a:r>
              <a:rPr lang="ru-RU" sz="2000" dirty="0" smtClean="0"/>
              <a:t>:</a:t>
            </a:r>
          </a:p>
          <a:p>
            <a:r>
              <a:rPr lang="ru-RU" sz="2000" dirty="0" smtClean="0"/>
              <a:t>Спрос , </a:t>
            </a:r>
            <a:r>
              <a:rPr lang="ru-RU" sz="2000" i="1" u="sng" dirty="0" smtClean="0"/>
              <a:t>форсированный врачом</a:t>
            </a:r>
          </a:p>
          <a:p>
            <a:r>
              <a:rPr lang="ru-RU" sz="2000" dirty="0" smtClean="0"/>
              <a:t>Спрос, </a:t>
            </a:r>
            <a:r>
              <a:rPr lang="ru-RU" sz="2000" i="1" u="sng" dirty="0" smtClean="0"/>
              <a:t>форсированный пациентом</a:t>
            </a:r>
            <a:endParaRPr lang="ru-RU" sz="2000" dirty="0" smtClean="0"/>
          </a:p>
          <a:p>
            <a:endParaRPr lang="ru-RU" sz="1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31</a:t>
            </a:fld>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460356"/>
          </a:xfrm>
        </p:spPr>
        <p:txBody>
          <a:bodyPr>
            <a:normAutofit fontScale="90000"/>
          </a:bodyPr>
          <a:lstStyle/>
          <a:p>
            <a:pPr algn="ctr"/>
            <a:r>
              <a:rPr lang="ru-RU" dirty="0" smtClean="0"/>
              <a:t>продолжение</a:t>
            </a:r>
            <a:endParaRPr lang="ru-RU" dirty="0"/>
          </a:p>
        </p:txBody>
      </p:sp>
      <p:sp>
        <p:nvSpPr>
          <p:cNvPr id="3" name="Содержимое 2"/>
          <p:cNvSpPr>
            <a:spLocks noGrp="1"/>
          </p:cNvSpPr>
          <p:nvPr>
            <p:ph idx="1"/>
          </p:nvPr>
        </p:nvSpPr>
        <p:spPr>
          <a:xfrm>
            <a:off x="457200" y="928670"/>
            <a:ext cx="8229600" cy="5715040"/>
          </a:xfrm>
        </p:spPr>
        <p:txBody>
          <a:bodyPr/>
          <a:lstStyle/>
          <a:p>
            <a:r>
              <a:rPr lang="ru-RU" sz="1600" dirty="0" smtClean="0"/>
              <a:t>В зависимости от </a:t>
            </a:r>
            <a:r>
              <a:rPr lang="ru-RU" sz="1600" b="1" dirty="0" smtClean="0"/>
              <a:t>интенсивности спроса </a:t>
            </a:r>
            <a:r>
              <a:rPr lang="ru-RU" sz="1600" dirty="0" smtClean="0"/>
              <a:t>различают:</a:t>
            </a:r>
          </a:p>
          <a:p>
            <a:r>
              <a:rPr lang="ru-RU" sz="1600" dirty="0" smtClean="0"/>
              <a:t>    </a:t>
            </a:r>
            <a:r>
              <a:rPr lang="ru-RU" sz="1600" i="1" dirty="0" smtClean="0"/>
              <a:t>Формирующийся спрос</a:t>
            </a:r>
            <a:r>
              <a:rPr lang="ru-RU" sz="1600" dirty="0" smtClean="0"/>
              <a:t>- это спрос на новые, незнакомые или малознакомые </a:t>
            </a:r>
          </a:p>
          <a:p>
            <a:r>
              <a:rPr lang="ru-RU" sz="1600" dirty="0" smtClean="0"/>
              <a:t>            товары аптечного ассортимента и услуги.</a:t>
            </a:r>
          </a:p>
          <a:p>
            <a:r>
              <a:rPr lang="ru-RU" sz="1600" dirty="0" smtClean="0"/>
              <a:t>    </a:t>
            </a:r>
            <a:r>
              <a:rPr lang="ru-RU" sz="1600" i="1" dirty="0" smtClean="0"/>
              <a:t>Интенсивный спрос</a:t>
            </a:r>
            <a:r>
              <a:rPr lang="ru-RU" sz="1600" dirty="0" smtClean="0"/>
              <a:t>- это быстро возрастающий спрос на новые, </a:t>
            </a:r>
          </a:p>
          <a:p>
            <a:r>
              <a:rPr lang="ru-RU" sz="1600" dirty="0" smtClean="0"/>
              <a:t>           высококачественные товары а/ ассортимента и услуги.  </a:t>
            </a:r>
          </a:p>
          <a:p>
            <a:r>
              <a:rPr lang="ru-RU" sz="1600" dirty="0" smtClean="0"/>
              <a:t>      </a:t>
            </a:r>
            <a:r>
              <a:rPr lang="ru-RU" sz="1600" i="1" dirty="0" smtClean="0"/>
              <a:t>Стабилизированный спрос</a:t>
            </a:r>
            <a:r>
              <a:rPr lang="ru-RU" sz="1600" dirty="0" smtClean="0"/>
              <a:t>- спрос на товары и услуги, динамика которого </a:t>
            </a:r>
          </a:p>
          <a:p>
            <a:r>
              <a:rPr lang="ru-RU" sz="1600" dirty="0" smtClean="0"/>
              <a:t>           постоянна.</a:t>
            </a:r>
          </a:p>
          <a:p>
            <a:r>
              <a:rPr lang="ru-RU" sz="1600" dirty="0" smtClean="0"/>
              <a:t> </a:t>
            </a:r>
            <a:r>
              <a:rPr lang="ru-RU" sz="1600" i="1" dirty="0" smtClean="0"/>
              <a:t>Угасающий спрос</a:t>
            </a:r>
            <a:r>
              <a:rPr lang="ru-RU" sz="1600" dirty="0" smtClean="0"/>
              <a:t>- это спрос на товары, заканчивающие свой жизненный </a:t>
            </a:r>
          </a:p>
          <a:p>
            <a:r>
              <a:rPr lang="ru-RU" sz="1600" dirty="0" smtClean="0"/>
              <a:t>           цикл , на малоэффективные, устаревшие </a:t>
            </a:r>
            <a:r>
              <a:rPr lang="ru-RU" sz="1600" dirty="0" err="1" smtClean="0"/>
              <a:t>ЛС</a:t>
            </a:r>
            <a:r>
              <a:rPr lang="ru-RU" sz="1600" dirty="0" smtClean="0"/>
              <a:t>.</a:t>
            </a:r>
          </a:p>
          <a:p>
            <a:r>
              <a:rPr lang="ru-RU" sz="1600" dirty="0" smtClean="0"/>
              <a:t>   Отрицательный спрос - когда спрос на товары и услуги вообще не возникает.</a:t>
            </a:r>
          </a:p>
          <a:p>
            <a:endParaRPr lang="ru-RU" sz="1600" dirty="0" smtClean="0"/>
          </a:p>
          <a:p>
            <a:r>
              <a:rPr lang="ru-RU" sz="1600" dirty="0" smtClean="0"/>
              <a:t>В зависимости от </a:t>
            </a:r>
            <a:r>
              <a:rPr lang="ru-RU" sz="1600" b="1" dirty="0" smtClean="0"/>
              <a:t>периодичности возникновения спроса </a:t>
            </a:r>
            <a:r>
              <a:rPr lang="ru-RU" sz="1600" dirty="0" smtClean="0"/>
              <a:t>различают:</a:t>
            </a:r>
          </a:p>
          <a:p>
            <a:r>
              <a:rPr lang="ru-RU" sz="1600" i="1" dirty="0" smtClean="0"/>
              <a:t>Периодический спрос</a:t>
            </a:r>
            <a:r>
              <a:rPr lang="ru-RU" sz="1600" dirty="0" smtClean="0"/>
              <a:t>- спрос через определенные периоды </a:t>
            </a:r>
          </a:p>
          <a:p>
            <a:r>
              <a:rPr lang="ru-RU" sz="1600" i="1" dirty="0" smtClean="0"/>
              <a:t>Импульсивный спрос</a:t>
            </a:r>
            <a:r>
              <a:rPr lang="ru-RU" sz="1600" dirty="0" smtClean="0"/>
              <a:t>- спрос в любое время без всякой периодичности и под </a:t>
            </a:r>
          </a:p>
          <a:p>
            <a:r>
              <a:rPr lang="ru-RU" sz="1600" dirty="0" smtClean="0"/>
              <a:t>            влиянием рекламы или других факторов</a:t>
            </a:r>
          </a:p>
          <a:p>
            <a:endParaRPr lang="ru-RU" sz="1600" b="1" dirty="0" smtClean="0"/>
          </a:p>
          <a:p>
            <a:r>
              <a:rPr lang="ru-RU" sz="1600" b="1" dirty="0" smtClean="0"/>
              <a:t>Местоположение</a:t>
            </a:r>
            <a:r>
              <a:rPr lang="ru-RU" sz="1600" dirty="0" smtClean="0"/>
              <a:t> аптечной организации также оказывает влияние на спрос.</a:t>
            </a:r>
          </a:p>
          <a:p>
            <a:r>
              <a:rPr lang="ru-RU" sz="1600" dirty="0" smtClean="0"/>
              <a:t>Такое местоположение аптечных организаций называют </a:t>
            </a:r>
            <a:r>
              <a:rPr lang="ru-RU" sz="1600" i="1" dirty="0" smtClean="0"/>
              <a:t>Зоной проявления </a:t>
            </a:r>
            <a:endParaRPr lang="ru-RU" sz="1600" dirty="0" smtClean="0"/>
          </a:p>
          <a:p>
            <a:r>
              <a:rPr lang="ru-RU" sz="1600" i="1" dirty="0" smtClean="0"/>
              <a:t>       максимального спроса.</a:t>
            </a:r>
            <a:endParaRPr lang="ru-RU" sz="1600" dirty="0" smtClean="0"/>
          </a:p>
          <a:p>
            <a:r>
              <a:rPr lang="ru-RU" sz="1600" dirty="0" smtClean="0"/>
              <a:t>       </a:t>
            </a:r>
            <a:r>
              <a:rPr lang="ru-RU" sz="1600" i="1" dirty="0" smtClean="0"/>
              <a:t>Зоной проявления среднего спроса </a:t>
            </a:r>
            <a:r>
              <a:rPr lang="ru-RU" sz="1600" dirty="0" smtClean="0"/>
              <a:t>на товары а/ассортимента- торговые </a:t>
            </a:r>
          </a:p>
          <a:p>
            <a:r>
              <a:rPr lang="ru-RU" sz="1600" dirty="0" smtClean="0"/>
              <a:t>       центры и спальные районы микрорайона.</a:t>
            </a:r>
          </a:p>
          <a:p>
            <a:r>
              <a:rPr lang="ru-RU" sz="1600" dirty="0" smtClean="0"/>
              <a:t>       </a:t>
            </a:r>
            <a:r>
              <a:rPr lang="ru-RU" sz="1600" i="1" dirty="0" smtClean="0"/>
              <a:t>Зоной проявления пониженного спроса </a:t>
            </a:r>
            <a:r>
              <a:rPr lang="ru-RU" sz="1600" dirty="0" smtClean="0"/>
              <a:t>являются районы новостроек, </a:t>
            </a:r>
          </a:p>
          <a:p>
            <a:r>
              <a:rPr lang="ru-RU" sz="1600" dirty="0" smtClean="0"/>
              <a:t>       отдаленные районы.</a:t>
            </a:r>
          </a:p>
          <a:p>
            <a:endParaRPr lang="ru-RU" sz="1600" dirty="0" smtClean="0"/>
          </a:p>
          <a:p>
            <a:endParaRPr lang="ru-RU" sz="1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32</a:t>
            </a:fld>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Методы определения потребности в </a:t>
            </a:r>
            <a:r>
              <a:rPr lang="ru-RU" dirty="0" err="1" smtClean="0"/>
              <a:t>ЛП</a:t>
            </a:r>
            <a:endParaRPr lang="ru-RU" dirty="0"/>
          </a:p>
        </p:txBody>
      </p:sp>
      <p:sp>
        <p:nvSpPr>
          <p:cNvPr id="3" name="Содержимое 2"/>
          <p:cNvSpPr>
            <a:spLocks noGrp="1"/>
          </p:cNvSpPr>
          <p:nvPr>
            <p:ph idx="1"/>
          </p:nvPr>
        </p:nvSpPr>
        <p:spPr/>
        <p:txBody>
          <a:bodyPr/>
          <a:lstStyle/>
          <a:p>
            <a:r>
              <a:rPr lang="ru-RU" sz="3600" dirty="0" smtClean="0"/>
              <a:t>Нормативный метод</a:t>
            </a:r>
          </a:p>
          <a:p>
            <a:endParaRPr lang="ru-RU" sz="3600" dirty="0" smtClean="0"/>
          </a:p>
          <a:p>
            <a:r>
              <a:rPr lang="ru-RU" sz="3600" dirty="0" smtClean="0"/>
              <a:t>Экономико-математические методы</a:t>
            </a:r>
          </a:p>
          <a:p>
            <a:pPr algn="ctr">
              <a:buNone/>
            </a:pPr>
            <a:r>
              <a:rPr lang="ru-RU" sz="3600" dirty="0" smtClean="0"/>
              <a:t>Однофакторные и многофакторные</a:t>
            </a:r>
          </a:p>
          <a:p>
            <a:pPr algn="ctr">
              <a:buNone/>
            </a:pPr>
            <a:endParaRPr lang="ru-RU" sz="3600" dirty="0" smtClean="0"/>
          </a:p>
          <a:p>
            <a:r>
              <a:rPr lang="ru-RU" sz="3600" dirty="0" smtClean="0"/>
              <a:t>Логико-экономические методы</a:t>
            </a:r>
            <a:endParaRPr lang="ru-RU" sz="3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33</a:t>
            </a:fld>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Классификация </a:t>
            </a:r>
            <a:r>
              <a:rPr lang="ru-RU" dirty="0" err="1" smtClean="0"/>
              <a:t>ЛП</a:t>
            </a:r>
            <a:r>
              <a:rPr lang="ru-RU" dirty="0" smtClean="0"/>
              <a:t> по особенностям потребления</a:t>
            </a:r>
            <a:endParaRPr lang="ru-RU" dirty="0"/>
          </a:p>
        </p:txBody>
      </p:sp>
      <p:sp>
        <p:nvSpPr>
          <p:cNvPr id="3" name="Содержимое 2"/>
          <p:cNvSpPr>
            <a:spLocks noGrp="1"/>
          </p:cNvSpPr>
          <p:nvPr>
            <p:ph idx="1"/>
          </p:nvPr>
        </p:nvSpPr>
        <p:spPr/>
        <p:txBody>
          <a:bodyPr/>
          <a:lstStyle/>
          <a:p>
            <a:r>
              <a:rPr lang="ru-RU" dirty="0" err="1" smtClean="0"/>
              <a:t>ЛП</a:t>
            </a:r>
            <a:r>
              <a:rPr lang="ru-RU" dirty="0" smtClean="0"/>
              <a:t>, потребление которых нормируется</a:t>
            </a:r>
          </a:p>
          <a:p>
            <a:pPr algn="ctr">
              <a:buNone/>
            </a:pPr>
            <a:r>
              <a:rPr lang="ru-RU" dirty="0" err="1" smtClean="0"/>
              <a:t>П=Н</a:t>
            </a:r>
            <a:r>
              <a:rPr lang="ru-RU" dirty="0" smtClean="0"/>
              <a:t>*К</a:t>
            </a:r>
          </a:p>
          <a:p>
            <a:pPr algn="ctr">
              <a:buNone/>
            </a:pPr>
            <a:endParaRPr lang="ru-RU" dirty="0" smtClean="0"/>
          </a:p>
          <a:p>
            <a:r>
              <a:rPr lang="ru-RU" dirty="0" err="1" smtClean="0"/>
              <a:t>ЛП</a:t>
            </a:r>
            <a:r>
              <a:rPr lang="ru-RU" dirty="0" smtClean="0"/>
              <a:t> специфического действия</a:t>
            </a:r>
          </a:p>
          <a:p>
            <a:pPr algn="ctr">
              <a:buNone/>
            </a:pPr>
            <a:r>
              <a:rPr lang="ru-RU" dirty="0" err="1" smtClean="0"/>
              <a:t>П=Р</a:t>
            </a:r>
            <a:r>
              <a:rPr lang="ru-RU" dirty="0" smtClean="0"/>
              <a:t>*К*Б</a:t>
            </a:r>
          </a:p>
          <a:p>
            <a:pPr algn="ctr">
              <a:buNone/>
            </a:pPr>
            <a:endParaRPr lang="ru-RU" dirty="0" smtClean="0"/>
          </a:p>
          <a:p>
            <a:r>
              <a:rPr lang="ru-RU" dirty="0" err="1" smtClean="0"/>
              <a:t>ЛП</a:t>
            </a:r>
            <a:r>
              <a:rPr lang="ru-RU" dirty="0" smtClean="0"/>
              <a:t> широкого спектра действия</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34</a:t>
            </a:fld>
            <a:endParaRPr lang="ru-R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dirty="0" smtClean="0"/>
              <a:t>Методы изучения спроса на </a:t>
            </a:r>
            <a:r>
              <a:rPr lang="ru-RU" dirty="0" err="1" smtClean="0"/>
              <a:t>ЛП</a:t>
            </a:r>
            <a:endParaRPr lang="ru-RU" dirty="0"/>
          </a:p>
        </p:txBody>
      </p:sp>
      <p:sp>
        <p:nvSpPr>
          <p:cNvPr id="3" name="Содержимое 2"/>
          <p:cNvSpPr>
            <a:spLocks noGrp="1"/>
          </p:cNvSpPr>
          <p:nvPr>
            <p:ph idx="1"/>
          </p:nvPr>
        </p:nvSpPr>
        <p:spPr>
          <a:xfrm>
            <a:off x="457200" y="1000108"/>
            <a:ext cx="8229600" cy="5172092"/>
          </a:xfrm>
        </p:spPr>
        <p:txBody>
          <a:bodyPr/>
          <a:lstStyle/>
          <a:p>
            <a:r>
              <a:rPr lang="ru-RU" dirty="0" smtClean="0"/>
              <a:t>Определение размеров спроса</a:t>
            </a:r>
          </a:p>
          <a:p>
            <a:r>
              <a:rPr lang="ru-RU" dirty="0" smtClean="0"/>
              <a:t>Исследование факторов, формирующих спрос:</a:t>
            </a:r>
          </a:p>
          <a:p>
            <a:pPr algn="ctr"/>
            <a:r>
              <a:rPr lang="ru-RU" dirty="0" smtClean="0"/>
              <a:t>Определение степени влияния отдельных факторов на величину спроса с помощью коэффициентов корреляции</a:t>
            </a:r>
          </a:p>
          <a:p>
            <a:pPr algn="ctr"/>
            <a:endParaRPr lang="ru-RU" dirty="0" smtClean="0"/>
          </a:p>
          <a:p>
            <a:pPr algn="ctr"/>
            <a:r>
              <a:rPr lang="ru-RU" dirty="0" smtClean="0"/>
              <a:t>Определение степени влияния отдельных факторов на величину спроса с помощью коэффициента эластичности</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35</a:t>
            </a:fld>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Коэффициент </a:t>
            </a:r>
            <a:r>
              <a:rPr lang="ru-RU" dirty="0" err="1" smtClean="0"/>
              <a:t>Спирмена</a:t>
            </a:r>
            <a:endParaRPr lang="ru-RU" dirty="0"/>
          </a:p>
        </p:txBody>
      </p:sp>
      <p:sp>
        <p:nvSpPr>
          <p:cNvPr id="3" name="Содержимое 2"/>
          <p:cNvSpPr>
            <a:spLocks noGrp="1"/>
          </p:cNvSpPr>
          <p:nvPr>
            <p:ph idx="1"/>
          </p:nvPr>
        </p:nvSpPr>
        <p:spPr/>
        <p:txBody>
          <a:bodyPr/>
          <a:lstStyle/>
          <a:p>
            <a:pPr>
              <a:buNone/>
            </a:pPr>
            <a:r>
              <a:rPr lang="en-US" sz="2400" dirty="0" smtClean="0"/>
              <a:t>P = 1- 6 * E (Rx - </a:t>
            </a:r>
            <a:r>
              <a:rPr lang="en-US" sz="2400" dirty="0" err="1" smtClean="0"/>
              <a:t>Ry</a:t>
            </a:r>
            <a:r>
              <a:rPr lang="en-US" sz="2400" dirty="0" smtClean="0"/>
              <a:t>)2 / n * (n 2-1)</a:t>
            </a:r>
          </a:p>
          <a:p>
            <a:pPr>
              <a:buNone/>
            </a:pPr>
            <a:endParaRPr lang="en-US" sz="2400" dirty="0" smtClean="0"/>
          </a:p>
          <a:p>
            <a:r>
              <a:rPr lang="ru-RU" sz="2400" dirty="0" smtClean="0"/>
              <a:t>Значения коэффициента корреляции (</a:t>
            </a:r>
            <a:r>
              <a:rPr lang="ru-RU" sz="2400" dirty="0" err="1" smtClean="0"/>
              <a:t>Р</a:t>
            </a:r>
            <a:r>
              <a:rPr lang="ru-RU" sz="2400" dirty="0" smtClean="0"/>
              <a:t>) колеблется в пределах от –1 до +1, т.е. –1&lt;</a:t>
            </a:r>
            <a:r>
              <a:rPr lang="ru-RU" sz="2400" dirty="0" err="1" smtClean="0"/>
              <a:t>Р</a:t>
            </a:r>
            <a:r>
              <a:rPr lang="ru-RU" sz="2400" dirty="0" smtClean="0"/>
              <a:t>&lt;+1. Причем, если </a:t>
            </a:r>
            <a:r>
              <a:rPr lang="ru-RU" sz="2400" dirty="0" err="1" smtClean="0"/>
              <a:t>Р=</a:t>
            </a:r>
            <a:r>
              <a:rPr lang="ru-RU" sz="2400" dirty="0" smtClean="0"/>
              <a:t> +1 или –1, то связь между факторами и результативным признаком является функциональной, а если </a:t>
            </a:r>
            <a:r>
              <a:rPr lang="ru-RU" sz="2400" dirty="0" err="1" smtClean="0"/>
              <a:t>Р=0</a:t>
            </a:r>
            <a:r>
              <a:rPr lang="ru-RU" sz="2400" dirty="0" smtClean="0"/>
              <a:t>, то связь отсутствует. При абсолютных значениях </a:t>
            </a:r>
            <a:r>
              <a:rPr lang="ru-RU" sz="2400" dirty="0" err="1" smtClean="0"/>
              <a:t>Р</a:t>
            </a:r>
            <a:r>
              <a:rPr lang="ru-RU" sz="2400" dirty="0" smtClean="0"/>
              <a:t>&lt;0,3 говорят о наличии слабой корреляционной зависимости. Тесная корреляционная связь определяется при абсолютных значениях </a:t>
            </a:r>
            <a:r>
              <a:rPr lang="ru-RU" sz="2400" dirty="0" err="1" smtClean="0"/>
              <a:t>Р</a:t>
            </a:r>
            <a:r>
              <a:rPr lang="ru-RU" sz="2400" dirty="0" smtClean="0"/>
              <a:t>&gt;0,6</a:t>
            </a:r>
            <a:endParaRPr lang="ru-RU" sz="24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36</a:t>
            </a:fld>
            <a:endParaRPr lang="ru-R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Коэффициент эластичности</a:t>
            </a:r>
            <a:endParaRPr lang="ru-RU" dirty="0"/>
          </a:p>
        </p:txBody>
      </p:sp>
      <p:sp>
        <p:nvSpPr>
          <p:cNvPr id="3" name="Содержимое 2"/>
          <p:cNvSpPr>
            <a:spLocks noGrp="1"/>
          </p:cNvSpPr>
          <p:nvPr>
            <p:ph idx="1"/>
          </p:nvPr>
        </p:nvSpPr>
        <p:spPr/>
        <p:txBody>
          <a:bodyPr/>
          <a:lstStyle/>
          <a:p>
            <a:pPr algn="ctr">
              <a:buNone/>
            </a:pPr>
            <a:r>
              <a:rPr lang="ru-RU" sz="4400" dirty="0" smtClean="0"/>
              <a:t>К.Э.</a:t>
            </a:r>
            <a:r>
              <a:rPr lang="en-US" sz="4400" dirty="0" smtClean="0"/>
              <a:t> </a:t>
            </a:r>
            <a:r>
              <a:rPr lang="ru-RU" sz="4400" dirty="0" smtClean="0"/>
              <a:t>=</a:t>
            </a:r>
            <a:r>
              <a:rPr lang="en-US" sz="4400" dirty="0" smtClean="0"/>
              <a:t> </a:t>
            </a:r>
            <a:r>
              <a:rPr lang="en-US" sz="4400" dirty="0" err="1" smtClean="0"/>
              <a:t>Y2</a:t>
            </a:r>
            <a:r>
              <a:rPr lang="en-US" sz="4400" dirty="0" smtClean="0"/>
              <a:t> – </a:t>
            </a:r>
            <a:r>
              <a:rPr lang="en-US" sz="4400" dirty="0" err="1" smtClean="0"/>
              <a:t>Y1</a:t>
            </a:r>
            <a:r>
              <a:rPr lang="en-US" sz="4400" dirty="0" smtClean="0"/>
              <a:t>/</a:t>
            </a:r>
            <a:r>
              <a:rPr lang="en-US" sz="4400" dirty="0" err="1" smtClean="0"/>
              <a:t>Y1</a:t>
            </a:r>
            <a:r>
              <a:rPr lang="en-US" sz="4400" dirty="0" smtClean="0"/>
              <a:t> </a:t>
            </a:r>
            <a:r>
              <a:rPr lang="ru-RU" sz="4400" dirty="0" smtClean="0"/>
              <a:t>:</a:t>
            </a:r>
            <a:r>
              <a:rPr lang="en-US" sz="4400" dirty="0" smtClean="0"/>
              <a:t> </a:t>
            </a:r>
            <a:r>
              <a:rPr lang="en-US" sz="4400" dirty="0" err="1" smtClean="0"/>
              <a:t>X2</a:t>
            </a:r>
            <a:r>
              <a:rPr lang="en-US" sz="4400" dirty="0" smtClean="0"/>
              <a:t> – </a:t>
            </a:r>
            <a:r>
              <a:rPr lang="en-US" sz="4400" dirty="0" err="1" smtClean="0"/>
              <a:t>X1</a:t>
            </a:r>
            <a:r>
              <a:rPr lang="en-US" sz="4400" dirty="0" smtClean="0"/>
              <a:t>/</a:t>
            </a:r>
            <a:r>
              <a:rPr lang="en-US" sz="4400" dirty="0" err="1" smtClean="0"/>
              <a:t>X1</a:t>
            </a:r>
            <a:endParaRPr lang="en-US" sz="4400" dirty="0" smtClean="0"/>
          </a:p>
          <a:p>
            <a:pPr algn="ctr">
              <a:buNone/>
            </a:pPr>
            <a:endParaRPr lang="en-US" sz="4400" dirty="0" smtClean="0"/>
          </a:p>
          <a:p>
            <a:pPr algn="ctr">
              <a:buNone/>
            </a:pPr>
            <a:r>
              <a:rPr lang="ru-RU" sz="4400" dirty="0" smtClean="0"/>
              <a:t>К.Э. меньше 1 – неэластичный</a:t>
            </a:r>
          </a:p>
          <a:p>
            <a:pPr algn="ctr">
              <a:buNone/>
            </a:pPr>
            <a:endParaRPr lang="ru-RU" sz="4400" dirty="0" smtClean="0"/>
          </a:p>
          <a:p>
            <a:pPr algn="ctr">
              <a:buNone/>
            </a:pPr>
            <a:r>
              <a:rPr lang="ru-RU" sz="4400" dirty="0" smtClean="0"/>
              <a:t>К.Э. больше 1 - эластичный</a:t>
            </a:r>
            <a:endParaRPr lang="ru-RU" sz="44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37</a:t>
            </a:fld>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Анализ рынка и прогнозирование потребности в </a:t>
            </a:r>
            <a:r>
              <a:rPr lang="ru-RU" sz="3200" b="1" dirty="0" err="1" smtClean="0"/>
              <a:t>ЛС</a:t>
            </a:r>
            <a:r>
              <a:rPr lang="ru-RU" sz="3200" b="1" dirty="0" smtClean="0"/>
              <a:t> </a:t>
            </a:r>
            <a:r>
              <a:rPr lang="ru-RU" sz="3200" b="1" dirty="0" err="1" smtClean="0"/>
              <a:t>в</a:t>
            </a:r>
            <a:r>
              <a:rPr lang="ru-RU" sz="3200" b="1" dirty="0" smtClean="0"/>
              <a:t> условиях аптек</a:t>
            </a:r>
            <a:endParaRPr lang="ru-RU" sz="3200" dirty="0"/>
          </a:p>
        </p:txBody>
      </p:sp>
      <p:sp>
        <p:nvSpPr>
          <p:cNvPr id="3" name="Содержимое 2"/>
          <p:cNvSpPr>
            <a:spLocks noGrp="1"/>
          </p:cNvSpPr>
          <p:nvPr>
            <p:ph idx="1"/>
          </p:nvPr>
        </p:nvSpPr>
        <p:spPr/>
        <p:txBody>
          <a:bodyPr/>
          <a:lstStyle/>
          <a:p>
            <a:r>
              <a:rPr lang="ru-RU" dirty="0" smtClean="0"/>
              <a:t>Количество больных</a:t>
            </a:r>
          </a:p>
          <a:p>
            <a:r>
              <a:rPr lang="ru-RU" dirty="0" smtClean="0"/>
              <a:t>Многообразие  </a:t>
            </a:r>
            <a:r>
              <a:rPr lang="ru-RU" i="1" dirty="0" smtClean="0"/>
              <a:t>потребителей</a:t>
            </a:r>
          </a:p>
          <a:p>
            <a:r>
              <a:rPr lang="ru-RU" i="1" dirty="0" smtClean="0"/>
              <a:t>Реальный платежеспособный </a:t>
            </a:r>
            <a:r>
              <a:rPr lang="ru-RU" dirty="0" smtClean="0"/>
              <a:t>спрос населения</a:t>
            </a:r>
          </a:p>
          <a:p>
            <a:r>
              <a:rPr lang="ru-RU" dirty="0" smtClean="0"/>
              <a:t>Спрос по </a:t>
            </a:r>
            <a:r>
              <a:rPr lang="ru-RU" i="1" dirty="0" smtClean="0"/>
              <a:t>бесплатному отпуску и стационарному лечению больных</a:t>
            </a:r>
          </a:p>
          <a:p>
            <a:r>
              <a:rPr lang="ru-RU" dirty="0" smtClean="0"/>
              <a:t>Поведение </a:t>
            </a:r>
            <a:r>
              <a:rPr lang="ru-RU" dirty="0" err="1" smtClean="0"/>
              <a:t>АВС</a:t>
            </a:r>
            <a:r>
              <a:rPr lang="ru-RU" i="1" dirty="0" smtClean="0"/>
              <a:t> и </a:t>
            </a:r>
            <a:r>
              <a:rPr lang="en-US" i="1" dirty="0" err="1" smtClean="0"/>
              <a:t>VEN</a:t>
            </a:r>
            <a:r>
              <a:rPr lang="ru-RU" i="1" dirty="0" smtClean="0"/>
              <a:t>- анализа</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38</a:t>
            </a:fld>
            <a:endParaRPr lang="ru-R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i="1" dirty="0" smtClean="0"/>
              <a:t>Вывод:</a:t>
            </a:r>
            <a:endParaRPr lang="ru-RU" dirty="0"/>
          </a:p>
        </p:txBody>
      </p:sp>
      <p:sp>
        <p:nvSpPr>
          <p:cNvPr id="3" name="Содержимое 2"/>
          <p:cNvSpPr>
            <a:spLocks noGrp="1"/>
          </p:cNvSpPr>
          <p:nvPr>
            <p:ph idx="1"/>
          </p:nvPr>
        </p:nvSpPr>
        <p:spPr>
          <a:xfrm>
            <a:off x="457200" y="857232"/>
            <a:ext cx="8229600" cy="5314968"/>
          </a:xfrm>
        </p:spPr>
        <p:txBody>
          <a:bodyPr/>
          <a:lstStyle/>
          <a:p>
            <a:r>
              <a:rPr lang="ru-RU" dirty="0" smtClean="0"/>
              <a:t>по результатам экспертной оценки, анализа покупательской способности, влияния ассортимента на т/о и принадлежности к категории  жизненной важности, можно выделить        номенклатуру </a:t>
            </a:r>
            <a:r>
              <a:rPr lang="ru-RU" dirty="0" err="1" smtClean="0"/>
              <a:t>ЛС</a:t>
            </a:r>
            <a:r>
              <a:rPr lang="ru-RU" dirty="0" smtClean="0"/>
              <a:t> с " благоприятной" </a:t>
            </a:r>
            <a:r>
              <a:rPr lang="ru-RU" dirty="0" err="1" smtClean="0"/>
              <a:t>конъюктурой</a:t>
            </a:r>
            <a:r>
              <a:rPr lang="ru-RU" dirty="0" smtClean="0"/>
              <a:t> или представляющей группу "риска", правильно сформировать объемы текущих товарных запасов.</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39</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Направления товарной политики</a:t>
            </a:r>
            <a:endParaRPr lang="ru-RU" b="1" dirty="0"/>
          </a:p>
        </p:txBody>
      </p:sp>
      <p:sp>
        <p:nvSpPr>
          <p:cNvPr id="3" name="Содержимое 2"/>
          <p:cNvSpPr>
            <a:spLocks noGrp="1"/>
          </p:cNvSpPr>
          <p:nvPr>
            <p:ph idx="1"/>
          </p:nvPr>
        </p:nvSpPr>
        <p:spPr/>
        <p:txBody>
          <a:bodyPr/>
          <a:lstStyle/>
          <a:p>
            <a:pPr marL="514350" indent="-514350">
              <a:buAutoNum type="arabicPeriod"/>
            </a:pPr>
            <a:r>
              <a:rPr lang="ru-RU" dirty="0" smtClean="0"/>
              <a:t>Повышение </a:t>
            </a:r>
            <a:r>
              <a:rPr lang="ru-RU" dirty="0" err="1" smtClean="0"/>
              <a:t>контурентоспособности</a:t>
            </a:r>
            <a:r>
              <a:rPr lang="ru-RU" dirty="0" smtClean="0"/>
              <a:t> товара и управление его качеством.</a:t>
            </a:r>
          </a:p>
          <a:p>
            <a:pPr marL="514350" indent="-514350">
              <a:buAutoNum type="arabicPeriod"/>
            </a:pPr>
            <a:endParaRPr lang="ru-RU" dirty="0" smtClean="0"/>
          </a:p>
          <a:p>
            <a:pPr marL="514350" indent="-514350">
              <a:buNone/>
            </a:pPr>
            <a:r>
              <a:rPr lang="ru-RU" b="1" dirty="0" err="1" smtClean="0"/>
              <a:t>Контурентоспособность</a:t>
            </a:r>
            <a:r>
              <a:rPr lang="ru-RU" b="1" dirty="0" smtClean="0"/>
              <a:t> – способность потребительских и стоимостных характеристик продута, </a:t>
            </a:r>
            <a:r>
              <a:rPr lang="ru-RU" b="1" dirty="0" err="1" smtClean="0"/>
              <a:t>определяющихго</a:t>
            </a:r>
            <a:r>
              <a:rPr lang="ru-RU" b="1" dirty="0" smtClean="0"/>
              <a:t> сравнительные позиции на рынке сбыта.</a:t>
            </a:r>
            <a:endParaRPr lang="ru-RU"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indent="0" algn="ctr" eaLnBrk="1" fontAlgn="auto" hangingPunct="1">
              <a:spcAft>
                <a:spcPts val="0"/>
              </a:spcAft>
              <a:defRPr/>
            </a:pPr>
            <a:r>
              <a:rPr lang="ru-RU" sz="3200" dirty="0" smtClean="0"/>
              <a:t>Определение потребности и изучение спроса на лекарственные препараты</a:t>
            </a:r>
            <a:endParaRPr lang="ru-RU" sz="3200" b="1" dirty="0">
              <a:solidFill>
                <a:schemeClr val="tx2">
                  <a:tint val="100000"/>
                  <a:shade val="90000"/>
                  <a:satMod val="250000"/>
                  <a:alpha val="100000"/>
                </a:schemeClr>
              </a:solidFill>
              <a:effectLst/>
            </a:endParaRPr>
          </a:p>
        </p:txBody>
      </p:sp>
      <p:sp>
        <p:nvSpPr>
          <p:cNvPr id="3" name="Подзаголовок 2"/>
          <p:cNvSpPr>
            <a:spLocks noGrp="1"/>
          </p:cNvSpPr>
          <p:nvPr>
            <p:ph type="subTitle" idx="1"/>
          </p:nvPr>
        </p:nvSpPr>
        <p:spPr>
          <a:xfrm>
            <a:off x="2339975" y="4221163"/>
            <a:ext cx="6559550" cy="1752600"/>
          </a:xfrm>
        </p:spPr>
        <p:txBody>
          <a:bodyPr>
            <a:normAutofit/>
          </a:bodyPr>
          <a:lstStyle/>
          <a:p>
            <a:pPr algn="ctr" eaLnBrk="1" fontAlgn="auto" hangingPunct="1">
              <a:spcAft>
                <a:spcPts val="0"/>
              </a:spcAft>
              <a:buFont typeface="Wingdings 2"/>
              <a:buNone/>
              <a:defRPr/>
            </a:pPr>
            <a:r>
              <a:rPr lang="ru-RU" dirty="0" smtClean="0"/>
              <a:t>4 курс 7 семестр</a:t>
            </a:r>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54864" indent="0" eaLnBrk="1" fontAlgn="auto" hangingPunct="1">
              <a:spcAft>
                <a:spcPts val="0"/>
              </a:spcAft>
              <a:defRPr/>
            </a:pPr>
            <a:r>
              <a:rPr lang="ru-RU" sz="2400" dirty="0" smtClean="0"/>
              <a:t>Удовлетворение потребностей больного человека в лекарствах- главное в фармацевтическом маркетинге и рыночной экономики в фармацевтической  области</a:t>
            </a:r>
            <a:endParaRPr lang="ru-RU" sz="2400" dirty="0">
              <a:solidFill>
                <a:schemeClr val="tx2">
                  <a:tint val="100000"/>
                  <a:shade val="90000"/>
                  <a:satMod val="250000"/>
                  <a:alpha val="100000"/>
                </a:schemeClr>
              </a:solidFill>
            </a:endParaRPr>
          </a:p>
        </p:txBody>
      </p:sp>
      <p:sp>
        <p:nvSpPr>
          <p:cNvPr id="3" name="Содержимое 2"/>
          <p:cNvSpPr>
            <a:spLocks noGrp="1"/>
          </p:cNvSpPr>
          <p:nvPr>
            <p:ph idx="1"/>
          </p:nvPr>
        </p:nvSpPr>
        <p:spPr/>
        <p:txBody>
          <a:bodyPr>
            <a:normAutofit lnSpcReduction="10000"/>
          </a:bodyPr>
          <a:lstStyle/>
          <a:p>
            <a:pPr eaLnBrk="1" fontAlgn="auto" hangingPunct="1">
              <a:spcBef>
                <a:spcPts val="0"/>
              </a:spcBef>
              <a:spcAft>
                <a:spcPts val="0"/>
              </a:spcAft>
              <a:buFont typeface="Wingdings 2"/>
              <a:buChar char=""/>
              <a:defRPr/>
            </a:pPr>
            <a:r>
              <a:rPr lang="ru-RU" dirty="0" smtClean="0"/>
              <a:t>Всестороннее </a:t>
            </a:r>
            <a:r>
              <a:rPr lang="ru-RU" dirty="0" smtClean="0">
                <a:solidFill>
                  <a:schemeClr val="accent6">
                    <a:lumMod val="50000"/>
                  </a:schemeClr>
                </a:solidFill>
              </a:rPr>
              <a:t>изучение факторов, влияющих на процесс потребления </a:t>
            </a:r>
            <a:r>
              <a:rPr lang="ru-RU" dirty="0" smtClean="0"/>
              <a:t>товаров аптечного ассортимента, необходимо проводить для:</a:t>
            </a:r>
          </a:p>
          <a:p>
            <a:pPr eaLnBrk="1" fontAlgn="auto" hangingPunct="1">
              <a:spcBef>
                <a:spcPts val="0"/>
              </a:spcBef>
              <a:spcAft>
                <a:spcPts val="0"/>
              </a:spcAft>
              <a:buFont typeface="Wingdings 2"/>
              <a:buNone/>
              <a:defRPr/>
            </a:pPr>
            <a:r>
              <a:rPr lang="ru-RU" dirty="0" smtClean="0"/>
              <a:t>-  </a:t>
            </a:r>
            <a:r>
              <a:rPr lang="ru-RU" b="1" dirty="0" smtClean="0">
                <a:solidFill>
                  <a:schemeClr val="accent6">
                    <a:lumMod val="50000"/>
                  </a:schemeClr>
                </a:solidFill>
              </a:rPr>
              <a:t>принятия эффективных управленческих решений</a:t>
            </a:r>
            <a:r>
              <a:rPr lang="ru-RU" dirty="0" smtClean="0"/>
              <a:t>, в том числе при выборе </a:t>
            </a:r>
            <a:r>
              <a:rPr lang="ru-RU" dirty="0" smtClean="0">
                <a:solidFill>
                  <a:schemeClr val="accent6">
                    <a:lumMod val="50000"/>
                  </a:schemeClr>
                </a:solidFill>
              </a:rPr>
              <a:t>рационального метода прогнозирования потребности</a:t>
            </a:r>
            <a:r>
              <a:rPr lang="ru-RU" dirty="0" smtClean="0"/>
              <a:t> в лекарственных препаратах и других группах фармацевтических товаров.</a:t>
            </a:r>
          </a:p>
          <a:p>
            <a:pPr eaLnBrk="1" fontAlgn="auto" hangingPunct="1">
              <a:spcBef>
                <a:spcPts val="0"/>
              </a:spcBef>
              <a:spcAft>
                <a:spcPts val="0"/>
              </a:spcAft>
              <a:buFont typeface="Wingdings 2"/>
              <a:buChar char=""/>
              <a:defRPr/>
            </a:pPr>
            <a:endParaRPr lang="ru-RU" dirty="0" smtClean="0"/>
          </a:p>
        </p:txBody>
      </p:sp>
      <p:sp>
        <p:nvSpPr>
          <p:cNvPr id="4" name="Номер слайда 3"/>
          <p:cNvSpPr>
            <a:spLocks noGrp="1"/>
          </p:cNvSpPr>
          <p:nvPr>
            <p:ph type="sldNum" sz="quarter" idx="12"/>
          </p:nvPr>
        </p:nvSpPr>
        <p:spPr/>
        <p:txBody>
          <a:bodyPr/>
          <a:lstStyle/>
          <a:p>
            <a:pPr>
              <a:defRPr/>
            </a:pPr>
            <a:fld id="{07100C8E-E6C7-4C2F-9F09-C170D1A94255}" type="slidenum">
              <a:rPr lang="ru-RU"/>
              <a:pPr>
                <a:defRPr/>
              </a:pPr>
              <a:t>41</a:t>
            </a:fld>
            <a:endParaRPr lang="ru-RU"/>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dirty="0" smtClean="0"/>
              <a:t>Определения</a:t>
            </a:r>
            <a:endParaRPr lang="ru-RU" dirty="0"/>
          </a:p>
        </p:txBody>
      </p:sp>
      <p:sp>
        <p:nvSpPr>
          <p:cNvPr id="3" name="Содержимое 2"/>
          <p:cNvSpPr>
            <a:spLocks noGrp="1"/>
          </p:cNvSpPr>
          <p:nvPr>
            <p:ph idx="1"/>
          </p:nvPr>
        </p:nvSpPr>
        <p:spPr>
          <a:xfrm>
            <a:off x="457200" y="857232"/>
            <a:ext cx="8229600" cy="5572164"/>
          </a:xfrm>
        </p:spPr>
        <p:txBody>
          <a:bodyPr/>
          <a:lstStyle/>
          <a:p>
            <a:r>
              <a:rPr lang="ru-RU" sz="2800" b="1" u="sng" dirty="0" smtClean="0"/>
              <a:t>Нужда</a:t>
            </a:r>
            <a:r>
              <a:rPr lang="ru-RU" sz="2800" dirty="0" smtClean="0"/>
              <a:t>- это испытываемый человеком недостаток в чем-то необходимом.</a:t>
            </a:r>
          </a:p>
          <a:p>
            <a:r>
              <a:rPr lang="ru-RU" sz="2800" b="1" u="sng" dirty="0" smtClean="0"/>
              <a:t>Потребность  - </a:t>
            </a:r>
            <a:r>
              <a:rPr lang="ru-RU" sz="2800" dirty="0" smtClean="0"/>
              <a:t>это нужда принявшая специфическую форму ( реальная нужда в чем -либо).</a:t>
            </a:r>
          </a:p>
          <a:p>
            <a:r>
              <a:rPr lang="ru-RU" sz="2800" b="1" u="sng" dirty="0" smtClean="0"/>
              <a:t>Спрос -</a:t>
            </a:r>
            <a:r>
              <a:rPr lang="ru-RU" sz="2800" b="1" dirty="0" smtClean="0"/>
              <a:t> </a:t>
            </a:r>
            <a:r>
              <a:rPr lang="ru-RU" sz="2800" dirty="0" smtClean="0"/>
              <a:t>это потребность в товарах и услугах, обеспеченная необходимыми денежными и другими платежными средствами.</a:t>
            </a:r>
          </a:p>
          <a:p>
            <a:r>
              <a:rPr lang="ru-RU" sz="2800" dirty="0" smtClean="0"/>
              <a:t>     </a:t>
            </a:r>
            <a:r>
              <a:rPr lang="ru-RU" sz="2800" b="1" u="sng" dirty="0" smtClean="0"/>
              <a:t>Потребление-</a:t>
            </a:r>
            <a:r>
              <a:rPr lang="ru-RU" sz="2800" b="1" dirty="0" smtClean="0"/>
              <a:t> </a:t>
            </a:r>
            <a:r>
              <a:rPr lang="ru-RU" sz="2800" dirty="0" smtClean="0"/>
              <a:t>это реализованная потребность в </a:t>
            </a:r>
            <a:r>
              <a:rPr lang="ru-RU" sz="2800" dirty="0" err="1" smtClean="0"/>
              <a:t>ЛС</a:t>
            </a:r>
            <a:r>
              <a:rPr lang="ru-RU" sz="2800" dirty="0" smtClean="0"/>
              <a:t> ( реализованный спрос).</a:t>
            </a:r>
          </a:p>
          <a:p>
            <a:r>
              <a:rPr lang="ru-RU" sz="2800" dirty="0" smtClean="0"/>
              <a:t>    </a:t>
            </a:r>
            <a:r>
              <a:rPr lang="ru-RU" sz="2800" b="1" u="sng" dirty="0" smtClean="0"/>
              <a:t>Предложение</a:t>
            </a:r>
            <a:r>
              <a:rPr lang="ru-RU" sz="2800" dirty="0" smtClean="0"/>
              <a:t> - это наличие </a:t>
            </a:r>
            <a:r>
              <a:rPr lang="ru-RU" sz="2800" dirty="0" err="1" smtClean="0"/>
              <a:t>ЛС</a:t>
            </a:r>
            <a:r>
              <a:rPr lang="ru-RU" sz="2800" dirty="0" smtClean="0"/>
              <a:t> на рынке и в аптечной сети.</a:t>
            </a:r>
            <a:endParaRPr lang="ru-RU" sz="28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42</a:t>
            </a:fld>
            <a:endParaRPr lang="ru-RU"/>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54864" indent="0" eaLnBrk="1" fontAlgn="auto" hangingPunct="1">
              <a:spcAft>
                <a:spcPts val="0"/>
              </a:spcAft>
              <a:defRPr/>
            </a:pPr>
            <a:endParaRPr lang="ru-RU" dirty="0">
              <a:solidFill>
                <a:schemeClr val="tx2">
                  <a:tint val="100000"/>
                  <a:shade val="90000"/>
                  <a:satMod val="250000"/>
                  <a:alpha val="100000"/>
                </a:schemeClr>
              </a:solidFill>
            </a:endParaRPr>
          </a:p>
        </p:txBody>
      </p:sp>
      <p:sp>
        <p:nvSpPr>
          <p:cNvPr id="14339" name="Содержимое 2"/>
          <p:cNvSpPr>
            <a:spLocks noGrp="1"/>
          </p:cNvSpPr>
          <p:nvPr>
            <p:ph idx="1"/>
          </p:nvPr>
        </p:nvSpPr>
        <p:spPr/>
        <p:txBody>
          <a:bodyPr/>
          <a:lstStyle/>
          <a:p>
            <a:pPr eaLnBrk="1" hangingPunct="1"/>
            <a:r>
              <a:rPr lang="ru-RU" smtClean="0"/>
              <a:t>На потребление товаров аптечного ассортимента  и их потребительные свойства оказывает влияние целый ряд факторов, которые можно классифицировать по разным признакам. </a:t>
            </a:r>
          </a:p>
          <a:p>
            <a:pPr eaLnBrk="1" hangingPunct="1"/>
            <a:endParaRPr lang="ru-RU" smtClean="0"/>
          </a:p>
        </p:txBody>
      </p:sp>
      <p:sp>
        <p:nvSpPr>
          <p:cNvPr id="4" name="Номер слайда 3"/>
          <p:cNvSpPr>
            <a:spLocks noGrp="1"/>
          </p:cNvSpPr>
          <p:nvPr>
            <p:ph type="sldNum" sz="quarter" idx="12"/>
          </p:nvPr>
        </p:nvSpPr>
        <p:spPr/>
        <p:txBody>
          <a:bodyPr/>
          <a:lstStyle/>
          <a:p>
            <a:pPr>
              <a:defRPr/>
            </a:pPr>
            <a:fld id="{8DB35306-C651-4280-ABBE-F413DCC3E5C9}" type="slidenum">
              <a:rPr lang="ru-RU"/>
              <a:pPr>
                <a:defRPr/>
              </a:pPr>
              <a:t>43</a:t>
            </a:fld>
            <a:endParaRPr lang="ru-RU"/>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8003232" cy="720080"/>
          </a:xfrm>
        </p:spPr>
        <p:txBody>
          <a:bodyPr>
            <a:noAutofit/>
          </a:bodyPr>
          <a:lstStyle/>
          <a:p>
            <a:pPr marL="54864" indent="0" algn="l" eaLnBrk="1" fontAlgn="auto" hangingPunct="1">
              <a:spcAft>
                <a:spcPts val="0"/>
              </a:spcAft>
              <a:defRPr/>
            </a:pPr>
            <a:r>
              <a:rPr lang="ru-RU" sz="24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endParaRPr lang="ru-RU" sz="24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179388" y="908050"/>
          <a:ext cx="8713787" cy="5697032"/>
        </p:xfrm>
        <a:graphic>
          <a:graphicData uri="http://schemas.openxmlformats.org/drawingml/2006/table">
            <a:tbl>
              <a:tblPr/>
              <a:tblGrid>
                <a:gridCol w="2447925"/>
                <a:gridCol w="3240087"/>
                <a:gridCol w="3025775"/>
              </a:tblGrid>
              <a:tr h="32226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8421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Масштаб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Общие для всех товаров народного потребления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Уровень экономического развития страны, численность населения, доход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Общие для всех товаров аптечного ассортимента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4930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Специфические для конкретных групп товаров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Форма заболевания, возрастной состав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10128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Направление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Повышающие потребление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Приближение медицинской и лекарственной помощи к населению, увеличение доли лиц пожилого возраста, рост числа аптечных организаций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Понижающие потребление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Проведение профилактических мероприятий, внедрение пролонгиро­ванных препаратов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2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62865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Содержание</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Качественные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200" b="0" i="0" u="none" strike="noStrike" cap="none" normalizeH="0" baseline="0" smtClean="0">
                          <a:ln>
                            <a:noFill/>
                          </a:ln>
                          <a:solidFill>
                            <a:srgbClr val="000000"/>
                          </a:solidFill>
                          <a:effectLst/>
                          <a:latin typeface="Calibri" pitchFamily="34" charset="0"/>
                          <a:cs typeface="Times New Roman" pitchFamily="18" charset="0"/>
                        </a:rPr>
                        <a:t>Форма заболевания, профессионализм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6358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Количественные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населения, медицинского и фармацевтического персонала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bl>
          </a:graphicData>
        </a:graphic>
      </p:graphicFrame>
      <p:sp>
        <p:nvSpPr>
          <p:cNvPr id="5" name="Номер слайда 4"/>
          <p:cNvSpPr>
            <a:spLocks noGrp="1"/>
          </p:cNvSpPr>
          <p:nvPr>
            <p:ph type="sldNum" sz="quarter" idx="12"/>
          </p:nvPr>
        </p:nvSpPr>
        <p:spPr/>
        <p:txBody>
          <a:bodyPr/>
          <a:lstStyle/>
          <a:p>
            <a:pPr>
              <a:defRPr/>
            </a:pPr>
            <a:fld id="{F8ABC895-72FC-48DF-A5F8-2FCB1A32CC08}" type="slidenum">
              <a:rPr lang="ru-RU"/>
              <a:pPr>
                <a:defRPr/>
              </a:pPr>
              <a:t>44</a:t>
            </a:fld>
            <a:endParaRPr lang="ru-RU"/>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53536"/>
            <a:ext cx="8075240" cy="943216"/>
          </a:xfrm>
        </p:spPr>
        <p:txBody>
          <a:bodyPr>
            <a:noAutofit/>
          </a:bodyPr>
          <a:lstStyle/>
          <a:p>
            <a:pPr marL="54864" indent="0" algn="l" eaLnBrk="1" fontAlgn="auto" hangingPunct="1">
              <a:spcAft>
                <a:spcPts val="0"/>
              </a:spcAft>
              <a:defRPr/>
            </a:pPr>
            <a:r>
              <a:rPr lang="ru-RU" sz="24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r>
              <a:rPr lang="ru-RU" sz="2000" i="1" dirty="0" smtClean="0">
                <a:solidFill>
                  <a:schemeClr val="tx2">
                    <a:tint val="100000"/>
                    <a:shade val="90000"/>
                    <a:satMod val="250000"/>
                    <a:alpha val="100000"/>
                  </a:schemeClr>
                </a:solidFill>
              </a:rPr>
              <a:t>( продолжение табл.)</a:t>
            </a:r>
            <a:endParaRPr lang="ru-RU" sz="20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323850" y="1196975"/>
          <a:ext cx="8640763" cy="5348923"/>
        </p:xfrm>
        <a:graphic>
          <a:graphicData uri="http://schemas.openxmlformats.org/drawingml/2006/table">
            <a:tbl>
              <a:tblPr/>
              <a:tblGrid>
                <a:gridCol w="1727200"/>
                <a:gridCol w="3673475"/>
                <a:gridCol w="3240088"/>
              </a:tblGrid>
              <a:tr h="4476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18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84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1" u="none" strike="noStrike" cap="none" normalizeH="0" baseline="0" smtClean="0">
                          <a:ln>
                            <a:noFill/>
                          </a:ln>
                          <a:solidFill>
                            <a:srgbClr val="9D3232"/>
                          </a:solidFill>
                          <a:effectLst/>
                          <a:latin typeface="Calibri" pitchFamily="34" charset="0"/>
                          <a:cs typeface="Times New Roman" pitchFamily="18" charset="0"/>
                        </a:rPr>
                        <a:t>Тип носителя</a:t>
                      </a:r>
                      <a:endParaRPr kumimoji="0" lang="ru-RU" sz="18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Влияющие на институционального потребителя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Географический сегмент деятельно­сти, специфика заболеваемости в сегменте, стоимость потребляемых товаров и услуг, каналы товародвижения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 промежуточных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Схемы лечения, наличие ограничи­тельных перечней, индивидуальные предпочтения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 конечных потребителей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Назначения врача и индивидуаль­ные предпочтения, стоимость</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784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600" b="1" i="1" u="none" strike="noStrike" cap="none" normalizeH="0" baseline="0" smtClean="0">
                          <a:ln>
                            <a:noFill/>
                          </a:ln>
                          <a:solidFill>
                            <a:srgbClr val="9D3232"/>
                          </a:solidFill>
                          <a:effectLst/>
                          <a:latin typeface="Calibri" pitchFamily="34" charset="0"/>
                          <a:cs typeface="Times New Roman" pitchFamily="18" charset="0"/>
                        </a:rPr>
                        <a:t>Продолжительность воздействия</a:t>
                      </a:r>
                      <a:endParaRPr kumimoji="0" lang="ru-RU" sz="16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Постоянные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Изменение численности населения, количества медицинских и аптеч­ных организаций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Временные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Сезонность потребления лекарст­венных препаратов</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800" b="1" i="1" u="none" strike="noStrike" cap="none" normalizeH="0" baseline="0" smtClean="0">
                          <a:ln>
                            <a:noFill/>
                          </a:ln>
                          <a:solidFill>
                            <a:srgbClr val="9D3232"/>
                          </a:solidFill>
                          <a:effectLst/>
                          <a:latin typeface="Calibri" pitchFamily="34" charset="0"/>
                          <a:cs typeface="Times New Roman" pitchFamily="18" charset="0"/>
                        </a:rPr>
                        <a:t>Сила воздействия</a:t>
                      </a:r>
                      <a:endParaRPr kumimoji="0" lang="ru-RU" sz="18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Сильные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300" b="1"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 числен­ность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02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Умеренные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Возрастной состав населения, про­ведение профилактических меро­приятий</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4476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9D3232"/>
                          </a:solidFill>
                          <a:effectLst/>
                          <a:latin typeface="Calibri" pitchFamily="34" charset="0"/>
                          <a:cs typeface="Times New Roman" pitchFamily="18" charset="0"/>
                        </a:rPr>
                        <a:t>Слабые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Культурный уровень населения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400" b="1"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515D8C2B-00C3-4764-9C08-68F40BE32482}" type="slidenum">
              <a:rPr lang="ru-RU"/>
              <a:pPr>
                <a:defRPr/>
              </a:pPr>
              <a:t>45</a:t>
            </a:fld>
            <a:endParaRPr lang="ru-RU"/>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1143000"/>
          </a:xfrm>
        </p:spPr>
        <p:txBody>
          <a:bodyPr>
            <a:normAutofit fontScale="90000"/>
          </a:bodyPr>
          <a:lstStyle/>
          <a:p>
            <a:pPr marL="54864" indent="0" algn="l" eaLnBrk="1" fontAlgn="auto" hangingPunct="1">
              <a:spcAft>
                <a:spcPts val="0"/>
              </a:spcAft>
              <a:defRPr/>
            </a:pPr>
            <a:r>
              <a:rPr lang="ru-RU" sz="2800" i="1" dirty="0" smtClean="0">
                <a:solidFill>
                  <a:schemeClr val="tx2">
                    <a:tint val="100000"/>
                    <a:shade val="90000"/>
                    <a:satMod val="250000"/>
                    <a:alpha val="100000"/>
                  </a:schemeClr>
                </a:solidFill>
              </a:rPr>
              <a:t>Классификация факторов, влияющих на потребление товаров аптечного ассортимента </a:t>
            </a:r>
            <a:r>
              <a:rPr lang="ru-RU" sz="2400" i="1" dirty="0" smtClean="0">
                <a:solidFill>
                  <a:schemeClr val="tx2">
                    <a:tint val="100000"/>
                    <a:shade val="90000"/>
                    <a:satMod val="250000"/>
                    <a:alpha val="100000"/>
                  </a:schemeClr>
                </a:solidFill>
              </a:rPr>
              <a:t>( окончание табл.)</a:t>
            </a:r>
            <a:endParaRPr lang="ru-RU" sz="28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457200" y="1646238"/>
          <a:ext cx="8229600" cy="3824289"/>
        </p:xfrm>
        <a:graphic>
          <a:graphicData uri="http://schemas.openxmlformats.org/drawingml/2006/table">
            <a:tbl>
              <a:tblPr/>
              <a:tblGrid>
                <a:gridCol w="2743200"/>
                <a:gridCol w="2743200"/>
                <a:gridCol w="2743200"/>
              </a:tblGrid>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Признак</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Группа факторов</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000000"/>
                          </a:solidFill>
                          <a:effectLst/>
                          <a:latin typeface="Calibri" pitchFamily="34" charset="0"/>
                          <a:cs typeface="Times New Roman" pitchFamily="18" charset="0"/>
                        </a:rPr>
                        <a:t>Характеристика факторов</a:t>
                      </a:r>
                      <a:endParaRPr kumimoji="0" lang="ru-RU" sz="2400" b="1" i="0" u="none" strike="noStrike" cap="none" normalizeH="0" baseline="0" smtClean="0">
                        <a:ln>
                          <a:noFill/>
                        </a:ln>
                        <a:solidFill>
                          <a:srgbClr val="FFFFFF"/>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1" u="none" strike="noStrike" cap="none" normalizeH="0" baseline="0" smtClean="0">
                          <a:ln>
                            <a:noFill/>
                          </a:ln>
                          <a:solidFill>
                            <a:srgbClr val="9D3232"/>
                          </a:solidFill>
                          <a:effectLst/>
                          <a:latin typeface="Calibri" pitchFamily="34" charset="0"/>
                          <a:cs typeface="Times New Roman" pitchFamily="18" charset="0"/>
                        </a:rPr>
                        <a:t>Характер воздействия</a:t>
                      </a:r>
                      <a:endParaRPr kumimoji="0" lang="ru-RU" sz="2400" b="1" i="0" u="none" strike="noStrike" cap="none" normalizeH="0" baseline="0" smtClean="0">
                        <a:ln>
                          <a:noFill/>
                        </a:ln>
                        <a:solidFill>
                          <a:srgbClr val="9D3232"/>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Объективные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Уровень заболеваемости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9D3232"/>
                          </a:solidFill>
                          <a:effectLst/>
                          <a:latin typeface="Calibri" pitchFamily="34" charset="0"/>
                          <a:cs typeface="Times New Roman" pitchFamily="18" charset="0"/>
                        </a:rPr>
                        <a:t>Субъективные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Здоровье конкретного человека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7147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1" i="0" u="none" strike="noStrike" cap="none" normalizeH="0" baseline="0" smtClean="0">
                          <a:ln>
                            <a:noFill/>
                          </a:ln>
                          <a:solidFill>
                            <a:srgbClr val="9D3232"/>
                          </a:solidFill>
                          <a:effectLst/>
                          <a:latin typeface="Calibri" pitchFamily="34" charset="0"/>
                          <a:cs typeface="Times New Roman" pitchFamily="18" charset="0"/>
                        </a:rPr>
                        <a:t>Случайные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400" b="0" i="0" u="none" strike="noStrike" cap="none" normalizeH="0" baseline="0" smtClean="0">
                          <a:ln>
                            <a:noFill/>
                          </a:ln>
                          <a:solidFill>
                            <a:srgbClr val="000000"/>
                          </a:solidFill>
                          <a:effectLst/>
                          <a:latin typeface="Calibri" pitchFamily="34" charset="0"/>
                          <a:cs typeface="Times New Roman" pitchFamily="18" charset="0"/>
                        </a:rPr>
                        <a:t>Стихийное бедствие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rgbClr val="000000"/>
                        </a:solidFill>
                        <a:effectLst/>
                        <a:latin typeface="Cambr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E08D2E23-F61A-4A44-BE01-F7B2A6C86DDA}" type="slidenum">
              <a:rPr lang="ru-RU"/>
              <a:pPr>
                <a:defRPr/>
              </a:pPr>
              <a:t>46</a:t>
            </a:fld>
            <a:endParaRPr lang="ru-RU"/>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53536"/>
            <a:ext cx="8147248" cy="655184"/>
          </a:xfrm>
        </p:spPr>
        <p:txBody>
          <a:bodyPr/>
          <a:lstStyle/>
          <a:p>
            <a:pPr marL="54864" indent="0" algn="l" eaLnBrk="1" fontAlgn="auto" hangingPunct="1">
              <a:spcAft>
                <a:spcPts val="0"/>
              </a:spcAft>
              <a:defRPr/>
            </a:pPr>
            <a:r>
              <a:rPr lang="ru-RU" sz="2800" b="1" dirty="0" smtClean="0">
                <a:solidFill>
                  <a:schemeClr val="tx2">
                    <a:tint val="100000"/>
                    <a:shade val="90000"/>
                    <a:satMod val="250000"/>
                    <a:alpha val="100000"/>
                  </a:schemeClr>
                </a:solidFill>
                <a:effectLst/>
              </a:rPr>
              <a:t>Потребительные свойства товара</a:t>
            </a:r>
            <a:endParaRPr lang="ru-RU" sz="2800" b="1" dirty="0">
              <a:solidFill>
                <a:schemeClr val="tx2">
                  <a:tint val="100000"/>
                  <a:shade val="90000"/>
                  <a:satMod val="250000"/>
                  <a:alpha val="100000"/>
                </a:schemeClr>
              </a:solidFill>
              <a:effectLst/>
            </a:endParaRPr>
          </a:p>
        </p:txBody>
      </p:sp>
      <p:graphicFrame>
        <p:nvGraphicFramePr>
          <p:cNvPr id="4" name="Содержимое 3"/>
          <p:cNvGraphicFramePr>
            <a:graphicFrameLocks noGrp="1"/>
          </p:cNvGraphicFramePr>
          <p:nvPr>
            <p:ph idx="1"/>
          </p:nvPr>
        </p:nvGraphicFramePr>
        <p:xfrm>
          <a:off x="500034" y="1158618"/>
          <a:ext cx="8248679" cy="5443881"/>
        </p:xfrm>
        <a:graphic>
          <a:graphicData uri="http://schemas.openxmlformats.org/drawingml/2006/table">
            <a:tbl>
              <a:tblPr/>
              <a:tblGrid>
                <a:gridCol w="1721281"/>
                <a:gridCol w="6527398"/>
              </a:tblGrid>
              <a:tr h="39189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Times New Roman" pitchFamily="18" charset="0"/>
                        </a:rPr>
                        <a:t>Свойства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smtClean="0">
                          <a:ln>
                            <a:noFill/>
                          </a:ln>
                          <a:solidFill>
                            <a:schemeClr val="tx1"/>
                          </a:solidFill>
                          <a:effectLst/>
                          <a:latin typeface="Calibri" pitchFamily="34" charset="0"/>
                          <a:cs typeface="Times New Roman" pitchFamily="18" charset="0"/>
                        </a:rPr>
                        <a:t>Показатели оценки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12098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err="1" smtClean="0">
                          <a:ln>
                            <a:noFill/>
                          </a:ln>
                          <a:solidFill>
                            <a:srgbClr val="000000"/>
                          </a:solidFill>
                          <a:effectLst/>
                          <a:latin typeface="Calibri" pitchFamily="34" charset="0"/>
                          <a:cs typeface="Times New Roman" pitchFamily="18" charset="0"/>
                        </a:rPr>
                        <a:t>1.Социальные</a:t>
                      </a: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rgbClr val="9D3232"/>
                          </a:solidFill>
                          <a:effectLst/>
                          <a:latin typeface="Calibri" pitchFamily="34" charset="0"/>
                          <a:cs typeface="Times New Roman" pitchFamily="18" charset="0"/>
                        </a:rPr>
                        <a:t>Свойства социального назначения — соответствие товаров общественно-необходимым и индивидуальным потребностям населения</a:t>
                      </a:r>
                      <a:r>
                        <a:rPr kumimoji="0" lang="ru-RU" sz="1600" b="0" i="0" u="none" strike="noStrike" cap="none" normalizeH="0" baseline="0" smtClean="0">
                          <a:ln>
                            <a:noFill/>
                          </a:ln>
                          <a:solidFill>
                            <a:srgbClr val="000000"/>
                          </a:solidFill>
                          <a:effectLst/>
                          <a:latin typeface="Calibri" pitchFamily="34" charset="0"/>
                          <a:cs typeface="Times New Roman" pitchFamily="18" charset="0"/>
                        </a:rPr>
                        <a:t>. Основные показатели оценки социальных свойств:</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Times New Roman" pitchFamily="18" charset="0"/>
                        </a:rPr>
                        <a:t> · спрос на данное лекарственное средство;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Times New Roman" pitchFamily="18" charset="0"/>
                        </a:rPr>
                        <a:t>· свобода продвижения лекарственного средства/медтехники от производителя к потребителю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Times New Roman" pitchFamily="18" charset="0"/>
                        </a:rPr>
                        <a:t>· возможность возникновения дополнительного эффекта (привыкание, наркомания и др.)</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278304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Calibri" pitchFamily="34" charset="0"/>
                          <a:cs typeface="Times New Roman" pitchFamily="18" charset="0"/>
                        </a:rPr>
                        <a:t>2</a:t>
                      </a:r>
                      <a:r>
                        <a:rPr kumimoji="0" lang="ru-RU" sz="2000" b="0" i="0" u="none" strike="noStrike" cap="none" normalizeH="0" baseline="0" smtClean="0">
                          <a:ln>
                            <a:noFill/>
                          </a:ln>
                          <a:solidFill>
                            <a:srgbClr val="000000"/>
                          </a:solidFill>
                          <a:effectLst/>
                          <a:latin typeface="Calibri" pitchFamily="34" charset="0"/>
                          <a:cs typeface="Times New Roman" pitchFamily="18" charset="0"/>
                        </a:rPr>
                        <a:t>. </a:t>
                      </a:r>
                      <a:r>
                        <a:rPr kumimoji="0" lang="ru-RU" sz="2000" b="1" i="0" u="none" strike="noStrike" cap="none" normalizeH="0" baseline="0" smtClean="0">
                          <a:ln>
                            <a:noFill/>
                          </a:ln>
                          <a:solidFill>
                            <a:srgbClr val="000000"/>
                          </a:solidFill>
                          <a:effectLst/>
                          <a:latin typeface="Calibri" pitchFamily="34" charset="0"/>
                          <a:cs typeface="Times New Roman" pitchFamily="18" charset="0"/>
                        </a:rPr>
                        <a:t>Безопасность</a:t>
                      </a:r>
                      <a:endParaRPr kumimoji="0" lang="ru-RU" sz="2000" b="0" i="0" u="none" strike="noStrike" cap="none" normalizeH="0" baseline="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9D3232"/>
                          </a:solidFill>
                          <a:effectLst/>
                          <a:latin typeface="Calibri" pitchFamily="34" charset="0"/>
                          <a:cs typeface="Times New Roman" pitchFamily="18" charset="0"/>
                        </a:rPr>
                        <a:t>Показатели безопасности характеризуют особенности товаров, обеспечивающие безопасность потребителя во всех режимах их потребления или эксплуатации, а также транспортирования, хранения и утилизации.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Различают </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химическую, механическую, биологическую, радиационную, термическую,  радиационную противопожарную </a:t>
                      </a: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и др. безопасность</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8621ED81-DC9B-4F39-9A50-3972BCC96878}" type="slidenum">
              <a:rPr lang="ru-RU"/>
              <a:pPr>
                <a:defRPr/>
              </a:pPr>
              <a:t>47</a:t>
            </a:fld>
            <a:endParaRPr lang="ru-RU"/>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3536"/>
            <a:ext cx="8219256" cy="583176"/>
          </a:xfrm>
        </p:spPr>
        <p:txBody>
          <a:bodyPr/>
          <a:lstStyle/>
          <a:p>
            <a:pPr marL="54864" indent="0" algn="l" eaLnBrk="1" fontAlgn="auto" hangingPunct="1">
              <a:spcAft>
                <a:spcPts val="0"/>
              </a:spcAft>
              <a:defRPr/>
            </a:pPr>
            <a:r>
              <a:rPr lang="ru-RU" sz="2400" b="1" dirty="0" smtClean="0">
                <a:solidFill>
                  <a:schemeClr val="tx2">
                    <a:tint val="100000"/>
                    <a:shade val="90000"/>
                    <a:satMod val="250000"/>
                    <a:alpha val="100000"/>
                  </a:schemeClr>
                </a:solidFill>
                <a:effectLst/>
              </a:rPr>
              <a:t>Потребительные свойства товара</a:t>
            </a:r>
            <a:r>
              <a:rPr lang="ru-RU" sz="2400" dirty="0" smtClean="0">
                <a:solidFill>
                  <a:schemeClr val="tx2">
                    <a:tint val="100000"/>
                    <a:shade val="90000"/>
                    <a:satMod val="250000"/>
                    <a:alpha val="100000"/>
                  </a:schemeClr>
                </a:solidFill>
              </a:rPr>
              <a:t>(продолжение)</a:t>
            </a:r>
            <a:endParaRPr lang="ru-RU" sz="2400" dirty="0">
              <a:solidFill>
                <a:schemeClr val="tx2">
                  <a:tint val="100000"/>
                  <a:shade val="90000"/>
                  <a:satMod val="250000"/>
                  <a:alpha val="100000"/>
                </a:schemeClr>
              </a:solidFill>
            </a:endParaRPr>
          </a:p>
        </p:txBody>
      </p:sp>
      <p:graphicFrame>
        <p:nvGraphicFramePr>
          <p:cNvPr id="4" name="Содержимое 3"/>
          <p:cNvGraphicFramePr>
            <a:graphicFrameLocks noGrp="1"/>
          </p:cNvGraphicFramePr>
          <p:nvPr>
            <p:ph idx="1"/>
          </p:nvPr>
        </p:nvGraphicFramePr>
        <p:xfrm>
          <a:off x="107950" y="908050"/>
          <a:ext cx="8821768" cy="5949950"/>
        </p:xfrm>
        <a:graphic>
          <a:graphicData uri="http://schemas.openxmlformats.org/drawingml/2006/table">
            <a:tbl>
              <a:tblPr/>
              <a:tblGrid>
                <a:gridCol w="2179094"/>
                <a:gridCol w="6642674"/>
              </a:tblGrid>
              <a:tr h="49852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Times New Roman" pitchFamily="18" charset="0"/>
                        </a:rPr>
                        <a:t>Свойства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smtClean="0">
                          <a:ln>
                            <a:noFill/>
                          </a:ln>
                          <a:solidFill>
                            <a:schemeClr val="tx1"/>
                          </a:solidFill>
                          <a:effectLst/>
                          <a:latin typeface="Calibri" pitchFamily="34" charset="0"/>
                          <a:cs typeface="Times New Roman" pitchFamily="18" charset="0"/>
                        </a:rPr>
                        <a:t>Показатели оценки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2568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Calibri" pitchFamily="34" charset="0"/>
                          <a:cs typeface="Times New Roman" pitchFamily="18" charset="0"/>
                        </a:rPr>
                        <a:t>3. Экологические</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Times New Roman" pitchFamily="18" charset="0"/>
                        </a:rPr>
                        <a:t>Экологические свойства </a:t>
                      </a:r>
                      <a:r>
                        <a:rPr kumimoji="0" lang="ru-RU" sz="1600" b="1" i="0" u="none" strike="noStrike" cap="none" normalizeH="0" baseline="0" smtClean="0">
                          <a:ln>
                            <a:noFill/>
                          </a:ln>
                          <a:solidFill>
                            <a:srgbClr val="000000"/>
                          </a:solidFill>
                          <a:effectLst/>
                          <a:latin typeface="Calibri" pitchFamily="34" charset="0"/>
                          <a:cs typeface="Times New Roman" pitchFamily="18" charset="0"/>
                        </a:rPr>
                        <a:t>характеризуют степень вредного воздействия продукции на окружающую среду, возникающего при производстве, потреблении или эксплуатации товаров, а также при их хранении и утилизации.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r h="422574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Calibri" pitchFamily="34" charset="0"/>
                          <a:cs typeface="Times New Roman" pitchFamily="18" charset="0"/>
                        </a:rPr>
                        <a:t>4. Функциональные</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Calibri" pitchFamily="34" charset="0"/>
                          <a:cs typeface="Times New Roman" pitchFamily="18" charset="0"/>
                        </a:rPr>
                        <a:t>5. Надёжность</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Свойства функционального назначения обусловливают </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использование лекарственного средства/</a:t>
                      </a:r>
                      <a:r>
                        <a:rPr kumimoji="0" lang="ru-RU" sz="1600" b="1" i="0" u="none" strike="noStrike" cap="none" normalizeH="0" baseline="0" dirty="0" err="1" smtClean="0">
                          <a:ln>
                            <a:noFill/>
                          </a:ln>
                          <a:solidFill>
                            <a:srgbClr val="000000"/>
                          </a:solidFill>
                          <a:effectLst/>
                          <a:latin typeface="Calibri" pitchFamily="34" charset="0"/>
                          <a:cs typeface="Times New Roman" pitchFamily="18" charset="0"/>
                        </a:rPr>
                        <a:t>мед.изделия</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a:t>
                      </a: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по назначению</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a:t>
                      </a: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Показатели функциональных свойств </a:t>
                      </a: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характеризуют:</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 сущность продукции,</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 свойства, определяющие способность продукции выполнять свои функции </a:t>
                      </a: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в заданных условиях использования по назначению. Показатели функциональных свойств зависят от специфики продукции, их можно подразделить на следующие группы:</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 • </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показатели совершенства выполнения основной функции;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показатели универсальности;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показатели выполнения вспомогательных функций.</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 </a:t>
                      </a: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Показатели надежности дополняют характеристику товаров показателями функционального назначения</a:t>
                      </a:r>
                      <a:r>
                        <a:rPr kumimoji="0" lang="ru-RU" sz="1600" b="0" i="0" u="none" strike="noStrike" cap="none" normalizeH="0" baseline="0" dirty="0" smtClean="0">
                          <a:ln>
                            <a:noFill/>
                          </a:ln>
                          <a:solidFill>
                            <a:srgbClr val="000000"/>
                          </a:solidFill>
                          <a:effectLst/>
                          <a:latin typeface="Calibri" pitchFamily="34" charset="0"/>
                          <a:cs typeface="Times New Roman" pitchFamily="18" charset="0"/>
                        </a:rPr>
                        <a:t>, так как характеризуют продолжительность или полноту проявления эффекта от использования потребителем.</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5" name="Номер слайда 4"/>
          <p:cNvSpPr>
            <a:spLocks noGrp="1"/>
          </p:cNvSpPr>
          <p:nvPr>
            <p:ph type="sldNum" sz="quarter" idx="12"/>
          </p:nvPr>
        </p:nvSpPr>
        <p:spPr/>
        <p:txBody>
          <a:bodyPr/>
          <a:lstStyle/>
          <a:p>
            <a:pPr>
              <a:defRPr/>
            </a:pPr>
            <a:fld id="{552A6ED2-21B4-48FD-8DFD-B095EC151573}" type="slidenum">
              <a:rPr lang="ru-RU"/>
              <a:pPr>
                <a:defRPr/>
              </a:pPr>
              <a:t>48</a:t>
            </a:fld>
            <a:endParaRPr lang="ru-RU"/>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53536"/>
            <a:ext cx="8147248" cy="583176"/>
          </a:xfrm>
        </p:spPr>
        <p:txBody>
          <a:bodyPr/>
          <a:lstStyle/>
          <a:p>
            <a:pPr marL="54864" indent="0" algn="l" eaLnBrk="1" fontAlgn="auto" hangingPunct="1">
              <a:spcAft>
                <a:spcPts val="0"/>
              </a:spcAft>
              <a:defRPr/>
            </a:pPr>
            <a:r>
              <a:rPr lang="ru-RU" sz="2400" b="1" dirty="0" smtClean="0">
                <a:solidFill>
                  <a:schemeClr val="tx2">
                    <a:tint val="100000"/>
                    <a:shade val="90000"/>
                    <a:satMod val="250000"/>
                    <a:alpha val="100000"/>
                  </a:schemeClr>
                </a:solidFill>
                <a:effectLst/>
              </a:rPr>
              <a:t>Потребительные свойства товара </a:t>
            </a:r>
            <a:r>
              <a:rPr lang="ru-RU" sz="2400" dirty="0" smtClean="0">
                <a:solidFill>
                  <a:schemeClr val="tx2">
                    <a:tint val="100000"/>
                    <a:shade val="90000"/>
                    <a:satMod val="250000"/>
                    <a:alpha val="100000"/>
                  </a:schemeClr>
                </a:solidFill>
              </a:rPr>
              <a:t>(окончание)</a:t>
            </a:r>
            <a:endParaRPr lang="ru-RU" sz="2400" dirty="0">
              <a:solidFill>
                <a:schemeClr val="tx2">
                  <a:tint val="100000"/>
                  <a:shade val="90000"/>
                  <a:satMod val="250000"/>
                  <a:alpha val="100000"/>
                </a:schemeClr>
              </a:solidFill>
              <a:effectLst/>
            </a:endParaRPr>
          </a:p>
        </p:txBody>
      </p:sp>
      <p:graphicFrame>
        <p:nvGraphicFramePr>
          <p:cNvPr id="4" name="Содержимое 3"/>
          <p:cNvGraphicFramePr>
            <a:graphicFrameLocks noGrp="1"/>
          </p:cNvGraphicFramePr>
          <p:nvPr>
            <p:ph idx="1"/>
          </p:nvPr>
        </p:nvGraphicFramePr>
        <p:xfrm>
          <a:off x="179388" y="981075"/>
          <a:ext cx="8713787" cy="5641912"/>
        </p:xfrm>
        <a:graphic>
          <a:graphicData uri="http://schemas.openxmlformats.org/drawingml/2006/table">
            <a:tbl>
              <a:tblPr/>
              <a:tblGrid>
                <a:gridCol w="2403475"/>
                <a:gridCol w="6310312"/>
              </a:tblGrid>
              <a:tr h="4143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cs typeface="Times New Roman" pitchFamily="18" charset="0"/>
                        </a:rPr>
                        <a:t>Свойства</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400" b="1" i="0" u="none" strike="noStrike" cap="none" normalizeH="0" baseline="0" smtClean="0">
                          <a:ln>
                            <a:noFill/>
                          </a:ln>
                          <a:solidFill>
                            <a:schemeClr val="tx1"/>
                          </a:solidFill>
                          <a:effectLst/>
                          <a:latin typeface="Calibri" pitchFamily="34" charset="0"/>
                          <a:cs typeface="Times New Roman" pitchFamily="18" charset="0"/>
                        </a:rPr>
                        <a:t>Показатели оценки</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2022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err="1" smtClean="0">
                          <a:ln>
                            <a:noFill/>
                          </a:ln>
                          <a:solidFill>
                            <a:srgbClr val="000000"/>
                          </a:solidFill>
                          <a:effectLst/>
                          <a:latin typeface="Calibri" pitchFamily="34" charset="0"/>
                          <a:cs typeface="Times New Roman" pitchFamily="18" charset="0"/>
                        </a:rPr>
                        <a:t>6.Эргономические</a:t>
                      </a: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Calibri" pitchFamily="34" charset="0"/>
                          <a:cs typeface="Times New Roman" pitchFamily="18" charset="0"/>
                        </a:rPr>
                        <a:t>7. Эстетические</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smtClean="0">
                        <a:ln>
                          <a:noFill/>
                        </a:ln>
                        <a:solidFill>
                          <a:srgbClr val="000000"/>
                        </a:solidFill>
                        <a:effectLst/>
                        <a:latin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9D3232"/>
                          </a:solidFill>
                          <a:effectLst/>
                          <a:latin typeface="Calibri" pitchFamily="34" charset="0"/>
                          <a:cs typeface="Times New Roman" pitchFamily="18" charset="0"/>
                        </a:rPr>
                        <a:t>Эргономические свойства товаров характеризуют их приспособленность к использованию человеком в производственных и бытовых процессах</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К эргономическим свойствам и показателям относятся:</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a:t>
                      </a: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гигиенические</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 антропометрические</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 психофизиологические</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9D3232"/>
                          </a:solidFill>
                          <a:effectLst/>
                          <a:latin typeface="Calibri" pitchFamily="34" charset="0"/>
                          <a:cs typeface="Times New Roman" pitchFamily="18" charset="0"/>
                        </a:rPr>
                        <a:t> · психологические.</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a:t>
                      </a:r>
                      <a:r>
                        <a:rPr kumimoji="0" lang="ru-RU" sz="1800" b="1" i="0" u="none" strike="noStrike" cap="none" normalizeH="0" baseline="0" dirty="0" smtClean="0">
                          <a:ln>
                            <a:noFill/>
                          </a:ln>
                          <a:solidFill>
                            <a:srgbClr val="9D3232"/>
                          </a:solidFill>
                          <a:effectLst/>
                          <a:latin typeface="Calibri" pitchFamily="34" charset="0"/>
                          <a:cs typeface="Times New Roman" pitchFamily="18" charset="0"/>
                        </a:rPr>
                        <a:t>Эстетические свойства — способность выражать чувственно воспринимаемые признаки социально-культурной значимости товаров, степени их полезности и целесообразности, технического совершенства.</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К показателям эстетических свойств относят: форму изделия, цвет, </a:t>
                      </a:r>
                      <a:r>
                        <a:rPr kumimoji="0" lang="ru-RU" sz="1600" b="1" i="0" u="none" strike="noStrike" cap="none" normalizeH="0" baseline="0" dirty="0" err="1" smtClean="0">
                          <a:ln>
                            <a:noFill/>
                          </a:ln>
                          <a:solidFill>
                            <a:srgbClr val="000000"/>
                          </a:solidFill>
                          <a:effectLst/>
                          <a:latin typeface="Calibri" pitchFamily="34" charset="0"/>
                          <a:cs typeface="Times New Roman" pitchFamily="18" charset="0"/>
                        </a:rPr>
                        <a:t>ценностность</a:t>
                      </a:r>
                      <a:r>
                        <a:rPr kumimoji="0" lang="ru-RU" sz="1600" b="1" i="0" u="none" strike="noStrike" cap="none" normalizeH="0" baseline="0" dirty="0" smtClean="0">
                          <a:ln>
                            <a:noFill/>
                          </a:ln>
                          <a:solidFill>
                            <a:srgbClr val="000000"/>
                          </a:solidFill>
                          <a:effectLst/>
                          <a:latin typeface="Calibri" pitchFamily="34" charset="0"/>
                          <a:cs typeface="Times New Roman" pitchFamily="18" charset="0"/>
                        </a:rPr>
                        <a:t> композиции, стиль, моду, оригинальность изделия, совершенство производственного исполнения.</a:t>
                      </a: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E0D6"/>
                    </a:solidFill>
                  </a:tcPr>
                </a:tc>
              </a:tr>
            </a:tbl>
          </a:graphicData>
        </a:graphic>
      </p:graphicFrame>
      <p:sp>
        <p:nvSpPr>
          <p:cNvPr id="5" name="Номер слайда 4"/>
          <p:cNvSpPr>
            <a:spLocks noGrp="1"/>
          </p:cNvSpPr>
          <p:nvPr>
            <p:ph type="sldNum" sz="quarter" idx="12"/>
          </p:nvPr>
        </p:nvSpPr>
        <p:spPr/>
        <p:txBody>
          <a:bodyPr/>
          <a:lstStyle/>
          <a:p>
            <a:pPr>
              <a:defRPr/>
            </a:pPr>
            <a:fld id="{E4B3C1FC-C0D9-444E-A5C1-5E7185B19CCF}" type="slidenum">
              <a:rPr lang="ru-RU"/>
              <a:pPr>
                <a:defRPr/>
              </a:pPr>
              <a:t>49</a:t>
            </a:fld>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260350"/>
            <a:ext cx="7772400" cy="1470025"/>
          </a:xfrm>
        </p:spPr>
        <p:txBody>
          <a:bodyPr/>
          <a:lstStyle/>
          <a:p>
            <a:pPr eaLnBrk="1" hangingPunct="1"/>
            <a:r>
              <a:rPr lang="ru-RU" sz="4000" b="1" dirty="0" smtClean="0"/>
              <a:t>2. Жизненный цикл товара</a:t>
            </a:r>
          </a:p>
        </p:txBody>
      </p:sp>
      <p:sp>
        <p:nvSpPr>
          <p:cNvPr id="3075" name="Rectangle 3"/>
          <p:cNvSpPr>
            <a:spLocks noGrp="1" noChangeArrowheads="1"/>
          </p:cNvSpPr>
          <p:nvPr>
            <p:ph type="subTitle" idx="1"/>
          </p:nvPr>
        </p:nvSpPr>
        <p:spPr>
          <a:xfrm>
            <a:off x="0" y="1628775"/>
            <a:ext cx="9144000" cy="5229225"/>
          </a:xfrm>
        </p:spPr>
        <p:txBody>
          <a:bodyPr/>
          <a:lstStyle/>
          <a:p>
            <a:pPr eaLnBrk="1" hangingPunct="1">
              <a:lnSpc>
                <a:spcPct val="90000"/>
              </a:lnSpc>
            </a:pPr>
            <a:r>
              <a:rPr lang="ru-RU" sz="2400" smtClean="0"/>
              <a:t>Жизненный цикл товара – важнейшая концепция, которая рассматривает динамику конкурентоспособного пребывания товара на рынке.</a:t>
            </a:r>
          </a:p>
          <a:p>
            <a:pPr eaLnBrk="1" hangingPunct="1">
              <a:lnSpc>
                <a:spcPct val="90000"/>
              </a:lnSpc>
            </a:pPr>
            <a:endParaRPr lang="ru-RU" sz="2400" smtClean="0"/>
          </a:p>
          <a:p>
            <a:pPr eaLnBrk="1" hangingPunct="1">
              <a:lnSpc>
                <a:spcPct val="90000"/>
              </a:lnSpc>
            </a:pPr>
            <a:r>
              <a:rPr lang="ru-RU" sz="2400" smtClean="0"/>
              <a:t>Жизненный цикл товара на рынке проходит несколько этапов, каждый из которых не только открывает перед продавцом определенные возможности, но и ставит свои проблемы.</a:t>
            </a:r>
          </a:p>
          <a:p>
            <a:pPr eaLnBrk="1" hangingPunct="1">
              <a:lnSpc>
                <a:spcPct val="90000"/>
              </a:lnSpc>
            </a:pPr>
            <a:r>
              <a:rPr lang="ru-RU" sz="2400" smtClean="0"/>
              <a:t>На разных этапах жизненного цикла товара прибыль, которую он приносит, варьируется.</a:t>
            </a:r>
          </a:p>
          <a:p>
            <a:pPr eaLnBrk="1" hangingPunct="1">
              <a:lnSpc>
                <a:spcPct val="90000"/>
              </a:lnSpc>
            </a:pPr>
            <a:r>
              <a:rPr lang="ru-RU" sz="2400" smtClean="0"/>
              <a:t>Каждый этап жизненного цикла товара требует особенного подхода к стратегии в области маркетинга, финансов, производства, сбыта и управления персоналом.</a:t>
            </a:r>
          </a:p>
          <a:p>
            <a:pPr eaLnBrk="1" hangingPunct="1">
              <a:lnSpc>
                <a:spcPct val="90000"/>
              </a:lnSpc>
            </a:pPr>
            <a:endParaRPr lang="ru-RU"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1143000"/>
          </a:xfrm>
        </p:spPr>
        <p:txBody>
          <a:bodyPr>
            <a:normAutofit fontScale="90000"/>
          </a:bodyPr>
          <a:lstStyle/>
          <a:p>
            <a:pPr marL="54864" indent="0" algn="ctr" eaLnBrk="1" fontAlgn="auto" hangingPunct="1">
              <a:spcAft>
                <a:spcPts val="0"/>
              </a:spcAft>
              <a:defRPr/>
            </a:pPr>
            <a:r>
              <a:rPr lang="ru-RU" sz="2800" b="1" dirty="0" smtClean="0">
                <a:solidFill>
                  <a:schemeClr val="tx2">
                    <a:tint val="100000"/>
                    <a:shade val="90000"/>
                    <a:satMod val="250000"/>
                    <a:alpha val="100000"/>
                  </a:schemeClr>
                </a:solidFill>
              </a:rPr>
              <a:t>Факторы, влияющие на потребительные свойства медицинских и фармацевтических товаров</a:t>
            </a:r>
            <a:r>
              <a:rPr lang="ru-RU" sz="2800" dirty="0" smtClean="0">
                <a:solidFill>
                  <a:schemeClr val="tx2">
                    <a:tint val="100000"/>
                    <a:shade val="90000"/>
                    <a:satMod val="250000"/>
                    <a:alpha val="100000"/>
                  </a:schemeClr>
                </a:solidFill>
              </a:rPr>
              <a:t/>
            </a:r>
            <a:br>
              <a:rPr lang="ru-RU" sz="2800" dirty="0" smtClean="0">
                <a:solidFill>
                  <a:schemeClr val="tx2">
                    <a:tint val="100000"/>
                    <a:shade val="90000"/>
                    <a:satMod val="250000"/>
                    <a:alpha val="100000"/>
                  </a:schemeClr>
                </a:solidFill>
              </a:rPr>
            </a:br>
            <a:endParaRPr lang="ru-RU" sz="2800" dirty="0">
              <a:solidFill>
                <a:schemeClr val="tx2">
                  <a:tint val="100000"/>
                  <a:shade val="90000"/>
                  <a:satMod val="250000"/>
                  <a:alpha val="100000"/>
                </a:schemeClr>
              </a:solidFill>
            </a:endParaRPr>
          </a:p>
        </p:txBody>
      </p:sp>
      <p:sp>
        <p:nvSpPr>
          <p:cNvPr id="3" name="Содержимое 2"/>
          <p:cNvSpPr>
            <a:spLocks noGrp="1"/>
          </p:cNvSpPr>
          <p:nvPr>
            <p:ph idx="1"/>
          </p:nvPr>
        </p:nvSpPr>
        <p:spPr/>
        <p:txBody>
          <a:bodyPr>
            <a:normAutofit fontScale="92500" lnSpcReduction="20000"/>
          </a:bodyPr>
          <a:lstStyle/>
          <a:p>
            <a:pPr eaLnBrk="1" fontAlgn="auto" hangingPunct="1">
              <a:spcBef>
                <a:spcPts val="0"/>
              </a:spcBef>
              <a:spcAft>
                <a:spcPts val="0"/>
              </a:spcAft>
              <a:buFont typeface="Wingdings 2"/>
              <a:buChar char=""/>
              <a:defRPr/>
            </a:pPr>
            <a:r>
              <a:rPr lang="ru-RU" b="1" dirty="0" smtClean="0">
                <a:solidFill>
                  <a:schemeClr val="accent6">
                    <a:lumMod val="50000"/>
                  </a:schemeClr>
                </a:solidFill>
              </a:rPr>
              <a:t>масштабность и структура заболеваемости</a:t>
            </a:r>
            <a:r>
              <a:rPr lang="ru-RU" b="1" dirty="0" smtClean="0"/>
              <a:t>;</a:t>
            </a:r>
          </a:p>
          <a:p>
            <a:pPr eaLnBrk="1" fontAlgn="auto" hangingPunct="1">
              <a:spcBef>
                <a:spcPts val="0"/>
              </a:spcBef>
              <a:spcAft>
                <a:spcPts val="0"/>
              </a:spcAft>
              <a:buFont typeface="Wingdings 2"/>
              <a:buChar char=""/>
              <a:defRPr/>
            </a:pPr>
            <a:r>
              <a:rPr lang="ru-RU" b="1" dirty="0" smtClean="0"/>
              <a:t>уровень развития технологий в данной отрасли;</a:t>
            </a:r>
          </a:p>
          <a:p>
            <a:pPr eaLnBrk="1" fontAlgn="auto" hangingPunct="1">
              <a:spcBef>
                <a:spcPts val="0"/>
              </a:spcBef>
              <a:spcAft>
                <a:spcPts val="0"/>
              </a:spcAft>
              <a:buFont typeface="Wingdings 2"/>
              <a:buChar char=""/>
              <a:defRPr/>
            </a:pPr>
            <a:r>
              <a:rPr lang="ru-RU" b="1" dirty="0" smtClean="0">
                <a:solidFill>
                  <a:schemeClr val="accent6">
                    <a:lumMod val="50000"/>
                  </a:schemeClr>
                </a:solidFill>
              </a:rPr>
              <a:t>качество исходного сырья;</a:t>
            </a:r>
          </a:p>
          <a:p>
            <a:pPr eaLnBrk="1" fontAlgn="auto" hangingPunct="1">
              <a:spcBef>
                <a:spcPts val="0"/>
              </a:spcBef>
              <a:spcAft>
                <a:spcPts val="0"/>
              </a:spcAft>
              <a:buFont typeface="Wingdings 2"/>
              <a:buChar char=""/>
              <a:defRPr/>
            </a:pPr>
            <a:r>
              <a:rPr lang="ru-RU" b="1" dirty="0" smtClean="0"/>
              <a:t>технологии изготовления товара;</a:t>
            </a:r>
          </a:p>
          <a:p>
            <a:pPr eaLnBrk="1" fontAlgn="auto" hangingPunct="1">
              <a:spcBef>
                <a:spcPts val="0"/>
              </a:spcBef>
              <a:spcAft>
                <a:spcPts val="0"/>
              </a:spcAft>
              <a:buFont typeface="Wingdings 2"/>
              <a:buChar char=""/>
              <a:defRPr/>
            </a:pPr>
            <a:r>
              <a:rPr lang="ru-RU" b="1" dirty="0" smtClean="0">
                <a:solidFill>
                  <a:schemeClr val="accent6">
                    <a:lumMod val="50000"/>
                  </a:schemeClr>
                </a:solidFill>
              </a:rPr>
              <a:t>методы контроля качества продукции</a:t>
            </a:r>
            <a:r>
              <a:rPr lang="ru-RU" b="1" dirty="0" smtClean="0"/>
              <a:t>;</a:t>
            </a:r>
          </a:p>
          <a:p>
            <a:pPr eaLnBrk="1" fontAlgn="auto" hangingPunct="1">
              <a:spcBef>
                <a:spcPts val="0"/>
              </a:spcBef>
              <a:spcAft>
                <a:spcPts val="0"/>
              </a:spcAft>
              <a:buFont typeface="Wingdings 2"/>
              <a:buChar char=""/>
              <a:defRPr/>
            </a:pPr>
            <a:r>
              <a:rPr lang="ru-RU" b="1" dirty="0" smtClean="0"/>
              <a:t>способы транспортировки;</a:t>
            </a:r>
          </a:p>
          <a:p>
            <a:pPr eaLnBrk="1" fontAlgn="auto" hangingPunct="1">
              <a:spcBef>
                <a:spcPts val="0"/>
              </a:spcBef>
              <a:spcAft>
                <a:spcPts val="0"/>
              </a:spcAft>
              <a:buFont typeface="Wingdings 2"/>
              <a:buChar char=""/>
              <a:defRPr/>
            </a:pPr>
            <a:r>
              <a:rPr lang="ru-RU" b="1" dirty="0" smtClean="0">
                <a:solidFill>
                  <a:schemeClr val="accent6">
                    <a:lumMod val="50000"/>
                  </a:schemeClr>
                </a:solidFill>
              </a:rPr>
              <a:t>особенности хранения;</a:t>
            </a:r>
          </a:p>
          <a:p>
            <a:pPr eaLnBrk="1" fontAlgn="auto" hangingPunct="1">
              <a:spcBef>
                <a:spcPts val="0"/>
              </a:spcBef>
              <a:spcAft>
                <a:spcPts val="0"/>
              </a:spcAft>
              <a:buFont typeface="Wingdings 2"/>
              <a:buChar char=""/>
              <a:defRPr/>
            </a:pPr>
            <a:r>
              <a:rPr lang="ru-RU" b="1" dirty="0" smtClean="0"/>
              <a:t>соблюдение правил применения данного товара.</a:t>
            </a:r>
          </a:p>
          <a:p>
            <a:pPr eaLnBrk="1" fontAlgn="auto" hangingPunct="1">
              <a:spcBef>
                <a:spcPts val="0"/>
              </a:spcBef>
              <a:spcAft>
                <a:spcPts val="0"/>
              </a:spcAft>
              <a:buFont typeface="Wingdings 2"/>
              <a:buChar char=""/>
              <a:defRPr/>
            </a:pPr>
            <a:endParaRPr lang="ru-RU" dirty="0"/>
          </a:p>
        </p:txBody>
      </p:sp>
      <p:sp>
        <p:nvSpPr>
          <p:cNvPr id="4" name="Номер слайда 3"/>
          <p:cNvSpPr>
            <a:spLocks noGrp="1"/>
          </p:cNvSpPr>
          <p:nvPr>
            <p:ph type="sldNum" sz="quarter" idx="12"/>
          </p:nvPr>
        </p:nvSpPr>
        <p:spPr/>
        <p:txBody>
          <a:bodyPr/>
          <a:lstStyle/>
          <a:p>
            <a:pPr>
              <a:defRPr/>
            </a:pPr>
            <a:fld id="{8BAA5B9E-C6C6-42EA-8E6F-516DC326D9CF}" type="slidenum">
              <a:rPr lang="ru-RU"/>
              <a:pPr>
                <a:defRPr/>
              </a:pPr>
              <a:t>50</a:t>
            </a:fld>
            <a:endParaRPr lang="ru-RU"/>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363272" cy="1396536"/>
          </a:xfrm>
        </p:spPr>
        <p:txBody>
          <a:bodyPr/>
          <a:lstStyle/>
          <a:p>
            <a:pPr marL="54864" indent="0" algn="l" eaLnBrk="1" fontAlgn="auto" hangingPunct="1">
              <a:spcAft>
                <a:spcPts val="0"/>
              </a:spcAft>
              <a:defRPr/>
            </a:pPr>
            <a:r>
              <a:rPr lang="ru-RU" sz="2700" b="1" dirty="0" smtClean="0">
                <a:solidFill>
                  <a:schemeClr val="tx2">
                    <a:tint val="100000"/>
                    <a:shade val="90000"/>
                    <a:satMod val="250000"/>
                    <a:alpha val="100000"/>
                  </a:schemeClr>
                </a:solidFill>
              </a:rPr>
              <a:t>Факторы, формирующие качество и количество потребительных свойств медицинских и фармацевтических товаров (1)</a:t>
            </a:r>
            <a:endParaRPr lang="ru-RU" sz="2400" dirty="0">
              <a:solidFill>
                <a:schemeClr val="tx2">
                  <a:tint val="100000"/>
                  <a:shade val="90000"/>
                  <a:satMod val="250000"/>
                  <a:alpha val="100000"/>
                </a:schemeClr>
              </a:solidFill>
            </a:endParaRPr>
          </a:p>
        </p:txBody>
      </p:sp>
      <p:sp>
        <p:nvSpPr>
          <p:cNvPr id="3" name="Содержимое 2"/>
          <p:cNvSpPr>
            <a:spLocks noGrp="1"/>
          </p:cNvSpPr>
          <p:nvPr>
            <p:ph idx="1"/>
          </p:nvPr>
        </p:nvSpPr>
        <p:spPr/>
        <p:txBody>
          <a:bodyPr>
            <a:normAutofit lnSpcReduction="10000"/>
          </a:bodyPr>
          <a:lstStyle/>
          <a:p>
            <a:pPr eaLnBrk="1" fontAlgn="auto" hangingPunct="1">
              <a:spcBef>
                <a:spcPts val="0"/>
              </a:spcBef>
              <a:spcAft>
                <a:spcPts val="0"/>
              </a:spcAft>
              <a:buFont typeface="Wingdings 2"/>
              <a:buChar char=""/>
              <a:defRPr/>
            </a:pPr>
            <a:r>
              <a:rPr lang="ru-RU" dirty="0" smtClean="0"/>
              <a:t>К факторам, </a:t>
            </a:r>
            <a:r>
              <a:rPr lang="ru-RU" dirty="0" smtClean="0">
                <a:solidFill>
                  <a:schemeClr val="accent6">
                    <a:lumMod val="50000"/>
                  </a:schemeClr>
                </a:solidFill>
              </a:rPr>
              <a:t>формирующим качество и количество потребительных свойств </a:t>
            </a:r>
            <a:r>
              <a:rPr lang="ru-RU" dirty="0" smtClean="0"/>
              <a:t>товара, относится комплекс </a:t>
            </a:r>
            <a:r>
              <a:rPr lang="ru-RU" dirty="0" smtClean="0">
                <a:solidFill>
                  <a:schemeClr val="accent6">
                    <a:lumMod val="50000"/>
                  </a:schemeClr>
                </a:solidFill>
              </a:rPr>
              <a:t>объектов и операций, свойственных определённым этапам производственного цикла</a:t>
            </a:r>
            <a:r>
              <a:rPr lang="ru-RU" dirty="0" smtClean="0"/>
              <a:t>:</a:t>
            </a:r>
          </a:p>
          <a:p>
            <a:pPr eaLnBrk="1" fontAlgn="auto" hangingPunct="1">
              <a:spcBef>
                <a:spcPts val="0"/>
              </a:spcBef>
              <a:spcAft>
                <a:spcPts val="0"/>
              </a:spcAft>
              <a:buFont typeface="Wingdings 2"/>
              <a:buNone/>
              <a:defRPr/>
            </a:pPr>
            <a:r>
              <a:rPr lang="ru-RU" dirty="0" smtClean="0"/>
              <a:t>    -</a:t>
            </a:r>
            <a:r>
              <a:rPr lang="ru-RU" b="1" dirty="0" smtClean="0"/>
              <a:t>проектирование и разработка   продукции;</a:t>
            </a:r>
          </a:p>
          <a:p>
            <a:pPr eaLnBrk="1" fontAlgn="auto" hangingPunct="1">
              <a:spcBef>
                <a:spcPts val="0"/>
              </a:spcBef>
              <a:spcAft>
                <a:spcPts val="0"/>
              </a:spcAft>
              <a:buFont typeface="Wingdings 2"/>
              <a:buNone/>
              <a:defRPr/>
            </a:pPr>
            <a:r>
              <a:rPr lang="ru-RU" b="1" dirty="0" smtClean="0"/>
              <a:t>    -</a:t>
            </a:r>
            <a:r>
              <a:rPr lang="ru-RU" b="1" dirty="0" smtClean="0">
                <a:solidFill>
                  <a:schemeClr val="accent6">
                    <a:lumMod val="50000"/>
                  </a:schemeClr>
                </a:solidFill>
              </a:rPr>
              <a:t>сырьё;</a:t>
            </a:r>
          </a:p>
          <a:p>
            <a:pPr eaLnBrk="1" fontAlgn="auto" hangingPunct="1">
              <a:spcBef>
                <a:spcPts val="0"/>
              </a:spcBef>
              <a:spcAft>
                <a:spcPts val="0"/>
              </a:spcAft>
              <a:buFont typeface="Wingdings 2"/>
              <a:buNone/>
              <a:defRPr/>
            </a:pPr>
            <a:r>
              <a:rPr lang="ru-RU" b="1" dirty="0" smtClean="0"/>
              <a:t>    -конструкция;</a:t>
            </a:r>
          </a:p>
          <a:p>
            <a:pPr eaLnBrk="1" fontAlgn="auto" hangingPunct="1">
              <a:spcBef>
                <a:spcPts val="0"/>
              </a:spcBef>
              <a:spcAft>
                <a:spcPts val="0"/>
              </a:spcAft>
              <a:buFont typeface="Wingdings 2"/>
              <a:buNone/>
              <a:defRPr/>
            </a:pPr>
            <a:r>
              <a:rPr lang="ru-RU" b="1" dirty="0" smtClean="0"/>
              <a:t>    -</a:t>
            </a:r>
            <a:r>
              <a:rPr lang="ru-RU" b="1" dirty="0" smtClean="0">
                <a:solidFill>
                  <a:schemeClr val="accent6">
                    <a:lumMod val="50000"/>
                  </a:schemeClr>
                </a:solidFill>
              </a:rPr>
              <a:t>технология производства</a:t>
            </a:r>
            <a:r>
              <a:rPr lang="ru-RU" b="1" dirty="0" smtClean="0"/>
              <a:t>.</a:t>
            </a:r>
          </a:p>
          <a:p>
            <a:pPr eaLnBrk="1" fontAlgn="auto" hangingPunct="1">
              <a:spcBef>
                <a:spcPts val="0"/>
              </a:spcBef>
              <a:spcAft>
                <a:spcPts val="0"/>
              </a:spcAft>
              <a:buFont typeface="Wingdings 2"/>
              <a:buChar char=""/>
              <a:defRPr/>
            </a:pPr>
            <a:endParaRPr lang="ru-RU" dirty="0"/>
          </a:p>
        </p:txBody>
      </p:sp>
      <p:sp>
        <p:nvSpPr>
          <p:cNvPr id="4" name="Номер слайда 3"/>
          <p:cNvSpPr>
            <a:spLocks noGrp="1"/>
          </p:cNvSpPr>
          <p:nvPr>
            <p:ph type="sldNum" sz="quarter" idx="12"/>
          </p:nvPr>
        </p:nvSpPr>
        <p:spPr/>
        <p:txBody>
          <a:bodyPr/>
          <a:lstStyle/>
          <a:p>
            <a:pPr>
              <a:defRPr/>
            </a:pPr>
            <a:fld id="{805CDD2B-4EF2-403A-AD26-F1CE6D20EFFF}" type="slidenum">
              <a:rPr lang="ru-RU"/>
              <a:pPr>
                <a:defRPr/>
              </a:pPr>
              <a:t>51</a:t>
            </a:fld>
            <a:endParaRPr lang="ru-RU"/>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1143000"/>
          </a:xfrm>
        </p:spPr>
        <p:txBody>
          <a:bodyPr>
            <a:normAutofit fontScale="90000"/>
          </a:bodyPr>
          <a:lstStyle/>
          <a:p>
            <a:pPr marL="54864" indent="0" algn="l" eaLnBrk="1" fontAlgn="auto" hangingPunct="1">
              <a:spcAft>
                <a:spcPts val="0"/>
              </a:spcAft>
              <a:defRPr/>
            </a:pPr>
            <a:r>
              <a:rPr lang="ru-RU" sz="2700" b="1" dirty="0" smtClean="0">
                <a:solidFill>
                  <a:schemeClr val="tx2">
                    <a:tint val="100000"/>
                    <a:shade val="90000"/>
                    <a:satMod val="250000"/>
                    <a:alpha val="100000"/>
                  </a:schemeClr>
                </a:solidFill>
              </a:rPr>
              <a:t>Факторы, формирующие потребительные свойства медицинских и фармацевтических товаров</a:t>
            </a:r>
            <a:r>
              <a:rPr lang="ru-RU" sz="2400" dirty="0" smtClean="0">
                <a:solidFill>
                  <a:schemeClr val="tx2">
                    <a:tint val="100000"/>
                    <a:shade val="90000"/>
                    <a:satMod val="250000"/>
                    <a:alpha val="100000"/>
                  </a:schemeClr>
                </a:solidFill>
              </a:rPr>
              <a:t/>
            </a:r>
            <a:br>
              <a:rPr lang="ru-RU" sz="2400" dirty="0" smtClean="0">
                <a:solidFill>
                  <a:schemeClr val="tx2">
                    <a:tint val="100000"/>
                    <a:shade val="90000"/>
                    <a:satMod val="250000"/>
                    <a:alpha val="100000"/>
                  </a:schemeClr>
                </a:solidFill>
              </a:rPr>
            </a:br>
            <a:endParaRPr lang="ru-RU" sz="2400" dirty="0">
              <a:solidFill>
                <a:schemeClr val="tx2">
                  <a:tint val="100000"/>
                  <a:shade val="90000"/>
                  <a:satMod val="250000"/>
                  <a:alpha val="100000"/>
                </a:schemeClr>
              </a:solidFill>
            </a:endParaRPr>
          </a:p>
        </p:txBody>
      </p:sp>
      <p:sp>
        <p:nvSpPr>
          <p:cNvPr id="3" name="Содержимое 2"/>
          <p:cNvSpPr>
            <a:spLocks noGrp="1"/>
          </p:cNvSpPr>
          <p:nvPr>
            <p:ph idx="1"/>
          </p:nvPr>
        </p:nvSpPr>
        <p:spPr/>
        <p:txBody>
          <a:bodyPr>
            <a:normAutofit fontScale="85000" lnSpcReduction="20000"/>
          </a:bodyPr>
          <a:lstStyle/>
          <a:p>
            <a:pPr eaLnBrk="1" fontAlgn="auto" hangingPunct="1">
              <a:spcBef>
                <a:spcPts val="0"/>
              </a:spcBef>
              <a:spcAft>
                <a:spcPts val="0"/>
              </a:spcAft>
              <a:buFont typeface="Wingdings 2"/>
              <a:buChar char=""/>
              <a:defRPr/>
            </a:pPr>
            <a:r>
              <a:rPr lang="ru-RU" dirty="0" smtClean="0"/>
              <a:t>1</a:t>
            </a:r>
            <a:r>
              <a:rPr lang="ru-RU" dirty="0" smtClean="0">
                <a:solidFill>
                  <a:schemeClr val="accent6">
                    <a:lumMod val="50000"/>
                  </a:schemeClr>
                </a:solidFill>
              </a:rPr>
              <a:t>. </a:t>
            </a:r>
            <a:r>
              <a:rPr lang="ru-RU" b="1" dirty="0" smtClean="0">
                <a:solidFill>
                  <a:schemeClr val="accent6">
                    <a:lumMod val="50000"/>
                  </a:schemeClr>
                </a:solidFill>
              </a:rPr>
              <a:t>Потребительские свойства и качество исходного сырья, материалов и комплектующих изделий. </a:t>
            </a:r>
          </a:p>
          <a:p>
            <a:pPr eaLnBrk="1" fontAlgn="auto" hangingPunct="1">
              <a:spcBef>
                <a:spcPts val="0"/>
              </a:spcBef>
              <a:spcAft>
                <a:spcPts val="0"/>
              </a:spcAft>
              <a:buFont typeface="Wingdings 2"/>
              <a:buChar char=""/>
              <a:defRPr/>
            </a:pPr>
            <a:r>
              <a:rPr lang="ru-RU" dirty="0" smtClean="0"/>
              <a:t>2. </a:t>
            </a:r>
            <a:r>
              <a:rPr lang="ru-RU" b="1" dirty="0" smtClean="0">
                <a:solidFill>
                  <a:schemeClr val="accent6">
                    <a:lumMod val="50000"/>
                  </a:schemeClr>
                </a:solidFill>
              </a:rPr>
              <a:t>Состав и соотношение компонентов при изготовлении</a:t>
            </a:r>
            <a:r>
              <a:rPr lang="ru-RU" dirty="0" smtClean="0">
                <a:solidFill>
                  <a:schemeClr val="accent6">
                    <a:lumMod val="50000"/>
                  </a:schemeClr>
                </a:solidFill>
              </a:rPr>
              <a:t> </a:t>
            </a:r>
            <a:r>
              <a:rPr lang="ru-RU" dirty="0" smtClean="0"/>
              <a:t>изделия.</a:t>
            </a:r>
          </a:p>
          <a:p>
            <a:pPr eaLnBrk="1" fontAlgn="auto" hangingPunct="1">
              <a:spcBef>
                <a:spcPts val="0"/>
              </a:spcBef>
              <a:spcAft>
                <a:spcPts val="0"/>
              </a:spcAft>
              <a:buFont typeface="Wingdings 2"/>
              <a:buChar char=""/>
              <a:defRPr/>
            </a:pPr>
            <a:r>
              <a:rPr lang="ru-RU" dirty="0" smtClean="0"/>
              <a:t>3. </a:t>
            </a:r>
            <a:r>
              <a:rPr lang="ru-RU" b="1" dirty="0" smtClean="0">
                <a:solidFill>
                  <a:schemeClr val="accent6">
                    <a:lumMod val="50000"/>
                  </a:schemeClr>
                </a:solidFill>
              </a:rPr>
              <a:t>Форма изделия </a:t>
            </a:r>
            <a:r>
              <a:rPr lang="ru-RU" dirty="0" smtClean="0"/>
              <a:t>(для медицинских товаров - конструкция изделия, для лекарственных препаратов - лекарственная форма). </a:t>
            </a:r>
          </a:p>
          <a:p>
            <a:pPr eaLnBrk="1" fontAlgn="auto" hangingPunct="1">
              <a:spcBef>
                <a:spcPts val="0"/>
              </a:spcBef>
              <a:spcAft>
                <a:spcPts val="0"/>
              </a:spcAft>
              <a:buFont typeface="Wingdings 2"/>
              <a:buChar char=""/>
              <a:defRPr/>
            </a:pPr>
            <a:r>
              <a:rPr lang="ru-RU" dirty="0" smtClean="0"/>
              <a:t>4. </a:t>
            </a:r>
            <a:r>
              <a:rPr lang="ru-RU" b="1" dirty="0" smtClean="0">
                <a:solidFill>
                  <a:schemeClr val="accent6">
                    <a:lumMod val="50000"/>
                  </a:schemeClr>
                </a:solidFill>
              </a:rPr>
              <a:t>Качество технологического процесса</a:t>
            </a:r>
          </a:p>
          <a:p>
            <a:pPr eaLnBrk="1" fontAlgn="auto" hangingPunct="1">
              <a:spcBef>
                <a:spcPts val="0"/>
              </a:spcBef>
              <a:spcAft>
                <a:spcPts val="0"/>
              </a:spcAft>
              <a:buFont typeface="Wingdings 2"/>
              <a:buChar char=""/>
              <a:defRPr/>
            </a:pPr>
            <a:r>
              <a:rPr lang="ru-RU" dirty="0" smtClean="0"/>
              <a:t>5. </a:t>
            </a:r>
            <a:r>
              <a:rPr lang="ru-RU" b="1" dirty="0" smtClean="0">
                <a:solidFill>
                  <a:schemeClr val="accent6">
                    <a:lumMod val="50000"/>
                  </a:schemeClr>
                </a:solidFill>
              </a:rPr>
              <a:t>Качество дезинфекции и стерилизации </a:t>
            </a:r>
            <a:r>
              <a:rPr lang="ru-RU" dirty="0" smtClean="0"/>
              <a:t>(включая качество нормативно-технической документации, оборудования, качество труда работников, контроль качества и т.д.).</a:t>
            </a:r>
          </a:p>
          <a:p>
            <a:pPr eaLnBrk="1" fontAlgn="auto" hangingPunct="1">
              <a:spcBef>
                <a:spcPts val="0"/>
              </a:spcBef>
              <a:spcAft>
                <a:spcPts val="0"/>
              </a:spcAft>
              <a:buFont typeface="Wingdings 2"/>
              <a:buNone/>
              <a:defRPr/>
            </a:pPr>
            <a:endParaRPr lang="ru-RU" dirty="0"/>
          </a:p>
        </p:txBody>
      </p:sp>
      <p:sp>
        <p:nvSpPr>
          <p:cNvPr id="4" name="Номер слайда 3"/>
          <p:cNvSpPr>
            <a:spLocks noGrp="1"/>
          </p:cNvSpPr>
          <p:nvPr>
            <p:ph type="sldNum" sz="quarter" idx="12"/>
          </p:nvPr>
        </p:nvSpPr>
        <p:spPr/>
        <p:txBody>
          <a:bodyPr/>
          <a:lstStyle/>
          <a:p>
            <a:pPr>
              <a:defRPr/>
            </a:pPr>
            <a:fld id="{0FFBCC39-8F17-4769-AE79-4DF29D249AFF}" type="slidenum">
              <a:rPr lang="ru-RU"/>
              <a:pPr>
                <a:defRPr/>
              </a:pPr>
              <a:t>52</a:t>
            </a:fld>
            <a:endParaRPr lang="ru-RU"/>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3536"/>
            <a:ext cx="8219256" cy="1159240"/>
          </a:xfrm>
        </p:spPr>
        <p:txBody>
          <a:bodyPr>
            <a:normAutofit fontScale="90000"/>
          </a:bodyPr>
          <a:lstStyle/>
          <a:p>
            <a:pPr marL="54864" indent="0" algn="l" eaLnBrk="1" fontAlgn="auto" hangingPunct="1">
              <a:spcAft>
                <a:spcPts val="0"/>
              </a:spcAft>
              <a:defRPr/>
            </a:pPr>
            <a:r>
              <a:rPr lang="ru-RU" sz="2700" b="1" dirty="0" smtClean="0">
                <a:solidFill>
                  <a:schemeClr val="tx2">
                    <a:tint val="100000"/>
                    <a:shade val="90000"/>
                    <a:satMod val="250000"/>
                    <a:alpha val="100000"/>
                  </a:schemeClr>
                </a:solidFill>
                <a:effectLst/>
              </a:rPr>
              <a:t>1. Потребительные свойства и качество исходного сырья, материалов и комплектующих изделий</a:t>
            </a:r>
            <a:r>
              <a:rPr lang="ru-RU" b="1" dirty="0" smtClean="0">
                <a:solidFill>
                  <a:schemeClr val="tx2">
                    <a:tint val="100000"/>
                    <a:shade val="90000"/>
                    <a:satMod val="250000"/>
                    <a:alpha val="100000"/>
                  </a:schemeClr>
                </a:solidFill>
                <a:effectLst/>
              </a:rPr>
              <a:t> </a:t>
            </a:r>
            <a:endParaRPr lang="ru-RU" b="1" dirty="0">
              <a:solidFill>
                <a:schemeClr val="tx2">
                  <a:tint val="100000"/>
                  <a:shade val="90000"/>
                  <a:satMod val="250000"/>
                  <a:alpha val="100000"/>
                </a:schemeClr>
              </a:solidFill>
              <a:effectLst/>
            </a:endParaRPr>
          </a:p>
        </p:txBody>
      </p:sp>
      <p:sp>
        <p:nvSpPr>
          <p:cNvPr id="3" name="Содержимое 2"/>
          <p:cNvSpPr>
            <a:spLocks noGrp="1"/>
          </p:cNvSpPr>
          <p:nvPr>
            <p:ph idx="1"/>
          </p:nvPr>
        </p:nvSpPr>
        <p:spPr>
          <a:xfrm>
            <a:off x="468313" y="1412875"/>
            <a:ext cx="8218487" cy="4968875"/>
          </a:xfrm>
        </p:spPr>
        <p:txBody>
          <a:bodyPr>
            <a:normAutofit fontScale="77500" lnSpcReduction="20000"/>
          </a:bodyPr>
          <a:lstStyle/>
          <a:p>
            <a:pPr eaLnBrk="1" fontAlgn="auto" hangingPunct="1">
              <a:spcBef>
                <a:spcPts val="0"/>
              </a:spcBef>
              <a:spcAft>
                <a:spcPts val="0"/>
              </a:spcAft>
              <a:buFont typeface="Wingdings 2"/>
              <a:buChar char=""/>
              <a:defRPr/>
            </a:pPr>
            <a:r>
              <a:rPr lang="ru-RU" b="1" dirty="0" smtClean="0"/>
              <a:t>Надлежащее качество сырья и материалов </a:t>
            </a:r>
            <a:r>
              <a:rPr lang="ru-RU" b="1" dirty="0" smtClean="0">
                <a:solidFill>
                  <a:schemeClr val="accent6">
                    <a:lumMod val="50000"/>
                  </a:schemeClr>
                </a:solidFill>
              </a:rPr>
              <a:t>обеспечиваются:</a:t>
            </a:r>
          </a:p>
          <a:p>
            <a:pPr eaLnBrk="1" fontAlgn="auto" hangingPunct="1">
              <a:spcBef>
                <a:spcPts val="0"/>
              </a:spcBef>
              <a:spcAft>
                <a:spcPts val="0"/>
              </a:spcAft>
              <a:buFont typeface="Wingdings 2"/>
              <a:buChar char=""/>
              <a:defRPr/>
            </a:pPr>
            <a:r>
              <a:rPr lang="ru-RU" b="1" dirty="0" smtClean="0"/>
              <a:t> -</a:t>
            </a:r>
            <a:r>
              <a:rPr lang="ru-RU" b="1" dirty="0" smtClean="0">
                <a:solidFill>
                  <a:schemeClr val="accent6">
                    <a:lumMod val="50000"/>
                  </a:schemeClr>
                </a:solidFill>
              </a:rPr>
              <a:t>соблюдением правил приемки данного сырья в организацию</a:t>
            </a:r>
          </a:p>
          <a:p>
            <a:pPr eaLnBrk="1" fontAlgn="auto" hangingPunct="1">
              <a:spcBef>
                <a:spcPts val="0"/>
              </a:spcBef>
              <a:spcAft>
                <a:spcPts val="0"/>
              </a:spcAft>
              <a:buFont typeface="Wingdings 2"/>
              <a:buChar char=""/>
              <a:defRPr/>
            </a:pPr>
            <a:r>
              <a:rPr lang="ru-RU" b="1" dirty="0" smtClean="0">
                <a:solidFill>
                  <a:schemeClr val="accent6">
                    <a:lumMod val="50000"/>
                  </a:schemeClr>
                </a:solidFill>
              </a:rPr>
              <a:t>-обязательной проверкой качества самого сырья и сопроводительных документов. </a:t>
            </a:r>
          </a:p>
          <a:p>
            <a:pPr eaLnBrk="1" fontAlgn="auto" hangingPunct="1">
              <a:spcBef>
                <a:spcPts val="0"/>
              </a:spcBef>
              <a:spcAft>
                <a:spcPts val="0"/>
              </a:spcAft>
              <a:buFont typeface="Wingdings 2"/>
              <a:buChar char=""/>
              <a:defRPr/>
            </a:pPr>
            <a:r>
              <a:rPr lang="ru-RU" b="1" dirty="0" smtClean="0"/>
              <a:t>На потребительные свойства лекарственных средств оказывают влияние:</a:t>
            </a:r>
          </a:p>
          <a:p>
            <a:pPr eaLnBrk="1" fontAlgn="auto" hangingPunct="1">
              <a:spcBef>
                <a:spcPts val="0"/>
              </a:spcBef>
              <a:spcAft>
                <a:spcPts val="0"/>
              </a:spcAft>
              <a:buFont typeface="Wingdings 2"/>
              <a:buChar char=""/>
              <a:defRPr/>
            </a:pPr>
            <a:r>
              <a:rPr lang="ru-RU" b="1" dirty="0" smtClean="0"/>
              <a:t> </a:t>
            </a:r>
            <a:r>
              <a:rPr lang="ru-RU" b="1" dirty="0" smtClean="0">
                <a:solidFill>
                  <a:schemeClr val="accent6">
                    <a:lumMod val="50000"/>
                  </a:schemeClr>
                </a:solidFill>
              </a:rPr>
              <a:t>химическая модификация действующего вещества,</a:t>
            </a:r>
          </a:p>
          <a:p>
            <a:pPr eaLnBrk="1" fontAlgn="auto" hangingPunct="1">
              <a:spcBef>
                <a:spcPts val="0"/>
              </a:spcBef>
              <a:spcAft>
                <a:spcPts val="0"/>
              </a:spcAft>
              <a:buFont typeface="Wingdings 2"/>
              <a:buChar char=""/>
              <a:defRPr/>
            </a:pPr>
            <a:r>
              <a:rPr lang="ru-RU" b="1" dirty="0" smtClean="0">
                <a:solidFill>
                  <a:schemeClr val="accent6">
                    <a:lumMod val="50000"/>
                  </a:schemeClr>
                </a:solidFill>
              </a:rPr>
              <a:t> физико-химическое состояние лекарственного вещества</a:t>
            </a:r>
            <a:r>
              <a:rPr lang="ru-RU" b="1" dirty="0" smtClean="0"/>
              <a:t> (форма кристалла, размеры частиц, полиморфная модификация и т.д.), </a:t>
            </a:r>
          </a:p>
          <a:p>
            <a:pPr eaLnBrk="1" fontAlgn="auto" hangingPunct="1">
              <a:spcBef>
                <a:spcPts val="0"/>
              </a:spcBef>
              <a:spcAft>
                <a:spcPts val="0"/>
              </a:spcAft>
              <a:buFont typeface="Wingdings 2"/>
              <a:buChar char=""/>
              <a:defRPr/>
            </a:pPr>
            <a:r>
              <a:rPr lang="ru-RU" b="1" dirty="0" smtClean="0"/>
              <a:t>природа и количество вспомогательных веществ. </a:t>
            </a:r>
            <a:endParaRPr lang="ru-RU" b="1" dirty="0"/>
          </a:p>
        </p:txBody>
      </p:sp>
      <p:sp>
        <p:nvSpPr>
          <p:cNvPr id="4" name="Номер слайда 3"/>
          <p:cNvSpPr>
            <a:spLocks noGrp="1"/>
          </p:cNvSpPr>
          <p:nvPr>
            <p:ph type="sldNum" sz="quarter" idx="12"/>
          </p:nvPr>
        </p:nvSpPr>
        <p:spPr/>
        <p:txBody>
          <a:bodyPr/>
          <a:lstStyle/>
          <a:p>
            <a:pPr>
              <a:defRPr/>
            </a:pPr>
            <a:fld id="{753A567B-CBD2-431C-A452-099BF12B625E}" type="slidenum">
              <a:rPr lang="ru-RU"/>
              <a:pPr>
                <a:defRPr/>
              </a:pPr>
              <a:t>53</a:t>
            </a:fld>
            <a:endParaRPr lang="ru-RU"/>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746108"/>
          </a:xfrm>
        </p:spPr>
        <p:txBody>
          <a:bodyPr>
            <a:normAutofit fontScale="90000"/>
          </a:bodyPr>
          <a:lstStyle/>
          <a:p>
            <a:pPr algn="ctr"/>
            <a:r>
              <a:rPr lang="ru-RU" dirty="0" smtClean="0"/>
              <a:t>Виды спроса</a:t>
            </a:r>
            <a:endParaRPr lang="ru-RU" dirty="0"/>
          </a:p>
        </p:txBody>
      </p:sp>
      <p:sp>
        <p:nvSpPr>
          <p:cNvPr id="3" name="Содержимое 2"/>
          <p:cNvSpPr>
            <a:spLocks noGrp="1"/>
          </p:cNvSpPr>
          <p:nvPr>
            <p:ph idx="1"/>
          </p:nvPr>
        </p:nvSpPr>
        <p:spPr>
          <a:xfrm>
            <a:off x="457200" y="1142984"/>
            <a:ext cx="8229600" cy="5286412"/>
          </a:xfrm>
        </p:spPr>
        <p:txBody>
          <a:bodyPr/>
          <a:lstStyle/>
          <a:p>
            <a:r>
              <a:rPr lang="ru-RU" sz="2000" u="sng" dirty="0" smtClean="0"/>
              <a:t>В зависимости от </a:t>
            </a:r>
            <a:r>
              <a:rPr lang="ru-RU" sz="2000" b="1" u="sng" dirty="0" smtClean="0"/>
              <a:t>степени удовлетворения</a:t>
            </a:r>
            <a:r>
              <a:rPr lang="ru-RU" sz="2000" u="sng" dirty="0" smtClean="0"/>
              <a:t>:</a:t>
            </a:r>
            <a:endParaRPr lang="ru-RU" sz="2000" dirty="0" smtClean="0"/>
          </a:p>
          <a:p>
            <a:r>
              <a:rPr lang="ru-RU" sz="2000" i="1" u="sng" dirty="0" smtClean="0"/>
              <a:t>Действительный спрос- </a:t>
            </a:r>
            <a:r>
              <a:rPr lang="ru-RU" sz="2000" dirty="0" smtClean="0"/>
              <a:t>это возможность населения действительно приобрести </a:t>
            </a:r>
            <a:r>
              <a:rPr lang="ru-RU" sz="2000" dirty="0" err="1" smtClean="0"/>
              <a:t>ЛС</a:t>
            </a:r>
            <a:r>
              <a:rPr lang="ru-RU" sz="2000" dirty="0" smtClean="0"/>
              <a:t> и др. товары а/ ассортимента ( есть потребность в них и есть средства оплатить за товар). Действительный спрос равен числу обращений в аптеку.</a:t>
            </a:r>
          </a:p>
          <a:p>
            <a:r>
              <a:rPr lang="ru-RU" sz="2000" i="1" u="sng" dirty="0" smtClean="0"/>
              <a:t>Реализованный спрос </a:t>
            </a:r>
            <a:r>
              <a:rPr lang="ru-RU" sz="2000" dirty="0" smtClean="0"/>
              <a:t>- это покупка товаров и услуг. Показателем реализованного спроса населения в товарах а/ассортимента является </a:t>
            </a:r>
            <a:r>
              <a:rPr lang="ru-RU" sz="2000" u="sng" dirty="0" smtClean="0"/>
              <a:t>розничный товарооборот </a:t>
            </a:r>
            <a:r>
              <a:rPr lang="ru-RU" sz="2000" dirty="0" smtClean="0"/>
              <a:t>аптечной организации.</a:t>
            </a:r>
          </a:p>
          <a:p>
            <a:r>
              <a:rPr lang="ru-RU" sz="2000" i="1" u="sng" dirty="0" smtClean="0"/>
              <a:t>Неудовлетворенный спрос</a:t>
            </a:r>
            <a:r>
              <a:rPr lang="ru-RU" sz="2000" i="1" dirty="0" smtClean="0"/>
              <a:t>- </a:t>
            </a:r>
            <a:r>
              <a:rPr lang="ru-RU" sz="2000" dirty="0" smtClean="0"/>
              <a:t>это спрос нереализованный из-за отсутствия  необходимого товара по различным причинам. Это разница между действительным и реализованным спросом. </a:t>
            </a:r>
          </a:p>
          <a:p>
            <a:pPr>
              <a:buNone/>
            </a:pPr>
            <a:endParaRPr lang="ru-RU" sz="2000" dirty="0" smtClean="0"/>
          </a:p>
          <a:p>
            <a:pPr>
              <a:buNone/>
            </a:pPr>
            <a:r>
              <a:rPr lang="ru-RU" sz="2000" dirty="0" smtClean="0"/>
              <a:t>В зависимости от того, кто выступает инициатором (генератором) спроса на </a:t>
            </a:r>
            <a:r>
              <a:rPr lang="ru-RU" sz="2000" dirty="0" err="1" smtClean="0"/>
              <a:t>ЛС</a:t>
            </a:r>
            <a:r>
              <a:rPr lang="ru-RU" sz="2000" dirty="0" smtClean="0"/>
              <a:t>:</a:t>
            </a:r>
          </a:p>
          <a:p>
            <a:r>
              <a:rPr lang="ru-RU" sz="2000" dirty="0" smtClean="0"/>
              <a:t>Спрос , </a:t>
            </a:r>
            <a:r>
              <a:rPr lang="ru-RU" sz="2000" i="1" u="sng" dirty="0" smtClean="0"/>
              <a:t>форсированный врачом</a:t>
            </a:r>
          </a:p>
          <a:p>
            <a:r>
              <a:rPr lang="ru-RU" sz="2000" dirty="0" smtClean="0"/>
              <a:t>Спрос, </a:t>
            </a:r>
            <a:r>
              <a:rPr lang="ru-RU" sz="2000" i="1" u="sng" dirty="0" smtClean="0"/>
              <a:t>форсированный пациентом</a:t>
            </a:r>
            <a:endParaRPr lang="ru-RU" sz="2000" dirty="0" smtClean="0"/>
          </a:p>
          <a:p>
            <a:endParaRPr lang="ru-RU" sz="1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54</a:t>
            </a:fld>
            <a:endParaRPr lang="ru-RU"/>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460356"/>
          </a:xfrm>
        </p:spPr>
        <p:txBody>
          <a:bodyPr>
            <a:normAutofit fontScale="90000"/>
          </a:bodyPr>
          <a:lstStyle/>
          <a:p>
            <a:pPr algn="ctr"/>
            <a:r>
              <a:rPr lang="ru-RU" dirty="0" smtClean="0"/>
              <a:t>продолжение</a:t>
            </a:r>
            <a:endParaRPr lang="ru-RU" dirty="0"/>
          </a:p>
        </p:txBody>
      </p:sp>
      <p:sp>
        <p:nvSpPr>
          <p:cNvPr id="3" name="Содержимое 2"/>
          <p:cNvSpPr>
            <a:spLocks noGrp="1"/>
          </p:cNvSpPr>
          <p:nvPr>
            <p:ph idx="1"/>
          </p:nvPr>
        </p:nvSpPr>
        <p:spPr>
          <a:xfrm>
            <a:off x="457200" y="928670"/>
            <a:ext cx="8229600" cy="5715040"/>
          </a:xfrm>
        </p:spPr>
        <p:txBody>
          <a:bodyPr/>
          <a:lstStyle/>
          <a:p>
            <a:r>
              <a:rPr lang="ru-RU" sz="1600" dirty="0" smtClean="0"/>
              <a:t>В зависимости от </a:t>
            </a:r>
            <a:r>
              <a:rPr lang="ru-RU" sz="1600" b="1" dirty="0" smtClean="0"/>
              <a:t>интенсивности спроса </a:t>
            </a:r>
            <a:r>
              <a:rPr lang="ru-RU" sz="1600" dirty="0" smtClean="0"/>
              <a:t>различают:</a:t>
            </a:r>
          </a:p>
          <a:p>
            <a:r>
              <a:rPr lang="ru-RU" sz="1600" dirty="0" smtClean="0"/>
              <a:t>    </a:t>
            </a:r>
            <a:r>
              <a:rPr lang="ru-RU" sz="1600" i="1" dirty="0" smtClean="0"/>
              <a:t>Формирующийся спрос</a:t>
            </a:r>
            <a:r>
              <a:rPr lang="ru-RU" sz="1600" dirty="0" smtClean="0"/>
              <a:t>- это спрос на новые, незнакомые или малознакомые </a:t>
            </a:r>
          </a:p>
          <a:p>
            <a:r>
              <a:rPr lang="ru-RU" sz="1600" dirty="0" smtClean="0"/>
              <a:t>            товары аптечного ассортимента и услуги.</a:t>
            </a:r>
          </a:p>
          <a:p>
            <a:r>
              <a:rPr lang="ru-RU" sz="1600" dirty="0" smtClean="0"/>
              <a:t>    </a:t>
            </a:r>
            <a:r>
              <a:rPr lang="ru-RU" sz="1600" i="1" dirty="0" smtClean="0"/>
              <a:t>Интенсивный спрос</a:t>
            </a:r>
            <a:r>
              <a:rPr lang="ru-RU" sz="1600" dirty="0" smtClean="0"/>
              <a:t>- это быстро возрастающий спрос на новые, </a:t>
            </a:r>
          </a:p>
          <a:p>
            <a:r>
              <a:rPr lang="ru-RU" sz="1600" dirty="0" smtClean="0"/>
              <a:t>           высококачественные товары а/ ассортимента и услуги.  </a:t>
            </a:r>
          </a:p>
          <a:p>
            <a:r>
              <a:rPr lang="ru-RU" sz="1600" dirty="0" smtClean="0"/>
              <a:t>      </a:t>
            </a:r>
            <a:r>
              <a:rPr lang="ru-RU" sz="1600" i="1" dirty="0" smtClean="0"/>
              <a:t>Стабилизированный спрос</a:t>
            </a:r>
            <a:r>
              <a:rPr lang="ru-RU" sz="1600" dirty="0" smtClean="0"/>
              <a:t>- спрос на товары и услуги, динамика которого </a:t>
            </a:r>
          </a:p>
          <a:p>
            <a:r>
              <a:rPr lang="ru-RU" sz="1600" dirty="0" smtClean="0"/>
              <a:t>           постоянна.</a:t>
            </a:r>
          </a:p>
          <a:p>
            <a:r>
              <a:rPr lang="ru-RU" sz="1600" dirty="0" smtClean="0"/>
              <a:t> </a:t>
            </a:r>
            <a:r>
              <a:rPr lang="ru-RU" sz="1600" i="1" dirty="0" smtClean="0"/>
              <a:t>Угасающий спрос</a:t>
            </a:r>
            <a:r>
              <a:rPr lang="ru-RU" sz="1600" dirty="0" smtClean="0"/>
              <a:t>- это спрос на товары, заканчивающие свой жизненный </a:t>
            </a:r>
          </a:p>
          <a:p>
            <a:r>
              <a:rPr lang="ru-RU" sz="1600" dirty="0" smtClean="0"/>
              <a:t>           цикл , на малоэффективные, устаревшие </a:t>
            </a:r>
            <a:r>
              <a:rPr lang="ru-RU" sz="1600" dirty="0" err="1" smtClean="0"/>
              <a:t>ЛС</a:t>
            </a:r>
            <a:r>
              <a:rPr lang="ru-RU" sz="1600" dirty="0" smtClean="0"/>
              <a:t>.</a:t>
            </a:r>
          </a:p>
          <a:p>
            <a:r>
              <a:rPr lang="ru-RU" sz="1600" dirty="0" smtClean="0"/>
              <a:t>   Отрицательный спрос - когда спрос на товары и услуги вообще не возникает.</a:t>
            </a:r>
          </a:p>
          <a:p>
            <a:endParaRPr lang="ru-RU" sz="1600" dirty="0" smtClean="0"/>
          </a:p>
          <a:p>
            <a:r>
              <a:rPr lang="ru-RU" sz="1600" dirty="0" smtClean="0"/>
              <a:t>В зависимости от </a:t>
            </a:r>
            <a:r>
              <a:rPr lang="ru-RU" sz="1600" b="1" dirty="0" smtClean="0"/>
              <a:t>периодичности возникновения спроса </a:t>
            </a:r>
            <a:r>
              <a:rPr lang="ru-RU" sz="1600" dirty="0" smtClean="0"/>
              <a:t>различают:</a:t>
            </a:r>
          </a:p>
          <a:p>
            <a:r>
              <a:rPr lang="ru-RU" sz="1600" i="1" dirty="0" smtClean="0"/>
              <a:t>Периодический спрос</a:t>
            </a:r>
            <a:r>
              <a:rPr lang="ru-RU" sz="1600" dirty="0" smtClean="0"/>
              <a:t>- спрос через определенные периоды </a:t>
            </a:r>
          </a:p>
          <a:p>
            <a:r>
              <a:rPr lang="ru-RU" sz="1600" i="1" dirty="0" smtClean="0"/>
              <a:t>Импульсивный спрос</a:t>
            </a:r>
            <a:r>
              <a:rPr lang="ru-RU" sz="1600" dirty="0" smtClean="0"/>
              <a:t>- спрос в любое время без всякой периодичности и под </a:t>
            </a:r>
          </a:p>
          <a:p>
            <a:r>
              <a:rPr lang="ru-RU" sz="1600" dirty="0" smtClean="0"/>
              <a:t>            влиянием рекламы или других факторов</a:t>
            </a:r>
          </a:p>
          <a:p>
            <a:endParaRPr lang="ru-RU" sz="1600" b="1" dirty="0" smtClean="0"/>
          </a:p>
          <a:p>
            <a:r>
              <a:rPr lang="ru-RU" sz="1600" b="1" dirty="0" smtClean="0"/>
              <a:t>Местоположение</a:t>
            </a:r>
            <a:r>
              <a:rPr lang="ru-RU" sz="1600" dirty="0" smtClean="0"/>
              <a:t> аптечной организации также оказывает влияние на спрос.</a:t>
            </a:r>
          </a:p>
          <a:p>
            <a:r>
              <a:rPr lang="ru-RU" sz="1600" dirty="0" smtClean="0"/>
              <a:t>Такое местоположение аптечных организаций называют </a:t>
            </a:r>
            <a:r>
              <a:rPr lang="ru-RU" sz="1600" i="1" dirty="0" smtClean="0"/>
              <a:t>Зоной проявления </a:t>
            </a:r>
            <a:endParaRPr lang="ru-RU" sz="1600" dirty="0" smtClean="0"/>
          </a:p>
          <a:p>
            <a:r>
              <a:rPr lang="ru-RU" sz="1600" i="1" dirty="0" smtClean="0"/>
              <a:t>       максимального спроса.</a:t>
            </a:r>
            <a:endParaRPr lang="ru-RU" sz="1600" dirty="0" smtClean="0"/>
          </a:p>
          <a:p>
            <a:r>
              <a:rPr lang="ru-RU" sz="1600" dirty="0" smtClean="0"/>
              <a:t>       </a:t>
            </a:r>
            <a:r>
              <a:rPr lang="ru-RU" sz="1600" i="1" dirty="0" smtClean="0"/>
              <a:t>Зоной проявления среднего спроса </a:t>
            </a:r>
            <a:r>
              <a:rPr lang="ru-RU" sz="1600" dirty="0" smtClean="0"/>
              <a:t>на товары а/ассортимента- торговые </a:t>
            </a:r>
          </a:p>
          <a:p>
            <a:r>
              <a:rPr lang="ru-RU" sz="1600" dirty="0" smtClean="0"/>
              <a:t>       центры и спальные районы микрорайона.</a:t>
            </a:r>
          </a:p>
          <a:p>
            <a:r>
              <a:rPr lang="ru-RU" sz="1600" dirty="0" smtClean="0"/>
              <a:t>       </a:t>
            </a:r>
            <a:r>
              <a:rPr lang="ru-RU" sz="1600" i="1" dirty="0" smtClean="0"/>
              <a:t>Зоной проявления пониженного спроса </a:t>
            </a:r>
            <a:r>
              <a:rPr lang="ru-RU" sz="1600" dirty="0" smtClean="0"/>
              <a:t>являются районы новостроек, </a:t>
            </a:r>
          </a:p>
          <a:p>
            <a:r>
              <a:rPr lang="ru-RU" sz="1600" dirty="0" smtClean="0"/>
              <a:t>       отдаленные районы.</a:t>
            </a:r>
          </a:p>
          <a:p>
            <a:endParaRPr lang="ru-RU" sz="1600" dirty="0" smtClean="0"/>
          </a:p>
          <a:p>
            <a:endParaRPr lang="ru-RU" sz="1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55</a:t>
            </a:fld>
            <a:endParaRPr lang="ru-RU"/>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Методы определения потребности в </a:t>
            </a:r>
            <a:r>
              <a:rPr lang="ru-RU" dirty="0" err="1" smtClean="0"/>
              <a:t>ЛП</a:t>
            </a:r>
            <a:endParaRPr lang="ru-RU" dirty="0"/>
          </a:p>
        </p:txBody>
      </p:sp>
      <p:sp>
        <p:nvSpPr>
          <p:cNvPr id="3" name="Содержимое 2"/>
          <p:cNvSpPr>
            <a:spLocks noGrp="1"/>
          </p:cNvSpPr>
          <p:nvPr>
            <p:ph idx="1"/>
          </p:nvPr>
        </p:nvSpPr>
        <p:spPr/>
        <p:txBody>
          <a:bodyPr/>
          <a:lstStyle/>
          <a:p>
            <a:r>
              <a:rPr lang="ru-RU" sz="3600" dirty="0" smtClean="0"/>
              <a:t>Нормативный метод</a:t>
            </a:r>
          </a:p>
          <a:p>
            <a:endParaRPr lang="ru-RU" sz="3600" dirty="0" smtClean="0"/>
          </a:p>
          <a:p>
            <a:r>
              <a:rPr lang="ru-RU" sz="3600" dirty="0" smtClean="0"/>
              <a:t>Экономико-математические методы</a:t>
            </a:r>
          </a:p>
          <a:p>
            <a:pPr algn="ctr">
              <a:buNone/>
            </a:pPr>
            <a:r>
              <a:rPr lang="ru-RU" sz="3600" dirty="0" smtClean="0"/>
              <a:t>Однофакторные и многофакторные</a:t>
            </a:r>
          </a:p>
          <a:p>
            <a:pPr algn="ctr">
              <a:buNone/>
            </a:pPr>
            <a:endParaRPr lang="ru-RU" sz="3600" dirty="0" smtClean="0"/>
          </a:p>
          <a:p>
            <a:r>
              <a:rPr lang="ru-RU" sz="3600" dirty="0" smtClean="0"/>
              <a:t>Логико-экономические методы</a:t>
            </a:r>
            <a:endParaRPr lang="ru-RU" sz="36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56</a:t>
            </a:fld>
            <a:endParaRPr lang="ru-RU"/>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Классификация </a:t>
            </a:r>
            <a:r>
              <a:rPr lang="ru-RU" dirty="0" err="1" smtClean="0"/>
              <a:t>ЛП</a:t>
            </a:r>
            <a:r>
              <a:rPr lang="ru-RU" dirty="0" smtClean="0"/>
              <a:t> по особенностям потребления</a:t>
            </a:r>
            <a:endParaRPr lang="ru-RU" dirty="0"/>
          </a:p>
        </p:txBody>
      </p:sp>
      <p:sp>
        <p:nvSpPr>
          <p:cNvPr id="3" name="Содержимое 2"/>
          <p:cNvSpPr>
            <a:spLocks noGrp="1"/>
          </p:cNvSpPr>
          <p:nvPr>
            <p:ph idx="1"/>
          </p:nvPr>
        </p:nvSpPr>
        <p:spPr/>
        <p:txBody>
          <a:bodyPr/>
          <a:lstStyle/>
          <a:p>
            <a:r>
              <a:rPr lang="ru-RU" dirty="0" err="1" smtClean="0"/>
              <a:t>ЛП</a:t>
            </a:r>
            <a:r>
              <a:rPr lang="ru-RU" dirty="0" smtClean="0"/>
              <a:t>, потребление которых нормируется</a:t>
            </a:r>
          </a:p>
          <a:p>
            <a:pPr algn="ctr">
              <a:buNone/>
            </a:pPr>
            <a:r>
              <a:rPr lang="ru-RU" dirty="0" err="1" smtClean="0"/>
              <a:t>П=Н</a:t>
            </a:r>
            <a:r>
              <a:rPr lang="ru-RU" dirty="0" smtClean="0"/>
              <a:t>*К</a:t>
            </a:r>
          </a:p>
          <a:p>
            <a:pPr algn="ctr">
              <a:buNone/>
            </a:pPr>
            <a:endParaRPr lang="ru-RU" dirty="0" smtClean="0"/>
          </a:p>
          <a:p>
            <a:r>
              <a:rPr lang="ru-RU" dirty="0" err="1" smtClean="0"/>
              <a:t>ЛП</a:t>
            </a:r>
            <a:r>
              <a:rPr lang="ru-RU" dirty="0" smtClean="0"/>
              <a:t> специфического действия</a:t>
            </a:r>
          </a:p>
          <a:p>
            <a:pPr algn="ctr">
              <a:buNone/>
            </a:pPr>
            <a:r>
              <a:rPr lang="ru-RU" dirty="0" err="1" smtClean="0"/>
              <a:t>П=Р</a:t>
            </a:r>
            <a:r>
              <a:rPr lang="ru-RU" dirty="0" smtClean="0"/>
              <a:t>*К*Б</a:t>
            </a:r>
          </a:p>
          <a:p>
            <a:pPr algn="ctr">
              <a:buNone/>
            </a:pPr>
            <a:endParaRPr lang="ru-RU" dirty="0" smtClean="0"/>
          </a:p>
          <a:p>
            <a:r>
              <a:rPr lang="ru-RU" dirty="0" err="1" smtClean="0"/>
              <a:t>ЛП</a:t>
            </a:r>
            <a:r>
              <a:rPr lang="ru-RU" dirty="0" smtClean="0"/>
              <a:t> широкого спектра действия</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57</a:t>
            </a:fld>
            <a:endParaRPr lang="ru-RU"/>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dirty="0" smtClean="0"/>
              <a:t>Методы изучения спроса на </a:t>
            </a:r>
            <a:r>
              <a:rPr lang="ru-RU" dirty="0" err="1" smtClean="0"/>
              <a:t>ЛП</a:t>
            </a:r>
            <a:endParaRPr lang="ru-RU" dirty="0"/>
          </a:p>
        </p:txBody>
      </p:sp>
      <p:sp>
        <p:nvSpPr>
          <p:cNvPr id="3" name="Содержимое 2"/>
          <p:cNvSpPr>
            <a:spLocks noGrp="1"/>
          </p:cNvSpPr>
          <p:nvPr>
            <p:ph idx="1"/>
          </p:nvPr>
        </p:nvSpPr>
        <p:spPr>
          <a:xfrm>
            <a:off x="457200" y="1000108"/>
            <a:ext cx="8229600" cy="5172092"/>
          </a:xfrm>
        </p:spPr>
        <p:txBody>
          <a:bodyPr/>
          <a:lstStyle/>
          <a:p>
            <a:r>
              <a:rPr lang="ru-RU" dirty="0" smtClean="0"/>
              <a:t>Определение размеров спроса</a:t>
            </a:r>
          </a:p>
          <a:p>
            <a:r>
              <a:rPr lang="ru-RU" dirty="0" smtClean="0"/>
              <a:t>Исследование факторов, формирующих спрос:</a:t>
            </a:r>
          </a:p>
          <a:p>
            <a:pPr algn="ctr"/>
            <a:r>
              <a:rPr lang="ru-RU" dirty="0" smtClean="0"/>
              <a:t>Определение степени влияния отдельных факторов на величину спроса с помощью коэффициентов корреляции</a:t>
            </a:r>
          </a:p>
          <a:p>
            <a:pPr algn="ctr"/>
            <a:endParaRPr lang="ru-RU" dirty="0" smtClean="0"/>
          </a:p>
          <a:p>
            <a:pPr algn="ctr"/>
            <a:r>
              <a:rPr lang="ru-RU" dirty="0" smtClean="0"/>
              <a:t>Определение степени влияния отдельных факторов на величину спроса с помощью коэффициента эластичности</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58</a:t>
            </a:fld>
            <a:endParaRPr lang="ru-RU"/>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Коэффициент </a:t>
            </a:r>
            <a:r>
              <a:rPr lang="ru-RU" dirty="0" err="1" smtClean="0"/>
              <a:t>Спирмена</a:t>
            </a:r>
            <a:endParaRPr lang="ru-RU" dirty="0"/>
          </a:p>
        </p:txBody>
      </p:sp>
      <p:sp>
        <p:nvSpPr>
          <p:cNvPr id="3" name="Содержимое 2"/>
          <p:cNvSpPr>
            <a:spLocks noGrp="1"/>
          </p:cNvSpPr>
          <p:nvPr>
            <p:ph idx="1"/>
          </p:nvPr>
        </p:nvSpPr>
        <p:spPr/>
        <p:txBody>
          <a:bodyPr/>
          <a:lstStyle/>
          <a:p>
            <a:pPr>
              <a:buNone/>
            </a:pPr>
            <a:r>
              <a:rPr lang="en-US" sz="2400" dirty="0" smtClean="0"/>
              <a:t>P = 1- 6 * E (Rx - </a:t>
            </a:r>
            <a:r>
              <a:rPr lang="en-US" sz="2400" dirty="0" err="1" smtClean="0"/>
              <a:t>Ry</a:t>
            </a:r>
            <a:r>
              <a:rPr lang="en-US" sz="2400" dirty="0" smtClean="0"/>
              <a:t>)2 / n * (n 2-1)</a:t>
            </a:r>
          </a:p>
          <a:p>
            <a:pPr>
              <a:buNone/>
            </a:pPr>
            <a:endParaRPr lang="en-US" sz="2400" dirty="0" smtClean="0"/>
          </a:p>
          <a:p>
            <a:r>
              <a:rPr lang="ru-RU" sz="2400" dirty="0" smtClean="0"/>
              <a:t>Значения коэффициента корреляции (</a:t>
            </a:r>
            <a:r>
              <a:rPr lang="ru-RU" sz="2400" dirty="0" err="1" smtClean="0"/>
              <a:t>Р</a:t>
            </a:r>
            <a:r>
              <a:rPr lang="ru-RU" sz="2400" dirty="0" smtClean="0"/>
              <a:t>) колеблется в пределах от –1 до +1, т.е. –1&lt;</a:t>
            </a:r>
            <a:r>
              <a:rPr lang="ru-RU" sz="2400" dirty="0" err="1" smtClean="0"/>
              <a:t>Р</a:t>
            </a:r>
            <a:r>
              <a:rPr lang="ru-RU" sz="2400" dirty="0" smtClean="0"/>
              <a:t>&lt;+1. Причем, если </a:t>
            </a:r>
            <a:r>
              <a:rPr lang="ru-RU" sz="2400" dirty="0" err="1" smtClean="0"/>
              <a:t>Р=</a:t>
            </a:r>
            <a:r>
              <a:rPr lang="ru-RU" sz="2400" dirty="0" smtClean="0"/>
              <a:t> +1 или –1, то связь между факторами и результативным признаком является функциональной, а если </a:t>
            </a:r>
            <a:r>
              <a:rPr lang="ru-RU" sz="2400" dirty="0" err="1" smtClean="0"/>
              <a:t>Р=0</a:t>
            </a:r>
            <a:r>
              <a:rPr lang="ru-RU" sz="2400" dirty="0" smtClean="0"/>
              <a:t>, то связь отсутствует. При абсолютных значениях </a:t>
            </a:r>
            <a:r>
              <a:rPr lang="ru-RU" sz="2400" dirty="0" err="1" smtClean="0"/>
              <a:t>Р</a:t>
            </a:r>
            <a:r>
              <a:rPr lang="ru-RU" sz="2400" dirty="0" smtClean="0"/>
              <a:t>&lt;0,3 говорят о наличии слабой корреляционной зависимости. Тесная корреляционная связь определяется при абсолютных значениях </a:t>
            </a:r>
            <a:r>
              <a:rPr lang="ru-RU" sz="2400" dirty="0" err="1" smtClean="0"/>
              <a:t>Р</a:t>
            </a:r>
            <a:r>
              <a:rPr lang="ru-RU" sz="2400" dirty="0" smtClean="0"/>
              <a:t>&gt;0,6</a:t>
            </a:r>
            <a:endParaRPr lang="ru-RU" sz="24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59</a:t>
            </a:fld>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жиза"/>
          <p:cNvPicPr>
            <a:picLocks noGrp="1" noChangeAspect="1" noChangeArrowheads="1"/>
          </p:cNvPicPr>
          <p:nvPr>
            <p:ph/>
          </p:nvPr>
        </p:nvPicPr>
        <p:blipFill>
          <a:blip r:embed="rId2" cstate="print"/>
          <a:srcRect/>
          <a:stretch>
            <a:fillRect/>
          </a:stretch>
        </p:blipFill>
        <p:spPr>
          <a:xfrm>
            <a:off x="0" y="968375"/>
            <a:ext cx="9144000" cy="5246688"/>
          </a:xfr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Коэффициент эластичности</a:t>
            </a:r>
            <a:endParaRPr lang="ru-RU" dirty="0"/>
          </a:p>
        </p:txBody>
      </p:sp>
      <p:sp>
        <p:nvSpPr>
          <p:cNvPr id="3" name="Содержимое 2"/>
          <p:cNvSpPr>
            <a:spLocks noGrp="1"/>
          </p:cNvSpPr>
          <p:nvPr>
            <p:ph idx="1"/>
          </p:nvPr>
        </p:nvSpPr>
        <p:spPr/>
        <p:txBody>
          <a:bodyPr/>
          <a:lstStyle/>
          <a:p>
            <a:pPr algn="ctr">
              <a:buNone/>
            </a:pPr>
            <a:r>
              <a:rPr lang="ru-RU" sz="4400" dirty="0" smtClean="0"/>
              <a:t>К.Э.</a:t>
            </a:r>
            <a:r>
              <a:rPr lang="en-US" sz="4400" dirty="0" smtClean="0"/>
              <a:t> </a:t>
            </a:r>
            <a:r>
              <a:rPr lang="ru-RU" sz="4400" dirty="0" smtClean="0"/>
              <a:t>=</a:t>
            </a:r>
            <a:r>
              <a:rPr lang="en-US" sz="4400" dirty="0" smtClean="0"/>
              <a:t> </a:t>
            </a:r>
            <a:r>
              <a:rPr lang="en-US" sz="4400" dirty="0" err="1" smtClean="0"/>
              <a:t>Y2</a:t>
            </a:r>
            <a:r>
              <a:rPr lang="en-US" sz="4400" dirty="0" smtClean="0"/>
              <a:t> – </a:t>
            </a:r>
            <a:r>
              <a:rPr lang="en-US" sz="4400" dirty="0" err="1" smtClean="0"/>
              <a:t>Y1</a:t>
            </a:r>
            <a:r>
              <a:rPr lang="en-US" sz="4400" dirty="0" smtClean="0"/>
              <a:t>/</a:t>
            </a:r>
            <a:r>
              <a:rPr lang="en-US" sz="4400" dirty="0" err="1" smtClean="0"/>
              <a:t>Y1</a:t>
            </a:r>
            <a:r>
              <a:rPr lang="en-US" sz="4400" dirty="0" smtClean="0"/>
              <a:t> </a:t>
            </a:r>
            <a:r>
              <a:rPr lang="ru-RU" sz="4400" dirty="0" smtClean="0"/>
              <a:t>:</a:t>
            </a:r>
            <a:r>
              <a:rPr lang="en-US" sz="4400" dirty="0" smtClean="0"/>
              <a:t> </a:t>
            </a:r>
            <a:r>
              <a:rPr lang="en-US" sz="4400" dirty="0" err="1" smtClean="0"/>
              <a:t>X2</a:t>
            </a:r>
            <a:r>
              <a:rPr lang="en-US" sz="4400" dirty="0" smtClean="0"/>
              <a:t> – </a:t>
            </a:r>
            <a:r>
              <a:rPr lang="en-US" sz="4400" dirty="0" err="1" smtClean="0"/>
              <a:t>X1</a:t>
            </a:r>
            <a:r>
              <a:rPr lang="en-US" sz="4400" dirty="0" smtClean="0"/>
              <a:t>/</a:t>
            </a:r>
            <a:r>
              <a:rPr lang="en-US" sz="4400" dirty="0" err="1" smtClean="0"/>
              <a:t>X1</a:t>
            </a:r>
            <a:endParaRPr lang="en-US" sz="4400" dirty="0" smtClean="0"/>
          </a:p>
          <a:p>
            <a:pPr algn="ctr">
              <a:buNone/>
            </a:pPr>
            <a:endParaRPr lang="en-US" sz="4400" dirty="0" smtClean="0"/>
          </a:p>
          <a:p>
            <a:pPr algn="ctr">
              <a:buNone/>
            </a:pPr>
            <a:r>
              <a:rPr lang="ru-RU" sz="4400" dirty="0" smtClean="0"/>
              <a:t>К.Э. меньше 1 – неэластичный</a:t>
            </a:r>
          </a:p>
          <a:p>
            <a:pPr algn="ctr">
              <a:buNone/>
            </a:pPr>
            <a:endParaRPr lang="ru-RU" sz="4400" dirty="0" smtClean="0"/>
          </a:p>
          <a:p>
            <a:pPr algn="ctr">
              <a:buNone/>
            </a:pPr>
            <a:r>
              <a:rPr lang="ru-RU" sz="4400" dirty="0" smtClean="0"/>
              <a:t>К.Э. больше 1 - эластичный</a:t>
            </a:r>
            <a:endParaRPr lang="ru-RU" sz="4400"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60</a:t>
            </a:fld>
            <a:endParaRPr lang="ru-RU"/>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Анализ рынка и прогнозирование потребности в </a:t>
            </a:r>
            <a:r>
              <a:rPr lang="ru-RU" sz="3200" b="1" dirty="0" err="1" smtClean="0"/>
              <a:t>ЛС</a:t>
            </a:r>
            <a:r>
              <a:rPr lang="ru-RU" sz="3200" b="1" dirty="0" smtClean="0"/>
              <a:t> </a:t>
            </a:r>
            <a:r>
              <a:rPr lang="ru-RU" sz="3200" b="1" dirty="0" err="1" smtClean="0"/>
              <a:t>в</a:t>
            </a:r>
            <a:r>
              <a:rPr lang="ru-RU" sz="3200" b="1" dirty="0" smtClean="0"/>
              <a:t> условиях аптек</a:t>
            </a:r>
            <a:endParaRPr lang="ru-RU" sz="3200" dirty="0"/>
          </a:p>
        </p:txBody>
      </p:sp>
      <p:sp>
        <p:nvSpPr>
          <p:cNvPr id="3" name="Содержимое 2"/>
          <p:cNvSpPr>
            <a:spLocks noGrp="1"/>
          </p:cNvSpPr>
          <p:nvPr>
            <p:ph idx="1"/>
          </p:nvPr>
        </p:nvSpPr>
        <p:spPr/>
        <p:txBody>
          <a:bodyPr/>
          <a:lstStyle/>
          <a:p>
            <a:r>
              <a:rPr lang="ru-RU" dirty="0" smtClean="0"/>
              <a:t>Количество больных</a:t>
            </a:r>
          </a:p>
          <a:p>
            <a:r>
              <a:rPr lang="ru-RU" dirty="0" smtClean="0"/>
              <a:t>Многообразие  </a:t>
            </a:r>
            <a:r>
              <a:rPr lang="ru-RU" i="1" dirty="0" smtClean="0"/>
              <a:t>потребителей</a:t>
            </a:r>
          </a:p>
          <a:p>
            <a:r>
              <a:rPr lang="ru-RU" i="1" dirty="0" smtClean="0"/>
              <a:t>Реальный платежеспособный </a:t>
            </a:r>
            <a:r>
              <a:rPr lang="ru-RU" dirty="0" smtClean="0"/>
              <a:t>спрос населения</a:t>
            </a:r>
          </a:p>
          <a:p>
            <a:r>
              <a:rPr lang="ru-RU" dirty="0" smtClean="0"/>
              <a:t>Спрос по </a:t>
            </a:r>
            <a:r>
              <a:rPr lang="ru-RU" i="1" dirty="0" smtClean="0"/>
              <a:t>бесплатному отпуску и стационарному лечению больных</a:t>
            </a:r>
          </a:p>
          <a:p>
            <a:r>
              <a:rPr lang="ru-RU" dirty="0" smtClean="0"/>
              <a:t>Поведение </a:t>
            </a:r>
            <a:r>
              <a:rPr lang="ru-RU" dirty="0" err="1" smtClean="0"/>
              <a:t>АВС</a:t>
            </a:r>
            <a:r>
              <a:rPr lang="ru-RU" i="1" dirty="0" smtClean="0"/>
              <a:t> и </a:t>
            </a:r>
            <a:r>
              <a:rPr lang="en-US" i="1" dirty="0" err="1" smtClean="0"/>
              <a:t>VEN</a:t>
            </a:r>
            <a:r>
              <a:rPr lang="ru-RU" i="1" dirty="0" smtClean="0"/>
              <a:t>- анализа</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61</a:t>
            </a:fld>
            <a:endParaRPr lang="ru-RU"/>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4000"/>
            <a:ext cx="8229600" cy="603232"/>
          </a:xfrm>
        </p:spPr>
        <p:txBody>
          <a:bodyPr>
            <a:normAutofit fontScale="90000"/>
          </a:bodyPr>
          <a:lstStyle/>
          <a:p>
            <a:pPr algn="ctr"/>
            <a:r>
              <a:rPr lang="ru-RU" i="1" dirty="0" smtClean="0"/>
              <a:t>Вывод:</a:t>
            </a:r>
            <a:endParaRPr lang="ru-RU" dirty="0"/>
          </a:p>
        </p:txBody>
      </p:sp>
      <p:sp>
        <p:nvSpPr>
          <p:cNvPr id="3" name="Содержимое 2"/>
          <p:cNvSpPr>
            <a:spLocks noGrp="1"/>
          </p:cNvSpPr>
          <p:nvPr>
            <p:ph idx="1"/>
          </p:nvPr>
        </p:nvSpPr>
        <p:spPr>
          <a:xfrm>
            <a:off x="457200" y="857232"/>
            <a:ext cx="8229600" cy="5314968"/>
          </a:xfrm>
        </p:spPr>
        <p:txBody>
          <a:bodyPr/>
          <a:lstStyle/>
          <a:p>
            <a:r>
              <a:rPr lang="ru-RU" dirty="0" smtClean="0"/>
              <a:t>по результатам экспертной оценки, анализа покупательской способности, влияния ассортимента на т/о и принадлежности к категории  жизненной важности, можно выделить        номенклатуру </a:t>
            </a:r>
            <a:r>
              <a:rPr lang="ru-RU" dirty="0" err="1" smtClean="0"/>
              <a:t>ЛС</a:t>
            </a:r>
            <a:r>
              <a:rPr lang="ru-RU" dirty="0" smtClean="0"/>
              <a:t> с " благоприятной" </a:t>
            </a:r>
            <a:r>
              <a:rPr lang="ru-RU" dirty="0" err="1" smtClean="0"/>
              <a:t>конъюктурой</a:t>
            </a:r>
            <a:r>
              <a:rPr lang="ru-RU" dirty="0" smtClean="0"/>
              <a:t> или представляющей группу "риска", правильно сформировать объемы текущих товарных запасов.</a:t>
            </a:r>
            <a:endParaRPr lang="ru-RU" dirty="0"/>
          </a:p>
        </p:txBody>
      </p:sp>
      <p:sp>
        <p:nvSpPr>
          <p:cNvPr id="4" name="Номер слайда 3"/>
          <p:cNvSpPr>
            <a:spLocks noGrp="1"/>
          </p:cNvSpPr>
          <p:nvPr>
            <p:ph type="sldNum" sz="quarter" idx="12"/>
          </p:nvPr>
        </p:nvSpPr>
        <p:spPr/>
        <p:txBody>
          <a:bodyPr/>
          <a:lstStyle/>
          <a:p>
            <a:pPr>
              <a:defRPr/>
            </a:pPr>
            <a:fld id="{49826160-0A19-40A0-BFAD-A9F3BB232BA5}" type="slidenum">
              <a:rPr lang="ru-RU" smtClean="0"/>
              <a:pPr>
                <a:defRPr/>
              </a:pPr>
              <a:t>62</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3175" y="188913"/>
            <a:ext cx="9144000" cy="5078412"/>
          </a:xfrm>
          <a:prstGeom prst="rect">
            <a:avLst/>
          </a:prstGeom>
          <a:noFill/>
          <a:ln w="9525">
            <a:noFill/>
            <a:miter lim="800000"/>
            <a:headEnd/>
            <a:tailEnd/>
          </a:ln>
        </p:spPr>
        <p:txBody>
          <a:bodyPr>
            <a:spAutoFit/>
          </a:bodyPr>
          <a:lstStyle/>
          <a:p>
            <a:pPr algn="ctr">
              <a:spcBef>
                <a:spcPct val="50000"/>
              </a:spcBef>
            </a:pPr>
            <a:r>
              <a:rPr lang="ru-RU" sz="2400" b="1" i="1" u="sng" dirty="0" smtClean="0">
                <a:latin typeface="Times New Roman" pitchFamily="18" charset="0"/>
              </a:rPr>
              <a:t>Этап внедрения </a:t>
            </a:r>
            <a:r>
              <a:rPr lang="ru-RU" sz="2400" b="1" i="1" u="sng" dirty="0">
                <a:latin typeface="Times New Roman" pitchFamily="18" charset="0"/>
              </a:rPr>
              <a:t>товара на рынок</a:t>
            </a:r>
          </a:p>
          <a:p>
            <a:pPr>
              <a:spcBef>
                <a:spcPct val="50000"/>
              </a:spcBef>
            </a:pPr>
            <a:endParaRPr lang="ru-RU" sz="2400" dirty="0">
              <a:latin typeface="Times New Roman" pitchFamily="18" charset="0"/>
            </a:endParaRPr>
          </a:p>
          <a:p>
            <a:pPr>
              <a:spcBef>
                <a:spcPct val="50000"/>
              </a:spcBef>
            </a:pPr>
            <a:r>
              <a:rPr lang="ru-RU" sz="2400" dirty="0">
                <a:latin typeface="Times New Roman" pitchFamily="18" charset="0"/>
              </a:rPr>
              <a:t>Характеризуется очень высокой степенью неопределенности результатов, поскольку заранее трудно определить будет ли иметь успех новый товар.</a:t>
            </a:r>
          </a:p>
          <a:p>
            <a:pPr>
              <a:spcBef>
                <a:spcPct val="50000"/>
              </a:spcBef>
            </a:pPr>
            <a:r>
              <a:rPr lang="ru-RU" sz="2400" dirty="0">
                <a:latin typeface="Times New Roman" pitchFamily="18" charset="0"/>
              </a:rPr>
              <a:t>Маркетинговые усилия предприятия направлены на информирование потребителей и посредников о новом товаре.</a:t>
            </a:r>
          </a:p>
          <a:p>
            <a:pPr>
              <a:spcBef>
                <a:spcPct val="50000"/>
              </a:spcBef>
            </a:pPr>
            <a:r>
              <a:rPr lang="ru-RU" sz="2400" dirty="0">
                <a:latin typeface="Times New Roman" pitchFamily="18" charset="0"/>
              </a:rPr>
              <a:t>На этой стадии у предприятия высокие затраты на маркетинг, издержки производства так же высоки в связи с малым объемом выпуска.</a:t>
            </a:r>
          </a:p>
          <a:p>
            <a:pPr>
              <a:spcBef>
                <a:spcPct val="50000"/>
              </a:spcBef>
            </a:pPr>
            <a:r>
              <a:rPr lang="ru-RU" sz="2400" dirty="0">
                <a:latin typeface="Times New Roman" pitchFamily="18" charset="0"/>
              </a:rPr>
              <a:t>Прибыли на данном этапе нет.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0" y="404813"/>
            <a:ext cx="9144000" cy="5262562"/>
          </a:xfrm>
          <a:prstGeom prst="rect">
            <a:avLst/>
          </a:prstGeom>
          <a:noFill/>
          <a:ln w="9525">
            <a:noFill/>
            <a:miter lim="800000"/>
            <a:headEnd/>
            <a:tailEnd/>
          </a:ln>
        </p:spPr>
        <p:txBody>
          <a:bodyPr>
            <a:spAutoFit/>
          </a:bodyPr>
          <a:lstStyle/>
          <a:p>
            <a:pPr algn="ctr">
              <a:spcBef>
                <a:spcPct val="50000"/>
              </a:spcBef>
            </a:pPr>
            <a:r>
              <a:rPr lang="ru-RU" sz="2400" b="1" i="1" u="sng" dirty="0">
                <a:latin typeface="Times New Roman" pitchFamily="18" charset="0"/>
              </a:rPr>
              <a:t>Этап роста</a:t>
            </a:r>
          </a:p>
          <a:p>
            <a:pPr>
              <a:spcBef>
                <a:spcPct val="50000"/>
              </a:spcBef>
            </a:pPr>
            <a:endParaRPr lang="ru-RU" sz="2400" b="1" dirty="0">
              <a:latin typeface="Times New Roman" pitchFamily="18" charset="0"/>
            </a:endParaRPr>
          </a:p>
          <a:p>
            <a:pPr>
              <a:spcBef>
                <a:spcPct val="50000"/>
              </a:spcBef>
            </a:pPr>
            <a:r>
              <a:rPr lang="ru-RU" sz="2400" dirty="0">
                <a:latin typeface="Times New Roman" pitchFamily="18" charset="0"/>
              </a:rPr>
              <a:t>Характеризуется быстрым развитием продаж.</a:t>
            </a:r>
          </a:p>
          <a:p>
            <a:pPr>
              <a:spcBef>
                <a:spcPct val="50000"/>
              </a:spcBef>
            </a:pPr>
            <a:r>
              <a:rPr lang="ru-RU" sz="2400" dirty="0">
                <a:latin typeface="Times New Roman" pitchFamily="18" charset="0"/>
              </a:rPr>
              <a:t>Если товар оказался успешным и перешел в фазу роста, у производителя начинают снижаться затраты на производство товара в связи с ростом объема выпуска и реализации цены.</a:t>
            </a:r>
          </a:p>
          <a:p>
            <a:pPr>
              <a:spcBef>
                <a:spcPct val="50000"/>
              </a:spcBef>
            </a:pPr>
            <a:r>
              <a:rPr lang="ru-RU" sz="2400" dirty="0">
                <a:latin typeface="Times New Roman" pitchFamily="18" charset="0"/>
              </a:rPr>
              <a:t>Цены могут понижаться, что может позволить предприятию постепенно охватить весь потенциальный рынок.</a:t>
            </a:r>
          </a:p>
          <a:p>
            <a:pPr>
              <a:spcBef>
                <a:spcPct val="50000"/>
              </a:spcBef>
            </a:pPr>
            <a:r>
              <a:rPr lang="ru-RU" sz="2400" dirty="0">
                <a:latin typeface="Times New Roman" pitchFamily="18" charset="0"/>
              </a:rPr>
              <a:t>Маркетинговые затраты продолжают оставаться высокими.</a:t>
            </a:r>
          </a:p>
          <a:p>
            <a:pPr>
              <a:spcBef>
                <a:spcPct val="50000"/>
              </a:spcBef>
            </a:pPr>
            <a:r>
              <a:rPr lang="ru-RU" sz="2400" dirty="0">
                <a:latin typeface="Times New Roman" pitchFamily="18" charset="0"/>
              </a:rPr>
              <a:t>На данном этапе у предприятия, как правило, появляются конкуренты</a:t>
            </a:r>
            <a:r>
              <a:rPr lang="ru-RU" sz="2000" dirty="0">
                <a:latin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0" y="260350"/>
            <a:ext cx="9144000" cy="4524375"/>
          </a:xfrm>
          <a:prstGeom prst="rect">
            <a:avLst/>
          </a:prstGeom>
          <a:noFill/>
          <a:ln w="9525">
            <a:noFill/>
            <a:miter lim="800000"/>
            <a:headEnd/>
            <a:tailEnd/>
          </a:ln>
        </p:spPr>
        <p:txBody>
          <a:bodyPr>
            <a:spAutoFit/>
          </a:bodyPr>
          <a:lstStyle/>
          <a:p>
            <a:pPr algn="ctr">
              <a:spcBef>
                <a:spcPct val="50000"/>
              </a:spcBef>
            </a:pPr>
            <a:r>
              <a:rPr lang="ru-RU" sz="2400" b="1" i="1" u="sng" dirty="0">
                <a:latin typeface="Times New Roman" pitchFamily="18" charset="0"/>
              </a:rPr>
              <a:t>Этап зрелости</a:t>
            </a:r>
          </a:p>
          <a:p>
            <a:pPr>
              <a:spcBef>
                <a:spcPct val="50000"/>
              </a:spcBef>
            </a:pPr>
            <a:endParaRPr lang="ru-RU" sz="2400" b="1" dirty="0">
              <a:latin typeface="Times New Roman" pitchFamily="18" charset="0"/>
            </a:endParaRPr>
          </a:p>
          <a:p>
            <a:pPr>
              <a:spcBef>
                <a:spcPct val="50000"/>
              </a:spcBef>
            </a:pPr>
            <a:r>
              <a:rPr lang="ru-RU" sz="2400" dirty="0">
                <a:latin typeface="Times New Roman" pitchFamily="18" charset="0"/>
              </a:rPr>
              <a:t>Объем спроса достигает максимума.</a:t>
            </a:r>
          </a:p>
          <a:p>
            <a:pPr>
              <a:spcBef>
                <a:spcPct val="50000"/>
              </a:spcBef>
            </a:pPr>
            <a:r>
              <a:rPr lang="ru-RU" sz="2400" dirty="0">
                <a:latin typeface="Times New Roman" pitchFamily="18" charset="0"/>
              </a:rPr>
              <a:t>Рынок на данном этапе сильно сегментирован, предприятия стараются удовлетворить все возможные потребности. Именно на этом этапе вероятность повторного технологического совершенствования или модификация товара наиболее эффективна.</a:t>
            </a:r>
          </a:p>
          <a:p>
            <a:pPr>
              <a:spcBef>
                <a:spcPct val="50000"/>
              </a:spcBef>
            </a:pPr>
            <a:r>
              <a:rPr lang="ru-RU" sz="2400" dirty="0">
                <a:latin typeface="Times New Roman" pitchFamily="18" charset="0"/>
              </a:rPr>
              <a:t>Главная задача предприятия на данном этапе — сохранить, а по возможности расширить свою долю рынка и добиться устойчивого преимущества над прямыми конкурентами.</a:t>
            </a: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283</TotalTime>
  <Words>3579</Words>
  <Application>Microsoft Office PowerPoint</Application>
  <PresentationFormat>Экран (4:3)</PresentationFormat>
  <Paragraphs>502</Paragraphs>
  <Slides>62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62</vt:i4>
      </vt:variant>
    </vt:vector>
  </HeadingPairs>
  <TitlesOfParts>
    <vt:vector size="63" baseType="lpstr">
      <vt:lpstr>Оформление по умолчанию</vt:lpstr>
      <vt:lpstr>Товарная политика в фармации. Определение потребности и изучение спроса на лекарственные препараты</vt:lpstr>
      <vt:lpstr>Товар</vt:lpstr>
      <vt:lpstr>Определения</vt:lpstr>
      <vt:lpstr>Направления товарной политики</vt:lpstr>
      <vt:lpstr>2. Жизненный цикл товара</vt:lpstr>
      <vt:lpstr>Слайд 6</vt:lpstr>
      <vt:lpstr>Слайд 7</vt:lpstr>
      <vt:lpstr>Слайд 8</vt:lpstr>
      <vt:lpstr>Слайд 9</vt:lpstr>
      <vt:lpstr>Слайд 10</vt:lpstr>
      <vt:lpstr>3. Разработка новых товаров</vt:lpstr>
      <vt:lpstr>4. Разработка упаковки и оформления товара</vt:lpstr>
      <vt:lpstr>5. Формирование товарного ассортимента </vt:lpstr>
      <vt:lpstr>1. Определение рационального набора ЛП с учетом стадии их ЖЦ</vt:lpstr>
      <vt:lpstr>Виды реклам в зависимости от стадий жизненного цикла:</vt:lpstr>
      <vt:lpstr>2. Стадия роста («звезды») </vt:lpstr>
      <vt:lpstr>3. Стадия зрелости («дойные коровы») </vt:lpstr>
      <vt:lpstr>4. Стадия спада («собаки») </vt:lpstr>
      <vt:lpstr>2. Маркетинговые характеристики</vt:lpstr>
      <vt:lpstr>3. Обновление ассортимента</vt:lpstr>
      <vt:lpstr>4. Установление перечней и списков</vt:lpstr>
      <vt:lpstr>5. Оптимизация ассортимента ЛП с учетом скорости их реализации</vt:lpstr>
      <vt:lpstr>продолжение</vt:lpstr>
      <vt:lpstr>Контроль ассортимента</vt:lpstr>
      <vt:lpstr>Удовлетворение потребностей больного человека в лекарствах- главное в фармацевтическом маркетинге и рыночной экономики в фармацевтической  области</vt:lpstr>
      <vt:lpstr>Определения</vt:lpstr>
      <vt:lpstr>Слайд 27</vt:lpstr>
      <vt:lpstr>Классификация факторов, влияющих на потребление товаров аптечного ассортимента </vt:lpstr>
      <vt:lpstr>Классификация факторов, влияющих на потребление товаров аптечного ассортимента ( продолжение табл.)</vt:lpstr>
      <vt:lpstr>Классификация факторов, влияющих на потребление товаров аптечного ассортимента ( окончание табл.)</vt:lpstr>
      <vt:lpstr>Виды спроса</vt:lpstr>
      <vt:lpstr>продолжение</vt:lpstr>
      <vt:lpstr>Методы определения потребности в ЛП</vt:lpstr>
      <vt:lpstr>Классификация ЛП по особенностям потребления</vt:lpstr>
      <vt:lpstr>Методы изучения спроса на ЛП</vt:lpstr>
      <vt:lpstr>Коэффициент Спирмена</vt:lpstr>
      <vt:lpstr>Коэффициент эластичности</vt:lpstr>
      <vt:lpstr>Анализ рынка и прогнозирование потребности в ЛС в условиях аптек</vt:lpstr>
      <vt:lpstr>Вывод:</vt:lpstr>
      <vt:lpstr>Определение потребности и изучение спроса на лекарственные препараты</vt:lpstr>
      <vt:lpstr>Удовлетворение потребностей больного человека в лекарствах- главное в фармацевтическом маркетинге и рыночной экономики в фармацевтической  области</vt:lpstr>
      <vt:lpstr>Определения</vt:lpstr>
      <vt:lpstr>Слайд 43</vt:lpstr>
      <vt:lpstr>Классификация факторов, влияющих на потребление товаров аптечного ассортимента </vt:lpstr>
      <vt:lpstr>Классификация факторов, влияющих на потребление товаров аптечного ассортимента ( продолжение табл.)</vt:lpstr>
      <vt:lpstr>Классификация факторов, влияющих на потребление товаров аптечного ассортимента ( окончание табл.)</vt:lpstr>
      <vt:lpstr>Потребительные свойства товара</vt:lpstr>
      <vt:lpstr>Потребительные свойства товара(продолжение)</vt:lpstr>
      <vt:lpstr>Потребительные свойства товара (окончание)</vt:lpstr>
      <vt:lpstr>Факторы, влияющие на потребительные свойства медицинских и фармацевтических товаров </vt:lpstr>
      <vt:lpstr>Факторы, формирующие качество и количество потребительных свойств медицинских и фармацевтических товаров (1)</vt:lpstr>
      <vt:lpstr>Факторы, формирующие потребительные свойства медицинских и фармацевтических товаров </vt:lpstr>
      <vt:lpstr>1. Потребительные свойства и качество исходного сырья, материалов и комплектующих изделий </vt:lpstr>
      <vt:lpstr>Виды спроса</vt:lpstr>
      <vt:lpstr>продолжение</vt:lpstr>
      <vt:lpstr>Методы определения потребности в ЛП</vt:lpstr>
      <vt:lpstr>Классификация ЛП по особенностям потребления</vt:lpstr>
      <vt:lpstr>Методы изучения спроса на ЛП</vt:lpstr>
      <vt:lpstr>Коэффициент Спирмена</vt:lpstr>
      <vt:lpstr>Коэффициент эластичности</vt:lpstr>
      <vt:lpstr>Анализ рынка и прогнозирование потребности в ЛС в условиях аптек</vt:lpstr>
      <vt:lpstr>Вывод: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Жизненный цикл товара</dc:title>
  <dc:creator>Илья</dc:creator>
  <cp:lastModifiedBy>Панда</cp:lastModifiedBy>
  <cp:revision>51</cp:revision>
  <dcterms:created xsi:type="dcterms:W3CDTF">2015-10-28T10:29:43Z</dcterms:created>
  <dcterms:modified xsi:type="dcterms:W3CDTF">2021-09-29T09:10:15Z</dcterms:modified>
</cp:coreProperties>
</file>