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71" r:id="rId5"/>
    <p:sldId id="259" r:id="rId6"/>
    <p:sldId id="260" r:id="rId7"/>
    <p:sldId id="261" r:id="rId8"/>
    <p:sldId id="262" r:id="rId9"/>
    <p:sldId id="263" r:id="rId10"/>
    <p:sldId id="264" r:id="rId11"/>
    <p:sldId id="272" r:id="rId12"/>
    <p:sldId id="265" r:id="rId13"/>
    <p:sldId id="266" r:id="rId14"/>
    <p:sldId id="273" r:id="rId15"/>
    <p:sldId id="267" r:id="rId16"/>
    <p:sldId id="268" r:id="rId17"/>
    <p:sldId id="269" r:id="rId18"/>
    <p:sldId id="270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>
    <p:restoredLeft sz="34587" autoAdjust="0"/>
    <p:restoredTop sz="94713" autoAdjust="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30.09.2022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30.09.2022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30.09.2022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30.09.2022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consultantplus://offline/ref=9A9911CF90EAB01E88E32D2A05D087D86F7FE7A74038E0101C6226A28B5EBAD4581BB5DCFA09436C65E950723B6AE09F33DA93DF57225D56X3ZBK" TargetMode="External"/><Relationship Id="rId2" Type="http://schemas.openxmlformats.org/officeDocument/2006/relationships/hyperlink" Target="consultantplus://offline/ref=9A9911CF90EAB01E88E32D2A05D087D86F7FE4AE4135E0101C6226A28B5EBAD4581BB5DCFA09456B63E950723B6AE09F33DA93DF57225D56X3ZBK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base.garant.ru/403137991/e2d58c950b8d5d2745fdf31c916aeadb/#block_2000" TargetMode="External"/><Relationship Id="rId2" Type="http://schemas.openxmlformats.org/officeDocument/2006/relationships/hyperlink" Target="https://base.garant.ru/403137991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onsultant.ru/document/cons_doc_LAW_416451/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onsultant.ru/document/cons_doc_LAW_416451/" TargetMode="External"/><Relationship Id="rId2" Type="http://schemas.openxmlformats.org/officeDocument/2006/relationships/hyperlink" Target="https://base.garant.ru/403137991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548680"/>
            <a:ext cx="7772400" cy="5040559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Предметно-количественный учет лекарственных препаратов в аптеках. Организация работы аптеки по приему рецептов и отпуску лекарств, содержащих наркотические и психотропные вещества, </a:t>
            </a:r>
            <a:r>
              <a:rPr lang="ru-RU" dirty="0" err="1" smtClean="0"/>
              <a:t>прекурсоры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5373216"/>
            <a:ext cx="6400800" cy="936104"/>
          </a:xfrm>
        </p:spPr>
        <p:txBody>
          <a:bodyPr>
            <a:normAutofit/>
          </a:bodyPr>
          <a:lstStyle/>
          <a:p>
            <a:pPr algn="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ru-RU" b="1" smtClean="0">
                <a:latin typeface="Times New Roman" pitchFamily="18" charset="0"/>
                <a:cs typeface="Times New Roman" pitchFamily="18" charset="0"/>
              </a:rPr>
              <a:t>курс 5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семестр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57232"/>
          </a:xfrm>
        </p:spPr>
        <p:txBody>
          <a:bodyPr>
            <a:normAutofit fontScale="90000"/>
          </a:bodyPr>
          <a:lstStyle/>
          <a:p>
            <a:r>
              <a:rPr lang="ru-RU" sz="2800" b="1" dirty="0" smtClean="0"/>
              <a:t>Общий порядок отпуска по рецептам ЛП, содержащих н.ср. </a:t>
            </a:r>
            <a:r>
              <a:rPr lang="ru-RU" sz="2800" b="1" dirty="0" err="1" smtClean="0"/>
              <a:t>пс</a:t>
            </a:r>
            <a:r>
              <a:rPr lang="ru-RU" sz="2800" b="1" dirty="0" smtClean="0"/>
              <a:t>. </a:t>
            </a:r>
            <a:r>
              <a:rPr lang="ru-RU" sz="2800" b="1" dirty="0" err="1" smtClean="0"/>
              <a:t>в-в</a:t>
            </a:r>
            <a:r>
              <a:rPr lang="ru-RU" sz="2800" b="1" dirty="0" smtClean="0"/>
              <a:t> и </a:t>
            </a:r>
            <a:r>
              <a:rPr lang="ru-RU" sz="2800" b="1" dirty="0" err="1" smtClean="0"/>
              <a:t>прекурсоры</a:t>
            </a:r>
            <a:endParaRPr lang="ru-RU" sz="28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785794"/>
            <a:ext cx="8715436" cy="5929354"/>
          </a:xfrm>
        </p:spPr>
        <p:txBody>
          <a:bodyPr>
            <a:noAutofit/>
          </a:bodyPr>
          <a:lstStyle/>
          <a:p>
            <a:pPr algn="just"/>
            <a:r>
              <a:rPr lang="ru-RU" sz="800" b="1" dirty="0" smtClean="0">
                <a:latin typeface="Times New Roman" pitchFamily="18" charset="0"/>
                <a:cs typeface="Times New Roman" pitchFamily="18" charset="0"/>
              </a:rPr>
              <a:t>ПРИКАЗ МЗ РФ от 24 ноября 2021 г. N 1093н ОБ УТВЕРЖДЕНИИ ПРАВИЛ ОТПУСКА ЛЕКАРСТВЕННЫХ ПРЕПАРАТОВ ДЛЯ МЕДИЦИНСКОГО ПРИМЕНЕНИЯ АПТЕЧНЫМИ ОРГАНИЗАЦИЯМИ, ИНДИВИДУАЛЬНЫМИ ПРЕДПРИНИМАТЕЛЯМИ, ИМЕЮЩИМИ ЛИЦЕНЗИЮ НА ОСУЩЕСТВЛЕНИЕ ФАРМАЦЕВТИЧЕСКОЙ ДЕЯТЕЛЬНОСТИ, МЕДИЦИНСКИМИ ОРГАНИЗАЦИЯМИ, ИМЕЮЩИМИ ЛИЦЕНЗИЮ НА ОСУЩЕСТВЛЕНИЕ ФАРМАЦЕВТИЧЕСКОЙ ДЕЯТЕЛЬНОСТИ, И ИХ ОБОСОБЛЕННЫМИ ПОДРАЗДЕЛЕНИЯМИ (АМБУЛАТОРИЯМИ, ФЕЛЬДШЕРСКИМИ И ФЕЛЬДШЕРСКО-АКУШЕРСКИМИ ПУНКТАМИ, ЦЕНТРАМИ (ОТДЕЛЕНИЯМИ) ОБЩЕЙ ВРАЧЕБНОЙ (СЕМЕЙНОЙ) ПРАКТИКИ), РАСПОЛОЖЕННЫМИ В СЕЛЬСКИХ ПОСЕЛЕНИЯХ, В КОТОРЫХ ОТСУТСТВУЮТ АПТЕЧНЫЕ ОРГАНИЗАЦИИ, А ТАКЖЕ ПРАВИЛ ОТПУСКА НАРКОТИЧЕСКИХ СРЕДСТВ И ПСИХОТРОПНЫХ ВЕЩЕСТВ, ЗАРЕГИСТРИРОВАННЫХ В КАЧЕСТВЕ ЛЕКАРСТВЕННЫХ ПРЕПАРАТОВ ДЛЯ МЕДИЦИНСКОГО ПРИМЕНЕНИЯ, ЛЕКАРСТВЕННЫХ ПРЕПАРАТОВ ДЛЯ МЕДИЦИНСКОГО ПРИМЕНЕНИЯ, СОДЕРЖАЩИХ НАРКОТИЧЕСКИЕ СРЕДСТВА И ПСИХОТРОПНЫЕ ВЕЩЕСТВА В ТОМ ЧИСЛЕ ПОРЯДКА ОТПУСКА АПТЕЧНЫМИ ОРГАНИЗАЦИЯМИ ИММУНОБИОЛОГИЧЕСКИХ ЛЕКАРСТВЕННЫХ ПРЕПАРАТОВ</a:t>
            </a:r>
          </a:p>
          <a:p>
            <a:pPr algn="just">
              <a:buNone/>
            </a:pPr>
            <a:r>
              <a:rPr lang="ru-RU" sz="1600" dirty="0" smtClean="0"/>
              <a:t>7</a:t>
            </a:r>
            <a:r>
              <a:rPr lang="ru-RU" sz="1600" dirty="0" smtClean="0"/>
              <a:t>. </a:t>
            </a:r>
            <a:r>
              <a:rPr lang="ru-RU" sz="1400" dirty="0" smtClean="0"/>
              <a:t>Наркотические и психотропные лекарственные препараты списка II, за исключением лекарственных препаратов в виде пластырей и лекарственных препаратов, содержащих наркотическое средство в сочетании с антагонистом </a:t>
            </a:r>
            <a:r>
              <a:rPr lang="ru-RU" sz="1400" dirty="0" err="1" smtClean="0"/>
              <a:t>опиоидных</a:t>
            </a:r>
            <a:r>
              <a:rPr lang="ru-RU" sz="1400" dirty="0" smtClean="0"/>
              <a:t> рецепторов, отпускаются при предъявлении документа, удостоверяющего личность, лицу, указанному в рецепте, его законному </a:t>
            </a:r>
            <a:r>
              <a:rPr lang="ru-RU" sz="1400" dirty="0" smtClean="0"/>
              <a:t>представителю </a:t>
            </a:r>
            <a:r>
              <a:rPr lang="ru-RU" sz="1400" dirty="0" smtClean="0"/>
              <a:t>или лицу, имеющему оформленную в соответствии с законодательством </a:t>
            </a:r>
            <a:r>
              <a:rPr lang="ru-RU" sz="1400" dirty="0" smtClean="0"/>
              <a:t>РФ </a:t>
            </a:r>
            <a:r>
              <a:rPr lang="ru-RU" sz="1400" dirty="0" smtClean="0"/>
              <a:t>доверенность на право получения таких наркотических и психотропных лекарственных </a:t>
            </a:r>
            <a:r>
              <a:rPr lang="ru-RU" sz="1400" dirty="0" smtClean="0"/>
              <a:t>препаратов.</a:t>
            </a:r>
            <a:endParaRPr lang="ru-RU" sz="1400" dirty="0" smtClean="0"/>
          </a:p>
          <a:p>
            <a:pPr algn="just">
              <a:buNone/>
            </a:pPr>
            <a:r>
              <a:rPr lang="ru-RU" sz="1400" dirty="0" smtClean="0"/>
              <a:t>8</a:t>
            </a:r>
            <a:r>
              <a:rPr lang="ru-RU" sz="1400" dirty="0" smtClean="0"/>
              <a:t>. </a:t>
            </a:r>
            <a:r>
              <a:rPr lang="ru-RU" sz="1400" dirty="0" smtClean="0"/>
              <a:t>При невозможности оформления </a:t>
            </a:r>
            <a:r>
              <a:rPr lang="ru-RU" sz="1400" dirty="0" err="1" smtClean="0"/>
              <a:t>инкурабельными</a:t>
            </a:r>
            <a:r>
              <a:rPr lang="ru-RU" sz="1400" dirty="0" smtClean="0"/>
              <a:t> больными на завершающем этапе жизни доверенности на право получения </a:t>
            </a:r>
            <a:r>
              <a:rPr lang="ru-RU" sz="1400" dirty="0" smtClean="0"/>
              <a:t>наркотических </a:t>
            </a:r>
            <a:r>
              <a:rPr lang="ru-RU" sz="1400" dirty="0" smtClean="0"/>
              <a:t>и психотропных лекарственных препаратов такие лекарственные препараты отпускаются иным лицам, осуществляющим уход за ними, при предъявлении одновременно с рецептом на лекарственный препарат документа, удостоверяющего личность, и документа, подтверждающего </a:t>
            </a:r>
            <a:r>
              <a:rPr lang="ru-RU" sz="1400" dirty="0" err="1" smtClean="0"/>
              <a:t>инкурабельное</a:t>
            </a:r>
            <a:r>
              <a:rPr lang="ru-RU" sz="1400" dirty="0" smtClean="0"/>
              <a:t> состояние больного, содержащего сведения о лице, которое получает лекарственные препараты по рецепту (фамилия, имя, отчество (при наличии), вид, серия и (или) номер документа, удостоверяющего личность), заверенного подписью и печатью медицинского работника, а также печатью медицинской организации</a:t>
            </a:r>
            <a:r>
              <a:rPr lang="ru-RU" sz="1400" dirty="0" smtClean="0"/>
              <a:t>. Документ</a:t>
            </a:r>
            <a:r>
              <a:rPr lang="ru-RU" sz="1400" dirty="0" smtClean="0"/>
              <a:t>, подтверждающий </a:t>
            </a:r>
            <a:r>
              <a:rPr lang="ru-RU" sz="1400" dirty="0" err="1" smtClean="0"/>
              <a:t>инкурабельное</a:t>
            </a:r>
            <a:r>
              <a:rPr lang="ru-RU" sz="1400" dirty="0" smtClean="0"/>
              <a:t> состояние больного, остается в аптечной организации.</a:t>
            </a:r>
          </a:p>
          <a:p>
            <a:pPr algn="just">
              <a:buNone/>
            </a:pPr>
            <a:r>
              <a:rPr lang="ru-RU" sz="1400" dirty="0" smtClean="0"/>
              <a:t>8. </a:t>
            </a:r>
            <a:r>
              <a:rPr lang="ru-RU" sz="1400" dirty="0" smtClean="0"/>
              <a:t>Наркотические и психотропные лекарственные препараты списка II (за исключением лекарственных препаратов в виде пластырей и лекарственных препаратов, содержащих наркотическое средство в сочетании с антагонистом </a:t>
            </a:r>
            <a:r>
              <a:rPr lang="ru-RU" sz="1400" dirty="0" err="1" smtClean="0"/>
              <a:t>опиоидных</a:t>
            </a:r>
            <a:r>
              <a:rPr lang="ru-RU" sz="1400" dirty="0" smtClean="0"/>
              <a:t> рецепторов), предназначенные для граждан, имеющих право на бесплатное получение лекарственных препаратов или получение лекарственных препаратов со скидкой, отпускаются при предъявлении рецепта, выписанного на рецептурном бланке </a:t>
            </a:r>
            <a:r>
              <a:rPr lang="ru-RU" sz="1400" dirty="0" smtClean="0">
                <a:hlinkClick r:id="rId2"/>
              </a:rPr>
              <a:t>формы N 107/</a:t>
            </a:r>
            <a:r>
              <a:rPr lang="ru-RU" sz="1400" dirty="0" err="1" smtClean="0">
                <a:hlinkClick r:id="rId2"/>
              </a:rPr>
              <a:t>у-НП</a:t>
            </a:r>
            <a:r>
              <a:rPr lang="ru-RU" sz="1400" dirty="0" smtClean="0"/>
              <a:t>, и рецепта, выписанного на рецептурном бланке </a:t>
            </a:r>
            <a:r>
              <a:rPr lang="ru-RU" sz="1400" dirty="0" smtClean="0">
                <a:hlinkClick r:id="rId3"/>
              </a:rPr>
              <a:t>формы N 148-1/у-04(л)</a:t>
            </a:r>
            <a:r>
              <a:rPr lang="ru-RU" sz="1400" dirty="0" smtClean="0"/>
              <a:t>.</a:t>
            </a:r>
            <a:endParaRPr lang="ru-RU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14356"/>
          </a:xfrm>
        </p:spPr>
        <p:txBody>
          <a:bodyPr>
            <a:normAutofit fontScale="90000"/>
          </a:bodyPr>
          <a:lstStyle/>
          <a:p>
            <a:r>
              <a:rPr lang="ru-RU" sz="2800" b="1" dirty="0" smtClean="0"/>
              <a:t>Общий порядок отпуска по рецептам </a:t>
            </a:r>
            <a:r>
              <a:rPr lang="ru-RU" sz="2800" b="1" dirty="0" err="1" smtClean="0"/>
              <a:t>ЛП</a:t>
            </a:r>
            <a:r>
              <a:rPr lang="ru-RU" sz="2800" b="1" dirty="0" smtClean="0"/>
              <a:t>, содержащих н.ср. </a:t>
            </a:r>
            <a:r>
              <a:rPr lang="ru-RU" sz="2800" b="1" dirty="0" err="1" smtClean="0"/>
              <a:t>пс</a:t>
            </a:r>
            <a:r>
              <a:rPr lang="ru-RU" sz="2800" b="1" dirty="0" smtClean="0"/>
              <a:t>. </a:t>
            </a:r>
            <a:r>
              <a:rPr lang="ru-RU" sz="2800" b="1" dirty="0" err="1" smtClean="0"/>
              <a:t>в-в</a:t>
            </a:r>
            <a:r>
              <a:rPr lang="ru-RU" sz="2800" b="1" dirty="0" smtClean="0"/>
              <a:t> и </a:t>
            </a:r>
            <a:r>
              <a:rPr lang="ru-RU" sz="2800" b="1" dirty="0" err="1" smtClean="0"/>
              <a:t>прекурсоры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785794"/>
            <a:ext cx="8786874" cy="5857916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ru-RU" sz="1800" dirty="0" smtClean="0"/>
              <a:t>9. После </a:t>
            </a:r>
            <a:r>
              <a:rPr lang="ru-RU" sz="1800" dirty="0" smtClean="0"/>
              <a:t>отпуска наркотических и психотропных лекарственных препаратов списка II, в том числе в виде </a:t>
            </a:r>
            <a:r>
              <a:rPr lang="ru-RU" sz="1800" dirty="0" err="1" smtClean="0"/>
              <a:t>трансдермальных</a:t>
            </a:r>
            <a:r>
              <a:rPr lang="ru-RU" sz="1800" dirty="0" smtClean="0"/>
              <a:t> терапевтических систем и лекарственных препаратов, содержащих наркотическое средство в сочетании с антагонистом </a:t>
            </a:r>
            <a:r>
              <a:rPr lang="ru-RU" sz="1800" dirty="0" err="1" smtClean="0"/>
              <a:t>опиоидных</a:t>
            </a:r>
            <a:r>
              <a:rPr lang="ru-RU" sz="1800" dirty="0" smtClean="0"/>
              <a:t> рецепторов, психотропных лекарственных препаратов списка III лицу, получившему лекарственный препарат, выдается сигнатура с желтой полосой в верхней части и надписью черным шрифтом на ней </a:t>
            </a:r>
            <a:r>
              <a:rPr lang="ru-RU" sz="1800" b="1" dirty="0" smtClean="0"/>
              <a:t>"Сигнатура", </a:t>
            </a:r>
            <a:r>
              <a:rPr lang="ru-RU" sz="1800" dirty="0" smtClean="0"/>
              <a:t>в которой указываются:</a:t>
            </a:r>
          </a:p>
          <a:p>
            <a:pPr>
              <a:buNone/>
            </a:pPr>
            <a:r>
              <a:rPr lang="ru-RU" sz="1800" dirty="0" smtClean="0"/>
              <a:t>1) наименование и адрес местонахождения аптеки, аптечного пункта, медицинской организации, обособленного подразделения медицинской организации;</a:t>
            </a:r>
          </a:p>
          <a:p>
            <a:pPr>
              <a:buNone/>
            </a:pPr>
            <a:r>
              <a:rPr lang="ru-RU" sz="1800" dirty="0" smtClean="0"/>
              <a:t>2) номер и дата выписанного рецепта;</a:t>
            </a:r>
          </a:p>
          <a:p>
            <a:pPr>
              <a:buNone/>
            </a:pPr>
            <a:r>
              <a:rPr lang="ru-RU" sz="1800" dirty="0" smtClean="0"/>
              <a:t>3) фамилия, имя, отчество (при наличии) лица, для которого предназначен лекарственный препарат, его возраст;</a:t>
            </a:r>
          </a:p>
          <a:p>
            <a:pPr>
              <a:buNone/>
            </a:pPr>
            <a:r>
              <a:rPr lang="ru-RU" sz="1800" dirty="0" smtClean="0"/>
              <a:t>4) номер медицинской карты пациента, получающего медицинскую помощь в амбулаторных условиях, для которого предназначен лекарственный препарат;</a:t>
            </a:r>
          </a:p>
          <a:p>
            <a:pPr>
              <a:buNone/>
            </a:pPr>
            <a:r>
              <a:rPr lang="ru-RU" sz="1800" dirty="0" smtClean="0"/>
              <a:t>5) фамилия, имя, отчество (при наличии) медицинского работника, выписавшего рецепт, его контактный телефон либо телефон медицинской организации;</a:t>
            </a:r>
          </a:p>
          <a:p>
            <a:pPr>
              <a:buNone/>
            </a:pPr>
            <a:r>
              <a:rPr lang="ru-RU" sz="1800" dirty="0" smtClean="0"/>
              <a:t>6) содержание рецепта на латинском языке или русском языке;</a:t>
            </a:r>
          </a:p>
          <a:p>
            <a:pPr>
              <a:buNone/>
            </a:pPr>
            <a:r>
              <a:rPr lang="ru-RU" sz="1800" dirty="0" smtClean="0"/>
              <a:t>7) фамилия, имя, отчество (при наличии) и подпись фармацевтического или медицинского работника, отпустившего лекарственный препарат;</a:t>
            </a:r>
          </a:p>
          <a:p>
            <a:pPr>
              <a:buNone/>
            </a:pPr>
            <a:r>
              <a:rPr lang="ru-RU" sz="1800" dirty="0" smtClean="0"/>
              <a:t>8) дата отпуска лекарственного препарата.</a:t>
            </a:r>
            <a:endParaRPr lang="ru-RU" sz="17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71546"/>
          </a:xfrm>
        </p:spPr>
        <p:txBody>
          <a:bodyPr>
            <a:noAutofit/>
          </a:bodyPr>
          <a:lstStyle/>
          <a:p>
            <a:r>
              <a:rPr lang="ru-RU" sz="2200" b="1" dirty="0" smtClean="0"/>
              <a:t>Порядок отпуска из аптечных организаций ЛП, содержащих малые количества н. </a:t>
            </a:r>
            <a:r>
              <a:rPr lang="ru-RU" sz="2200" b="1" dirty="0" err="1" smtClean="0"/>
              <a:t>ср-в</a:t>
            </a:r>
            <a:r>
              <a:rPr lang="ru-RU" sz="2200" b="1" dirty="0" smtClean="0"/>
              <a:t>, </a:t>
            </a:r>
            <a:r>
              <a:rPr lang="ru-RU" sz="2200" b="1" dirty="0" err="1" smtClean="0"/>
              <a:t>пс</a:t>
            </a:r>
            <a:r>
              <a:rPr lang="ru-RU" sz="2200" b="1" dirty="0" smtClean="0"/>
              <a:t>. </a:t>
            </a:r>
            <a:r>
              <a:rPr lang="ru-RU" sz="2200" b="1" dirty="0" err="1" smtClean="0"/>
              <a:t>в-в</a:t>
            </a:r>
            <a:r>
              <a:rPr lang="ru-RU" sz="2200" b="1" dirty="0" smtClean="0"/>
              <a:t> и их </a:t>
            </a:r>
            <a:r>
              <a:rPr lang="ru-RU" sz="2200" b="1" dirty="0" err="1" smtClean="0"/>
              <a:t>прекурсоров</a:t>
            </a:r>
            <a:r>
              <a:rPr lang="ru-RU" sz="2200" b="1" dirty="0" smtClean="0"/>
              <a:t>, формы рецептурных бланков, сроки действия рецептов</a:t>
            </a:r>
            <a:endParaRPr lang="ru-RU" sz="2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000108"/>
            <a:ext cx="8715436" cy="5572164"/>
          </a:xfrm>
        </p:spPr>
        <p:txBody>
          <a:bodyPr>
            <a:noAutofit/>
          </a:bodyPr>
          <a:lstStyle/>
          <a:p>
            <a:pPr algn="just"/>
            <a:r>
              <a:rPr lang="ru-RU" sz="1200" b="1" u="sng" dirty="0" smtClean="0">
                <a:latin typeface="Times New Roman" pitchFamily="18" charset="0"/>
                <a:cs typeface="Times New Roman" pitchFamily="18" charset="0"/>
              </a:rPr>
              <a:t>ПРИКАЗ МЗ РФ от 24 ноября 2021 г. N 1094н 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ОБ УТВЕРЖДЕНИИ ПОРЯДКА НАЗНАЧЕНИЯ ЛЕКАРСТВЕННЫХ ПРЕПАРАТОВ, ФОРМ РЕЦЕПТУРНЫХ БЛАНКОВ НА ЛЕКАРСТВЕННЫЕ ПРЕПАРАТЫ, ПОРЯДКА ОФОРМЛЕНИЯ УКАЗАННЫХ БЛАНКОВ, ИХ УЧЕТА И ХРАНЕНИЯ, ФОРМ БЛАНКОВ РЕЦЕПТОВ, СОДЕРЖАЩИХ НАЗНАЧЕНИЕ НАРКОТИЧЕСКИХ СРЕДСТВ ИЛИ ПСИХОТРОПНЫХ ВЕЩЕСТВ, ПОРЯДКА ИХ ИЗГОТОВЛЕНИЯ, РАСПРЕДЕЛЕНИЯ, РЕГИСТРАЦИИ, УЧЕТА И ХРАНЕНИЯ, А ТАКЖЕ ПРАВИЛ ОФОРМЛЕНИЯ БЛАНКОВ РЕЦЕПТОВ, В ТОМ ЧИСЛЕ В ФОРМЕ ЭЛЕКТРОННЫХ</a:t>
            </a:r>
          </a:p>
          <a:p>
            <a:pPr algn="just">
              <a:buNone/>
            </a:pPr>
            <a:r>
              <a:rPr lang="ru-RU" sz="1600" dirty="0" smtClean="0"/>
              <a:t>10. Рецептурный бланк </a:t>
            </a:r>
            <a:r>
              <a:rPr lang="ru-RU" sz="1600" b="1" dirty="0" smtClean="0">
                <a:hlinkClick r:id="" action="ppaction://hlinkfile"/>
              </a:rPr>
              <a:t>формы </a:t>
            </a:r>
            <a:r>
              <a:rPr lang="ru-RU" sz="1600" b="1" dirty="0" err="1" smtClean="0">
                <a:hlinkClick r:id="" action="ppaction://hlinkfile"/>
              </a:rPr>
              <a:t>N</a:t>
            </a:r>
            <a:r>
              <a:rPr lang="ru-RU" sz="1600" b="1" dirty="0" smtClean="0">
                <a:hlinkClick r:id="" action="ppaction://hlinkfile"/>
              </a:rPr>
              <a:t> 148-1/у-88</a:t>
            </a:r>
            <a:r>
              <a:rPr lang="ru-RU" sz="1600" dirty="0" smtClean="0"/>
              <a:t> оформляется при назначении:</a:t>
            </a:r>
          </a:p>
          <a:p>
            <a:pPr algn="just">
              <a:buNone/>
            </a:pPr>
            <a:r>
              <a:rPr lang="ru-RU" sz="1600" dirty="0" smtClean="0"/>
              <a:t>3) лекарственных препаратов, содержащих кроме малых количеств наркотических средств, психотропных веществ и их </a:t>
            </a:r>
            <a:r>
              <a:rPr lang="ru-RU" sz="1600" dirty="0" err="1" smtClean="0"/>
              <a:t>прекурсоров</a:t>
            </a:r>
            <a:r>
              <a:rPr lang="ru-RU" sz="1600" dirty="0" smtClean="0"/>
              <a:t> другие фармакологические активные вещества;</a:t>
            </a:r>
          </a:p>
          <a:p>
            <a:pPr algn="just">
              <a:buNone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ПРИКАЗ МЗ РФ от 24 ноября 2021 г. N 1093н ОБ УТВЕРЖДЕНИИ ПРАВИЛ ОТПУСКА ЛЕКАРСТВЕННЫХ ПРЕПАРАТОВ ДЛЯ МЕДИЦИНСКОГО ПРИМЕНЕНИЯ </a:t>
            </a:r>
          </a:p>
          <a:p>
            <a:pPr algn="just">
              <a:buNone/>
            </a:pPr>
            <a:r>
              <a:rPr lang="ru-RU" sz="1600" b="1" dirty="0" smtClean="0"/>
              <a:t>I. Общие требования к отпуску лекарственных препаратов для медицинского применения</a:t>
            </a:r>
          </a:p>
          <a:p>
            <a:pPr>
              <a:buNone/>
            </a:pPr>
            <a:r>
              <a:rPr lang="ru-RU" sz="1600" dirty="0" smtClean="0"/>
              <a:t>9. При отпуске лекарственных препаратов по рецепту фармацевтический работник проставляет</a:t>
            </a:r>
          </a:p>
          <a:p>
            <a:pPr>
              <a:buNone/>
            </a:pPr>
            <a:r>
              <a:rPr lang="ru-RU" sz="1600" dirty="0" smtClean="0"/>
              <a:t>отметку на рецепте об отпуске лекарственного препарата с указанием:</a:t>
            </a:r>
          </a:p>
          <a:p>
            <a:r>
              <a:rPr lang="ru-RU" sz="1600" dirty="0" smtClean="0"/>
              <a:t>наименования аптечной организации;</a:t>
            </a:r>
          </a:p>
          <a:p>
            <a:r>
              <a:rPr lang="ru-RU" sz="1600" dirty="0" smtClean="0"/>
              <a:t>торгового наименования, дозировки и количества отпущенного лекарственного препарата;</a:t>
            </a:r>
          </a:p>
          <a:p>
            <a:r>
              <a:rPr lang="ru-RU" sz="1600" dirty="0" smtClean="0"/>
              <a:t>фамилии, имени, отчества (при наличии) фармацевтического работника, отпустившего</a:t>
            </a:r>
          </a:p>
          <a:p>
            <a:r>
              <a:rPr lang="ru-RU" sz="1600" dirty="0" smtClean="0"/>
              <a:t>лекарственный препарат, и его подписи;</a:t>
            </a:r>
          </a:p>
          <a:p>
            <a:r>
              <a:rPr lang="ru-RU" sz="1600" dirty="0" smtClean="0"/>
              <a:t>даты отпуска лекарственного препарата.</a:t>
            </a:r>
            <a:endParaRPr lang="ru-RU" sz="1600" b="1" dirty="0" smtClean="0"/>
          </a:p>
          <a:p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57232"/>
          </a:xfrm>
        </p:spPr>
        <p:txBody>
          <a:bodyPr>
            <a:noAutofit/>
          </a:bodyPr>
          <a:lstStyle/>
          <a:p>
            <a:r>
              <a:rPr lang="ru-RU" sz="2800" b="1" dirty="0" smtClean="0"/>
              <a:t>Порядок учета движения н.с. и </a:t>
            </a:r>
            <a:r>
              <a:rPr lang="ru-RU" sz="2800" b="1" dirty="0" err="1" smtClean="0"/>
              <a:t>пс.в</a:t>
            </a:r>
            <a:r>
              <a:rPr lang="ru-RU" sz="2800" b="1" dirty="0" smtClean="0"/>
              <a:t>. их </a:t>
            </a:r>
            <a:r>
              <a:rPr lang="ru-RU" sz="2800" b="1" dirty="0" err="1" smtClean="0"/>
              <a:t>прекурсоров</a:t>
            </a:r>
            <a:r>
              <a:rPr lang="ru-RU" sz="2800" b="1" dirty="0" smtClean="0"/>
              <a:t>: формы и правила ведения журналов</a:t>
            </a:r>
            <a:endParaRPr lang="ru-RU" sz="28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857232"/>
            <a:ext cx="8643998" cy="5715040"/>
          </a:xfrm>
        </p:spPr>
        <p:txBody>
          <a:bodyPr>
            <a:normAutofit fontScale="77500" lnSpcReduction="20000"/>
          </a:bodyPr>
          <a:lstStyle/>
          <a:p>
            <a:pPr algn="just">
              <a:buNone/>
            </a:pPr>
            <a:r>
              <a:rPr lang="ru-RU" dirty="0" smtClean="0">
                <a:hlinkClick r:id="rId2"/>
              </a:rPr>
              <a:t>Постановление Правительства РФ от 30 ноября 2021 г. N 2117 "О порядке представления сведений о деятельности, связанной с оборотом наркотических средств и психотропных веществ, а также о культивировании растений, содержащих наркотические средства или психотропные вещества либо их </a:t>
            </a:r>
            <a:r>
              <a:rPr lang="ru-RU" dirty="0" err="1" smtClean="0">
                <a:hlinkClick r:id="rId2"/>
              </a:rPr>
              <a:t>прекурсоры</a:t>
            </a:r>
            <a:r>
              <a:rPr lang="ru-RU" dirty="0" smtClean="0">
                <a:hlinkClick r:id="rId2"/>
              </a:rPr>
              <a:t>, и регистрации операций, связанных с оборотом наркотических средств и психотропных веществ, в результате которых изменяются количество и состояние наркотических средств и психотропных веществ, и признании утратившими силу некоторых актов и отдельных положений некоторых актов Правительства Российской Федерации" </a:t>
            </a:r>
            <a:endParaRPr lang="ru-RU" dirty="0" smtClean="0"/>
          </a:p>
          <a:p>
            <a:pPr algn="just">
              <a:buNone/>
            </a:pPr>
            <a:r>
              <a:rPr lang="ru-RU" dirty="0" smtClean="0">
                <a:hlinkClick r:id="rId3"/>
              </a:rPr>
              <a:t>Правила</a:t>
            </a:r>
            <a:r>
              <a:rPr lang="ru-RU" dirty="0" smtClean="0"/>
              <a:t> ведения и хранения специальных журналов регистрации операций, связанных с оборотом наркотических средств и психотропных веществ, в результате которых изменяются количество и состояние наркотических средств и психотропных веществ </a:t>
            </a:r>
          </a:p>
          <a:p>
            <a:pPr algn="just">
              <a:buNone/>
            </a:pP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714380"/>
          </a:xfrm>
        </p:spPr>
        <p:txBody>
          <a:bodyPr>
            <a:noAutofit/>
          </a:bodyPr>
          <a:lstStyle/>
          <a:p>
            <a:r>
              <a:rPr lang="ru-RU" sz="2800" b="1" dirty="0" smtClean="0"/>
              <a:t>Порядок учета движения н.с. и </a:t>
            </a:r>
            <a:r>
              <a:rPr lang="ru-RU" sz="2800" b="1" dirty="0" err="1" smtClean="0"/>
              <a:t>пс.в</a:t>
            </a:r>
            <a:r>
              <a:rPr lang="ru-RU" sz="2800" b="1" dirty="0" smtClean="0"/>
              <a:t>. их </a:t>
            </a:r>
            <a:r>
              <a:rPr lang="ru-RU" sz="2800" b="1" dirty="0" err="1" smtClean="0"/>
              <a:t>прекурсоров</a:t>
            </a:r>
            <a:r>
              <a:rPr lang="ru-RU" sz="2800" b="1" dirty="0" smtClean="0"/>
              <a:t>: формы и правила ведения журналов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071546"/>
            <a:ext cx="8572560" cy="5500726"/>
          </a:xfrm>
        </p:spPr>
        <p:txBody>
          <a:bodyPr>
            <a:normAutofit fontScale="77500" lnSpcReduction="20000"/>
          </a:bodyPr>
          <a:lstStyle/>
          <a:p>
            <a:pPr algn="just">
              <a:buNone/>
            </a:pPr>
            <a:r>
              <a:rPr lang="ru-RU" b="1" dirty="0" smtClean="0"/>
              <a:t>Постановление Правительства РФ от 28 октября 2021 г. N 1846 "О представлении сведений о деятельности, связанной с оборотом </a:t>
            </a:r>
            <a:r>
              <a:rPr lang="ru-RU" b="1" dirty="0" err="1" smtClean="0"/>
              <a:t>прекурсоров</a:t>
            </a:r>
            <a:r>
              <a:rPr lang="ru-RU" b="1" dirty="0" smtClean="0"/>
              <a:t> наркотических средств и психотропных веществ, и регистрации операций, связанных с их оборотом, и признании утратившими силу некоторых решений Правительства Российской Федерации" </a:t>
            </a:r>
          </a:p>
          <a:p>
            <a:pPr algn="just">
              <a:buNone/>
            </a:pPr>
            <a:r>
              <a:rPr lang="ru-RU" dirty="0" smtClean="0"/>
              <a:t>Правила</a:t>
            </a:r>
            <a:br>
              <a:rPr lang="ru-RU" dirty="0" smtClean="0"/>
            </a:br>
            <a:r>
              <a:rPr lang="ru-RU" dirty="0" smtClean="0"/>
              <a:t>ведения и хранения специальных журналов регистрации операций, связанных с оборотом </a:t>
            </a:r>
            <a:r>
              <a:rPr lang="ru-RU" dirty="0" err="1" smtClean="0"/>
              <a:t>прекурсоров</a:t>
            </a:r>
            <a:r>
              <a:rPr lang="ru-RU" dirty="0" smtClean="0"/>
              <a:t> наркотических средств и психотропных веществ </a:t>
            </a:r>
          </a:p>
          <a:p>
            <a:pPr algn="just">
              <a:buNone/>
            </a:pPr>
            <a:r>
              <a:rPr lang="ru-RU" dirty="0" smtClean="0"/>
              <a:t>ЖУРНАЛ</a:t>
            </a:r>
            <a:br>
              <a:rPr lang="ru-RU" dirty="0" smtClean="0"/>
            </a:br>
            <a:r>
              <a:rPr lang="ru-RU" dirty="0" smtClean="0"/>
              <a:t>регистрации операций, при которых изменяется количество </a:t>
            </a:r>
            <a:r>
              <a:rPr lang="ru-RU" dirty="0" err="1" smtClean="0"/>
              <a:t>прекурсоров</a:t>
            </a:r>
            <a:r>
              <a:rPr lang="ru-RU" dirty="0" smtClean="0"/>
              <a:t> наркотических средств и психотропных веществ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b="1" dirty="0" smtClean="0"/>
              <a:t>Порядок хранения </a:t>
            </a:r>
            <a:r>
              <a:rPr lang="ru-RU" sz="2800" b="1" dirty="0" err="1" smtClean="0"/>
              <a:t>н.ср-в</a:t>
            </a:r>
            <a:r>
              <a:rPr lang="ru-RU" sz="2800" b="1" dirty="0" smtClean="0"/>
              <a:t>. </a:t>
            </a:r>
            <a:r>
              <a:rPr lang="ru-RU" sz="2800" b="1" dirty="0" err="1" smtClean="0"/>
              <a:t>пс</a:t>
            </a:r>
            <a:r>
              <a:rPr lang="ru-RU" sz="2800" b="1" dirty="0" smtClean="0"/>
              <a:t>. </a:t>
            </a:r>
            <a:r>
              <a:rPr lang="ru-RU" sz="2800" b="1" dirty="0" err="1" smtClean="0"/>
              <a:t>в-в</a:t>
            </a:r>
            <a:r>
              <a:rPr lang="ru-RU" sz="2800" b="1" dirty="0" smtClean="0"/>
              <a:t> и </a:t>
            </a:r>
            <a:r>
              <a:rPr lang="ru-RU" sz="2800" b="1" dirty="0" err="1" smtClean="0"/>
              <a:t>прекурсоров</a:t>
            </a:r>
            <a:r>
              <a:rPr lang="ru-RU" sz="2800" b="1" dirty="0" smtClean="0"/>
              <a:t>, категории помещений, запас хранения в аптечных и медицинских организациях</a:t>
            </a:r>
            <a:endParaRPr lang="ru-RU" sz="28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29196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dirty="0" smtClean="0">
                <a:hlinkClick r:id="rId2"/>
              </a:rPr>
              <a:t>Постановление Правительства РФ от 30.04.2022 N 809 "О хранении наркотических средств, психотропных веществ и их </a:t>
            </a:r>
            <a:r>
              <a:rPr lang="ru-RU" dirty="0" err="1" smtClean="0">
                <a:hlinkClick r:id="rId2"/>
              </a:rPr>
              <a:t>прекурсоров</a:t>
            </a:r>
            <a:r>
              <a:rPr lang="ru-RU" dirty="0" smtClean="0">
                <a:hlinkClick r:id="rId2"/>
              </a:rPr>
              <a:t>" (вместе с "Правилами хранения наркотических средств, психотропных веществ и их </a:t>
            </a:r>
            <a:r>
              <a:rPr lang="ru-RU" dirty="0" err="1" smtClean="0">
                <a:hlinkClick r:id="rId2"/>
              </a:rPr>
              <a:t>прекурсоров</a:t>
            </a:r>
            <a:r>
              <a:rPr lang="ru-RU" dirty="0" smtClean="0">
                <a:hlinkClick r:id="rId2"/>
              </a:rPr>
              <a:t>")</a:t>
            </a:r>
            <a:r>
              <a:rPr lang="ru-RU" dirty="0" smtClean="0"/>
              <a:t> </a:t>
            </a:r>
          </a:p>
          <a:p>
            <a:pPr algn="just">
              <a:buNone/>
            </a:pPr>
            <a:r>
              <a:rPr lang="ru-RU" b="1" dirty="0" smtClean="0"/>
              <a:t>Помещения подразделяются на 5 категорий.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/>
              <a:t>Особые условия хранения </a:t>
            </a:r>
            <a:r>
              <a:rPr lang="ru-RU" sz="2800" b="1" dirty="0" err="1" smtClean="0"/>
              <a:t>н.ср-в</a:t>
            </a:r>
            <a:r>
              <a:rPr lang="ru-RU" sz="2800" b="1" dirty="0" smtClean="0"/>
              <a:t>. </a:t>
            </a:r>
            <a:r>
              <a:rPr lang="ru-RU" sz="2800" b="1" dirty="0" err="1" smtClean="0"/>
              <a:t>пс</a:t>
            </a:r>
            <a:r>
              <a:rPr lang="ru-RU" sz="2800" b="1" dirty="0" smtClean="0"/>
              <a:t>. </a:t>
            </a:r>
            <a:r>
              <a:rPr lang="ru-RU" sz="2800" b="1" dirty="0" err="1" smtClean="0"/>
              <a:t>в-в</a:t>
            </a:r>
            <a:r>
              <a:rPr lang="ru-RU" sz="2800" b="1" dirty="0" smtClean="0"/>
              <a:t> в аптечных и медицинских организациях</a:t>
            </a:r>
            <a:endParaRPr lang="ru-RU" sz="28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ru-RU" dirty="0" smtClean="0"/>
              <a:t>Приказ Министерства здравоохранения РФ от 26 ноября 2021 г. N 1103н</a:t>
            </a:r>
            <a:br>
              <a:rPr lang="ru-RU" dirty="0" smtClean="0"/>
            </a:br>
            <a:r>
              <a:rPr lang="ru-RU" dirty="0" smtClean="0"/>
              <a:t>"Об утверждении специальных требований к условиям хранения наркотических и психотропных лекарственных средств, предназначенных для медицинского применения"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18"/>
          </a:xfrm>
        </p:spPr>
        <p:txBody>
          <a:bodyPr>
            <a:normAutofit fontScale="90000"/>
          </a:bodyPr>
          <a:lstStyle/>
          <a:p>
            <a:r>
              <a:rPr lang="ru-RU" sz="2800" b="1" dirty="0" smtClean="0"/>
              <a:t>Правила уничтожения н.с. и </a:t>
            </a:r>
            <a:r>
              <a:rPr lang="ru-RU" sz="2800" b="1" dirty="0" err="1" smtClean="0"/>
              <a:t>пс.в</a:t>
            </a:r>
            <a:r>
              <a:rPr lang="ru-RU" sz="2800" b="1" dirty="0" smtClean="0"/>
              <a:t>. их </a:t>
            </a:r>
            <a:r>
              <a:rPr lang="ru-RU" sz="2800" b="1" dirty="0" err="1" smtClean="0"/>
              <a:t>прекурсоров</a:t>
            </a:r>
            <a:endParaRPr lang="ru-RU" sz="28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857232"/>
            <a:ext cx="8572560" cy="5643602"/>
          </a:xfrm>
        </p:spPr>
        <p:txBody>
          <a:bodyPr/>
          <a:lstStyle/>
          <a:p>
            <a:pPr algn="just">
              <a:buNone/>
            </a:pPr>
            <a:r>
              <a:rPr lang="ru-RU" b="1" dirty="0" smtClean="0"/>
              <a:t>Приказ Министерства здравоохранения РФ от 22 октября 2021 г. N 1004н "Об утверждении инструкции по уничтожению наркотических средств и психотропных веществ, входящих в списки II и III перечня наркотических средств, психотропных веществ и их </a:t>
            </a:r>
            <a:r>
              <a:rPr lang="ru-RU" b="1" dirty="0" err="1" smtClean="0"/>
              <a:t>прекурсоров</a:t>
            </a:r>
            <a:r>
              <a:rPr lang="ru-RU" b="1" dirty="0" smtClean="0"/>
              <a:t>, подлежащих контролю в Российской Федерации, дальнейшее использование которых в медицинской практике признано нецелесообразным"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>
            <a:normAutofit fontScale="90000"/>
          </a:bodyPr>
          <a:lstStyle/>
          <a:p>
            <a:r>
              <a:rPr lang="ru-RU" sz="2800" b="1" dirty="0" smtClean="0"/>
              <a:t>ПКУ - понятие, его организация в аптеке. Содержание приказа № 183н</a:t>
            </a:r>
            <a:endParaRPr lang="ru-RU" sz="28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214422"/>
            <a:ext cx="8572560" cy="5357850"/>
          </a:xfrm>
        </p:spPr>
        <p:txBody>
          <a:bodyPr>
            <a:normAutofit fontScale="62500" lnSpcReduction="20000"/>
          </a:bodyPr>
          <a:lstStyle/>
          <a:p>
            <a:pPr lvl="0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ФЗ от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12.04.2010г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№ 61-ФЗ « Об обращении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ЛС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» Статья 58.1 «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ПКУ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pPr>
              <a:buNone/>
            </a:pPr>
            <a:endParaRPr lang="ru-RU" dirty="0" smtClean="0"/>
          </a:p>
          <a:p>
            <a:pPr algn="just">
              <a:buNone/>
            </a:pPr>
            <a:r>
              <a:rPr lang="ru-RU" b="1" dirty="0" smtClean="0"/>
              <a:t>Приказ Минздрава России от 22.04.2014 N 183н ( последняя ред.)</a:t>
            </a:r>
            <a:br>
              <a:rPr lang="ru-RU" b="1" dirty="0" smtClean="0"/>
            </a:br>
            <a:r>
              <a:rPr lang="ru-RU" b="1" dirty="0" smtClean="0"/>
              <a:t>«Об утверждении перечня лекарственных средств для медицинского применения, подлежащих предметно-количественному учету»</a:t>
            </a:r>
          </a:p>
          <a:p>
            <a:pPr marL="571500" indent="-571500">
              <a:buAutoNum type="romanUcPeriod"/>
            </a:pPr>
            <a:r>
              <a:rPr lang="ru-RU" dirty="0" smtClean="0"/>
              <a:t>Лекарственные средства - фармацевтические субстанции и лекарственные препараты, содержащие наркотические средства, психотропные вещества и их </a:t>
            </a:r>
            <a:r>
              <a:rPr lang="ru-RU" dirty="0" err="1" smtClean="0"/>
              <a:t>прекурсоры</a:t>
            </a:r>
            <a:r>
              <a:rPr lang="ru-RU" dirty="0" smtClean="0"/>
              <a:t> и включенные в списки </a:t>
            </a:r>
            <a:r>
              <a:rPr lang="ru-RU" dirty="0" err="1" smtClean="0"/>
              <a:t>II</a:t>
            </a:r>
            <a:r>
              <a:rPr lang="ru-RU" dirty="0" smtClean="0"/>
              <a:t>, </a:t>
            </a:r>
            <a:r>
              <a:rPr lang="ru-RU" dirty="0" err="1" smtClean="0"/>
              <a:t>III</a:t>
            </a:r>
            <a:r>
              <a:rPr lang="ru-RU" dirty="0" smtClean="0"/>
              <a:t>, </a:t>
            </a:r>
            <a:r>
              <a:rPr lang="ru-RU" dirty="0" err="1" smtClean="0"/>
              <a:t>IV</a:t>
            </a:r>
            <a:r>
              <a:rPr lang="ru-RU" dirty="0" smtClean="0"/>
              <a:t> перечня, утвержденного постановлением Правительства Российской Федерации от 30 июня 1998 г. </a:t>
            </a:r>
            <a:r>
              <a:rPr lang="ru-RU" dirty="0" err="1" smtClean="0"/>
              <a:t>N</a:t>
            </a:r>
            <a:r>
              <a:rPr lang="ru-RU" dirty="0" smtClean="0"/>
              <a:t> 681</a:t>
            </a:r>
          </a:p>
          <a:p>
            <a:pPr marL="571500" indent="-571500">
              <a:buAutoNum type="romanUcPeriod"/>
            </a:pPr>
            <a:r>
              <a:rPr lang="ru-RU" dirty="0" smtClean="0"/>
              <a:t>Лекарственные средства - фармацевтические субстанции и лекарственные препараты, содержащие сильнодействующие и ядовитые вещества, внесенные в списки сильнодействующих и ядовитых веществ, утвержденные постановлением Правительства Российской Федерации от 29 декабря 2007 г. </a:t>
            </a:r>
            <a:r>
              <a:rPr lang="ru-RU" dirty="0" err="1" smtClean="0"/>
              <a:t>N</a:t>
            </a:r>
            <a:r>
              <a:rPr lang="ru-RU" dirty="0" smtClean="0"/>
              <a:t> 964</a:t>
            </a:r>
          </a:p>
          <a:p>
            <a:pPr marL="571500" indent="-571500">
              <a:buAutoNum type="romanUcPeriod"/>
            </a:pPr>
            <a:r>
              <a:rPr lang="ru-RU" dirty="0" smtClean="0"/>
              <a:t>Комбинированные лекарственные препараты, содержащие кроме малых количеств наркотических средств, психотропных веществ и их </a:t>
            </a:r>
            <a:r>
              <a:rPr lang="ru-RU" dirty="0" err="1" smtClean="0"/>
              <a:t>прекурсоров</a:t>
            </a:r>
            <a:r>
              <a:rPr lang="ru-RU" dirty="0" smtClean="0"/>
              <a:t> другие фармакологические активные вещества </a:t>
            </a:r>
          </a:p>
          <a:p>
            <a:pPr marL="571500" indent="-571500">
              <a:buAutoNum type="romanUcPeriod"/>
            </a:pPr>
            <a:r>
              <a:rPr lang="ru-RU" dirty="0" smtClean="0"/>
              <a:t>Иные лекарственные средства, подлежащие предметно-количественному учету</a:t>
            </a:r>
            <a:endParaRPr lang="ru-RU" b="1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-387424"/>
            <a:ext cx="8229600" cy="1301006"/>
          </a:xfrm>
        </p:spPr>
        <p:txBody>
          <a:bodyPr>
            <a:noAutofit/>
          </a:bodyPr>
          <a:lstStyle/>
          <a:p>
            <a:r>
              <a:rPr lang="ru-RU" sz="2000" b="1" dirty="0" smtClean="0"/>
              <a:t>Нормативные документы, регламентирующие оборот наркотических средств, психотропных веществ, </a:t>
            </a:r>
            <a:r>
              <a:rPr lang="ru-RU" sz="2000" b="1" dirty="0" err="1" smtClean="0"/>
              <a:t>прекурсоров</a:t>
            </a:r>
            <a:r>
              <a:rPr lang="ru-RU" sz="2000" b="1" dirty="0" smtClean="0"/>
              <a:t> в РФ</a:t>
            </a:r>
            <a:endParaRPr lang="ru-RU" sz="20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504" y="548680"/>
            <a:ext cx="8856984" cy="6192688"/>
          </a:xfrm>
        </p:spPr>
        <p:txBody>
          <a:bodyPr>
            <a:noAutofit/>
          </a:bodyPr>
          <a:lstStyle/>
          <a:p>
            <a:pPr lvl="0" algn="just">
              <a:buFont typeface="+mj-lt"/>
              <a:buAutoNum type="arabicPeriod"/>
            </a:pPr>
            <a:r>
              <a:rPr lang="ru-RU" sz="1100" b="1" dirty="0" smtClean="0">
                <a:latin typeface="Times New Roman" pitchFamily="18" charset="0"/>
                <a:cs typeface="Times New Roman" pitchFamily="18" charset="0"/>
              </a:rPr>
              <a:t>ФЗ от 08.01.1998г № 3-Ф « О наркотических средствах и психотропных    веществах» </a:t>
            </a:r>
          </a:p>
          <a:p>
            <a:pPr lvl="0" algn="just">
              <a:buFont typeface="+mj-lt"/>
              <a:buAutoNum type="arabicPeriod"/>
            </a:pPr>
            <a:r>
              <a:rPr lang="ru-RU" sz="1100" b="1" dirty="0" smtClean="0">
                <a:latin typeface="Times New Roman" pitchFamily="18" charset="0"/>
                <a:cs typeface="Times New Roman" pitchFamily="18" charset="0"/>
              </a:rPr>
              <a:t>ФЗ от 12.04.2010г № 61-ФЗ « Об обращении ЛС» Статья 58.1 «ПКУ»</a:t>
            </a:r>
          </a:p>
          <a:p>
            <a:pPr lvl="0" algn="just">
              <a:buFont typeface="+mj-lt"/>
              <a:buAutoNum type="arabicPeriod"/>
            </a:pPr>
            <a:r>
              <a:rPr lang="ru-RU" sz="1100" b="1" dirty="0" smtClean="0">
                <a:latin typeface="Times New Roman" pitchFamily="18" charset="0"/>
                <a:cs typeface="Times New Roman" pitchFamily="18" charset="0"/>
              </a:rPr>
              <a:t>ПП  РФ от 30.06. 1998 года № 681 « Об утверждении перечня н.с. и </a:t>
            </a:r>
            <a:r>
              <a:rPr lang="ru-RU" sz="1100" b="1" dirty="0" err="1" smtClean="0">
                <a:latin typeface="Times New Roman" pitchFamily="18" charset="0"/>
                <a:cs typeface="Times New Roman" pitchFamily="18" charset="0"/>
              </a:rPr>
              <a:t>пс</a:t>
            </a:r>
            <a:r>
              <a:rPr lang="ru-RU" sz="11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100" b="1" dirty="0" err="1" smtClean="0">
                <a:latin typeface="Times New Roman" pitchFamily="18" charset="0"/>
                <a:cs typeface="Times New Roman" pitchFamily="18" charset="0"/>
              </a:rPr>
              <a:t>в-в</a:t>
            </a:r>
            <a:r>
              <a:rPr lang="ru-RU" sz="1100" b="1" dirty="0" smtClean="0">
                <a:latin typeface="Times New Roman" pitchFamily="18" charset="0"/>
                <a:cs typeface="Times New Roman" pitchFamily="18" charset="0"/>
              </a:rPr>
              <a:t>. и </a:t>
            </a:r>
            <a:r>
              <a:rPr lang="ru-RU" sz="1100" b="1" dirty="0" err="1" smtClean="0">
                <a:latin typeface="Times New Roman" pitchFamily="18" charset="0"/>
                <a:cs typeface="Times New Roman" pitchFamily="18" charset="0"/>
              </a:rPr>
              <a:t>прекурсоров</a:t>
            </a:r>
            <a:r>
              <a:rPr lang="ru-RU" sz="1100" b="1" dirty="0" smtClean="0">
                <a:latin typeface="Times New Roman" pitchFamily="18" charset="0"/>
                <a:cs typeface="Times New Roman" pitchFamily="18" charset="0"/>
              </a:rPr>
              <a:t>, подлежащих контролю в РФ» с изменениями. с последними изменениями</a:t>
            </a:r>
          </a:p>
          <a:p>
            <a:pPr algn="just">
              <a:buFont typeface="+mj-lt"/>
              <a:buAutoNum type="arabicPeriod"/>
            </a:pPr>
            <a:r>
              <a:rPr lang="ru-RU" sz="1100" b="1" dirty="0" smtClean="0">
                <a:latin typeface="Times New Roman" pitchFamily="18" charset="0"/>
                <a:cs typeface="Times New Roman" pitchFamily="18" charset="0"/>
              </a:rPr>
              <a:t>ПП РФ от 20 мая 2022 г. N 911 "О допуске лиц к работе с наркотическими средствами и психотропными веществами, а также к деятельности, связанной с оборотом </a:t>
            </a:r>
            <a:r>
              <a:rPr lang="ru-RU" sz="1100" b="1" dirty="0" err="1" smtClean="0">
                <a:latin typeface="Times New Roman" pitchFamily="18" charset="0"/>
                <a:cs typeface="Times New Roman" pitchFamily="18" charset="0"/>
              </a:rPr>
              <a:t>прекурсоров</a:t>
            </a:r>
            <a:r>
              <a:rPr lang="ru-RU" sz="1100" b="1" dirty="0" smtClean="0">
                <a:latin typeface="Times New Roman" pitchFamily="18" charset="0"/>
                <a:cs typeface="Times New Roman" pitchFamily="18" charset="0"/>
              </a:rPr>
              <a:t> наркотических средств и психотропных веществ«</a:t>
            </a:r>
          </a:p>
          <a:p>
            <a:pPr algn="just">
              <a:buFont typeface="+mj-lt"/>
              <a:buAutoNum type="arabicPeriod"/>
            </a:pPr>
            <a:r>
              <a:rPr lang="ru-RU" sz="1100" dirty="0" smtClean="0">
                <a:latin typeface="Times New Roman" pitchFamily="18" charset="0"/>
                <a:cs typeface="Times New Roman" pitchFamily="18" charset="0"/>
                <a:hlinkClick r:id="rId2"/>
              </a:rPr>
              <a:t>Постановление Правительства РФ от 30 ноября 2021 г. N 2117 "О порядке представления сведений о деятельности, связанной с оборотом наркотических средств и психотропных веществ, а также о культивировании растений, содержащих наркотические средства или психотропные вещества либо их </a:t>
            </a:r>
            <a:r>
              <a:rPr lang="ru-RU" sz="1100" dirty="0" err="1" smtClean="0">
                <a:latin typeface="Times New Roman" pitchFamily="18" charset="0"/>
                <a:cs typeface="Times New Roman" pitchFamily="18" charset="0"/>
                <a:hlinkClick r:id="rId2"/>
              </a:rPr>
              <a:t>прекурсоры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  <a:hlinkClick r:id="rId2"/>
              </a:rPr>
              <a:t>, и регистрации операций, связанных с оборотом наркотических средств и психотропных веществ, в результате которых изменяются количество и состояние наркотических средств и психотропных веществ, и признании утратившими силу некоторых актов и отдельных положений некоторых актов Правительства Российской Федерации«</a:t>
            </a:r>
            <a:endParaRPr lang="ru-RU" sz="11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+mj-lt"/>
              <a:buAutoNum type="arabicPeriod"/>
            </a:pPr>
            <a:r>
              <a:rPr lang="ru-RU" sz="1100" b="1" dirty="0" smtClean="0">
                <a:latin typeface="Times New Roman" pitchFamily="18" charset="0"/>
                <a:cs typeface="Times New Roman" pitchFamily="18" charset="0"/>
              </a:rPr>
              <a:t>Постановление Правительства РФ от 28 октября 2021 г. N 1846 "О представлении сведений о деятельности, связанной с оборотом </a:t>
            </a:r>
            <a:r>
              <a:rPr lang="ru-RU" sz="1100" b="1" dirty="0" err="1" smtClean="0">
                <a:latin typeface="Times New Roman" pitchFamily="18" charset="0"/>
                <a:cs typeface="Times New Roman" pitchFamily="18" charset="0"/>
              </a:rPr>
              <a:t>прекурсоров</a:t>
            </a:r>
            <a:r>
              <a:rPr lang="ru-RU" sz="1100" b="1" dirty="0" smtClean="0">
                <a:latin typeface="Times New Roman" pitchFamily="18" charset="0"/>
                <a:cs typeface="Times New Roman" pitchFamily="18" charset="0"/>
              </a:rPr>
              <a:t> наркотических средств и психотропных веществ, и регистрации операций, связанных с их оборотом, и признании утратившими силу некоторых решений Правительства Российской Федерации«</a:t>
            </a:r>
          </a:p>
          <a:p>
            <a:pPr algn="just">
              <a:buFont typeface="+mj-lt"/>
              <a:buAutoNum type="arabicPeriod"/>
            </a:pPr>
            <a:r>
              <a:rPr lang="ru-RU" sz="1100" dirty="0" smtClean="0">
                <a:latin typeface="Times New Roman" pitchFamily="18" charset="0"/>
                <a:cs typeface="Times New Roman" pitchFamily="18" charset="0"/>
                <a:hlinkClick r:id="rId3"/>
              </a:rPr>
              <a:t>Постановление Правительства РФ от 30.04.2022 N 809 "О хранении наркотических средств, психотропных веществ и их </a:t>
            </a:r>
            <a:r>
              <a:rPr lang="ru-RU" sz="1100" dirty="0" err="1" smtClean="0">
                <a:latin typeface="Times New Roman" pitchFamily="18" charset="0"/>
                <a:cs typeface="Times New Roman" pitchFamily="18" charset="0"/>
                <a:hlinkClick r:id="rId3"/>
              </a:rPr>
              <a:t>прекурсоров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  <a:hlinkClick r:id="rId3"/>
              </a:rPr>
              <a:t>" (вместе с "Правилами хранения наркотических средств, психотропных веществ и их </a:t>
            </a:r>
            <a:r>
              <a:rPr lang="ru-RU" sz="1100" dirty="0" err="1" smtClean="0">
                <a:latin typeface="Times New Roman" pitchFamily="18" charset="0"/>
                <a:cs typeface="Times New Roman" pitchFamily="18" charset="0"/>
                <a:hlinkClick r:id="rId3"/>
              </a:rPr>
              <a:t>прекурсоров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  <a:hlinkClick r:id="rId3"/>
              </a:rPr>
              <a:t>")</a:t>
            </a:r>
            <a:endParaRPr lang="ru-RU" sz="11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+mj-lt"/>
              <a:buAutoNum type="arabicPeriod"/>
            </a:pP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Приказ Министерства здравоохранения РФ от 26 ноября 2021 г. N 1103н</a:t>
            </a:r>
            <a:br>
              <a:rPr lang="ru-RU" sz="1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"Об утверждении специальных требований к условиям хранения наркотических и психотропных лекарственных средств, предназначенных для медицинского применения«</a:t>
            </a:r>
          </a:p>
          <a:p>
            <a:pPr algn="just">
              <a:buFont typeface="+mj-lt"/>
              <a:buAutoNum type="arabicPeriod"/>
            </a:pPr>
            <a:r>
              <a:rPr lang="ru-RU" sz="1100" b="1" dirty="0" smtClean="0">
                <a:latin typeface="Times New Roman" pitchFamily="18" charset="0"/>
                <a:cs typeface="Times New Roman" pitchFamily="18" charset="0"/>
              </a:rPr>
              <a:t>Приказ Министерства здравоохранения РФ от 22 октября 2021 г. N 1004н "Об утверждении инструкции по уничтожению наркотических средств и психотропных веществ, входящих в списки II и III перечня наркотических средств, психотропных веществ и их </a:t>
            </a:r>
            <a:r>
              <a:rPr lang="ru-RU" sz="1100" b="1" dirty="0" err="1" smtClean="0">
                <a:latin typeface="Times New Roman" pitchFamily="18" charset="0"/>
                <a:cs typeface="Times New Roman" pitchFamily="18" charset="0"/>
              </a:rPr>
              <a:t>прекурсоров</a:t>
            </a:r>
            <a:r>
              <a:rPr lang="ru-RU" sz="1100" b="1" dirty="0" smtClean="0">
                <a:latin typeface="Times New Roman" pitchFamily="18" charset="0"/>
                <a:cs typeface="Times New Roman" pitchFamily="18" charset="0"/>
              </a:rPr>
              <a:t>, подлежащих контролю в Российской Федерации, дальнейшее использование которых в медицинской практике признано нецелесообразным«</a:t>
            </a:r>
          </a:p>
          <a:p>
            <a:pPr lvl="0" algn="just">
              <a:buFont typeface="+mj-lt"/>
              <a:buAutoNum type="arabicPeriod"/>
            </a:pPr>
            <a:r>
              <a:rPr lang="ru-RU" sz="1100" b="1" dirty="0" smtClean="0">
                <a:latin typeface="Times New Roman" pitchFamily="18" charset="0"/>
                <a:cs typeface="Times New Roman" pitchFamily="18" charset="0"/>
              </a:rPr>
              <a:t>Приказ Минздрава России № 183н от 22.04.2014 "Об утверждении перечня лекарственных средств для медицинского применения, подлежащих предметно-количественному учету«</a:t>
            </a:r>
          </a:p>
          <a:p>
            <a:pPr algn="just"/>
            <a:r>
              <a:rPr lang="ru-RU" sz="1100" b="1" dirty="0" smtClean="0">
                <a:latin typeface="Times New Roman" pitchFamily="18" charset="0"/>
                <a:cs typeface="Times New Roman" pitchFamily="18" charset="0"/>
              </a:rPr>
              <a:t>ПРИКАЗ МЗ РФ от 24 ноября 2021 г. N 1094н ОБ УТВЕРЖДЕНИИ ПОРЯДКА НАЗНАЧЕНИЯ ЛЕКАРСТВЕННЫХ ПРЕПАРАТОВ, ФОРМ РЕЦЕПТУРНЫХ БЛАНКОВ……»</a:t>
            </a:r>
          </a:p>
          <a:p>
            <a:pPr algn="just"/>
            <a:r>
              <a:rPr lang="ru-RU" sz="1100" b="1" dirty="0" smtClean="0">
                <a:latin typeface="Times New Roman" pitchFamily="18" charset="0"/>
                <a:cs typeface="Times New Roman" pitchFamily="18" charset="0"/>
              </a:rPr>
              <a:t>ПРИКАЗ МЗ РФ от 24 ноября 2021 г. N 1093н ОБ УТВЕРЖДЕНИИ ПРАВИЛ ОТПУСКА ЛЕКАРСТВЕННЫХ ПРЕПАРАТОВ ДЛЯ МЕДИЦИНСКОГО ПРИМЕНЕНИЯ…….»</a:t>
            </a:r>
          </a:p>
          <a:p>
            <a:pPr algn="just"/>
            <a:r>
              <a:rPr lang="ru-RU" sz="1100" b="1" dirty="0" smtClean="0">
                <a:latin typeface="Times New Roman" pitchFamily="18" charset="0"/>
                <a:cs typeface="Times New Roman" pitchFamily="18" charset="0"/>
              </a:rPr>
              <a:t>Приказ Минздрава России от 17.06.2013 N 378н (ред. от 05.04.2018) "Об утверждении правил регистрации операций, связанных с обращением лекарственных средств для медицинского применения, включенных в перечень лекарственных средств для медицинского применения, подлежащих предметно-количественному учету, в специальных журналах учета операций, связанных с обращением лекарственных средств для медицинского применения, и правил ведения и хранения специальных журналов учета операций, связанных с обращением лекарственных средств для медицинского применения»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435280" cy="720080"/>
          </a:xfrm>
        </p:spPr>
        <p:txBody>
          <a:bodyPr>
            <a:normAutofit fontScale="90000"/>
          </a:bodyPr>
          <a:lstStyle/>
          <a:p>
            <a:r>
              <a:rPr lang="ru-RU" sz="2800" b="1" dirty="0" smtClean="0"/>
              <a:t>Основные понятия, связанные с оборотом </a:t>
            </a:r>
            <a:r>
              <a:rPr lang="ru-RU" sz="2800" b="1" dirty="0" err="1" smtClean="0"/>
              <a:t>н.ср-в</a:t>
            </a:r>
            <a:r>
              <a:rPr lang="ru-RU" sz="2800" b="1" dirty="0" smtClean="0"/>
              <a:t>. </a:t>
            </a:r>
            <a:r>
              <a:rPr lang="ru-RU" sz="2800" b="1" dirty="0" err="1" smtClean="0"/>
              <a:t>пс</a:t>
            </a:r>
            <a:r>
              <a:rPr lang="ru-RU" sz="2800" b="1" dirty="0" smtClean="0"/>
              <a:t>. </a:t>
            </a:r>
            <a:r>
              <a:rPr lang="ru-RU" sz="2800" b="1" dirty="0" err="1" smtClean="0"/>
              <a:t>в-в</a:t>
            </a:r>
            <a:r>
              <a:rPr lang="ru-RU" sz="2800" b="1" dirty="0" smtClean="0"/>
              <a:t> и </a:t>
            </a:r>
            <a:r>
              <a:rPr lang="ru-RU" sz="2800" b="1" dirty="0" err="1" smtClean="0"/>
              <a:t>прекурсоров</a:t>
            </a:r>
            <a:endParaRPr lang="ru-RU" sz="28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908720"/>
            <a:ext cx="8643998" cy="5663552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/>
              <a:t>Федеральный закон от 08.01.1998 N 3-ФЗ (ред. От 08.12.2020) «О наркотических средствах и психотропных веществах»</a:t>
            </a:r>
          </a:p>
          <a:p>
            <a:r>
              <a:rPr lang="ru-RU" b="1" dirty="0" smtClean="0"/>
              <a:t>Глава I. ОБЩИЕ ПОЛОЖЕНИЯ</a:t>
            </a:r>
          </a:p>
          <a:p>
            <a:r>
              <a:rPr lang="ru-RU" b="1" dirty="0" smtClean="0"/>
              <a:t>Статья 1. Основные понятия</a:t>
            </a:r>
          </a:p>
          <a:p>
            <a:pPr algn="ctr">
              <a:buFont typeface="Wingdings" pitchFamily="2" charset="2"/>
              <a:buChar char="v"/>
            </a:pPr>
            <a:r>
              <a:rPr lang="ru-RU" dirty="0" smtClean="0"/>
              <a:t>наркотические средства </a:t>
            </a:r>
          </a:p>
          <a:p>
            <a:pPr algn="ctr">
              <a:buFont typeface="Wingdings" pitchFamily="2" charset="2"/>
              <a:buChar char="v"/>
            </a:pPr>
            <a:endParaRPr lang="ru-RU" b="1" dirty="0" smtClean="0"/>
          </a:p>
          <a:p>
            <a:pPr algn="ctr">
              <a:buFont typeface="Wingdings" pitchFamily="2" charset="2"/>
              <a:buChar char="v"/>
            </a:pPr>
            <a:r>
              <a:rPr lang="ru-RU" dirty="0" smtClean="0"/>
              <a:t>психотропные вещества </a:t>
            </a:r>
          </a:p>
          <a:p>
            <a:pPr algn="ctr">
              <a:buFont typeface="Wingdings" pitchFamily="2" charset="2"/>
              <a:buChar char="v"/>
            </a:pPr>
            <a:endParaRPr lang="ru-RU" dirty="0" smtClean="0"/>
          </a:p>
          <a:p>
            <a:pPr algn="ctr">
              <a:buFont typeface="Wingdings" pitchFamily="2" charset="2"/>
              <a:buChar char="v"/>
            </a:pPr>
            <a:r>
              <a:rPr lang="ru-RU" dirty="0" err="1" smtClean="0"/>
              <a:t>прекурсоры</a:t>
            </a:r>
            <a:r>
              <a:rPr lang="ru-RU" dirty="0" smtClean="0"/>
              <a:t> наркотических средств и психотропных веществ </a:t>
            </a:r>
          </a:p>
          <a:p>
            <a:pPr algn="ctr">
              <a:buFont typeface="Wingdings" pitchFamily="2" charset="2"/>
              <a:buChar char="v"/>
            </a:pPr>
            <a:endParaRPr lang="ru-RU" dirty="0" smtClean="0"/>
          </a:p>
          <a:p>
            <a:pPr algn="ctr">
              <a:buFont typeface="Wingdings" pitchFamily="2" charset="2"/>
              <a:buChar char="v"/>
            </a:pPr>
            <a:r>
              <a:rPr lang="ru-RU" dirty="0" smtClean="0"/>
              <a:t>оборот наркотических средств, психотропных веществ </a:t>
            </a:r>
          </a:p>
          <a:p>
            <a:pPr algn="ctr">
              <a:buFont typeface="Wingdings" pitchFamily="2" charset="2"/>
              <a:buChar char="v"/>
            </a:pPr>
            <a:endParaRPr lang="ru-RU" dirty="0" smtClean="0"/>
          </a:p>
          <a:p>
            <a:pPr algn="ctr">
              <a:buFont typeface="Wingdings" pitchFamily="2" charset="2"/>
              <a:buChar char="v"/>
            </a:pPr>
            <a:r>
              <a:rPr lang="ru-RU" dirty="0" smtClean="0"/>
              <a:t>незаконный оборот наркотических средств, психотропных веществ и их </a:t>
            </a:r>
            <a:r>
              <a:rPr lang="ru-RU" dirty="0" err="1" smtClean="0"/>
              <a:t>прекурсоров</a:t>
            </a:r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913582"/>
          </a:xfrm>
        </p:spPr>
        <p:txBody>
          <a:bodyPr>
            <a:noAutofit/>
          </a:bodyPr>
          <a:lstStyle/>
          <a:p>
            <a:r>
              <a:rPr lang="ru-RU" sz="2400" b="1" dirty="0" smtClean="0"/>
              <a:t>Федеральный закон от 08.01.1998 N 3-ФЗ (ред. от 08.12.2020) «О наркотических средствах и психотропных веществах»</a:t>
            </a:r>
            <a:r>
              <a:rPr lang="ru-RU" sz="2800" b="1" dirty="0" smtClean="0"/>
              <a:t/>
            </a:r>
            <a:br>
              <a:rPr lang="ru-RU" sz="2800" b="1" dirty="0" smtClean="0"/>
            </a:br>
            <a:endParaRPr lang="ru-RU" sz="28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40060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b="1" dirty="0" smtClean="0"/>
              <a:t>Статья 25. Отпуск наркотических средств и психотропных веществ физическим лицам</a:t>
            </a:r>
          </a:p>
          <a:p>
            <a:pPr>
              <a:buNone/>
            </a:pPr>
            <a:r>
              <a:rPr lang="ru-RU" dirty="0" smtClean="0"/>
              <a:t>6. Аптечным организациям, медицинским организациям и обособленным подразделениям медицинских организаций, расположенным в сельских населенных пунктах и удаленных от населенных пунктов местностях, в которых отсутствуют аптечные организации, запрещается отпускать наркотические лекарственные препараты и психотропные лекарственные препараты, внесенные в Список II, по рецептам на лекарственные препараты, выписанные более пятнадцати дней назад.</a:t>
            </a:r>
          </a:p>
          <a:p>
            <a:pPr>
              <a:buNone/>
            </a:pPr>
            <a:r>
              <a:rPr lang="ru-RU" b="1" dirty="0" smtClean="0"/>
              <a:t>Статья 27. Упаковка и маркировка наркотических средств и психотропных веществ</a:t>
            </a:r>
          </a:p>
          <a:p>
            <a:pPr>
              <a:buNone/>
            </a:pPr>
            <a:r>
              <a:rPr lang="ru-RU" dirty="0" smtClean="0"/>
              <a:t>3. Первичные упаковки и вторичные (потребительские) упаковки наркотических средств, психотропных веществ, внесенных в Список II и используемых в медицинских целях и (или) в ветеринарии, должны быть помечены двойной красной полосой.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/>
              <a:t>Правил допуска лиц к работе с наркотическими средствами и психотропными веществами</a:t>
            </a:r>
            <a:endParaRPr lang="ru-RU" sz="28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b="1" dirty="0" smtClean="0"/>
              <a:t>Постановление Правительства </a:t>
            </a:r>
          </a:p>
          <a:p>
            <a:pPr algn="ctr">
              <a:buNone/>
            </a:pPr>
            <a:r>
              <a:rPr lang="ru-RU" b="1" dirty="0" smtClean="0"/>
              <a:t>РФ от 20 мая 2022 г. N 911 </a:t>
            </a:r>
          </a:p>
          <a:p>
            <a:pPr algn="ctr">
              <a:buNone/>
            </a:pPr>
            <a:r>
              <a:rPr lang="ru-RU" b="1" dirty="0" smtClean="0"/>
              <a:t>"О допуске лиц к работе с наркотическими средствами и психотропными веществами, а также к деятельности, связанной с оборотом </a:t>
            </a:r>
            <a:r>
              <a:rPr lang="ru-RU" b="1" dirty="0" err="1" smtClean="0"/>
              <a:t>прекурсоров</a:t>
            </a:r>
            <a:r>
              <a:rPr lang="ru-RU" b="1" dirty="0" smtClean="0"/>
              <a:t> наркотических средств и психотропных веществ"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432048"/>
          </a:xfrm>
        </p:spPr>
        <p:txBody>
          <a:bodyPr>
            <a:noAutofit/>
          </a:bodyPr>
          <a:lstStyle/>
          <a:p>
            <a:r>
              <a:rPr lang="ru-RU" sz="2800" b="1" dirty="0" smtClean="0"/>
              <a:t>Списки </a:t>
            </a:r>
            <a:r>
              <a:rPr lang="ru-RU" sz="2800" b="1" dirty="0" err="1" smtClean="0"/>
              <a:t>н.ср-в</a:t>
            </a:r>
            <a:r>
              <a:rPr lang="ru-RU" sz="2800" b="1" dirty="0" smtClean="0"/>
              <a:t>. </a:t>
            </a:r>
            <a:r>
              <a:rPr lang="ru-RU" sz="2800" b="1" dirty="0" err="1" smtClean="0"/>
              <a:t>пс</a:t>
            </a:r>
            <a:r>
              <a:rPr lang="ru-RU" sz="2800" b="1" dirty="0" smtClean="0"/>
              <a:t>. </a:t>
            </a:r>
            <a:r>
              <a:rPr lang="ru-RU" sz="2800" b="1" dirty="0" err="1" smtClean="0"/>
              <a:t>в-в</a:t>
            </a:r>
            <a:r>
              <a:rPr lang="ru-RU" sz="2800" b="1" dirty="0" smtClean="0"/>
              <a:t> и </a:t>
            </a:r>
            <a:r>
              <a:rPr lang="ru-RU" sz="2800" b="1" dirty="0" err="1" smtClean="0"/>
              <a:t>прекурсоров</a:t>
            </a:r>
            <a:endParaRPr lang="ru-RU" sz="28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976664"/>
          </a:xfrm>
        </p:spPr>
        <p:txBody>
          <a:bodyPr>
            <a:normAutofit/>
          </a:bodyPr>
          <a:lstStyle/>
          <a:p>
            <a:r>
              <a:rPr lang="ru-RU" dirty="0" smtClean="0"/>
              <a:t>Федеральный закон от 08.01.1998 N 3-ФЗ</a:t>
            </a:r>
            <a:br>
              <a:rPr lang="ru-RU" dirty="0" smtClean="0"/>
            </a:br>
            <a:r>
              <a:rPr lang="ru-RU" dirty="0" smtClean="0"/>
              <a:t>(ред. От 08.12.2020) «О наркотических средствах и психотропных веществах»</a:t>
            </a:r>
          </a:p>
          <a:p>
            <a:r>
              <a:rPr lang="ru-RU" dirty="0" smtClean="0"/>
              <a:t>Статья 2. Перечень наркотических средств, психотропных веществ и их </a:t>
            </a:r>
            <a:r>
              <a:rPr lang="ru-RU" dirty="0" err="1" smtClean="0"/>
              <a:t>прекурсоров</a:t>
            </a:r>
            <a:r>
              <a:rPr lang="ru-RU" dirty="0" smtClean="0"/>
              <a:t>, подлежащих контролю в Российской Федерации</a:t>
            </a:r>
          </a:p>
          <a:p>
            <a:pPr algn="ctr">
              <a:buFont typeface="Wingdings" pitchFamily="2" charset="2"/>
              <a:buChar char="v"/>
            </a:pPr>
            <a:r>
              <a:rPr lang="ru-RU" dirty="0" smtClean="0"/>
              <a:t>Список I</a:t>
            </a:r>
          </a:p>
          <a:p>
            <a:pPr algn="ctr">
              <a:buFont typeface="Wingdings" pitchFamily="2" charset="2"/>
              <a:buChar char="v"/>
            </a:pPr>
            <a:r>
              <a:rPr lang="ru-RU" dirty="0" smtClean="0"/>
              <a:t>Список II</a:t>
            </a:r>
          </a:p>
          <a:p>
            <a:pPr algn="ctr">
              <a:buFont typeface="Wingdings" pitchFamily="2" charset="2"/>
              <a:buChar char="v"/>
            </a:pPr>
            <a:r>
              <a:rPr lang="ru-RU" dirty="0" smtClean="0"/>
              <a:t>Список III</a:t>
            </a:r>
          </a:p>
          <a:p>
            <a:pPr algn="ctr">
              <a:buFont typeface="Wingdings" pitchFamily="2" charset="2"/>
              <a:buChar char="v"/>
            </a:pPr>
            <a:r>
              <a:rPr lang="ru-RU" dirty="0" smtClean="0"/>
              <a:t>Список IV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648072"/>
          </a:xfrm>
        </p:spPr>
        <p:txBody>
          <a:bodyPr>
            <a:normAutofit fontScale="90000"/>
          </a:bodyPr>
          <a:lstStyle/>
          <a:p>
            <a:r>
              <a:rPr lang="ru-RU" sz="2800" b="1" dirty="0" smtClean="0"/>
              <a:t>Номенклатура </a:t>
            </a:r>
            <a:r>
              <a:rPr lang="ru-RU" sz="2800" b="1" dirty="0" err="1" smtClean="0"/>
              <a:t>н.ср-в</a:t>
            </a:r>
            <a:r>
              <a:rPr lang="ru-RU" sz="2800" b="1" dirty="0" smtClean="0"/>
              <a:t>. </a:t>
            </a:r>
            <a:r>
              <a:rPr lang="ru-RU" sz="2800" b="1" dirty="0" err="1" smtClean="0"/>
              <a:t>пс</a:t>
            </a:r>
            <a:r>
              <a:rPr lang="ru-RU" sz="2800" b="1" dirty="0" smtClean="0"/>
              <a:t>. </a:t>
            </a:r>
            <a:r>
              <a:rPr lang="ru-RU" sz="2800" b="1" dirty="0" err="1" smtClean="0"/>
              <a:t>в-в</a:t>
            </a:r>
            <a:r>
              <a:rPr lang="ru-RU" sz="2800" b="1" dirty="0" smtClean="0"/>
              <a:t> и </a:t>
            </a:r>
            <a:r>
              <a:rPr lang="ru-RU" sz="2800" b="1" dirty="0" err="1" smtClean="0"/>
              <a:t>прекурсоров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и</a:t>
            </a:r>
            <a:r>
              <a:rPr lang="ru-RU" sz="2800" b="1" dirty="0" smtClean="0"/>
              <a:t>  ЛП их содержащих</a:t>
            </a:r>
            <a:endParaRPr lang="ru-RU" sz="28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908720"/>
            <a:ext cx="8712968" cy="5760640"/>
          </a:xfrm>
        </p:spPr>
        <p:txBody>
          <a:bodyPr>
            <a:normAutofit fontScale="47500" lnSpcReduction="20000"/>
          </a:bodyPr>
          <a:lstStyle/>
          <a:p>
            <a:pPr algn="ctr"/>
            <a:r>
              <a:rPr lang="ru-RU" dirty="0" smtClean="0"/>
              <a:t>Постановление Правительства РФ от </a:t>
            </a:r>
            <a:r>
              <a:rPr lang="en-US" dirty="0" smtClean="0"/>
              <a:t>30.06.1998 N 681</a:t>
            </a:r>
            <a:r>
              <a:rPr lang="ru-RU" dirty="0" smtClean="0"/>
              <a:t> (ред. от 29.07.2020) «Об утверждении перечня наркотических средств, психотропных веществ и их </a:t>
            </a:r>
            <a:r>
              <a:rPr lang="ru-RU" dirty="0" err="1" smtClean="0"/>
              <a:t>прекурсоров</a:t>
            </a:r>
            <a:r>
              <a:rPr lang="ru-RU" dirty="0" smtClean="0"/>
              <a:t>, подлежащих контролю в Российской Федерации»</a:t>
            </a:r>
          </a:p>
          <a:p>
            <a:pPr algn="ctr"/>
            <a:endParaRPr lang="ru-RU" dirty="0" smtClean="0"/>
          </a:p>
          <a:p>
            <a:pPr algn="just">
              <a:buNone/>
            </a:pPr>
            <a:r>
              <a:rPr lang="ru-RU" b="1" dirty="0" smtClean="0"/>
              <a:t>Список наркотических средств, психотропных веществ и их </a:t>
            </a:r>
            <a:r>
              <a:rPr lang="ru-RU" b="1" dirty="0" err="1" smtClean="0"/>
              <a:t>прекурсоров</a:t>
            </a:r>
            <a:r>
              <a:rPr lang="ru-RU" b="1" dirty="0" smtClean="0"/>
              <a:t>, оборот которых в Российской Федерации запрещен в соответствии с законодательством Российской Федерации и международными договорами Российской Федерации (список I)</a:t>
            </a:r>
          </a:p>
          <a:p>
            <a:pPr algn="just">
              <a:buNone/>
            </a:pPr>
            <a:r>
              <a:rPr lang="ru-RU" b="1" dirty="0" smtClean="0"/>
              <a:t>(</a:t>
            </a:r>
            <a:r>
              <a:rPr lang="ru-RU" dirty="0" err="1" smtClean="0"/>
              <a:t>Мескалин</a:t>
            </a:r>
            <a:r>
              <a:rPr lang="ru-RU" dirty="0" smtClean="0"/>
              <a:t> и его производные, Опий, Гашиш, Героин</a:t>
            </a:r>
            <a:r>
              <a:rPr lang="ru-RU" b="1" dirty="0" smtClean="0"/>
              <a:t>)</a:t>
            </a:r>
          </a:p>
          <a:p>
            <a:pPr algn="just">
              <a:buNone/>
            </a:pPr>
            <a:endParaRPr lang="ru-RU" b="1" dirty="0" smtClean="0"/>
          </a:p>
          <a:p>
            <a:pPr algn="just">
              <a:buNone/>
            </a:pPr>
            <a:r>
              <a:rPr lang="ru-RU" b="1" dirty="0" smtClean="0"/>
              <a:t>Список наркотических средств и психотропных веществ, оборот которых в Российской Федерации ограничен и в отношении которых устанавливаются меры контроля в соответствии с законодательством Российской Федерации и международными договорами Российской Федерации (список </a:t>
            </a:r>
            <a:r>
              <a:rPr lang="en-US" b="1" dirty="0" smtClean="0"/>
              <a:t>II)</a:t>
            </a:r>
          </a:p>
          <a:p>
            <a:pPr algn="just"/>
            <a:r>
              <a:rPr lang="ru-RU" b="1" dirty="0" smtClean="0"/>
              <a:t>Наркотические средства (</a:t>
            </a:r>
            <a:r>
              <a:rPr lang="ru-RU" dirty="0" err="1" smtClean="0"/>
              <a:t>Бупренорфин</a:t>
            </a:r>
            <a:r>
              <a:rPr lang="ru-RU" dirty="0" smtClean="0"/>
              <a:t>, Кодеин, Морфин, </a:t>
            </a:r>
            <a:r>
              <a:rPr lang="ru-RU" dirty="0" err="1" smtClean="0"/>
              <a:t>Омнопон</a:t>
            </a:r>
            <a:r>
              <a:rPr lang="ru-RU" dirty="0" smtClean="0"/>
              <a:t>, </a:t>
            </a:r>
            <a:r>
              <a:rPr lang="ru-RU" dirty="0" err="1" smtClean="0"/>
              <a:t>Просидол</a:t>
            </a:r>
            <a:r>
              <a:rPr lang="ru-RU" b="1" dirty="0" smtClean="0"/>
              <a:t>)</a:t>
            </a:r>
          </a:p>
          <a:p>
            <a:pPr algn="just"/>
            <a:r>
              <a:rPr lang="ru-RU" b="1" dirty="0" smtClean="0"/>
              <a:t>Психотропные вещества (</a:t>
            </a:r>
            <a:r>
              <a:rPr lang="ru-RU" dirty="0" err="1" smtClean="0"/>
              <a:t>Кетамин</a:t>
            </a:r>
            <a:r>
              <a:rPr lang="ru-RU" dirty="0" smtClean="0"/>
              <a:t>, </a:t>
            </a:r>
            <a:r>
              <a:rPr lang="ru-RU" dirty="0" err="1" smtClean="0"/>
              <a:t>Этаминал</a:t>
            </a:r>
            <a:r>
              <a:rPr lang="ru-RU" dirty="0" smtClean="0"/>
              <a:t> натрия</a:t>
            </a:r>
            <a:r>
              <a:rPr lang="ru-RU" b="1" dirty="0" smtClean="0"/>
              <a:t>)</a:t>
            </a:r>
          </a:p>
          <a:p>
            <a:pPr algn="just"/>
            <a:endParaRPr lang="ru-RU" b="1" dirty="0" smtClean="0"/>
          </a:p>
          <a:p>
            <a:pPr algn="just">
              <a:buNone/>
            </a:pPr>
            <a:r>
              <a:rPr lang="ru-RU" b="1" dirty="0" smtClean="0"/>
              <a:t>Список психотропных веществ, оборот которых в Российской Федерации ограничен и в отношении которых допускается исключение некоторых мер контроля в соответствии с законодательством Российской Федерации и международными договорами Российской Федерации (список </a:t>
            </a:r>
            <a:r>
              <a:rPr lang="en-US" b="1" dirty="0" smtClean="0"/>
              <a:t>III)</a:t>
            </a:r>
            <a:endParaRPr lang="ru-RU" b="1" dirty="0" smtClean="0"/>
          </a:p>
          <a:p>
            <a:pPr algn="just">
              <a:buNone/>
            </a:pPr>
            <a:r>
              <a:rPr lang="ru-RU" b="1" dirty="0" smtClean="0"/>
              <a:t>(</a:t>
            </a:r>
            <a:r>
              <a:rPr lang="ru-RU" dirty="0" err="1" smtClean="0"/>
              <a:t>Барбитал</a:t>
            </a:r>
            <a:r>
              <a:rPr lang="ru-RU" dirty="0" smtClean="0"/>
              <a:t>, </a:t>
            </a:r>
            <a:r>
              <a:rPr lang="ru-RU" dirty="0" err="1" smtClean="0"/>
              <a:t>Галазепам</a:t>
            </a:r>
            <a:r>
              <a:rPr lang="ru-RU" dirty="0" smtClean="0"/>
              <a:t>, </a:t>
            </a:r>
            <a:r>
              <a:rPr lang="ru-RU" dirty="0" err="1" smtClean="0"/>
              <a:t>Диазепам</a:t>
            </a:r>
            <a:r>
              <a:rPr lang="ru-RU" dirty="0" smtClean="0"/>
              <a:t>, </a:t>
            </a:r>
            <a:r>
              <a:rPr lang="ru-RU" dirty="0" err="1" smtClean="0"/>
              <a:t>Золпидем</a:t>
            </a:r>
            <a:r>
              <a:rPr lang="ru-RU" dirty="0" smtClean="0"/>
              <a:t>, </a:t>
            </a:r>
            <a:r>
              <a:rPr lang="ru-RU" dirty="0" err="1" smtClean="0"/>
              <a:t>Клоназепам</a:t>
            </a:r>
            <a:r>
              <a:rPr lang="ru-RU" dirty="0" smtClean="0"/>
              <a:t>, </a:t>
            </a:r>
            <a:r>
              <a:rPr lang="ru-RU" dirty="0" err="1" smtClean="0"/>
              <a:t>Лоразепам</a:t>
            </a:r>
            <a:r>
              <a:rPr lang="ru-RU" dirty="0" smtClean="0"/>
              <a:t>, </a:t>
            </a:r>
            <a:r>
              <a:rPr lang="ru-RU" dirty="0" err="1" smtClean="0"/>
              <a:t>Фенобарбитал</a:t>
            </a:r>
            <a:r>
              <a:rPr lang="ru-RU" b="1" dirty="0" smtClean="0"/>
              <a:t>)</a:t>
            </a:r>
          </a:p>
          <a:p>
            <a:pPr algn="just">
              <a:buNone/>
            </a:pPr>
            <a:endParaRPr lang="ru-RU" b="1" dirty="0" smtClean="0"/>
          </a:p>
          <a:p>
            <a:pPr algn="just">
              <a:buNone/>
            </a:pPr>
            <a:r>
              <a:rPr lang="ru-RU" b="1" dirty="0" smtClean="0"/>
              <a:t>Список </a:t>
            </a:r>
            <a:r>
              <a:rPr lang="ru-RU" b="1" dirty="0" err="1" smtClean="0"/>
              <a:t>прекурсоров</a:t>
            </a:r>
            <a:r>
              <a:rPr lang="ru-RU" b="1" dirty="0" smtClean="0"/>
              <a:t>, оборот которых в Российской Федерации ограничен и в отношении которых устанавливаются меры контроля в соответствии с законодательством Российской Федерации и международными договорами Российской Федерации (список IV)</a:t>
            </a:r>
          </a:p>
          <a:p>
            <a:pPr algn="just"/>
            <a:r>
              <a:rPr lang="ru-RU" b="1" dirty="0" smtClean="0"/>
              <a:t>(</a:t>
            </a:r>
            <a:r>
              <a:rPr lang="ru-RU" dirty="0" smtClean="0"/>
              <a:t>Перманганат калия 45 процентов или более) Концентрация веществ, указанных в списке IV настоящего перечня, определяется исходя из массовой доли вещества в составе смеси (раствора)</a:t>
            </a:r>
            <a:endParaRPr lang="ru-RU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1643074"/>
          </a:xfrm>
        </p:spPr>
        <p:txBody>
          <a:bodyPr>
            <a:noAutofit/>
          </a:bodyPr>
          <a:lstStyle/>
          <a:p>
            <a:r>
              <a:rPr lang="ru-RU" sz="1200" b="1" dirty="0" smtClean="0"/>
              <a:t>Порядок назначения и оформление рецептов на ЛП, содержащих н.ср. </a:t>
            </a:r>
            <a:r>
              <a:rPr lang="ru-RU" sz="1200" b="1" dirty="0" err="1" smtClean="0"/>
              <a:t>пс</a:t>
            </a:r>
            <a:r>
              <a:rPr lang="ru-RU" sz="1200" b="1" dirty="0" smtClean="0"/>
              <a:t>. </a:t>
            </a:r>
            <a:r>
              <a:rPr lang="ru-RU" sz="1200" b="1" dirty="0" err="1" smtClean="0"/>
              <a:t>в-в</a:t>
            </a:r>
            <a:r>
              <a:rPr lang="ru-RU" sz="1200" b="1" dirty="0" smtClean="0"/>
              <a:t> и </a:t>
            </a:r>
            <a:r>
              <a:rPr lang="ru-RU" sz="1200" b="1" dirty="0" err="1" smtClean="0"/>
              <a:t>прекурсоры</a:t>
            </a:r>
            <a:r>
              <a:rPr lang="ru-RU" sz="1200" b="1" dirty="0" smtClean="0"/>
              <a:t> </a:t>
            </a:r>
            <a:br>
              <a:rPr lang="ru-RU" sz="1200" b="1" dirty="0" smtClean="0"/>
            </a:br>
            <a:r>
              <a:rPr lang="ru-RU" sz="1200" b="1" u="sng" dirty="0" smtClean="0">
                <a:latin typeface="Times New Roman" pitchFamily="18" charset="0"/>
                <a:cs typeface="Times New Roman" pitchFamily="18" charset="0"/>
              </a:rPr>
              <a:t>ПРИКАЗ МЗ РФ от 24 ноября 2021 г. N 1094н 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ОБ УТВЕРЖДЕНИИ ПОРЯДКА НАЗНАЧЕНИЯ ЛЕКАРСТВЕННЫХ ПРЕПАРАТОВ, ФОРМ РЕЦЕПТУРНЫХ БЛАНКОВ НА ЛЕКАРСТВЕННЫЕ ПРЕПАРАТЫ, ПОРЯДКА ОФОРМЛЕНИЯ УКАЗАННЫХ БЛАНКОВ, ИХ УЧЕТА И ХРАНЕНИЯ, ФОРМ БЛАНКОВ РЕЦЕПТОВ, СОДЕРЖАЩИХ НАЗНАЧЕНИЕ НАРКОТИЧЕСКИХ СРЕДСТВ ИЛИ ПСИХОТРОПНЫХ ВЕЩЕСТВ, ПОРЯДКА ИХ ИЗГОТОВЛЕНИЯ, РАСПРЕДЕЛЕНИЯ, РЕГИСТРАЦИИ, УЧЕТА И ХРАНЕНИЯ, А ТАКЖЕ ПРАВИЛ ОФОРМЛЕНИЯ БЛАНКОВ РЕЦЕПТОВ, В ТОМ ЧИСЛЕ В ФОРМЕ ЭЛЕКТРОННЫХ</a:t>
            </a:r>
            <a:br>
              <a:rPr lang="ru-RU" sz="1200" b="1" dirty="0" smtClean="0">
                <a:latin typeface="Times New Roman" pitchFamily="18" charset="0"/>
                <a:cs typeface="Times New Roman" pitchFamily="18" charset="0"/>
              </a:rPr>
            </a:br>
            <a:endParaRPr lang="ru-RU" sz="1200" b="1" u="sng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2000240"/>
            <a:ext cx="8715436" cy="4500594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v"/>
            </a:pPr>
            <a:r>
              <a:rPr lang="ru-RU" dirty="0" smtClean="0"/>
              <a:t>общие правила назначения и выписывания рецептов на ЛП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нормы отпуска </a:t>
            </a:r>
            <a:r>
              <a:rPr lang="ru-RU" dirty="0" err="1" smtClean="0"/>
              <a:t>н.ср-в</a:t>
            </a:r>
            <a:r>
              <a:rPr lang="ru-RU" dirty="0" smtClean="0"/>
              <a:t>. </a:t>
            </a:r>
            <a:r>
              <a:rPr lang="ru-RU" dirty="0" err="1" smtClean="0"/>
              <a:t>пс</a:t>
            </a:r>
            <a:r>
              <a:rPr lang="ru-RU" dirty="0" smtClean="0"/>
              <a:t>. </a:t>
            </a:r>
            <a:r>
              <a:rPr lang="ru-RU" dirty="0" err="1" smtClean="0"/>
              <a:t>в-в</a:t>
            </a:r>
            <a:r>
              <a:rPr lang="ru-RU" dirty="0" smtClean="0"/>
              <a:t> и </a:t>
            </a:r>
            <a:r>
              <a:rPr lang="ru-RU" dirty="0" err="1" smtClean="0"/>
              <a:t>прекурсоров</a:t>
            </a:r>
            <a:r>
              <a:rPr lang="ru-RU" dirty="0" smtClean="0"/>
              <a:t> на 1 рецепт, каким больным они превышаются, как это оформляется</a:t>
            </a:r>
          </a:p>
          <a:p>
            <a:pPr lvl="0">
              <a:buFont typeface="Wingdings" pitchFamily="2" charset="2"/>
              <a:buChar char="v"/>
            </a:pPr>
            <a:r>
              <a:rPr lang="ru-RU" dirty="0" smtClean="0"/>
              <a:t>особенности выписывания отдельных ЛП, содержащих кодеин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правила назначения и выписывания рецептов на ЛП по решению ВК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2984"/>
          </a:xfrm>
        </p:spPr>
        <p:txBody>
          <a:bodyPr>
            <a:normAutofit fontScale="90000"/>
          </a:bodyPr>
          <a:lstStyle/>
          <a:p>
            <a:r>
              <a:rPr lang="ru-RU" sz="2800" b="1" dirty="0" smtClean="0"/>
              <a:t>Формы рецептурных  бланков на наркотические средства психотропные вещества, </a:t>
            </a:r>
            <a:r>
              <a:rPr lang="ru-RU" sz="2800" b="1" dirty="0" err="1" smtClean="0"/>
              <a:t>прекурсоры</a:t>
            </a:r>
            <a:r>
              <a:rPr lang="ru-RU" sz="2800" b="1" dirty="0" smtClean="0"/>
              <a:t>. Порядок их оформления</a:t>
            </a:r>
            <a:endParaRPr lang="ru-RU" sz="28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071546"/>
            <a:ext cx="8715436" cy="5643602"/>
          </a:xfrm>
        </p:spPr>
        <p:txBody>
          <a:bodyPr>
            <a:normAutofit fontScale="77500" lnSpcReduction="20000"/>
          </a:bodyPr>
          <a:lstStyle/>
          <a:p>
            <a:pPr algn="just">
              <a:buNone/>
            </a:pPr>
            <a:r>
              <a:rPr lang="ru-RU" sz="1600" b="1" u="sng" dirty="0" smtClean="0">
                <a:latin typeface="Times New Roman" pitchFamily="18" charset="0"/>
                <a:cs typeface="Times New Roman" pitchFamily="18" charset="0"/>
              </a:rPr>
              <a:t>ПРИКАЗ МЗ РФ от 24 ноября 2021 г. N 1094н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ОБ УТВЕРЖДЕНИИ ПОРЯДКА НАЗНАЧЕНИЯ ЛЕКАРСТВЕННЫХ ПРЕПАРАТОВ, ФОРМ РЕЦЕПТУРНЫХ БЛАНКОВ НА ЛЕКАРСТВЕННЫЕ ПРЕПАРАТЫ, ПОРЯДКА ОФОРМЛЕНИЯ УКАЗАННЫХ БЛАНКОВ, ИХ УЧЕТА И ХРАНЕНИЯ, ФОРМ БЛАНКОВ РЕЦЕПТОВ, СОДЕРЖАЩИХ НАЗНАЧЕНИЕ НАРКОТИЧЕСКИХ СРЕДСТВ ИЛИ ПСИХОТРОПНЫХ ВЕЩЕСТВ, ПОРЯДКА ИХ ИЗГОТОВЛЕНИЯ, РАСПРЕДЕЛЕНИЯ, РЕГИСТРАЦИИ, УЧЕТА И ХРАНЕНИЯ, А ТАКЖЕ ПРАВИЛ ОФОРМЛЕНИЯ БЛАНКОВ РЕЦЕПТОВ, В ТОМ ЧИСЛЕ В ФОРМЕ ЭЛЕКТРОННЫХ </a:t>
            </a:r>
          </a:p>
          <a:p>
            <a:pPr algn="just">
              <a:buNone/>
            </a:pPr>
            <a:r>
              <a:rPr lang="ru-RU" b="1" dirty="0" smtClean="0"/>
              <a:t>Приложение N 4 </a:t>
            </a:r>
          </a:p>
          <a:p>
            <a:pPr>
              <a:buFont typeface="Wingdings" pitchFamily="2" charset="2"/>
              <a:buChar char="v"/>
            </a:pPr>
            <a:r>
              <a:rPr lang="ru-RU" b="1" dirty="0" smtClean="0"/>
              <a:t>Специальный рецептурный бланк на наркотическое средство или психотропное вещество</a:t>
            </a:r>
          </a:p>
          <a:p>
            <a:pPr>
              <a:buNone/>
            </a:pPr>
            <a:r>
              <a:rPr lang="ru-RU" b="1" dirty="0" smtClean="0"/>
              <a:t>Приложение N 5 </a:t>
            </a:r>
            <a:r>
              <a:rPr lang="ru-RU" dirty="0" smtClean="0"/>
              <a:t>Правила оформления формы N 107/</a:t>
            </a:r>
            <a:r>
              <a:rPr lang="ru-RU" dirty="0" err="1" smtClean="0"/>
              <a:t>у-НП</a:t>
            </a:r>
            <a:r>
              <a:rPr lang="ru-RU" dirty="0" smtClean="0"/>
              <a:t>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b="1" dirty="0" smtClean="0"/>
              <a:t>Приложение N 2</a:t>
            </a:r>
          </a:p>
          <a:p>
            <a:pPr algn="ctr">
              <a:buFont typeface="Wingdings" pitchFamily="2" charset="2"/>
              <a:buChar char="v"/>
            </a:pPr>
            <a:r>
              <a:rPr lang="ru-RU" b="1" dirty="0" smtClean="0"/>
              <a:t>Форма рецептурного бланка </a:t>
            </a:r>
            <a:r>
              <a:rPr lang="ru-RU" b="1" dirty="0" err="1" smtClean="0"/>
              <a:t>N</a:t>
            </a:r>
            <a:r>
              <a:rPr lang="ru-RU" b="1" dirty="0" smtClean="0"/>
              <a:t> 148-1/у-88</a:t>
            </a:r>
          </a:p>
          <a:p>
            <a:pPr algn="ctr">
              <a:buFont typeface="Wingdings" pitchFamily="2" charset="2"/>
              <a:buChar char="v"/>
            </a:pPr>
            <a:r>
              <a:rPr lang="ru-RU" b="1" dirty="0" smtClean="0"/>
              <a:t>Форма рецептурного бланка </a:t>
            </a:r>
            <a:r>
              <a:rPr lang="ru-RU" b="1" dirty="0" err="1" smtClean="0"/>
              <a:t>N</a:t>
            </a:r>
            <a:r>
              <a:rPr lang="ru-RU" b="1" dirty="0" smtClean="0"/>
              <a:t> 148-1/у-04 (л)</a:t>
            </a:r>
          </a:p>
          <a:p>
            <a:pPr>
              <a:buNone/>
            </a:pPr>
            <a:r>
              <a:rPr lang="ru-RU" b="1" dirty="0" smtClean="0"/>
              <a:t>Приложение N 3 </a:t>
            </a:r>
            <a:endParaRPr lang="ru-RU" dirty="0" smtClean="0"/>
          </a:p>
          <a:p>
            <a:pPr algn="just">
              <a:buNone/>
            </a:pPr>
            <a:r>
              <a:rPr lang="ru-RU" dirty="0" smtClean="0"/>
              <a:t>Порядок оформления рецептурных бланков на лекарственные препараты, их учета и хранения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437</TotalTime>
  <Words>2079</Words>
  <Application>Microsoft Office PowerPoint</Application>
  <PresentationFormat>Экран (4:3)</PresentationFormat>
  <Paragraphs>126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Тема Office</vt:lpstr>
      <vt:lpstr>Предметно-количественный учет лекарственных препаратов в аптеках. Организация работы аптеки по приему рецептов и отпуску лекарств, содержащих наркотические и психотропные вещества, прекурсоры.</vt:lpstr>
      <vt:lpstr>Нормативные документы, регламентирующие оборот наркотических средств, психотропных веществ, прекурсоров в РФ</vt:lpstr>
      <vt:lpstr>Основные понятия, связанные с оборотом н.ср-в. пс. в-в и прекурсоров</vt:lpstr>
      <vt:lpstr>Федеральный закон от 08.01.1998 N 3-ФЗ (ред. от 08.12.2020) «О наркотических средствах и психотропных веществах» </vt:lpstr>
      <vt:lpstr>Правил допуска лиц к работе с наркотическими средствами и психотропными веществами</vt:lpstr>
      <vt:lpstr>Списки н.ср-в. пс. в-в и прекурсоров</vt:lpstr>
      <vt:lpstr>Номенклатура н.ср-в. пс. в-в и прекурсоров и  ЛП их содержащих</vt:lpstr>
      <vt:lpstr>Порядок назначения и оформление рецептов на ЛП, содержащих н.ср. пс. в-в и прекурсоры  ПРИКАЗ МЗ РФ от 24 ноября 2021 г. N 1094н ОБ УТВЕРЖДЕНИИ ПОРЯДКА НАЗНАЧЕНИЯ ЛЕКАРСТВЕННЫХ ПРЕПАРАТОВ, ФОРМ РЕЦЕПТУРНЫХ БЛАНКОВ НА ЛЕКАРСТВЕННЫЕ ПРЕПАРАТЫ, ПОРЯДКА ОФОРМЛЕНИЯ УКАЗАННЫХ БЛАНКОВ, ИХ УЧЕТА И ХРАНЕНИЯ, ФОРМ БЛАНКОВ РЕЦЕПТОВ, СОДЕРЖАЩИХ НАЗНАЧЕНИЕ НАРКОТИЧЕСКИХ СРЕДСТВ ИЛИ ПСИХОТРОПНЫХ ВЕЩЕСТВ, ПОРЯДКА ИХ ИЗГОТОВЛЕНИЯ, РАСПРЕДЕЛЕНИЯ, РЕГИСТРАЦИИ, УЧЕТА И ХРАНЕНИЯ, А ТАКЖЕ ПРАВИЛ ОФОРМЛЕНИЯ БЛАНКОВ РЕЦЕПТОВ, В ТОМ ЧИСЛЕ В ФОРМЕ ЭЛЕКТРОННЫХ </vt:lpstr>
      <vt:lpstr>Формы рецептурных  бланков на наркотические средства психотропные вещества, прекурсоры. Порядок их оформления</vt:lpstr>
      <vt:lpstr>Общий порядок отпуска по рецептам ЛП, содержащих н.ср. пс. в-в и прекурсоры</vt:lpstr>
      <vt:lpstr>Общий порядок отпуска по рецептам ЛП, содержащих н.ср. пс. в-в и прекурсоры</vt:lpstr>
      <vt:lpstr>Порядок отпуска из аптечных организаций ЛП, содержащих малые количества н. ср-в, пс. в-в и их прекурсоров, формы рецептурных бланков, сроки действия рецептов</vt:lpstr>
      <vt:lpstr>Порядок учета движения н.с. и пс.в. их прекурсоров: формы и правила ведения журналов</vt:lpstr>
      <vt:lpstr>Порядок учета движения н.с. и пс.в. их прекурсоров: формы и правила ведения журналов</vt:lpstr>
      <vt:lpstr>Порядок хранения н.ср-в. пс. в-в и прекурсоров, категории помещений, запас хранения в аптечных и медицинских организациях</vt:lpstr>
      <vt:lpstr>Особые условия хранения н.ср-в. пс. в-в в аптечных и медицинских организациях</vt:lpstr>
      <vt:lpstr>Правила уничтожения н.с. и пс.в. их прекурсоров</vt:lpstr>
      <vt:lpstr>ПКУ - понятие, его организация в аптеке. Содержание приказа № 183н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Предметно-количественный учет лекарственных препаратов в аптеках. Организация работы аптеки по приему рецептов и отпуску лекарств, содержащих наркотические и психотропные вещества, прекурсоры.</dc:title>
  <dc:creator>user</dc:creator>
  <cp:lastModifiedBy>Панда</cp:lastModifiedBy>
  <cp:revision>132</cp:revision>
  <dcterms:created xsi:type="dcterms:W3CDTF">2020-10-05T10:32:07Z</dcterms:created>
  <dcterms:modified xsi:type="dcterms:W3CDTF">2022-09-30T06:45:13Z</dcterms:modified>
</cp:coreProperties>
</file>