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8" r:id="rId5"/>
    <p:sldId id="259" r:id="rId6"/>
    <p:sldId id="260" r:id="rId7"/>
    <p:sldId id="269" r:id="rId8"/>
    <p:sldId id="261" r:id="rId9"/>
    <p:sldId id="272" r:id="rId10"/>
    <p:sldId id="262" r:id="rId11"/>
    <p:sldId id="271" r:id="rId12"/>
    <p:sldId id="264" r:id="rId13"/>
    <p:sldId id="265" r:id="rId14"/>
    <p:sldId id="270" r:id="rId15"/>
    <p:sldId id="266" r:id="rId16"/>
    <p:sldId id="267" r:id="rId1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03.10.2022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03.10.2022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03.10.2022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03.10.2022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03.10.2022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03.10.2022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03.10.2022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03.10.2022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03.10.2022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03.10.2022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03.10.2022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03.10.2022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ivo.garant.ru/document/redirect/70705334/1000"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consultant.ru/document/cons_doc_LAW_416451/"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ivo.garant.ru/document/redirect/70705334/1000"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Организация работы аптеки по приему рецептов и отпуску лекарств, содержащих сильнодействующие и ядовитые вещества</a:t>
            </a:r>
            <a:endParaRPr lang="ru-RU" dirty="0"/>
          </a:p>
        </p:txBody>
      </p:sp>
      <p:sp>
        <p:nvSpPr>
          <p:cNvPr id="3" name="Подзаголовок 2"/>
          <p:cNvSpPr>
            <a:spLocks noGrp="1"/>
          </p:cNvSpPr>
          <p:nvPr>
            <p:ph type="subTitle" idx="1"/>
          </p:nvPr>
        </p:nvSpPr>
        <p:spPr>
          <a:xfrm>
            <a:off x="1547664" y="4581128"/>
            <a:ext cx="6400800" cy="1752600"/>
          </a:xfrm>
        </p:spPr>
        <p:txBody>
          <a:bodyPr/>
          <a:lstStyle/>
          <a:p>
            <a:r>
              <a:rPr lang="ru-RU" smtClean="0"/>
              <a:t>УЭФ 3 курс 5 сем</a:t>
            </a:r>
            <a:endParaRPr lang="ru-RU"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39718"/>
          </a:xfrm>
        </p:spPr>
        <p:txBody>
          <a:bodyPr>
            <a:normAutofit fontScale="90000"/>
          </a:bodyPr>
          <a:lstStyle/>
          <a:p>
            <a:r>
              <a:rPr lang="ru-RU" sz="2800" b="1" dirty="0" smtClean="0"/>
              <a:t>Особые случаи назначения ЛП подлежащих ПКУ</a:t>
            </a:r>
            <a:endParaRPr lang="ru-RU" sz="2800" b="1" dirty="0"/>
          </a:p>
        </p:txBody>
      </p:sp>
      <p:sp>
        <p:nvSpPr>
          <p:cNvPr id="3" name="Содержимое 2"/>
          <p:cNvSpPr>
            <a:spLocks noGrp="1"/>
          </p:cNvSpPr>
          <p:nvPr>
            <p:ph idx="1"/>
          </p:nvPr>
        </p:nvSpPr>
        <p:spPr>
          <a:xfrm>
            <a:off x="285720" y="785794"/>
            <a:ext cx="8401080" cy="5857916"/>
          </a:xfrm>
        </p:spPr>
        <p:txBody>
          <a:bodyPr>
            <a:normAutofit fontScale="62500" lnSpcReduction="20000"/>
          </a:bodyPr>
          <a:lstStyle/>
          <a:p>
            <a:pPr algn="just"/>
            <a:r>
              <a:rPr lang="ru-RU" dirty="0" smtClean="0"/>
              <a:t>При назначении лекарственных препаратов, включенных в </a:t>
            </a:r>
            <a:r>
              <a:rPr lang="ru-RU" b="1" dirty="0" smtClean="0">
                <a:hlinkClick r:id="rId2"/>
              </a:rPr>
              <a:t>перечень</a:t>
            </a:r>
            <a:r>
              <a:rPr lang="ru-RU" dirty="0" smtClean="0"/>
              <a:t> ПКУ, доза которых превышает высший однократный прием, медицинский работник обозначает </a:t>
            </a:r>
            <a:r>
              <a:rPr lang="ru-RU" b="1" dirty="0" smtClean="0"/>
              <a:t>дозу этого лекарственного препарата в рецепте прописью с проставлением восклицательного знака</a:t>
            </a:r>
          </a:p>
          <a:p>
            <a:pPr algn="just"/>
            <a:r>
              <a:rPr lang="ru-RU" dirty="0" smtClean="0"/>
              <a:t>Количество назначенных лекарственных препаратов, включенных в </a:t>
            </a:r>
            <a:r>
              <a:rPr lang="ru-RU" b="1" dirty="0" smtClean="0">
                <a:hlinkClick r:id="rId2"/>
              </a:rPr>
              <a:t>перечень</a:t>
            </a:r>
            <a:r>
              <a:rPr lang="ru-RU" dirty="0" smtClean="0"/>
              <a:t> ПКУ, при оказании пациентам, нуждающимся в длительном лечении, первичной медико-санитарной помощи и паллиативной медицинской помощи </a:t>
            </a:r>
            <a:r>
              <a:rPr lang="ru-RU" b="1" dirty="0" smtClean="0"/>
              <a:t>может быть увеличено не более чем в 2 раз</a:t>
            </a:r>
            <a:r>
              <a:rPr lang="ru-RU" dirty="0" smtClean="0"/>
              <a:t>а по сравнению с количеством наркотических средств или психотропных веществ, которое может быть выписано в одном рецепте, установленным </a:t>
            </a:r>
            <a:r>
              <a:rPr lang="ru-RU" b="1" dirty="0" smtClean="0">
                <a:hlinkClick r:id="" action="ppaction://hlinkfile"/>
              </a:rPr>
              <a:t>приложением N 1</a:t>
            </a:r>
            <a:r>
              <a:rPr lang="ru-RU" dirty="0" smtClean="0"/>
              <a:t>. На рецептах производится надпись "По специальному назначению", отдельно заверенная подписью медицинского работника и печатью медицинской организации "Для рецептов».</a:t>
            </a:r>
          </a:p>
          <a:p>
            <a:pPr algn="just"/>
            <a:r>
              <a:rPr lang="ru-RU" dirty="0" smtClean="0"/>
              <a:t>Рецепты на лекарственные препараты, включенные в перечень ПКУ, для лечения пациентов с хроническими заболеваниями могут оформляться </a:t>
            </a:r>
            <a:r>
              <a:rPr lang="ru-RU" b="1" dirty="0" smtClean="0"/>
              <a:t>на курс лечения до 60 дней.</a:t>
            </a:r>
            <a:r>
              <a:rPr lang="ru-RU" dirty="0" smtClean="0"/>
              <a:t> В случае, когда курс лечения составляет более 30 дней, дополнительно в рецептах на бумажном носителе производится надпись "По специальному назначению", заверенная подписью медицинского работника и печатью медицинской организации "Для рецептов».</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868346"/>
          </a:xfrm>
        </p:spPr>
        <p:txBody>
          <a:bodyPr>
            <a:normAutofit/>
          </a:bodyPr>
          <a:lstStyle/>
          <a:p>
            <a:r>
              <a:rPr lang="ru-RU" sz="2800" b="1" dirty="0" smtClean="0"/>
              <a:t>Особые случаи назначения </a:t>
            </a:r>
            <a:r>
              <a:rPr lang="ru-RU" sz="2800" b="1" dirty="0" err="1" smtClean="0"/>
              <a:t>ЛП</a:t>
            </a:r>
            <a:r>
              <a:rPr lang="ru-RU" sz="2800" b="1" dirty="0" smtClean="0"/>
              <a:t> подлежащих </a:t>
            </a:r>
            <a:r>
              <a:rPr lang="ru-RU" sz="2800" b="1" dirty="0" err="1" smtClean="0"/>
              <a:t>ПКУ</a:t>
            </a:r>
            <a:endParaRPr lang="ru-RU" sz="2800" dirty="0"/>
          </a:p>
        </p:txBody>
      </p:sp>
      <p:sp>
        <p:nvSpPr>
          <p:cNvPr id="3" name="Содержимое 2"/>
          <p:cNvSpPr>
            <a:spLocks noGrp="1"/>
          </p:cNvSpPr>
          <p:nvPr>
            <p:ph idx="1"/>
          </p:nvPr>
        </p:nvSpPr>
        <p:spPr>
          <a:xfrm>
            <a:off x="285720" y="1428736"/>
            <a:ext cx="8643998" cy="5214974"/>
          </a:xfrm>
        </p:spPr>
        <p:txBody>
          <a:bodyPr>
            <a:normAutofit fontScale="77500" lnSpcReduction="20000"/>
          </a:bodyPr>
          <a:lstStyle/>
          <a:p>
            <a:pPr algn="just"/>
            <a:r>
              <a:rPr lang="ru-RU" dirty="0" smtClean="0"/>
              <a:t>32. Назначение лекарственных препаратов по решению врачебной комиссии при оказании первичной медико-санитарной помощи, паллиативной медицинской помощи в амбулаторных условиях производится в случаях:</a:t>
            </a:r>
          </a:p>
          <a:p>
            <a:pPr algn="just"/>
            <a:r>
              <a:rPr lang="ru-RU" dirty="0" smtClean="0"/>
              <a:t>1) одновременного назначения одному пациенту пяти и более лекарственных препаратов в течение одних суток или свыше десяти наименований в течение тридцати дней;</a:t>
            </a:r>
          </a:p>
          <a:p>
            <a:pPr algn="just"/>
            <a:r>
              <a:rPr lang="ru-RU" dirty="0" smtClean="0"/>
              <a:t>2) назначения лекарственных препаратов при нетипичном течении заболевания, наличии осложнений основного заболевания и (или) сопутствующих заболеваний, при назначении лекарственных препаратов, особенности взаимодействия и совместимости которых согласно инструкциям по их применению приводят к снижению эффективности и безопасности лечения пациента и (или) создают потенциальную опасность для жизни и здоровья пациента;</a:t>
            </a:r>
          </a:p>
          <a:p>
            <a:pPr>
              <a:buNone/>
            </a:pPr>
            <a:endParaRPr lang="ru-RU"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14290"/>
            <a:ext cx="8229600" cy="1214446"/>
          </a:xfrm>
        </p:spPr>
        <p:txBody>
          <a:bodyPr>
            <a:noAutofit/>
          </a:bodyPr>
          <a:lstStyle/>
          <a:p>
            <a:r>
              <a:rPr lang="ru-RU" sz="2400" b="1" dirty="0" smtClean="0"/>
              <a:t>Порядок отпуска из аптечных организаций ЛП, содержащих сильнодействующие вещества, спирт этиловый и другие ЛП, подлежащие ПКУ</a:t>
            </a:r>
            <a:endParaRPr lang="ru-RU" sz="2400" b="1" dirty="0"/>
          </a:p>
        </p:txBody>
      </p:sp>
      <p:sp>
        <p:nvSpPr>
          <p:cNvPr id="3" name="Содержимое 2"/>
          <p:cNvSpPr>
            <a:spLocks noGrp="1"/>
          </p:cNvSpPr>
          <p:nvPr>
            <p:ph idx="1"/>
          </p:nvPr>
        </p:nvSpPr>
        <p:spPr>
          <a:xfrm>
            <a:off x="214282" y="1571612"/>
            <a:ext cx="8643998" cy="5072098"/>
          </a:xfrm>
        </p:spPr>
        <p:txBody>
          <a:bodyPr>
            <a:noAutofit/>
          </a:bodyPr>
          <a:lstStyle/>
          <a:p>
            <a:pPr algn="just">
              <a:buNone/>
            </a:pPr>
            <a:r>
              <a:rPr lang="ru-RU" sz="1600" b="1" dirty="0" smtClean="0">
                <a:latin typeface="Times New Roman" pitchFamily="18" charset="0"/>
                <a:cs typeface="Times New Roman" pitchFamily="18" charset="0"/>
              </a:rPr>
              <a:t>ПРИКАЗ МЗ РФ от 24 ноября 2021 г. N 1093н ОБ УТВЕРЖДЕНИИ ПРАВИЛ ОТПУСКА ЛЕКАРСТВЕННЫХ ПРЕПАРАТОВ ДЛЯ МЕДИЦИНСКОГО ПРИМЕНЕНИЯ </a:t>
            </a:r>
          </a:p>
          <a:p>
            <a:pPr algn="just">
              <a:buNone/>
            </a:pPr>
            <a:r>
              <a:rPr lang="ru-RU" sz="1600" b="1" dirty="0" smtClean="0">
                <a:latin typeface="Times New Roman" pitchFamily="18" charset="0"/>
                <a:cs typeface="Times New Roman" pitchFamily="18" charset="0"/>
              </a:rPr>
              <a:t>I. Общие требования к отпуску лекарственных препаратов для медицинского применения</a:t>
            </a:r>
          </a:p>
          <a:p>
            <a:pPr algn="just">
              <a:buNone/>
            </a:pPr>
            <a:r>
              <a:rPr lang="ru-RU" sz="1600" dirty="0" smtClean="0">
                <a:latin typeface="Times New Roman" pitchFamily="18" charset="0"/>
                <a:cs typeface="Times New Roman" pitchFamily="18" charset="0"/>
              </a:rPr>
              <a:t>15. При отпуске лекарственных препаратов по рецепту, оформленному на рецептурном бланке на бумажном носителе, фармацевтический работник проставляет отметку на рецепте об отпуске лекарственного препарата "Лекарственный препарат отпущен" и с указанием:</a:t>
            </a:r>
          </a:p>
          <a:p>
            <a:pPr algn="just">
              <a:buNone/>
            </a:pPr>
            <a:r>
              <a:rPr lang="ru-RU" sz="1600" dirty="0" smtClean="0">
                <a:latin typeface="Times New Roman" pitchFamily="18" charset="0"/>
                <a:cs typeface="Times New Roman" pitchFamily="18" charset="0"/>
              </a:rPr>
              <a:t>1) наименования аптечной организации (фамилии, имени, отчества (при наличии) индивидуального предпринимателя);</a:t>
            </a:r>
          </a:p>
          <a:p>
            <a:pPr algn="just">
              <a:buNone/>
            </a:pPr>
            <a:r>
              <a:rPr lang="ru-RU" sz="1600" dirty="0" smtClean="0">
                <a:latin typeface="Times New Roman" pitchFamily="18" charset="0"/>
                <a:cs typeface="Times New Roman" pitchFamily="18" charset="0"/>
              </a:rPr>
              <a:t>2) торгового наименования (за исключением лекарственных препаратов, изготовленных в аптечной организации), дозировки и количества отпущенного лекарственного препарата;</a:t>
            </a:r>
          </a:p>
          <a:p>
            <a:pPr algn="just">
              <a:buNone/>
            </a:pPr>
            <a:r>
              <a:rPr lang="ru-RU" sz="1600" dirty="0" smtClean="0">
                <a:latin typeface="Times New Roman" pitchFamily="18" charset="0"/>
                <a:cs typeface="Times New Roman" pitchFamily="18" charset="0"/>
              </a:rPr>
              <a:t>3) фамилии, имени, отчества (при наличии) медицинского работника в </a:t>
            </a:r>
            <a:r>
              <a:rPr lang="ru-RU" sz="1600" b="1" dirty="0" smtClean="0">
                <a:latin typeface="Times New Roman" pitchFamily="18" charset="0"/>
                <a:cs typeface="Times New Roman" pitchFamily="18" charset="0"/>
              </a:rPr>
              <a:t>КАКИХ ??? </a:t>
            </a:r>
            <a:r>
              <a:rPr lang="ru-RU" sz="1600" dirty="0" smtClean="0">
                <a:latin typeface="Times New Roman" pitchFamily="18" charset="0"/>
                <a:cs typeface="Times New Roman" pitchFamily="18" charset="0"/>
              </a:rPr>
              <a:t>случаях;</a:t>
            </a:r>
          </a:p>
          <a:p>
            <a:pPr algn="just">
              <a:buNone/>
            </a:pPr>
            <a:r>
              <a:rPr lang="ru-RU" sz="1600" dirty="0" smtClean="0">
                <a:latin typeface="Times New Roman" pitchFamily="18" charset="0"/>
                <a:cs typeface="Times New Roman" pitchFamily="18" charset="0"/>
              </a:rPr>
              <a:t>4) фамилии, имени, отчества (при наличии) фармацевтического работника, отпустившего лекарственный препарат, и его подписи;</a:t>
            </a:r>
          </a:p>
          <a:p>
            <a:pPr algn="just">
              <a:buNone/>
            </a:pPr>
            <a:r>
              <a:rPr lang="ru-RU" sz="1600" dirty="0" smtClean="0">
                <a:latin typeface="Times New Roman" pitchFamily="18" charset="0"/>
                <a:cs typeface="Times New Roman" pitchFamily="18" charset="0"/>
              </a:rPr>
              <a:t>5) даты отпуска лекарственного препарата.</a:t>
            </a:r>
            <a:endParaRPr lang="ru-RU" sz="1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25470"/>
          </a:xfrm>
        </p:spPr>
        <p:txBody>
          <a:bodyPr>
            <a:normAutofit fontScale="90000"/>
          </a:bodyPr>
          <a:lstStyle/>
          <a:p>
            <a:r>
              <a:rPr lang="ru-RU" sz="2800" b="1" dirty="0" smtClean="0"/>
              <a:t>Порядок учета движения: форма журнала учета, порядок ведения. Выборка рецептов</a:t>
            </a:r>
            <a:endParaRPr lang="ru-RU" sz="2800" b="1" dirty="0"/>
          </a:p>
        </p:txBody>
      </p:sp>
      <p:sp>
        <p:nvSpPr>
          <p:cNvPr id="3" name="Содержимое 2"/>
          <p:cNvSpPr>
            <a:spLocks noGrp="1"/>
          </p:cNvSpPr>
          <p:nvPr>
            <p:ph idx="1"/>
          </p:nvPr>
        </p:nvSpPr>
        <p:spPr>
          <a:xfrm>
            <a:off x="285720" y="1071546"/>
            <a:ext cx="8643998" cy="5500726"/>
          </a:xfrm>
        </p:spPr>
        <p:txBody>
          <a:bodyPr>
            <a:normAutofit fontScale="70000" lnSpcReduction="20000"/>
          </a:bodyPr>
          <a:lstStyle/>
          <a:p>
            <a:pPr algn="just">
              <a:buNone/>
            </a:pPr>
            <a:r>
              <a:rPr lang="ru-RU" dirty="0" smtClean="0"/>
              <a:t>Для ведения учета отпуска по рецептам (расхода) </a:t>
            </a:r>
            <a:r>
              <a:rPr lang="ru-RU" dirty="0" err="1" smtClean="0"/>
              <a:t>ЛП</a:t>
            </a:r>
            <a:r>
              <a:rPr lang="ru-RU" dirty="0" smtClean="0"/>
              <a:t>, подлежащих </a:t>
            </a:r>
            <a:r>
              <a:rPr lang="ru-RU" dirty="0" err="1" smtClean="0"/>
              <a:t>ПКУ</a:t>
            </a:r>
            <a:r>
              <a:rPr lang="ru-RU" dirty="0" smtClean="0"/>
              <a:t> и дальнейшего хранения этих рецептов в аптеке, ежедневно, в конце рабочего дня, провизор-технолог по приему рецептов и отпуску по ним лекарств, обязан оформить </a:t>
            </a:r>
            <a:r>
              <a:rPr lang="ru-RU" b="1" dirty="0" smtClean="0"/>
              <a:t>выборку </a:t>
            </a:r>
            <a:r>
              <a:rPr lang="ru-RU" dirty="0" smtClean="0"/>
              <a:t>оставленных рецептов. </a:t>
            </a:r>
          </a:p>
          <a:p>
            <a:pPr algn="just">
              <a:buNone/>
            </a:pPr>
            <a:r>
              <a:rPr lang="ru-RU" dirty="0" smtClean="0"/>
              <a:t>Выборка - это подборка и подшивка (скрепление) в одну пачку однородных (по одному из признаков- срок хранения в аптеке) рецептов на отпущенные </a:t>
            </a:r>
            <a:r>
              <a:rPr lang="ru-RU" dirty="0" err="1" smtClean="0"/>
              <a:t>ЛП</a:t>
            </a:r>
            <a:r>
              <a:rPr lang="ru-RU" dirty="0" smtClean="0"/>
              <a:t>, подлежащие </a:t>
            </a:r>
            <a:r>
              <a:rPr lang="ru-RU" dirty="0" err="1" smtClean="0"/>
              <a:t>ПКУ</a:t>
            </a:r>
            <a:r>
              <a:rPr lang="ru-RU" dirty="0" smtClean="0"/>
              <a:t>. </a:t>
            </a:r>
          </a:p>
          <a:p>
            <a:pPr algn="just">
              <a:buNone/>
            </a:pPr>
            <a:endParaRPr lang="ru-RU" dirty="0" smtClean="0"/>
          </a:p>
          <a:p>
            <a:pPr algn="just">
              <a:buNone/>
            </a:pPr>
            <a:r>
              <a:rPr lang="ru-RU" dirty="0" smtClean="0"/>
              <a:t>Рекомендуемые отдельные выборки рецептов по принципу сроков и условиях их хранения в аптеке:</a:t>
            </a:r>
          </a:p>
          <a:p>
            <a:pPr algn="just"/>
            <a:r>
              <a:rPr lang="ru-RU" dirty="0" smtClean="0"/>
              <a:t>Наркотические средства психотропные вещества списка </a:t>
            </a:r>
            <a:r>
              <a:rPr lang="en-US" dirty="0" smtClean="0"/>
              <a:t>II</a:t>
            </a:r>
            <a:r>
              <a:rPr lang="ru-RU" dirty="0" smtClean="0"/>
              <a:t> и психотропные вещества списка </a:t>
            </a:r>
            <a:r>
              <a:rPr lang="en-US" dirty="0" smtClean="0"/>
              <a:t>III</a:t>
            </a:r>
            <a:r>
              <a:rPr lang="ru-RU" dirty="0" smtClean="0"/>
              <a:t>, </a:t>
            </a:r>
            <a:r>
              <a:rPr lang="ru-RU" dirty="0" err="1" smtClean="0"/>
              <a:t>прекурсоры</a:t>
            </a:r>
            <a:r>
              <a:rPr lang="ru-RU" dirty="0" smtClean="0"/>
              <a:t> </a:t>
            </a:r>
            <a:r>
              <a:rPr lang="ru-RU" dirty="0" err="1" smtClean="0"/>
              <a:t>н.ср-в</a:t>
            </a:r>
            <a:r>
              <a:rPr lang="ru-RU" dirty="0" smtClean="0"/>
              <a:t> и </a:t>
            </a:r>
            <a:r>
              <a:rPr lang="ru-RU" dirty="0" err="1" smtClean="0"/>
              <a:t>пс.в-в</a:t>
            </a:r>
            <a:r>
              <a:rPr lang="ru-RU" dirty="0" smtClean="0"/>
              <a:t> спискам </a:t>
            </a:r>
            <a:r>
              <a:rPr lang="en-US" dirty="0" smtClean="0"/>
              <a:t>IV</a:t>
            </a:r>
            <a:r>
              <a:rPr lang="ru-RU" dirty="0" smtClean="0"/>
              <a:t> (5 лет).</a:t>
            </a:r>
          </a:p>
          <a:p>
            <a:pPr algn="just"/>
            <a:r>
              <a:rPr lang="ru-RU" dirty="0" smtClean="0"/>
              <a:t>Рецепты на сильнодействующие, ядовитые </a:t>
            </a:r>
            <a:r>
              <a:rPr lang="ru-RU" dirty="0" err="1" smtClean="0"/>
              <a:t>в-ва</a:t>
            </a:r>
            <a:r>
              <a:rPr lang="ru-RU" dirty="0" smtClean="0"/>
              <a:t>, </a:t>
            </a:r>
            <a:r>
              <a:rPr lang="ru-RU" dirty="0" err="1" smtClean="0"/>
              <a:t>прекурсоры</a:t>
            </a:r>
            <a:r>
              <a:rPr lang="ru-RU" dirty="0" smtClean="0"/>
              <a:t> (3 года). </a:t>
            </a:r>
          </a:p>
          <a:p>
            <a:pPr algn="just"/>
            <a:r>
              <a:rPr lang="ru-RU" dirty="0" smtClean="0"/>
              <a:t>Спирт этиловый (3 года), но для удобства учета спирта «</a:t>
            </a:r>
            <a:r>
              <a:rPr lang="ru-RU" dirty="0" err="1" smtClean="0"/>
              <a:t>ангро</a:t>
            </a:r>
            <a:r>
              <a:rPr lang="ru-RU" dirty="0" smtClean="0"/>
              <a:t>» лучше эти рецепты не смешивать с другими </a:t>
            </a:r>
            <a:r>
              <a:rPr lang="ru-RU" dirty="0" err="1" smtClean="0"/>
              <a:t>ЛС</a:t>
            </a:r>
            <a:r>
              <a:rPr lang="ru-RU" dirty="0" smtClean="0"/>
              <a:t>.</a:t>
            </a:r>
            <a:endParaRPr lang="ru-RU"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54032"/>
          </a:xfrm>
        </p:spPr>
        <p:txBody>
          <a:bodyPr>
            <a:noAutofit/>
          </a:bodyPr>
          <a:lstStyle/>
          <a:p>
            <a:r>
              <a:rPr lang="ru-RU" sz="2400" b="1" dirty="0" smtClean="0"/>
              <a:t>Порядок учета движения: форма журнала учета, порядок ведения. Выборка рецептов</a:t>
            </a:r>
            <a:endParaRPr lang="ru-RU" sz="2400" dirty="0"/>
          </a:p>
        </p:txBody>
      </p:sp>
      <p:sp>
        <p:nvSpPr>
          <p:cNvPr id="3" name="Содержимое 2"/>
          <p:cNvSpPr>
            <a:spLocks noGrp="1"/>
          </p:cNvSpPr>
          <p:nvPr>
            <p:ph idx="1"/>
          </p:nvPr>
        </p:nvSpPr>
        <p:spPr>
          <a:xfrm>
            <a:off x="214282" y="1000108"/>
            <a:ext cx="8715436" cy="5500726"/>
          </a:xfrm>
        </p:spPr>
        <p:txBody>
          <a:bodyPr>
            <a:noAutofit/>
          </a:bodyPr>
          <a:lstStyle/>
          <a:p>
            <a:pPr algn="just">
              <a:buNone/>
            </a:pPr>
            <a:r>
              <a:rPr lang="ru-RU" sz="2200" dirty="0" smtClean="0"/>
              <a:t>Приказ Минздрава России от 17.06.2013 </a:t>
            </a:r>
            <a:r>
              <a:rPr lang="ru-RU" sz="2200" dirty="0" err="1" smtClean="0"/>
              <a:t>N</a:t>
            </a:r>
            <a:r>
              <a:rPr lang="ru-RU" sz="2200" dirty="0" smtClean="0"/>
              <a:t> </a:t>
            </a:r>
            <a:r>
              <a:rPr lang="ru-RU" sz="2200" dirty="0" err="1" smtClean="0"/>
              <a:t>378н</a:t>
            </a:r>
            <a:r>
              <a:rPr lang="ru-RU" sz="2200" dirty="0" smtClean="0"/>
              <a:t> (ред. от 05.04.2018) «Об утверждении правил регистрации операций, связанных с обращением лекарственных средств для медицинского применения, включенных в перечень лекарственных средств для медицинского применения, подлежащих предметно-количественному учету, в специальных журналах учета операций, связанных с обращением лекарственных средств для медицинского применения, и правил ведения и хранения специальных журналов учета операций, связанных с обращением лекарственных средств для медицинского применения»</a:t>
            </a:r>
          </a:p>
          <a:p>
            <a:pPr algn="just">
              <a:buNone/>
            </a:pPr>
            <a:r>
              <a:rPr lang="ru-RU" sz="2200" b="1" dirty="0" smtClean="0"/>
              <a:t>ПРАВИЛА ВЕДЕНИЯ И ХРАНЕНИЯ СПЕЦИАЛЬНЫХ ЖУРНАЛОВ УЧЕТА ОПЕРАЦИЙ, СВЯЗАННЫХ С ОБРАЩЕНИЕМ ЛЕКАРСТВЕННЫХ СРЕДСТВ ДЛЯ МЕДИЦИНСКОГО ПРИМЕНЕНИЯ</a:t>
            </a:r>
            <a:endParaRPr lang="ru-RU" sz="2200" dirty="0" smtClean="0"/>
          </a:p>
          <a:p>
            <a:pPr algn="ctr">
              <a:buNone/>
            </a:pPr>
            <a:r>
              <a:rPr lang="ru-RU" sz="2200" b="1" dirty="0" smtClean="0"/>
              <a:t>Журнал учета операций, связанных с обращением лекарственных средств для медицинского применения</a:t>
            </a:r>
          </a:p>
          <a:p>
            <a:pPr>
              <a:buNone/>
            </a:pPr>
            <a:endParaRPr lang="ru-RU" sz="22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4290"/>
            <a:ext cx="8229600" cy="642942"/>
          </a:xfrm>
        </p:spPr>
        <p:txBody>
          <a:bodyPr>
            <a:noAutofit/>
          </a:bodyPr>
          <a:lstStyle/>
          <a:p>
            <a:r>
              <a:rPr lang="ru-RU" sz="2400" b="1" dirty="0" smtClean="0"/>
              <a:t>Приказы, регламентирующие хранение, содержащих сильнодействующие, ядовитые вещества</a:t>
            </a:r>
            <a:endParaRPr lang="ru-RU" sz="2400" b="1" dirty="0"/>
          </a:p>
        </p:txBody>
      </p:sp>
      <p:sp>
        <p:nvSpPr>
          <p:cNvPr id="3" name="Содержимое 2"/>
          <p:cNvSpPr>
            <a:spLocks noGrp="1"/>
          </p:cNvSpPr>
          <p:nvPr>
            <p:ph idx="1"/>
          </p:nvPr>
        </p:nvSpPr>
        <p:spPr>
          <a:xfrm>
            <a:off x="214282" y="928670"/>
            <a:ext cx="8715436" cy="5643602"/>
          </a:xfrm>
        </p:spPr>
        <p:txBody>
          <a:bodyPr>
            <a:normAutofit fontScale="62500" lnSpcReduction="20000"/>
          </a:bodyPr>
          <a:lstStyle/>
          <a:p>
            <a:pPr>
              <a:buNone/>
            </a:pPr>
            <a:r>
              <a:rPr lang="ru-RU" dirty="0" smtClean="0"/>
              <a:t>Приказ Министерства здравоохранения и социального развития РФ от 23 августа 2010 г. </a:t>
            </a:r>
            <a:r>
              <a:rPr lang="ru-RU" dirty="0" err="1" smtClean="0"/>
              <a:t>N</a:t>
            </a:r>
            <a:r>
              <a:rPr lang="ru-RU" dirty="0" smtClean="0"/>
              <a:t> </a:t>
            </a:r>
            <a:r>
              <a:rPr lang="ru-RU" dirty="0" err="1" smtClean="0"/>
              <a:t>706н</a:t>
            </a:r>
            <a:r>
              <a:rPr lang="ru-RU" dirty="0" smtClean="0"/>
              <a:t> «Об утверждении Правил хранения лекарственных средств»</a:t>
            </a:r>
          </a:p>
          <a:p>
            <a:r>
              <a:rPr lang="ru-RU" dirty="0" smtClean="0"/>
              <a:t>67. Хранение сильнодействующих и ядовитых лекарственных средств, находящихся под контролем в соответствии с международными правовыми нормами, осуществляется в помещениях, оборудованных инженерными и техническими средствами охраны, аналогичными предусмотренным для хранения наркотических и психотропных лекарственных средств.</a:t>
            </a:r>
          </a:p>
          <a:p>
            <a:r>
              <a:rPr lang="ru-RU" dirty="0" smtClean="0"/>
              <a:t>68. Допускается хранение в одном технически укрепленном помещении сильнодействующих и ядовитых лекарственных средств, находящихся под международным контролем, и наркотических и психотропных лекарственных средств. При этом хранение сильнодействующих и ядовитых лекарственных средств должно осуществляться (в зависимости от объема запасов) на разных полках сейфа (металлического шкафа) или в разных сейфах (металлических шкафах).</a:t>
            </a:r>
          </a:p>
          <a:p>
            <a:r>
              <a:rPr lang="ru-RU" dirty="0" smtClean="0"/>
              <a:t>69. Хранение сильнодействующих и ядовитых лекарственных средств, не находящихся под международным контролем, осуществляется в металлических шкафах, опечатываемых или пломбируемых в конце рабочего дня.</a:t>
            </a:r>
            <a:endParaRPr lang="ru-RU"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4290"/>
            <a:ext cx="8229600" cy="857256"/>
          </a:xfrm>
        </p:spPr>
        <p:txBody>
          <a:bodyPr>
            <a:noAutofit/>
          </a:bodyPr>
          <a:lstStyle/>
          <a:p>
            <a:r>
              <a:rPr lang="ru-RU" sz="2800" b="1" dirty="0" smtClean="0"/>
              <a:t>Порядок и особенность </a:t>
            </a:r>
            <a:r>
              <a:rPr lang="ru-RU" sz="2800" b="1" dirty="0" err="1" smtClean="0"/>
              <a:t>таксирования</a:t>
            </a:r>
            <a:r>
              <a:rPr lang="ru-RU" sz="2800" b="1" dirty="0" smtClean="0"/>
              <a:t> рецептов, содержащих сильнодействующие, ядовитые вещества и спирт этиловый</a:t>
            </a:r>
            <a:endParaRPr lang="ru-RU" sz="2800" b="1" dirty="0"/>
          </a:p>
        </p:txBody>
      </p:sp>
      <p:sp>
        <p:nvSpPr>
          <p:cNvPr id="3" name="Содержимое 2"/>
          <p:cNvSpPr>
            <a:spLocks noGrp="1"/>
          </p:cNvSpPr>
          <p:nvPr>
            <p:ph idx="1"/>
          </p:nvPr>
        </p:nvSpPr>
        <p:spPr>
          <a:xfrm>
            <a:off x="214282" y="1142984"/>
            <a:ext cx="8715436" cy="5500726"/>
          </a:xfrm>
        </p:spPr>
        <p:txBody>
          <a:bodyPr>
            <a:noAutofit/>
          </a:bodyPr>
          <a:lstStyle/>
          <a:p>
            <a:r>
              <a:rPr lang="ru-RU" sz="2100" dirty="0" err="1" smtClean="0"/>
              <a:t>Таксирование</a:t>
            </a:r>
            <a:r>
              <a:rPr lang="ru-RU" sz="2100" dirty="0" smtClean="0"/>
              <a:t> производят с левой стороны рецепта, стоимость проставляют напротив каждого ингредиента.</a:t>
            </a:r>
          </a:p>
          <a:p>
            <a:r>
              <a:rPr lang="ru-RU" sz="2100" dirty="0" smtClean="0"/>
              <a:t>Рубли и копейки при </a:t>
            </a:r>
            <a:r>
              <a:rPr lang="ru-RU" sz="2100" dirty="0" err="1" smtClean="0"/>
              <a:t>таксировании</a:t>
            </a:r>
            <a:r>
              <a:rPr lang="ru-RU" sz="2100" dirty="0" smtClean="0"/>
              <a:t> обозначают так:</a:t>
            </a:r>
          </a:p>
          <a:p>
            <a:r>
              <a:rPr lang="ru-RU" sz="2100" dirty="0" smtClean="0"/>
              <a:t>- двадцать рублей </a:t>
            </a:r>
            <a:r>
              <a:rPr lang="ru-RU" sz="2100" dirty="0" err="1" smtClean="0"/>
              <a:t>20=</a:t>
            </a:r>
            <a:r>
              <a:rPr lang="ru-RU" sz="2100" dirty="0" smtClean="0"/>
              <a:t> или 20-54</a:t>
            </a:r>
          </a:p>
          <a:p>
            <a:r>
              <a:rPr lang="ru-RU" sz="2100" smtClean="0"/>
              <a:t>При </a:t>
            </a:r>
            <a:r>
              <a:rPr lang="ru-RU" sz="2100" dirty="0" smtClean="0"/>
              <a:t>определении розничной цены лекарственного препарата в расчет принимают целые, десятые и сотые части копеек стоимости каждого ингредиента. Округление итоговой цены лекарственного препарата производят следующим образом: до 0,5 доли копейки - сумма отбрасывается, свыше 0,5 доли копейки - прибавляется 1 копейка к итоговой розничной цене лекарственного препарата.</a:t>
            </a:r>
          </a:p>
          <a:p>
            <a:r>
              <a:rPr lang="ru-RU" sz="2100" dirty="0" smtClean="0"/>
              <a:t>При </a:t>
            </a:r>
            <a:r>
              <a:rPr lang="ru-RU" sz="2100" dirty="0" err="1" smtClean="0"/>
              <a:t>таксировании</a:t>
            </a:r>
            <a:r>
              <a:rPr lang="ru-RU" sz="2100" dirty="0" smtClean="0"/>
              <a:t> порошков стоимость каждого ингредиента определяют, исходя из общего его количества на указанное в рецепте число доз.</a:t>
            </a:r>
          </a:p>
          <a:p>
            <a:r>
              <a:rPr lang="ru-RU" sz="2100" b="1" dirty="0" smtClean="0"/>
              <a:t>Ответственность за работу с сильнодействующими, ядовитыми веществами и спиртом этиловым . Для определения количества спирта этилового таблицы разведений.</a:t>
            </a:r>
            <a:endParaRPr lang="ru-RU" sz="21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4290"/>
            <a:ext cx="8229600" cy="857256"/>
          </a:xfrm>
        </p:spPr>
        <p:txBody>
          <a:bodyPr>
            <a:normAutofit fontScale="90000"/>
          </a:bodyPr>
          <a:lstStyle/>
          <a:p>
            <a:r>
              <a:rPr lang="ru-RU" sz="2800" b="1" dirty="0" smtClean="0"/>
              <a:t>Перечень лекарственных средств подлежащих ПКУ в аптечных организациях</a:t>
            </a:r>
            <a:endParaRPr lang="ru-RU" sz="2800" b="1" dirty="0"/>
          </a:p>
        </p:txBody>
      </p:sp>
      <p:sp>
        <p:nvSpPr>
          <p:cNvPr id="3" name="Содержимое 2"/>
          <p:cNvSpPr>
            <a:spLocks noGrp="1"/>
          </p:cNvSpPr>
          <p:nvPr>
            <p:ph idx="1"/>
          </p:nvPr>
        </p:nvSpPr>
        <p:spPr>
          <a:xfrm>
            <a:off x="285720" y="1071546"/>
            <a:ext cx="8572560" cy="5500726"/>
          </a:xfrm>
        </p:spPr>
        <p:txBody>
          <a:bodyPr>
            <a:noAutofit/>
          </a:bodyPr>
          <a:lstStyle/>
          <a:p>
            <a:pPr algn="just">
              <a:buNone/>
            </a:pPr>
            <a:r>
              <a:rPr lang="ru-RU" sz="1700" dirty="0" smtClean="0"/>
              <a:t>Предметно-количественный учет лекарственных средств для медицинского применения ведется путем регистрации любых связанных с их обращением операций, при которых изменяется их количество и (или) состояние, в специальных журналах учета операций, связанных с обращением лекарственных средств для медицинского применения.</a:t>
            </a:r>
            <a:endParaRPr lang="ru-RU" sz="1700" b="1" dirty="0" smtClean="0"/>
          </a:p>
          <a:p>
            <a:pPr algn="just">
              <a:buNone/>
            </a:pPr>
            <a:endParaRPr lang="ru-RU" sz="1700" b="1" dirty="0" smtClean="0"/>
          </a:p>
          <a:p>
            <a:pPr algn="just">
              <a:buNone/>
            </a:pPr>
            <a:r>
              <a:rPr lang="ru-RU" sz="1700" b="1" dirty="0" smtClean="0"/>
              <a:t>Приказ Минздрава России от 22.04.2014 N 183н</a:t>
            </a:r>
            <a:br>
              <a:rPr lang="ru-RU" sz="1700" b="1" dirty="0" smtClean="0"/>
            </a:br>
            <a:r>
              <a:rPr lang="ru-RU" sz="1700" b="1" dirty="0" smtClean="0"/>
              <a:t>«Об утверждении перечня лекарственных средств для медицинского применения, подлежащих предметно-количественному учету»</a:t>
            </a:r>
          </a:p>
          <a:p>
            <a:pPr marL="571500" indent="-571500">
              <a:buAutoNum type="romanUcPeriod"/>
            </a:pPr>
            <a:r>
              <a:rPr lang="ru-RU" sz="1700" dirty="0" smtClean="0"/>
              <a:t>Лекарственные средства - фармацевтические субстанции и лекарственные препараты, содержащие наркотические средства, психотропные вещества и их </a:t>
            </a:r>
            <a:r>
              <a:rPr lang="ru-RU" sz="1700" dirty="0" err="1" smtClean="0"/>
              <a:t>прекурсоры</a:t>
            </a:r>
            <a:r>
              <a:rPr lang="ru-RU" sz="1700" dirty="0" smtClean="0"/>
              <a:t> и включенные в списки </a:t>
            </a:r>
            <a:r>
              <a:rPr lang="ru-RU" sz="1700" dirty="0" err="1" smtClean="0"/>
              <a:t>II</a:t>
            </a:r>
            <a:r>
              <a:rPr lang="ru-RU" sz="1700" dirty="0" smtClean="0"/>
              <a:t>, </a:t>
            </a:r>
            <a:r>
              <a:rPr lang="ru-RU" sz="1700" dirty="0" err="1" smtClean="0"/>
              <a:t>III</a:t>
            </a:r>
            <a:r>
              <a:rPr lang="ru-RU" sz="1700" dirty="0" smtClean="0"/>
              <a:t>, </a:t>
            </a:r>
            <a:r>
              <a:rPr lang="ru-RU" sz="1700" dirty="0" err="1" smtClean="0"/>
              <a:t>IV</a:t>
            </a:r>
            <a:r>
              <a:rPr lang="ru-RU" sz="1700" dirty="0" smtClean="0"/>
              <a:t> перечня, утвержденного постановлением Правительства Российской Федерации от 30 июня 1998 г. </a:t>
            </a:r>
            <a:r>
              <a:rPr lang="ru-RU" sz="1700" dirty="0" err="1" smtClean="0"/>
              <a:t>N</a:t>
            </a:r>
            <a:r>
              <a:rPr lang="ru-RU" sz="1700" dirty="0" smtClean="0"/>
              <a:t> 681</a:t>
            </a:r>
          </a:p>
          <a:p>
            <a:pPr marL="571500" indent="-571500">
              <a:buAutoNum type="romanUcPeriod"/>
            </a:pPr>
            <a:r>
              <a:rPr lang="ru-RU" sz="1700" dirty="0" smtClean="0"/>
              <a:t>Лекарственные средства - </a:t>
            </a:r>
            <a:r>
              <a:rPr lang="ru-RU" sz="1700" b="1" u="sng" dirty="0" smtClean="0"/>
              <a:t>фармацевтические субстанции и лекарственные препараты, содержащие сильнодействующие и ядовитые вещества</a:t>
            </a:r>
            <a:r>
              <a:rPr lang="ru-RU" sz="1700" dirty="0" smtClean="0"/>
              <a:t>, внесенные в списки сильнодействующих и ядовитых веществ, утвержденные постановлением Правительства Российской Федерации от 29 декабря 2007 г. </a:t>
            </a:r>
            <a:r>
              <a:rPr lang="ru-RU" sz="1700" dirty="0" err="1" smtClean="0"/>
              <a:t>N</a:t>
            </a:r>
            <a:r>
              <a:rPr lang="ru-RU" sz="1700" dirty="0" smtClean="0"/>
              <a:t> 964</a:t>
            </a:r>
          </a:p>
          <a:p>
            <a:pPr marL="571500" indent="-571500">
              <a:buAutoNum type="romanUcPeriod"/>
            </a:pPr>
            <a:r>
              <a:rPr lang="ru-RU" sz="1700" dirty="0" smtClean="0"/>
              <a:t>Комбинированные лекарственные препараты, содержащие кроме малых количеств наркотических средств, психотропных веществ и их </a:t>
            </a:r>
            <a:r>
              <a:rPr lang="ru-RU" sz="1700" dirty="0" err="1" smtClean="0"/>
              <a:t>прекурсоров</a:t>
            </a:r>
            <a:r>
              <a:rPr lang="ru-RU" sz="1700" dirty="0" smtClean="0"/>
              <a:t> другие фармакологические активные вещества </a:t>
            </a:r>
          </a:p>
          <a:p>
            <a:pPr marL="571500" indent="-571500">
              <a:buAutoNum type="romanUcPeriod"/>
            </a:pPr>
            <a:r>
              <a:rPr lang="ru-RU" sz="1700" dirty="0" smtClean="0"/>
              <a:t>Иные лекарственные средства, подлежащие предметно-количественному учету</a:t>
            </a:r>
            <a:endParaRPr lang="ru-RU" sz="1700" b="1" dirty="0" smtClean="0"/>
          </a:p>
          <a:p>
            <a:pPr>
              <a:buNone/>
            </a:pPr>
            <a:endParaRPr lang="ru-RU" sz="17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8229600" cy="1152128"/>
          </a:xfrm>
        </p:spPr>
        <p:txBody>
          <a:bodyPr>
            <a:noAutofit/>
          </a:bodyPr>
          <a:lstStyle/>
          <a:p>
            <a:r>
              <a:rPr lang="ru-RU" sz="2400" b="1" dirty="0" smtClean="0"/>
              <a:t>Нормативные документы, регламентирующие оборот сильнодействующих, ядовитых веществ, анаболических гормонов и других ЛП подлежащих ПКУ, спирта этилового</a:t>
            </a:r>
            <a:endParaRPr lang="ru-RU" sz="2400" b="1" dirty="0"/>
          </a:p>
        </p:txBody>
      </p:sp>
      <p:sp>
        <p:nvSpPr>
          <p:cNvPr id="3" name="Содержимое 2"/>
          <p:cNvSpPr>
            <a:spLocks noGrp="1"/>
          </p:cNvSpPr>
          <p:nvPr>
            <p:ph idx="1"/>
          </p:nvPr>
        </p:nvSpPr>
        <p:spPr>
          <a:xfrm>
            <a:off x="179512" y="1268760"/>
            <a:ext cx="8784976" cy="5328592"/>
          </a:xfrm>
        </p:spPr>
        <p:txBody>
          <a:bodyPr>
            <a:noAutofit/>
          </a:bodyPr>
          <a:lstStyle/>
          <a:p>
            <a:pPr algn="just">
              <a:spcBef>
                <a:spcPts val="0"/>
              </a:spcBef>
              <a:buNone/>
            </a:pPr>
            <a:r>
              <a:rPr lang="ru-RU" sz="1600" dirty="0" smtClean="0"/>
              <a:t>1</a:t>
            </a:r>
            <a:r>
              <a:rPr lang="ru-RU" sz="1600" b="1" dirty="0" smtClean="0">
                <a:latin typeface="Times New Roman" pitchFamily="18" charset="0"/>
                <a:cs typeface="Times New Roman" pitchFamily="18" charset="0"/>
              </a:rPr>
              <a:t>. ФЗ от 12.04.2010г № 61-ФЗ «Об обращении ЛС» ст. 58.1 «Предметно-количественный учет».</a:t>
            </a:r>
          </a:p>
          <a:p>
            <a:pPr algn="just">
              <a:spcBef>
                <a:spcPts val="0"/>
              </a:spcBef>
              <a:buNone/>
            </a:pPr>
            <a:r>
              <a:rPr lang="ru-RU" sz="1600" b="1" dirty="0" smtClean="0">
                <a:latin typeface="Times New Roman" pitchFamily="18" charset="0"/>
                <a:cs typeface="Times New Roman" pitchFamily="18" charset="0"/>
              </a:rPr>
              <a:t>2. </a:t>
            </a:r>
            <a:r>
              <a:rPr lang="ru-RU" sz="1600" b="1" dirty="0" smtClean="0">
                <a:latin typeface="Times New Roman" pitchFamily="18" charset="0"/>
                <a:cs typeface="Times New Roman" pitchFamily="18" charset="0"/>
                <a:hlinkClick r:id="rId2"/>
              </a:rPr>
              <a:t>Постановление Правительства РФ от 30.04.2022 N 809 "О хранении наркотических средств, психотропных веществ и их </a:t>
            </a:r>
            <a:r>
              <a:rPr lang="ru-RU" sz="1600" b="1" dirty="0" err="1" smtClean="0">
                <a:latin typeface="Times New Roman" pitchFamily="18" charset="0"/>
                <a:cs typeface="Times New Roman" pitchFamily="18" charset="0"/>
                <a:hlinkClick r:id="rId2"/>
              </a:rPr>
              <a:t>прекурсоров</a:t>
            </a:r>
            <a:r>
              <a:rPr lang="ru-RU" sz="1600" b="1" dirty="0" smtClean="0">
                <a:latin typeface="Times New Roman" pitchFamily="18" charset="0"/>
                <a:cs typeface="Times New Roman" pitchFamily="18" charset="0"/>
                <a:hlinkClick r:id="rId2"/>
              </a:rPr>
              <a:t>" (вместе с "Правилами хранения наркотических средств, психотропных веществ и их </a:t>
            </a:r>
            <a:r>
              <a:rPr lang="ru-RU" sz="1600" b="1" dirty="0" err="1" smtClean="0">
                <a:latin typeface="Times New Roman" pitchFamily="18" charset="0"/>
                <a:cs typeface="Times New Roman" pitchFamily="18" charset="0"/>
                <a:hlinkClick r:id="rId2"/>
              </a:rPr>
              <a:t>прекурсоров</a:t>
            </a:r>
            <a:r>
              <a:rPr lang="ru-RU" sz="1600" b="1" dirty="0" smtClean="0">
                <a:latin typeface="Times New Roman" pitchFamily="18" charset="0"/>
                <a:cs typeface="Times New Roman" pitchFamily="18" charset="0"/>
                <a:hlinkClick r:id="rId2"/>
              </a:rPr>
              <a:t>")</a:t>
            </a:r>
            <a:endParaRPr lang="ru-RU" sz="1600" b="1" dirty="0" smtClean="0">
              <a:latin typeface="Times New Roman" pitchFamily="18" charset="0"/>
              <a:cs typeface="Times New Roman" pitchFamily="18" charset="0"/>
            </a:endParaRPr>
          </a:p>
          <a:p>
            <a:pPr algn="just">
              <a:spcBef>
                <a:spcPts val="0"/>
              </a:spcBef>
              <a:buNone/>
            </a:pPr>
            <a:r>
              <a:rPr lang="ru-RU" sz="1600" b="1" dirty="0" smtClean="0">
                <a:latin typeface="Times New Roman" pitchFamily="18" charset="0"/>
                <a:cs typeface="Times New Roman" pitchFamily="18" charset="0"/>
              </a:rPr>
              <a:t>3. ПП РФ от 29.12. 2007 г. № 964 «Об утверждении списков с/</a:t>
            </a:r>
            <a:r>
              <a:rPr lang="ru-RU" sz="1600" b="1" dirty="0" err="1" smtClean="0">
                <a:latin typeface="Times New Roman" pitchFamily="18" charset="0"/>
                <a:cs typeface="Times New Roman" pitchFamily="18" charset="0"/>
              </a:rPr>
              <a:t>д</a:t>
            </a:r>
            <a:r>
              <a:rPr lang="ru-RU" sz="1600" b="1" dirty="0" smtClean="0">
                <a:latin typeface="Times New Roman" pitchFamily="18" charset="0"/>
                <a:cs typeface="Times New Roman" pitchFamily="18" charset="0"/>
              </a:rPr>
              <a:t> и яд. </a:t>
            </a:r>
            <a:r>
              <a:rPr lang="ru-RU" sz="1600" b="1" dirty="0" err="1" smtClean="0">
                <a:latin typeface="Times New Roman" pitchFamily="18" charset="0"/>
                <a:cs typeface="Times New Roman" pitchFamily="18" charset="0"/>
              </a:rPr>
              <a:t>в-в</a:t>
            </a:r>
            <a:r>
              <a:rPr lang="ru-RU" sz="1600" b="1" dirty="0" smtClean="0">
                <a:latin typeface="Times New Roman" pitchFamily="18" charset="0"/>
                <a:cs typeface="Times New Roman" pitchFamily="18" charset="0"/>
              </a:rPr>
              <a:t> для целей статья 234 и других статей УК РФ, а также крупного размера с.д. </a:t>
            </a:r>
            <a:r>
              <a:rPr lang="ru-RU" sz="1600" b="1" dirty="0" err="1" smtClean="0">
                <a:latin typeface="Times New Roman" pitchFamily="18" charset="0"/>
                <a:cs typeface="Times New Roman" pitchFamily="18" charset="0"/>
              </a:rPr>
              <a:t>в-в</a:t>
            </a:r>
            <a:r>
              <a:rPr lang="ru-RU" sz="1600" b="1" dirty="0" smtClean="0">
                <a:latin typeface="Times New Roman" pitchFamily="18" charset="0"/>
                <a:cs typeface="Times New Roman" pitchFamily="18" charset="0"/>
              </a:rPr>
              <a:t> для целей статьи 234 УК РФ» с последними изменениями. </a:t>
            </a:r>
          </a:p>
          <a:p>
            <a:pPr algn="just">
              <a:spcBef>
                <a:spcPts val="0"/>
              </a:spcBef>
              <a:buNone/>
            </a:pPr>
            <a:r>
              <a:rPr lang="ru-RU" sz="1600" b="1" dirty="0" smtClean="0">
                <a:latin typeface="Times New Roman" pitchFamily="18" charset="0"/>
                <a:cs typeface="Times New Roman" pitchFamily="18" charset="0"/>
              </a:rPr>
              <a:t>4. ПРИКАЗ МЗ РФ от 24 ноября 2021 г. N 1094н ОБ УТВЕРЖДЕНИИ ПОРЯДКА НАЗНАЧЕНИЯ ЛЕКАРСТВЕННЫХ ПРЕПАРАТОВ, ФОРМ РЕЦЕПТУРНЫХ БЛАНКОВ……»</a:t>
            </a:r>
          </a:p>
          <a:p>
            <a:pPr algn="just">
              <a:spcBef>
                <a:spcPts val="0"/>
              </a:spcBef>
              <a:buNone/>
            </a:pPr>
            <a:r>
              <a:rPr lang="ru-RU" sz="1600" b="1" dirty="0" smtClean="0">
                <a:latin typeface="Times New Roman" pitchFamily="18" charset="0"/>
                <a:cs typeface="Times New Roman" pitchFamily="18" charset="0"/>
              </a:rPr>
              <a:t>5. ПРИКАЗ МЗ РФ от 24 ноября 2021 г. N 1093н ОБ УТВЕРЖДЕНИИ ПРАВИЛ ОТПУСКА ЛЕКАРСТВЕННЫХ ПРЕПАРАТОВ ДЛЯ МЕДИЦИНСКОГО ПРИМЕНЕНИЯ…….»</a:t>
            </a:r>
          </a:p>
          <a:p>
            <a:pPr algn="just">
              <a:spcBef>
                <a:spcPts val="0"/>
              </a:spcBef>
              <a:buNone/>
            </a:pPr>
            <a:r>
              <a:rPr lang="ru-RU" sz="1600" b="1" dirty="0" smtClean="0">
                <a:latin typeface="Times New Roman" pitchFamily="18" charset="0"/>
                <a:cs typeface="Times New Roman" pitchFamily="18" charset="0"/>
              </a:rPr>
              <a:t>6. Приказ Минздрава России № 183н от 22.04.2014 "Об утверждении перечня лекарственных средств для медицинского применения, подлежащих предметно-количественному учету" с последними изменениями.</a:t>
            </a:r>
          </a:p>
          <a:p>
            <a:pPr algn="just">
              <a:spcBef>
                <a:spcPts val="0"/>
              </a:spcBef>
              <a:buNone/>
            </a:pPr>
            <a:r>
              <a:rPr lang="ru-RU" sz="1600" b="1" dirty="0" smtClean="0">
                <a:latin typeface="Times New Roman" pitchFamily="18" charset="0"/>
                <a:cs typeface="Times New Roman" pitchFamily="18" charset="0"/>
              </a:rPr>
              <a:t>7. Приказ МЗ РФ от 17.06. 2013 года № 378н «Об утверждении правил регистрации операций, связанных с обращением ЛС для медицинского применения, подлежащих ПКУ, в специальных журналах учета операций, связанных с обращением ЛС  для медицинского применения, и правил ведения и хранения специальных журналов учета операций, связанных с обращением ЛС для медицинского применения» с последними изменениями.</a:t>
            </a:r>
          </a:p>
          <a:p>
            <a:pPr>
              <a:buNone/>
            </a:pPr>
            <a:endParaRPr lang="ru-RU" sz="16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smtClean="0"/>
              <a:t>Сильнодействующие вещества</a:t>
            </a:r>
            <a:endParaRPr lang="ru-RU" dirty="0"/>
          </a:p>
        </p:txBody>
      </p:sp>
      <p:sp>
        <p:nvSpPr>
          <p:cNvPr id="3" name="Содержимое 2"/>
          <p:cNvSpPr>
            <a:spLocks noGrp="1"/>
          </p:cNvSpPr>
          <p:nvPr>
            <p:ph idx="1"/>
          </p:nvPr>
        </p:nvSpPr>
        <p:spPr>
          <a:xfrm>
            <a:off x="357158" y="1285860"/>
            <a:ext cx="8501122" cy="5143536"/>
          </a:xfrm>
        </p:spPr>
        <p:txBody>
          <a:bodyPr>
            <a:normAutofit fontScale="92500" lnSpcReduction="10000"/>
          </a:bodyPr>
          <a:lstStyle/>
          <a:p>
            <a:pPr algn="just">
              <a:buNone/>
            </a:pPr>
            <a:r>
              <a:rPr lang="ru-RU" dirty="0" smtClean="0"/>
              <a:t>вещества, оказывающие  опасное для здоровья и жизни людей действие, при приеме их в значительных дозах и при наличии медицинских противопоказаний к употреблению. </a:t>
            </a:r>
          </a:p>
          <a:p>
            <a:pPr algn="just">
              <a:buNone/>
            </a:pPr>
            <a:r>
              <a:rPr lang="ru-RU" dirty="0" smtClean="0"/>
              <a:t>Такие вещества способны вызывать состояние зависимости, оказывать стимулирующее или депрессивное воздействие на центральную нервную систему, Вызывать галлюцинации или нарушения моторной функции, либо мышления, либо поведения, либо восприятия, либо настроения, либо могут приводить к подобным вредным последствиям.</a:t>
            </a:r>
            <a:endParaRPr lang="ru-RU"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928670"/>
          </a:xfrm>
        </p:spPr>
        <p:txBody>
          <a:bodyPr>
            <a:normAutofit fontScale="90000"/>
          </a:bodyPr>
          <a:lstStyle/>
          <a:p>
            <a:r>
              <a:rPr lang="ru-RU" sz="2800" b="1" dirty="0" smtClean="0"/>
              <a:t>Особенности составления списка сильнодействующих и ядовитых веществ</a:t>
            </a:r>
            <a:endParaRPr lang="ru-RU" sz="2800" b="1" dirty="0"/>
          </a:p>
        </p:txBody>
      </p:sp>
      <p:sp>
        <p:nvSpPr>
          <p:cNvPr id="3" name="Содержимое 2"/>
          <p:cNvSpPr>
            <a:spLocks noGrp="1"/>
          </p:cNvSpPr>
          <p:nvPr>
            <p:ph idx="1"/>
          </p:nvPr>
        </p:nvSpPr>
        <p:spPr>
          <a:xfrm>
            <a:off x="214282" y="857232"/>
            <a:ext cx="8715436" cy="5786478"/>
          </a:xfrm>
        </p:spPr>
        <p:txBody>
          <a:bodyPr>
            <a:noAutofit/>
          </a:bodyPr>
          <a:lstStyle/>
          <a:p>
            <a:pPr algn="just">
              <a:buNone/>
            </a:pPr>
            <a:r>
              <a:rPr lang="ru-RU" sz="1500" dirty="0" smtClean="0"/>
              <a:t>Списки с/</a:t>
            </a:r>
            <a:r>
              <a:rPr lang="ru-RU" sz="1500" dirty="0" err="1" smtClean="0"/>
              <a:t>д</a:t>
            </a:r>
            <a:r>
              <a:rPr lang="ru-RU" sz="1500" dirty="0" smtClean="0"/>
              <a:t> и я/</a:t>
            </a:r>
            <a:r>
              <a:rPr lang="ru-RU" sz="1500" dirty="0" err="1" smtClean="0"/>
              <a:t>д</a:t>
            </a:r>
            <a:r>
              <a:rPr lang="ru-RU" sz="1500" dirty="0" smtClean="0"/>
              <a:t> веществ составлены с учетом:</a:t>
            </a:r>
          </a:p>
          <a:p>
            <a:pPr lvl="0" algn="just"/>
            <a:r>
              <a:rPr lang="ru-RU" sz="1500" dirty="0" smtClean="0"/>
              <a:t>Особенностей фармакологического действия веществ и </a:t>
            </a:r>
            <a:r>
              <a:rPr lang="ru-RU" sz="1500" dirty="0" err="1" smtClean="0"/>
              <a:t>ЛС</a:t>
            </a:r>
            <a:endParaRPr lang="ru-RU" sz="1500" dirty="0" smtClean="0"/>
          </a:p>
          <a:p>
            <a:pPr lvl="0" algn="just"/>
            <a:r>
              <a:rPr lang="ru-RU" sz="1500" dirty="0" smtClean="0"/>
              <a:t>Данных из практики судебно-следственных органов, связанных с противоправными действиями с </a:t>
            </a:r>
            <a:r>
              <a:rPr lang="ru-RU" sz="1500" dirty="0" err="1" smtClean="0"/>
              <a:t>в-вами</a:t>
            </a:r>
            <a:r>
              <a:rPr lang="ru-RU" sz="1500" dirty="0" smtClean="0"/>
              <a:t> и </a:t>
            </a:r>
            <a:r>
              <a:rPr lang="ru-RU" sz="1500" dirty="0" err="1" smtClean="0"/>
              <a:t>ЛС</a:t>
            </a:r>
            <a:r>
              <a:rPr lang="ru-RU" sz="1500" dirty="0" smtClean="0"/>
              <a:t>, не отнесенными к наркотическим и психотропным.</a:t>
            </a:r>
          </a:p>
          <a:p>
            <a:pPr lvl="0" algn="just"/>
            <a:r>
              <a:rPr lang="ru-RU" sz="1500" dirty="0" smtClean="0"/>
              <a:t>Положений и требований, действующих в рамках ООН, международных конвенций и протоколов- Конвенции о психотропных </a:t>
            </a:r>
            <a:r>
              <a:rPr lang="ru-RU" sz="1500" dirty="0" err="1" smtClean="0"/>
              <a:t>в-вах</a:t>
            </a:r>
            <a:r>
              <a:rPr lang="ru-RU" sz="1500" dirty="0" smtClean="0"/>
              <a:t> 1971 года и конвенции ООН о борьбе против незаконного оборота </a:t>
            </a:r>
            <a:r>
              <a:rPr lang="ru-RU" sz="1500" dirty="0" err="1" smtClean="0"/>
              <a:t>н.ср-в</a:t>
            </a:r>
            <a:r>
              <a:rPr lang="ru-RU" sz="1500" dirty="0" smtClean="0"/>
              <a:t> и </a:t>
            </a:r>
            <a:r>
              <a:rPr lang="ru-RU" sz="1500" dirty="0" err="1" smtClean="0"/>
              <a:t>пс</a:t>
            </a:r>
            <a:r>
              <a:rPr lang="ru-RU" sz="1500" dirty="0" smtClean="0"/>
              <a:t>. </a:t>
            </a:r>
            <a:r>
              <a:rPr lang="ru-RU" sz="1500" dirty="0" err="1" smtClean="0"/>
              <a:t>в-в</a:t>
            </a:r>
            <a:r>
              <a:rPr lang="ru-RU" sz="1500" dirty="0" smtClean="0"/>
              <a:t>  </a:t>
            </a:r>
            <a:r>
              <a:rPr lang="ru-RU" sz="1500" dirty="0" err="1" smtClean="0"/>
              <a:t>1988г</a:t>
            </a:r>
            <a:r>
              <a:rPr lang="ru-RU" sz="1500" dirty="0" smtClean="0"/>
              <a:t>.</a:t>
            </a:r>
          </a:p>
          <a:p>
            <a:pPr algn="just">
              <a:buNone/>
            </a:pPr>
            <a:r>
              <a:rPr lang="ru-RU" sz="1500" u="sng" dirty="0" smtClean="0"/>
              <a:t>Отличие этих списков от остальных </a:t>
            </a:r>
            <a:r>
              <a:rPr lang="ru-RU" sz="1500" u="sng" dirty="0" err="1" smtClean="0"/>
              <a:t>ЛС</a:t>
            </a:r>
            <a:r>
              <a:rPr lang="ru-RU" sz="1500" u="sng" dirty="0" smtClean="0"/>
              <a:t>, отпускаемых по рецепту врача :</a:t>
            </a:r>
            <a:endParaRPr lang="ru-RU" sz="1500" dirty="0" smtClean="0"/>
          </a:p>
          <a:p>
            <a:pPr lvl="0" algn="just"/>
            <a:r>
              <a:rPr lang="ru-RU" sz="1500" dirty="0" smtClean="0"/>
              <a:t>Списки с/</a:t>
            </a:r>
            <a:r>
              <a:rPr lang="ru-RU" sz="1500" dirty="0" err="1" smtClean="0"/>
              <a:t>д</a:t>
            </a:r>
            <a:r>
              <a:rPr lang="ru-RU" sz="1500" dirty="0" smtClean="0"/>
              <a:t> и я/</a:t>
            </a:r>
            <a:r>
              <a:rPr lang="ru-RU" sz="1500" dirty="0" err="1" smtClean="0"/>
              <a:t>д</a:t>
            </a:r>
            <a:r>
              <a:rPr lang="ru-RU" sz="1500" dirty="0" smtClean="0"/>
              <a:t> </a:t>
            </a:r>
            <a:r>
              <a:rPr lang="ru-RU" sz="1500" dirty="0" err="1" smtClean="0"/>
              <a:t>в-в</a:t>
            </a:r>
            <a:r>
              <a:rPr lang="ru-RU" sz="1500" dirty="0" smtClean="0"/>
              <a:t>, изданные Правительством  РФ  (Постановление от </a:t>
            </a:r>
            <a:r>
              <a:rPr lang="ru-RU" sz="1500" dirty="0" err="1" smtClean="0"/>
              <a:t>29.12.07г</a:t>
            </a:r>
            <a:r>
              <a:rPr lang="ru-RU" sz="1500" dirty="0" smtClean="0"/>
              <a:t> № 964, включают не только </a:t>
            </a:r>
            <a:r>
              <a:rPr lang="ru-RU" sz="1500" dirty="0" err="1" smtClean="0"/>
              <a:t>ЛС</a:t>
            </a:r>
            <a:r>
              <a:rPr lang="ru-RU" sz="1500" dirty="0" smtClean="0"/>
              <a:t>, но и другие вещества, не разрешенные к применению в лечебной практике.</a:t>
            </a:r>
          </a:p>
          <a:p>
            <a:pPr algn="just"/>
            <a:r>
              <a:rPr lang="ru-RU" sz="1500" dirty="0" smtClean="0"/>
              <a:t> С/</a:t>
            </a:r>
            <a:r>
              <a:rPr lang="ru-RU" sz="1500" dirty="0" err="1" smtClean="0"/>
              <a:t>д</a:t>
            </a:r>
            <a:r>
              <a:rPr lang="ru-RU" sz="1500" dirty="0" smtClean="0"/>
              <a:t> и я/</a:t>
            </a:r>
            <a:r>
              <a:rPr lang="ru-RU" sz="1500" dirty="0" err="1" smtClean="0"/>
              <a:t>д</a:t>
            </a:r>
            <a:r>
              <a:rPr lang="ru-RU" sz="1500" dirty="0" smtClean="0"/>
              <a:t> </a:t>
            </a:r>
            <a:r>
              <a:rPr lang="ru-RU" sz="1500" dirty="0" err="1" smtClean="0"/>
              <a:t>в-ва</a:t>
            </a:r>
            <a:r>
              <a:rPr lang="ru-RU" sz="1500" dirty="0" smtClean="0"/>
              <a:t> (как </a:t>
            </a:r>
            <a:r>
              <a:rPr lang="ru-RU" sz="1500" dirty="0" err="1" smtClean="0"/>
              <a:t>ЛС</a:t>
            </a:r>
            <a:r>
              <a:rPr lang="ru-RU" sz="1500" dirty="0" smtClean="0"/>
              <a:t>) остаются в списках , несмотря на исключение их из </a:t>
            </a:r>
            <a:r>
              <a:rPr lang="ru-RU" sz="1500" dirty="0" err="1" smtClean="0"/>
              <a:t>ГРЛС</a:t>
            </a:r>
            <a:r>
              <a:rPr lang="ru-RU" sz="1500" dirty="0" smtClean="0"/>
              <a:t>.</a:t>
            </a:r>
          </a:p>
          <a:p>
            <a:pPr lvl="0" algn="just"/>
            <a:r>
              <a:rPr lang="ru-RU" sz="1500" dirty="0" smtClean="0"/>
              <a:t>Списки с/</a:t>
            </a:r>
            <a:r>
              <a:rPr lang="ru-RU" sz="1500" dirty="0" err="1" smtClean="0"/>
              <a:t>д</a:t>
            </a:r>
            <a:r>
              <a:rPr lang="ru-RU" sz="1500" dirty="0" smtClean="0"/>
              <a:t> и я/</a:t>
            </a:r>
            <a:r>
              <a:rPr lang="ru-RU" sz="1500" dirty="0" err="1" smtClean="0"/>
              <a:t>д</a:t>
            </a:r>
            <a:r>
              <a:rPr lang="ru-RU" sz="1500" dirty="0" smtClean="0"/>
              <a:t> </a:t>
            </a:r>
            <a:r>
              <a:rPr lang="ru-RU" sz="1500" dirty="0" err="1" smtClean="0"/>
              <a:t>в-в</a:t>
            </a:r>
            <a:r>
              <a:rPr lang="ru-RU" sz="1500" dirty="0" smtClean="0"/>
              <a:t> охватывают широкий круг синтетических и природных </a:t>
            </a:r>
            <a:r>
              <a:rPr lang="ru-RU" sz="1500" dirty="0" err="1" smtClean="0"/>
              <a:t>в-в</a:t>
            </a:r>
            <a:r>
              <a:rPr lang="ru-RU" sz="1500" dirty="0" smtClean="0"/>
              <a:t>, в т.ч. исключенных из </a:t>
            </a:r>
            <a:r>
              <a:rPr lang="ru-RU" sz="1500" dirty="0" err="1" smtClean="0"/>
              <a:t>ГРЛС</a:t>
            </a:r>
            <a:r>
              <a:rPr lang="ru-RU" sz="1500" dirty="0" smtClean="0"/>
              <a:t>., которые остаются актуальными для профилактики борьбы с незаконным распространением потенциально опасных соединений, вызывающих </a:t>
            </a:r>
            <a:r>
              <a:rPr lang="ru-RU" sz="1500" u="sng" dirty="0" smtClean="0"/>
              <a:t>привыкание.</a:t>
            </a:r>
            <a:r>
              <a:rPr lang="ru-RU" sz="1500" dirty="0" smtClean="0"/>
              <a:t> Они важны, как для мед работников, так и для работников правоохранительных органов, с позиции ст. 234 УК РФ.</a:t>
            </a:r>
          </a:p>
          <a:p>
            <a:pPr algn="just"/>
            <a:r>
              <a:rPr lang="ru-RU" sz="1500" dirty="0" smtClean="0"/>
              <a:t>Эти списки не дублируют перечень </a:t>
            </a:r>
            <a:r>
              <a:rPr lang="ru-RU" sz="1500" dirty="0" err="1" smtClean="0"/>
              <a:t>н.ср-в</a:t>
            </a:r>
            <a:r>
              <a:rPr lang="ru-RU" sz="1500" dirty="0" smtClean="0"/>
              <a:t> и </a:t>
            </a:r>
            <a:r>
              <a:rPr lang="ru-RU" sz="1500" dirty="0" err="1" smtClean="0"/>
              <a:t>пс</a:t>
            </a:r>
            <a:r>
              <a:rPr lang="ru-RU" sz="1500" dirty="0" smtClean="0"/>
              <a:t>. </a:t>
            </a:r>
            <a:r>
              <a:rPr lang="ru-RU" sz="1500" dirty="0" err="1" smtClean="0"/>
              <a:t>в-в</a:t>
            </a:r>
            <a:r>
              <a:rPr lang="ru-RU" sz="1500" dirty="0" smtClean="0"/>
              <a:t>, существуя </a:t>
            </a:r>
            <a:r>
              <a:rPr lang="ru-RU" sz="1500" u="sng" dirty="0" smtClean="0"/>
              <a:t>автономно</a:t>
            </a:r>
            <a:r>
              <a:rPr lang="ru-RU" sz="1500" dirty="0" smtClean="0"/>
              <a:t>. </a:t>
            </a:r>
          </a:p>
          <a:p>
            <a:pPr lvl="0" algn="just"/>
            <a:r>
              <a:rPr lang="ru-RU" sz="1500" dirty="0" smtClean="0"/>
              <a:t>Во всех случаях , когда возникает вопрос об отнесении того или иного конкретного </a:t>
            </a:r>
            <a:r>
              <a:rPr lang="ru-RU" sz="1500" dirty="0" err="1" smtClean="0"/>
              <a:t>в-ва</a:t>
            </a:r>
            <a:r>
              <a:rPr lang="ru-RU" sz="1500" dirty="0" smtClean="0"/>
              <a:t> к с /</a:t>
            </a:r>
            <a:r>
              <a:rPr lang="ru-RU" sz="1500" dirty="0" err="1" smtClean="0"/>
              <a:t>д</a:t>
            </a:r>
            <a:r>
              <a:rPr lang="ru-RU" sz="1500" dirty="0" smtClean="0"/>
              <a:t> и я/</a:t>
            </a:r>
            <a:r>
              <a:rPr lang="ru-RU" sz="1500" dirty="0" err="1" smtClean="0"/>
              <a:t>д</a:t>
            </a:r>
            <a:r>
              <a:rPr lang="ru-RU" sz="1500" dirty="0" smtClean="0"/>
              <a:t> </a:t>
            </a:r>
            <a:r>
              <a:rPr lang="ru-RU" sz="1500" dirty="0" err="1" smtClean="0"/>
              <a:t>в-вам</a:t>
            </a:r>
            <a:r>
              <a:rPr lang="ru-RU" sz="1500" dirty="0" smtClean="0"/>
              <a:t> – это решается путем экспертного заключения по специальным методикам.</a:t>
            </a:r>
          </a:p>
          <a:p>
            <a:pPr lvl="0" algn="just"/>
            <a:r>
              <a:rPr lang="ru-RU" sz="1500" dirty="0" smtClean="0"/>
              <a:t>К с /</a:t>
            </a:r>
            <a:r>
              <a:rPr lang="ru-RU" sz="1500" dirty="0" err="1" smtClean="0"/>
              <a:t>д</a:t>
            </a:r>
            <a:r>
              <a:rPr lang="ru-RU" sz="1500" dirty="0" smtClean="0"/>
              <a:t> и я/</a:t>
            </a:r>
            <a:r>
              <a:rPr lang="ru-RU" sz="1500" dirty="0" err="1" smtClean="0"/>
              <a:t>д</a:t>
            </a:r>
            <a:r>
              <a:rPr lang="ru-RU" sz="1500" dirty="0" smtClean="0"/>
              <a:t> </a:t>
            </a:r>
            <a:r>
              <a:rPr lang="ru-RU" sz="1500" dirty="0" err="1" smtClean="0"/>
              <a:t>в-вам</a:t>
            </a:r>
            <a:r>
              <a:rPr lang="ru-RU" sz="1500" dirty="0" smtClean="0"/>
              <a:t> относятся не только субстанции, но и дозированные л/</a:t>
            </a:r>
            <a:r>
              <a:rPr lang="ru-RU" sz="1500" dirty="0" err="1" smtClean="0"/>
              <a:t>ф</a:t>
            </a:r>
            <a:r>
              <a:rPr lang="ru-RU" sz="1500" dirty="0" smtClean="0"/>
              <a:t> при условии, что в состав не входят другие фармакологически активные </a:t>
            </a:r>
            <a:r>
              <a:rPr lang="ru-RU" sz="1500" dirty="0" err="1" smtClean="0"/>
              <a:t>в-ва</a:t>
            </a:r>
            <a:r>
              <a:rPr lang="ru-RU" sz="1500" dirty="0" smtClean="0"/>
              <a:t>. </a:t>
            </a:r>
          </a:p>
          <a:p>
            <a:pPr lvl="0" algn="just"/>
            <a:r>
              <a:rPr lang="ru-RU" sz="1500" dirty="0" smtClean="0"/>
              <a:t>Если в состав комбинированного средства входят фармакологически активные </a:t>
            </a:r>
            <a:r>
              <a:rPr lang="ru-RU" sz="1500" dirty="0" err="1" smtClean="0"/>
              <a:t>в-ва</a:t>
            </a:r>
            <a:r>
              <a:rPr lang="ru-RU" sz="1500" dirty="0" smtClean="0"/>
              <a:t> и эти средства не перечислены в списках, то вопрос решается  экспертным путем.</a:t>
            </a:r>
          </a:p>
          <a:p>
            <a:pPr algn="just"/>
            <a:r>
              <a:rPr lang="ru-RU" sz="1500" dirty="0" smtClean="0"/>
              <a:t>Названия в списках приведены </a:t>
            </a:r>
            <a:r>
              <a:rPr lang="ru-RU" sz="1500" dirty="0" err="1" smtClean="0"/>
              <a:t>МНН</a:t>
            </a:r>
            <a:r>
              <a:rPr lang="ru-RU" sz="1500" dirty="0" smtClean="0"/>
              <a:t>.</a:t>
            </a:r>
            <a:endParaRPr lang="ru-RU" sz="15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4290"/>
            <a:ext cx="8229600" cy="785818"/>
          </a:xfrm>
        </p:spPr>
        <p:txBody>
          <a:bodyPr>
            <a:normAutofit fontScale="90000"/>
          </a:bodyPr>
          <a:lstStyle/>
          <a:p>
            <a:r>
              <a:rPr lang="ru-RU" sz="2800" b="1" dirty="0" smtClean="0"/>
              <a:t>Номенклатура ЛП, содержащие сильнодействующие, ядовитые вещества</a:t>
            </a:r>
            <a:endParaRPr lang="ru-RU" sz="2800" b="1" dirty="0"/>
          </a:p>
        </p:txBody>
      </p:sp>
      <p:sp>
        <p:nvSpPr>
          <p:cNvPr id="3" name="Содержимое 2"/>
          <p:cNvSpPr>
            <a:spLocks noGrp="1"/>
          </p:cNvSpPr>
          <p:nvPr>
            <p:ph idx="1"/>
          </p:nvPr>
        </p:nvSpPr>
        <p:spPr>
          <a:xfrm>
            <a:off x="457200" y="1071546"/>
            <a:ext cx="8229600" cy="5429288"/>
          </a:xfrm>
        </p:spPr>
        <p:txBody>
          <a:bodyPr>
            <a:normAutofit fontScale="70000" lnSpcReduction="20000"/>
          </a:bodyPr>
          <a:lstStyle/>
          <a:p>
            <a:pPr algn="ctr">
              <a:buNone/>
            </a:pPr>
            <a:r>
              <a:rPr lang="ru-RU" u="sng" dirty="0" smtClean="0"/>
              <a:t>В Список  </a:t>
            </a:r>
            <a:r>
              <a:rPr lang="ru-RU" b="1" u="sng" dirty="0" smtClean="0"/>
              <a:t>сильнодействующих</a:t>
            </a:r>
            <a:r>
              <a:rPr lang="ru-RU" b="1" dirty="0" smtClean="0"/>
              <a:t> </a:t>
            </a:r>
            <a:r>
              <a:rPr lang="ru-RU" b="1" dirty="0" err="1" smtClean="0"/>
              <a:t>в-в</a:t>
            </a:r>
            <a:r>
              <a:rPr lang="ru-RU" b="1" dirty="0" smtClean="0"/>
              <a:t> </a:t>
            </a:r>
            <a:r>
              <a:rPr lang="ru-RU" dirty="0" smtClean="0"/>
              <a:t> в т.ч. входят следующие </a:t>
            </a:r>
            <a:r>
              <a:rPr lang="ru-RU" dirty="0" err="1" smtClean="0"/>
              <a:t>ЛС</a:t>
            </a:r>
            <a:r>
              <a:rPr lang="ru-RU" dirty="0" smtClean="0"/>
              <a:t>:</a:t>
            </a:r>
          </a:p>
          <a:p>
            <a:pPr>
              <a:buNone/>
            </a:pPr>
            <a:r>
              <a:rPr lang="ru-RU" dirty="0" smtClean="0"/>
              <a:t>1. Производные барбитуровой кислоты;</a:t>
            </a:r>
          </a:p>
          <a:p>
            <a:pPr>
              <a:buNone/>
            </a:pPr>
            <a:r>
              <a:rPr lang="ru-RU" dirty="0" smtClean="0"/>
              <a:t>2.</a:t>
            </a:r>
            <a:r>
              <a:rPr lang="ru-RU" b="1" dirty="0" smtClean="0"/>
              <a:t> </a:t>
            </a:r>
            <a:r>
              <a:rPr lang="ru-RU" dirty="0" err="1" smtClean="0"/>
              <a:t>Гексобарбитал</a:t>
            </a:r>
            <a:endParaRPr lang="ru-RU" dirty="0" smtClean="0"/>
          </a:p>
          <a:p>
            <a:pPr>
              <a:buNone/>
            </a:pPr>
            <a:r>
              <a:rPr lang="ru-RU" dirty="0" smtClean="0"/>
              <a:t> 3. </a:t>
            </a:r>
            <a:r>
              <a:rPr lang="ru-RU" dirty="0" err="1" smtClean="0"/>
              <a:t>Метилтестостерон</a:t>
            </a:r>
            <a:r>
              <a:rPr lang="ru-RU" dirty="0" smtClean="0"/>
              <a:t>                  </a:t>
            </a:r>
          </a:p>
          <a:p>
            <a:pPr>
              <a:buNone/>
            </a:pPr>
            <a:r>
              <a:rPr lang="ru-RU" dirty="0" smtClean="0"/>
              <a:t>4. </a:t>
            </a:r>
            <a:r>
              <a:rPr lang="ru-RU" dirty="0" err="1" smtClean="0"/>
              <a:t>Клофелин</a:t>
            </a:r>
            <a:r>
              <a:rPr lang="ru-RU" dirty="0" smtClean="0"/>
              <a:t>  ( </a:t>
            </a:r>
            <a:r>
              <a:rPr lang="ru-RU" dirty="0" err="1" smtClean="0"/>
              <a:t>клонидин</a:t>
            </a:r>
            <a:r>
              <a:rPr lang="ru-RU" dirty="0" smtClean="0"/>
              <a:t>) </a:t>
            </a:r>
            <a:r>
              <a:rPr lang="ru-RU" dirty="0" err="1" smtClean="0"/>
              <a:t>0,075мг</a:t>
            </a:r>
            <a:r>
              <a:rPr lang="ru-RU" dirty="0" smtClean="0"/>
              <a:t>, 0,15 мг – </a:t>
            </a:r>
            <a:r>
              <a:rPr lang="ru-RU" u="sng" dirty="0" smtClean="0"/>
              <a:t>50 таб. На 1 рецепт</a:t>
            </a:r>
            <a:r>
              <a:rPr lang="ru-RU" dirty="0" smtClean="0"/>
              <a:t>), </a:t>
            </a:r>
          </a:p>
          <a:p>
            <a:pPr>
              <a:buNone/>
            </a:pPr>
            <a:r>
              <a:rPr lang="ru-RU" dirty="0" smtClean="0"/>
              <a:t>5. </a:t>
            </a:r>
            <a:r>
              <a:rPr lang="ru-RU" dirty="0" err="1" smtClean="0"/>
              <a:t>Сиднофен</a:t>
            </a:r>
            <a:endParaRPr lang="ru-RU" dirty="0" smtClean="0"/>
          </a:p>
          <a:p>
            <a:pPr>
              <a:buNone/>
            </a:pPr>
            <a:r>
              <a:rPr lang="ru-RU" dirty="0" smtClean="0"/>
              <a:t>6. </a:t>
            </a:r>
            <a:r>
              <a:rPr lang="ru-RU" dirty="0" err="1" smtClean="0"/>
              <a:t>Тиопентал</a:t>
            </a:r>
            <a:r>
              <a:rPr lang="ru-RU" dirty="0" smtClean="0"/>
              <a:t> натрия</a:t>
            </a:r>
          </a:p>
          <a:p>
            <a:pPr>
              <a:buNone/>
            </a:pPr>
            <a:r>
              <a:rPr lang="ru-RU" dirty="0" smtClean="0"/>
              <a:t>7. </a:t>
            </a:r>
            <a:r>
              <a:rPr lang="ru-RU" dirty="0" err="1" smtClean="0"/>
              <a:t>Трамадол</a:t>
            </a:r>
            <a:r>
              <a:rPr lang="ru-RU" dirty="0" smtClean="0"/>
              <a:t> ( </a:t>
            </a:r>
            <a:r>
              <a:rPr lang="ru-RU" dirty="0" err="1" smtClean="0"/>
              <a:t>трамал</a:t>
            </a:r>
            <a:r>
              <a:rPr lang="ru-RU" dirty="0" smtClean="0"/>
              <a:t>)</a:t>
            </a:r>
          </a:p>
          <a:p>
            <a:pPr>
              <a:buNone/>
            </a:pPr>
            <a:r>
              <a:rPr lang="ru-RU" dirty="0" smtClean="0"/>
              <a:t>8. 1-тестостерон</a:t>
            </a:r>
          </a:p>
          <a:p>
            <a:pPr>
              <a:buNone/>
            </a:pPr>
            <a:r>
              <a:rPr lang="ru-RU" dirty="0" smtClean="0"/>
              <a:t>9.  Спирт этиловый</a:t>
            </a:r>
          </a:p>
          <a:p>
            <a:pPr>
              <a:buNone/>
            </a:pPr>
            <a:r>
              <a:rPr lang="ru-RU" dirty="0" smtClean="0"/>
              <a:t>10</a:t>
            </a:r>
            <a:r>
              <a:rPr lang="ru-RU" b="1" dirty="0" smtClean="0"/>
              <a:t>. </a:t>
            </a:r>
            <a:r>
              <a:rPr lang="ru-RU" dirty="0" err="1" smtClean="0"/>
              <a:t>Фепрозиднин</a:t>
            </a:r>
            <a:endParaRPr lang="ru-RU" dirty="0" smtClean="0"/>
          </a:p>
          <a:p>
            <a:pPr>
              <a:buNone/>
            </a:pPr>
            <a:r>
              <a:rPr lang="ru-RU" dirty="0" smtClean="0"/>
              <a:t>11. Хлороформ</a:t>
            </a:r>
          </a:p>
          <a:p>
            <a:pPr>
              <a:buNone/>
            </a:pPr>
            <a:r>
              <a:rPr lang="ru-RU" dirty="0" smtClean="0"/>
              <a:t>12. </a:t>
            </a:r>
            <a:r>
              <a:rPr lang="ru-RU" dirty="0" err="1" smtClean="0"/>
              <a:t>Циклобарбитал</a:t>
            </a:r>
            <a:r>
              <a:rPr lang="ru-RU" dirty="0" smtClean="0"/>
              <a:t> и его соли</a:t>
            </a:r>
          </a:p>
          <a:p>
            <a:pPr>
              <a:buNone/>
            </a:pPr>
            <a:r>
              <a:rPr lang="ru-RU" dirty="0" smtClean="0"/>
              <a:t>13. Эфир </a:t>
            </a:r>
            <a:r>
              <a:rPr lang="ru-RU" dirty="0" err="1" smtClean="0"/>
              <a:t>д</a:t>
            </a:r>
            <a:r>
              <a:rPr lang="ru-RU" dirty="0" smtClean="0"/>
              <a:t>/наркоза</a:t>
            </a:r>
          </a:p>
          <a:p>
            <a:pPr>
              <a:buNone/>
            </a:pPr>
            <a:r>
              <a:rPr lang="ru-RU" dirty="0" smtClean="0"/>
              <a:t>14. </a:t>
            </a:r>
            <a:r>
              <a:rPr lang="ru-RU" dirty="0" err="1" smtClean="0"/>
              <a:t>Эрготал</a:t>
            </a:r>
            <a:endParaRPr lang="ru-RU" dirty="0" smtClean="0"/>
          </a:p>
          <a:p>
            <a:pPr>
              <a:buNone/>
            </a:pPr>
            <a:r>
              <a:rPr lang="ru-RU" dirty="0" smtClean="0"/>
              <a:t>15.</a:t>
            </a:r>
            <a:r>
              <a:rPr lang="ru-RU" b="1" dirty="0" smtClean="0"/>
              <a:t> </a:t>
            </a:r>
            <a:r>
              <a:rPr lang="ru-RU" dirty="0" smtClean="0"/>
              <a:t>Сумма алкалоидов красавки</a:t>
            </a:r>
            <a:endParaRPr lang="ru-RU"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4290"/>
            <a:ext cx="8229600" cy="571504"/>
          </a:xfrm>
        </p:spPr>
        <p:txBody>
          <a:bodyPr>
            <a:noAutofit/>
          </a:bodyPr>
          <a:lstStyle/>
          <a:p>
            <a:r>
              <a:rPr lang="ru-RU" sz="2500" b="1" dirty="0" smtClean="0"/>
              <a:t>Номенклатура </a:t>
            </a:r>
            <a:r>
              <a:rPr lang="ru-RU" sz="2500" b="1" dirty="0" err="1" smtClean="0"/>
              <a:t>ЛП</a:t>
            </a:r>
            <a:r>
              <a:rPr lang="ru-RU" sz="2500" b="1" dirty="0" smtClean="0"/>
              <a:t>, содержащие сильнодействующие, ядовитые вещества</a:t>
            </a:r>
            <a:endParaRPr lang="ru-RU" sz="2500" dirty="0"/>
          </a:p>
        </p:txBody>
      </p:sp>
      <p:sp>
        <p:nvSpPr>
          <p:cNvPr id="3" name="Содержимое 2"/>
          <p:cNvSpPr>
            <a:spLocks noGrp="1"/>
          </p:cNvSpPr>
          <p:nvPr>
            <p:ph idx="1"/>
          </p:nvPr>
        </p:nvSpPr>
        <p:spPr>
          <a:xfrm>
            <a:off x="285720" y="857232"/>
            <a:ext cx="8572560" cy="5786478"/>
          </a:xfrm>
        </p:spPr>
        <p:txBody>
          <a:bodyPr>
            <a:noAutofit/>
          </a:bodyPr>
          <a:lstStyle/>
          <a:p>
            <a:pPr algn="ctr">
              <a:buNone/>
            </a:pPr>
            <a:r>
              <a:rPr lang="ru-RU" sz="1800" dirty="0" smtClean="0"/>
              <a:t>В список  </a:t>
            </a:r>
            <a:r>
              <a:rPr lang="ru-RU" sz="1800" b="1" dirty="0" smtClean="0"/>
              <a:t>ядовитых  </a:t>
            </a:r>
            <a:r>
              <a:rPr lang="ru-RU" sz="1800" b="1" dirty="0" err="1" smtClean="0"/>
              <a:t>в-в</a:t>
            </a:r>
            <a:r>
              <a:rPr lang="ru-RU" sz="1800" dirty="0" smtClean="0"/>
              <a:t> входят:</a:t>
            </a:r>
          </a:p>
          <a:p>
            <a:pPr lvl="0"/>
            <a:r>
              <a:rPr lang="ru-RU" sz="1800" dirty="0" smtClean="0"/>
              <a:t>Аконит, трава аконита</a:t>
            </a:r>
          </a:p>
          <a:p>
            <a:pPr lvl="0"/>
            <a:r>
              <a:rPr lang="ru-RU" sz="1800" dirty="0" err="1" smtClean="0"/>
              <a:t>Ацеклидин</a:t>
            </a:r>
            <a:endParaRPr lang="ru-RU" sz="1800" dirty="0" smtClean="0"/>
          </a:p>
          <a:p>
            <a:pPr lvl="0"/>
            <a:r>
              <a:rPr lang="ru-RU" sz="1800" dirty="0" err="1" smtClean="0"/>
              <a:t>Гиосциамин</a:t>
            </a:r>
            <a:r>
              <a:rPr lang="ru-RU" sz="1800" dirty="0" smtClean="0"/>
              <a:t> и его соли</a:t>
            </a:r>
          </a:p>
          <a:p>
            <a:pPr lvl="0"/>
            <a:r>
              <a:rPr lang="ru-RU" sz="1800" dirty="0" smtClean="0"/>
              <a:t>Змеиный яд</a:t>
            </a:r>
          </a:p>
          <a:p>
            <a:pPr lvl="0"/>
            <a:r>
              <a:rPr lang="ru-RU" sz="1800" dirty="0" err="1" smtClean="0"/>
              <a:t>Карбохолин</a:t>
            </a:r>
            <a:endParaRPr lang="ru-RU" sz="1800" dirty="0" smtClean="0"/>
          </a:p>
          <a:p>
            <a:pPr lvl="0"/>
            <a:r>
              <a:rPr lang="ru-RU" sz="1800" dirty="0" smtClean="0"/>
              <a:t>Метанол ( спирт метиловый)</a:t>
            </a:r>
          </a:p>
          <a:p>
            <a:pPr lvl="0"/>
            <a:r>
              <a:rPr lang="ru-RU" sz="1800" dirty="0" smtClean="0"/>
              <a:t>Мышьяковистый ангидрид</a:t>
            </a:r>
          </a:p>
          <a:p>
            <a:pPr lvl="0"/>
            <a:r>
              <a:rPr lang="ru-RU" sz="1800" dirty="0" smtClean="0"/>
              <a:t>Пчелиный яд очищенный</a:t>
            </a:r>
          </a:p>
          <a:p>
            <a:pPr lvl="0"/>
            <a:r>
              <a:rPr lang="ru-RU" sz="1800" dirty="0" smtClean="0"/>
              <a:t>Синильная кислота</a:t>
            </a:r>
          </a:p>
          <a:p>
            <a:pPr lvl="0"/>
            <a:r>
              <a:rPr lang="ru-RU" sz="1800" dirty="0" err="1" smtClean="0"/>
              <a:t>Скополамина</a:t>
            </a:r>
            <a:r>
              <a:rPr lang="ru-RU" sz="1800" dirty="0" smtClean="0"/>
              <a:t> г/б</a:t>
            </a:r>
          </a:p>
          <a:p>
            <a:pPr lvl="0"/>
            <a:r>
              <a:rPr lang="ru-RU" sz="1800" dirty="0" smtClean="0"/>
              <a:t>Стрихнина нитрат</a:t>
            </a:r>
          </a:p>
          <a:p>
            <a:pPr lvl="0"/>
            <a:r>
              <a:rPr lang="ru-RU" sz="1800" dirty="0" smtClean="0"/>
              <a:t>Сумма алкалоидов наперстянки</a:t>
            </a:r>
          </a:p>
          <a:p>
            <a:pPr lvl="0"/>
            <a:r>
              <a:rPr lang="ru-RU" sz="1800" dirty="0" smtClean="0"/>
              <a:t>Экстракт чилибухи</a:t>
            </a:r>
          </a:p>
          <a:p>
            <a:pPr lvl="0"/>
            <a:r>
              <a:rPr lang="ru-RU" sz="1800" dirty="0" smtClean="0"/>
              <a:t>Ртуть металлическая</a:t>
            </a:r>
          </a:p>
          <a:p>
            <a:r>
              <a:rPr lang="ru-RU" sz="1800" dirty="0" smtClean="0"/>
              <a:t>Таллий и его соли</a:t>
            </a:r>
          </a:p>
          <a:p>
            <a:r>
              <a:rPr lang="ru-RU" sz="1800" dirty="0" smtClean="0"/>
              <a:t>Фосфор белый (фосфор желтый)</a:t>
            </a:r>
            <a:endParaRPr lang="ru-RU" sz="18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96908"/>
          </a:xfrm>
        </p:spPr>
        <p:txBody>
          <a:bodyPr>
            <a:noAutofit/>
          </a:bodyPr>
          <a:lstStyle/>
          <a:p>
            <a:r>
              <a:rPr lang="ru-RU" sz="2400" b="1" dirty="0" smtClean="0"/>
              <a:t>Правила назначения и выписывания ЛП по рецептам, содержащих ядовитые, сильнодействующие вещества, спирт этиловый и другие ЛП, подлежащие ПКУ</a:t>
            </a:r>
            <a:endParaRPr lang="ru-RU" sz="2400" b="1" dirty="0"/>
          </a:p>
        </p:txBody>
      </p:sp>
      <p:sp>
        <p:nvSpPr>
          <p:cNvPr id="3" name="Содержимое 2"/>
          <p:cNvSpPr>
            <a:spLocks noGrp="1"/>
          </p:cNvSpPr>
          <p:nvPr>
            <p:ph idx="1"/>
          </p:nvPr>
        </p:nvSpPr>
        <p:spPr>
          <a:xfrm>
            <a:off x="214282" y="1214422"/>
            <a:ext cx="8715436" cy="5643578"/>
          </a:xfrm>
        </p:spPr>
        <p:txBody>
          <a:bodyPr>
            <a:noAutofit/>
          </a:bodyPr>
          <a:lstStyle/>
          <a:p>
            <a:pPr algn="just">
              <a:buNone/>
            </a:pPr>
            <a:r>
              <a:rPr lang="ru-RU" sz="2000" dirty="0" smtClean="0"/>
              <a:t>Назначение всех </a:t>
            </a:r>
            <a:r>
              <a:rPr lang="ru-RU" sz="2000" dirty="0" err="1" smtClean="0"/>
              <a:t>ЛП</a:t>
            </a:r>
            <a:r>
              <a:rPr lang="ru-RU" sz="2000" dirty="0" smtClean="0"/>
              <a:t>, подлежащих </a:t>
            </a:r>
            <a:r>
              <a:rPr lang="ru-RU" sz="2000" dirty="0" err="1" smtClean="0"/>
              <a:t>ПКУ</a:t>
            </a:r>
            <a:r>
              <a:rPr lang="ru-RU" sz="2000" dirty="0" smtClean="0"/>
              <a:t> и выписывание рецептов на них осуществляет </a:t>
            </a:r>
            <a:r>
              <a:rPr lang="ru-RU" sz="2000" u="sng" dirty="0" smtClean="0"/>
              <a:t>лечащий врач,</a:t>
            </a:r>
            <a:r>
              <a:rPr lang="ru-RU" sz="2000" dirty="0" smtClean="0"/>
              <a:t> в т.ч. частнопрактикующий, </a:t>
            </a:r>
            <a:r>
              <a:rPr lang="ru-RU" sz="2000" u="sng" dirty="0" smtClean="0"/>
              <a:t>самостоятельно</a:t>
            </a:r>
            <a:r>
              <a:rPr lang="ru-RU" sz="2000" dirty="0" smtClean="0"/>
              <a:t>, в случаях </a:t>
            </a:r>
            <a:r>
              <a:rPr lang="ru-RU" sz="2000" b="1" dirty="0" smtClean="0"/>
              <a:t>типичного течения</a:t>
            </a:r>
            <a:r>
              <a:rPr lang="ru-RU" sz="2000" dirty="0" smtClean="0"/>
              <a:t> заболевания пациента исходя из тяжести и характера заболевания.</a:t>
            </a:r>
          </a:p>
          <a:p>
            <a:pPr algn="just">
              <a:buNone/>
            </a:pPr>
            <a:r>
              <a:rPr lang="ru-RU" sz="2000" dirty="0" smtClean="0"/>
              <a:t>Назначение лекарственных препаратов осуществляется медицинским работником по международному непатентованному наименованию, а при его отсутствии - </a:t>
            </a:r>
            <a:r>
              <a:rPr lang="ru-RU" sz="2000" dirty="0" err="1" smtClean="0"/>
              <a:t>группировочному</a:t>
            </a:r>
            <a:r>
              <a:rPr lang="ru-RU" sz="2000" dirty="0" smtClean="0"/>
              <a:t> или химическому наименованию. В случае отсутствия международного непатентованного наименования и </a:t>
            </a:r>
            <a:r>
              <a:rPr lang="ru-RU" sz="2000" dirty="0" err="1" smtClean="0"/>
              <a:t>группировочного</a:t>
            </a:r>
            <a:r>
              <a:rPr lang="ru-RU" sz="2000" dirty="0" smtClean="0"/>
              <a:t> или химического наименования лекарственного препарата, лекарственный препарат назначается медицинским работником по торговому наименованию.</a:t>
            </a:r>
          </a:p>
          <a:p>
            <a:pPr algn="just">
              <a:buNone/>
            </a:pPr>
            <a:r>
              <a:rPr lang="ru-RU" sz="2000" dirty="0" smtClean="0"/>
              <a:t>При назначении лекарственного препарата индивидуального изготовления в рецепте наименования лекарственных препаратов, включенных в </a:t>
            </a:r>
            <a:r>
              <a:rPr lang="ru-RU" sz="2000" b="1" dirty="0" smtClean="0">
                <a:hlinkClick r:id="rId2"/>
              </a:rPr>
              <a:t>перечень</a:t>
            </a:r>
            <a:r>
              <a:rPr lang="ru-RU" sz="2000" dirty="0" smtClean="0"/>
              <a:t> лекарственных средств для медицинского применения, подлежащих предметно-количественному учету, указываются в начале рецепта, затем - все остальные ингредиенты.</a:t>
            </a:r>
          </a:p>
          <a:p>
            <a:pPr>
              <a:buNone/>
            </a:pPr>
            <a:endParaRPr lang="ru-RU" sz="18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400" b="1" dirty="0" smtClean="0"/>
              <a:t>Форма рецептурного бланка, основные и дополнительные реквизиты рецепта на ЛП, содержащие сильнодействующие вещества, спирт этиловый и другие ЛП, подлежащие ПКУ</a:t>
            </a:r>
            <a:endParaRPr lang="ru-RU" sz="2400" b="1" dirty="0"/>
          </a:p>
        </p:txBody>
      </p:sp>
      <p:sp>
        <p:nvSpPr>
          <p:cNvPr id="3" name="Содержимое 2"/>
          <p:cNvSpPr>
            <a:spLocks noGrp="1"/>
          </p:cNvSpPr>
          <p:nvPr>
            <p:ph idx="1"/>
          </p:nvPr>
        </p:nvSpPr>
        <p:spPr>
          <a:xfrm>
            <a:off x="214282" y="1600200"/>
            <a:ext cx="8715436" cy="4900634"/>
          </a:xfrm>
        </p:spPr>
        <p:txBody>
          <a:bodyPr>
            <a:noAutofit/>
          </a:bodyPr>
          <a:lstStyle/>
          <a:p>
            <a:pPr algn="just">
              <a:buNone/>
            </a:pPr>
            <a:r>
              <a:rPr lang="ru-RU" sz="1600" b="1" u="sng" dirty="0" smtClean="0">
                <a:latin typeface="Times New Roman" pitchFamily="18" charset="0"/>
                <a:cs typeface="Times New Roman" pitchFamily="18" charset="0"/>
              </a:rPr>
              <a:t>ПРИКАЗ МЗ РФ от 24 ноября 2021 г. N 1094н </a:t>
            </a:r>
            <a:r>
              <a:rPr lang="ru-RU" sz="1600" b="1" dirty="0" smtClean="0">
                <a:latin typeface="Times New Roman" pitchFamily="18" charset="0"/>
                <a:cs typeface="Times New Roman" pitchFamily="18" charset="0"/>
              </a:rPr>
              <a:t>ОБ УТВЕРЖДЕНИИ ПОРЯДКА НАЗНАЧЕНИЯ ЛЕКАРСТВЕННЫХ ПРЕПАРАТОВ, ФОРМ РЕЦЕПТУРНЫХ БЛАНКОВ НА ЛЕКАРСТВЕННЫЕ ПРЕПАРАТЫ, ПОРЯДКА ОФОРМЛЕНИЯ УКАЗАННЫХ БЛАНКОВ, ИХ УЧЕТА И ХРАНЕНИЯ, ФОРМ БЛАНКОВ РЕЦЕПТОВ, СОДЕРЖАЩИХ НАЗНАЧЕНИЕ НАРКОТИЧЕСКИХ СРЕДСТВ ИЛИ ПСИХОТРОПНЫХ ВЕЩЕСТВ, ПОРЯДКА ИХ ИЗГОТОВЛЕНИЯ, РАСПРЕДЕЛЕНИЯ, РЕГИСТРАЦИИ, УЧЕТА И ХРАНЕНИЯ, А ТАКЖЕ ПРАВИЛ ОФОРМЛЕНИЯ БЛАНКОВ РЕЦЕПТОВ, В ТОМ ЧИСЛЕ В ФОРМЕ ЭЛЕКТРОННЫХ </a:t>
            </a:r>
          </a:p>
          <a:p>
            <a:pPr>
              <a:buNone/>
            </a:pPr>
            <a:endParaRPr lang="ru-RU" sz="2000" dirty="0" smtClean="0">
              <a:latin typeface="Times New Roman" pitchFamily="18" charset="0"/>
              <a:cs typeface="Times New Roman" pitchFamily="18" charset="0"/>
            </a:endParaRPr>
          </a:p>
          <a:p>
            <a:pPr>
              <a:buNone/>
            </a:pPr>
            <a:r>
              <a:rPr lang="ru-RU" sz="2000" b="1" dirty="0" smtClean="0">
                <a:latin typeface="Times New Roman" pitchFamily="18" charset="0"/>
                <a:cs typeface="Times New Roman" pitchFamily="18" charset="0"/>
              </a:rPr>
              <a:t>Приложение N 2</a:t>
            </a:r>
          </a:p>
          <a:p>
            <a:pPr algn="ctr">
              <a:buFont typeface="Wingdings" pitchFamily="2" charset="2"/>
              <a:buChar char="v"/>
            </a:pPr>
            <a:r>
              <a:rPr lang="ru-RU" sz="2000" b="1" dirty="0" smtClean="0">
                <a:latin typeface="Times New Roman" pitchFamily="18" charset="0"/>
                <a:cs typeface="Times New Roman" pitchFamily="18" charset="0"/>
              </a:rPr>
              <a:t>Форма рецептурного бланка N 148-1/у-88</a:t>
            </a:r>
          </a:p>
          <a:p>
            <a:pPr algn="ctr">
              <a:buFont typeface="Wingdings" pitchFamily="2" charset="2"/>
              <a:buChar char="v"/>
            </a:pPr>
            <a:r>
              <a:rPr lang="ru-RU" sz="2000" b="1" dirty="0" smtClean="0">
                <a:latin typeface="Times New Roman" pitchFamily="18" charset="0"/>
                <a:cs typeface="Times New Roman" pitchFamily="18" charset="0"/>
              </a:rPr>
              <a:t>Форма рецептурного бланка N 148-1/у-04 (л)</a:t>
            </a:r>
          </a:p>
          <a:p>
            <a:pPr>
              <a:buNone/>
            </a:pPr>
            <a:r>
              <a:rPr lang="ru-RU" sz="2000" b="1" dirty="0" smtClean="0">
                <a:latin typeface="Times New Roman" pitchFamily="18" charset="0"/>
                <a:cs typeface="Times New Roman" pitchFamily="18" charset="0"/>
              </a:rPr>
              <a:t>Приложение N 3 </a:t>
            </a:r>
            <a:endParaRPr lang="ru-RU" sz="2000" dirty="0" smtClean="0">
              <a:latin typeface="Times New Roman" pitchFamily="18" charset="0"/>
              <a:cs typeface="Times New Roman" pitchFamily="18" charset="0"/>
            </a:endParaRPr>
          </a:p>
          <a:p>
            <a:pPr algn="just">
              <a:buNone/>
            </a:pPr>
            <a:r>
              <a:rPr lang="ru-RU" sz="2000" dirty="0" smtClean="0">
                <a:latin typeface="Times New Roman" pitchFamily="18" charset="0"/>
                <a:cs typeface="Times New Roman" pitchFamily="18" charset="0"/>
              </a:rPr>
              <a:t>Порядок оформления рецептурных бланков на лекарственные препараты, их учета и хранения</a:t>
            </a:r>
          </a:p>
          <a:p>
            <a:pPr>
              <a:buNone/>
            </a:pPr>
            <a:endParaRPr lang="ru-RU" sz="1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163</TotalTime>
  <Words>1819</Words>
  <Application>Microsoft Office PowerPoint</Application>
  <PresentationFormat>Экран (4:3)</PresentationFormat>
  <Paragraphs>123</Paragraphs>
  <Slides>16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16</vt:i4>
      </vt:variant>
    </vt:vector>
  </HeadingPairs>
  <TitlesOfParts>
    <vt:vector size="17" baseType="lpstr">
      <vt:lpstr>Тема Office</vt:lpstr>
      <vt:lpstr>Организация работы аптеки по приему рецептов и отпуску лекарств, содержащих сильнодействующие и ядовитые вещества</vt:lpstr>
      <vt:lpstr>Перечень лекарственных средств подлежащих ПКУ в аптечных организациях</vt:lpstr>
      <vt:lpstr>Нормативные документы, регламентирующие оборот сильнодействующих, ядовитых веществ, анаболических гормонов и других ЛП подлежащих ПКУ, спирта этилового</vt:lpstr>
      <vt:lpstr>Сильнодействующие вещества</vt:lpstr>
      <vt:lpstr>Особенности составления списка сильнодействующих и ядовитых веществ</vt:lpstr>
      <vt:lpstr>Номенклатура ЛП, содержащие сильнодействующие, ядовитые вещества</vt:lpstr>
      <vt:lpstr>Номенклатура ЛП, содержащие сильнодействующие, ядовитые вещества</vt:lpstr>
      <vt:lpstr>Правила назначения и выписывания ЛП по рецептам, содержащих ядовитые, сильнодействующие вещества, спирт этиловый и другие ЛП, подлежащие ПКУ</vt:lpstr>
      <vt:lpstr>Форма рецептурного бланка, основные и дополнительные реквизиты рецепта на ЛП, содержащие сильнодействующие вещества, спирт этиловый и другие ЛП, подлежащие ПКУ</vt:lpstr>
      <vt:lpstr>Особые случаи назначения ЛП подлежащих ПКУ</vt:lpstr>
      <vt:lpstr>Особые случаи назначения ЛП подлежащих ПКУ</vt:lpstr>
      <vt:lpstr>Порядок отпуска из аптечных организаций ЛП, содержащих сильнодействующие вещества, спирт этиловый и другие ЛП, подлежащие ПКУ</vt:lpstr>
      <vt:lpstr>Порядок учета движения: форма журнала учета, порядок ведения. Выборка рецептов</vt:lpstr>
      <vt:lpstr>Порядок учета движения: форма журнала учета, порядок ведения. Выборка рецептов</vt:lpstr>
      <vt:lpstr>Приказы, регламентирующие хранение, содержащих сильнодействующие, ядовитые вещества</vt:lpstr>
      <vt:lpstr>Порядок и особенность таксирования рецептов, содержащих сильнодействующие, ядовитые вещества и спирт этиловый</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Организация работы аптеки по приему рецептов и отпуску лекарств, содержащих сильнодействующие и ядовитые вещества</dc:title>
  <dc:creator>user</dc:creator>
  <cp:lastModifiedBy>Панда</cp:lastModifiedBy>
  <cp:revision>71</cp:revision>
  <dcterms:created xsi:type="dcterms:W3CDTF">2020-10-12T07:46:10Z</dcterms:created>
  <dcterms:modified xsi:type="dcterms:W3CDTF">2022-10-03T17:40:22Z</dcterms:modified>
</cp:coreProperties>
</file>