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8" r:id="rId13"/>
    <p:sldId id="272" r:id="rId14"/>
    <p:sldId id="274" r:id="rId15"/>
    <p:sldId id="273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B870944BE2896C2F1C654A6951DADFE79B8D445B5C9F2C428F85E967A34E3EF778A5BA2ED1C70FEB7FEAC65DAA283F785DE286A89069240443IBJ" TargetMode="External"/><Relationship Id="rId3" Type="http://schemas.openxmlformats.org/officeDocument/2006/relationships/hyperlink" Target="#P801"/><Relationship Id="rId7" Type="http://schemas.openxmlformats.org/officeDocument/2006/relationships/hyperlink" Target="#P801"/><Relationship Id="rId12" Type="http://schemas.openxmlformats.org/officeDocument/2006/relationships/hyperlink" Target="#P801"/><Relationship Id="rId2" Type="http://schemas.openxmlformats.org/officeDocument/2006/relationships/hyperlink" Target="#P801"/><Relationship Id="rId1" Type="http://schemas.openxmlformats.org/officeDocument/2006/relationships/slideLayout" Target="../slideLayouts/slideLayout2.xml"/><Relationship Id="rId6" Type="http://schemas.openxmlformats.org/officeDocument/2006/relationships/hyperlink" Target="#P1233"/><Relationship Id="rId11" Type="http://schemas.openxmlformats.org/officeDocument/2006/relationships/hyperlink" Target="#P716"/><Relationship Id="rId5" Type="http://schemas.openxmlformats.org/officeDocument/2006/relationships/hyperlink" Target="#P1233"/><Relationship Id="rId10" Type="http://schemas.openxmlformats.org/officeDocument/2006/relationships/hyperlink" Target="#P649"/><Relationship Id="rId4" Type="http://schemas.openxmlformats.org/officeDocument/2006/relationships/hyperlink" Target="consultantplus://offline/ref=B870944BE2896C2F1C654A6951DADFE79B8D445B5C9F2C428F85E967A34E3EF778A5BA2ED1C70DED72EAC65DAA283F785DE286A89069240443IBJ" TargetMode="External"/><Relationship Id="rId9" Type="http://schemas.openxmlformats.org/officeDocument/2006/relationships/hyperlink" Target="#P134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3581399"/>
          </a:xfrm>
        </p:spPr>
        <p:txBody>
          <a:bodyPr>
            <a:normAutofit/>
          </a:bodyPr>
          <a:lstStyle/>
          <a:p>
            <a:r>
              <a:rPr lang="ru-RU" dirty="0" smtClean="0"/>
              <a:t>Бесплатный и льготный отпуск лекарственных препаратов в системе социального обеспечения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/>
          </a:bodyPr>
          <a:lstStyle/>
          <a:p>
            <a:r>
              <a:rPr lang="ru-RU" smtClean="0"/>
              <a:t>3 курс 5 семестр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Форма рецептурного бланка, основные и дополнительные реквизиты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3000"/>
            <a:ext cx="8715436" cy="535783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ПРИКАЗ МЗ РФ от 24 ноября 2021 г. N 1094н ОБ УТВЕРЖДЕНИИ ПОРЯДКА НАЗНАЧЕНИЯ ЛЕКАРСТВЕННЫХ ПРЕПАРАТОВ, ФОРМ РЕЦЕПТУРНЫХ БЛАНКОВ……»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/>
              <a:t>Приложение </a:t>
            </a:r>
            <a:r>
              <a:rPr lang="ru-RU" sz="2600" b="1" dirty="0" smtClean="0">
                <a:hlinkClick r:id="" action="ppaction://hlinkfile"/>
              </a:rPr>
              <a:t>приказу</a:t>
            </a:r>
            <a:r>
              <a:rPr lang="ru-RU" sz="2600" b="1" dirty="0" smtClean="0"/>
              <a:t> </a:t>
            </a:r>
            <a:endParaRPr lang="ru-RU" sz="26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600" b="1" dirty="0" smtClean="0"/>
              <a:t>Форма рецептурного бланка </a:t>
            </a:r>
            <a:r>
              <a:rPr lang="ru-RU" sz="2600" b="1" dirty="0" err="1" smtClean="0"/>
              <a:t>N</a:t>
            </a:r>
            <a:r>
              <a:rPr lang="ru-RU" sz="2600" b="1" dirty="0" smtClean="0"/>
              <a:t> 148-1/у-04 (л)</a:t>
            </a:r>
          </a:p>
          <a:p>
            <a:pPr algn="ctr">
              <a:buFont typeface="Wingdings" pitchFamily="2" charset="2"/>
              <a:buChar char="v"/>
            </a:pPr>
            <a:r>
              <a:rPr lang="ru-RU" sz="2600" b="1" dirty="0" smtClean="0"/>
              <a:t>Форма рецептурного бланка </a:t>
            </a:r>
            <a:r>
              <a:rPr lang="ru-RU" sz="2600" b="1" dirty="0" err="1" smtClean="0"/>
              <a:t>N</a:t>
            </a:r>
            <a:r>
              <a:rPr lang="ru-RU" sz="2600" b="1" dirty="0" smtClean="0"/>
              <a:t> 107/</a:t>
            </a:r>
            <a:r>
              <a:rPr lang="ru-RU" sz="2600" b="1" dirty="0" err="1" smtClean="0"/>
              <a:t>у-НП</a:t>
            </a:r>
            <a:endParaRPr lang="ru-RU" sz="26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600" b="1" dirty="0" smtClean="0"/>
              <a:t>Форма рецептурного бланка N 148-1/у-88</a:t>
            </a:r>
          </a:p>
          <a:p>
            <a:pPr algn="ctr">
              <a:buNone/>
            </a:pPr>
            <a:r>
              <a:rPr lang="ru-RU" sz="2600" b="1" dirty="0" smtClean="0"/>
              <a:t>Приложение </a:t>
            </a: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Порядок оформления рецептурных бланков на лекарственные препараты, их учета и хранения</a:t>
            </a:r>
          </a:p>
          <a:p>
            <a:pPr>
              <a:buNone/>
            </a:pPr>
            <a:endParaRPr lang="ru-RU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Аптечная организация выполняет следующие функции: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638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принимает участие в согласовании составленной МО сводной заявки на необходимые </a:t>
            </a:r>
            <a:r>
              <a:rPr lang="ru-RU" dirty="0" err="1" smtClean="0"/>
              <a:t>ЛП</a:t>
            </a:r>
            <a:r>
              <a:rPr lang="ru-RU" dirty="0" smtClean="0"/>
              <a:t> для обеспечения отдельных категорий граждан, получающих амбулаторно-поликлиническую помощь в данном МО, для дальнейшего отпуска их по рецептам их этой аптечной организации; </a:t>
            </a:r>
          </a:p>
          <a:p>
            <a:r>
              <a:rPr lang="ru-RU" dirty="0" smtClean="0"/>
              <a:t>выполняет услуги по отпуску </a:t>
            </a:r>
            <a:r>
              <a:rPr lang="ru-RU" dirty="0" err="1" smtClean="0"/>
              <a:t>ЛП</a:t>
            </a:r>
            <a:r>
              <a:rPr lang="ru-RU" dirty="0" smtClean="0"/>
              <a:t> по рецептам; </a:t>
            </a:r>
          </a:p>
          <a:p>
            <a:r>
              <a:rPr lang="ru-RU" dirty="0" smtClean="0"/>
              <a:t>обеспечивает сохранение качества </a:t>
            </a:r>
            <a:r>
              <a:rPr lang="ru-RU" dirty="0" err="1" smtClean="0"/>
              <a:t>ЛП</a:t>
            </a:r>
            <a:r>
              <a:rPr lang="ru-RU" dirty="0" smtClean="0"/>
              <a:t> при хранении;</a:t>
            </a:r>
          </a:p>
          <a:p>
            <a:r>
              <a:rPr lang="ru-RU" dirty="0" smtClean="0"/>
              <a:t>осуществляет персонифицированный учет рецептов по и отпущенных лекарств и формирует отчетность в установленном порядке.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Оснащение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/>
              <a:t>Аптечная организация для участия в системе лекарственного обеспечения лиц, имеющих право на льготы, должна иметь рабочее место, соответствующее техническим требованиям. Рабочее место должно быть обеспечено компьютером, принтером и модемом. Должен быть выделен электронный почтовый адрес.</a:t>
            </a:r>
          </a:p>
          <a:p>
            <a:pPr algn="just">
              <a:buNone/>
            </a:pPr>
            <a:r>
              <a:rPr lang="ru-RU" sz="1600" dirty="0" smtClean="0"/>
              <a:t>На компьютере должна быть установлена программа, позволяющая обеспечить автоматизированный персонифицированный учет отпущенных по рецептам лекарственных препаратов. В АО для организации работы по отпуску и учету бесплатных лекарственных препаратов должно быть не менее двух специалистов, имеющих навыки работы на компьютере в программе автоматизированного персонифицированного учета отпущенных лекарственных препаратов.</a:t>
            </a:r>
          </a:p>
          <a:p>
            <a:pPr algn="just">
              <a:buNone/>
            </a:pPr>
            <a:r>
              <a:rPr lang="ru-RU" sz="1600" dirty="0" smtClean="0"/>
              <a:t>АО должна иметь отдельное помещение (шкафы) для изолированного хранения лекарственных средств, полученных для отпуска по рецептам бесплатно. Для посетителей отдела льготного отпуска в торговом зале должна быть предоставлена следующая информация:</a:t>
            </a:r>
          </a:p>
          <a:p>
            <a:pPr algn="just">
              <a:buNone/>
            </a:pPr>
            <a:r>
              <a:rPr lang="ru-RU" sz="1600" dirty="0" smtClean="0"/>
              <a:t>• режим работы отдела льготного отпуска;</a:t>
            </a:r>
          </a:p>
          <a:p>
            <a:pPr algn="just">
              <a:buNone/>
            </a:pPr>
            <a:r>
              <a:rPr lang="ru-RU" sz="1600" dirty="0" smtClean="0"/>
              <a:t>• перечень категорий граждан, имеющих право на получение государственной социальной помощи;</a:t>
            </a:r>
          </a:p>
          <a:p>
            <a:pPr algn="just">
              <a:buNone/>
            </a:pPr>
            <a:r>
              <a:rPr lang="ru-RU" sz="1600" dirty="0" smtClean="0"/>
              <a:t>• перечень прикрепленных медицинских организаций;</a:t>
            </a:r>
          </a:p>
          <a:p>
            <a:pPr algn="just">
              <a:buNone/>
            </a:pPr>
            <a:r>
              <a:rPr lang="ru-RU" sz="1600" dirty="0" smtClean="0"/>
              <a:t>• срок действия льготного рецепта;</a:t>
            </a:r>
          </a:p>
          <a:p>
            <a:pPr algn="just">
              <a:buNone/>
            </a:pPr>
            <a:r>
              <a:rPr lang="ru-RU" sz="1600" dirty="0" smtClean="0"/>
              <a:t>• информация об организации отсроченного обслуживания льготных рецептов;</a:t>
            </a:r>
          </a:p>
          <a:p>
            <a:pPr algn="just">
              <a:buNone/>
            </a:pPr>
            <a:r>
              <a:rPr lang="ru-RU" sz="1600" dirty="0" smtClean="0"/>
              <a:t>• перечень торговых наименований препаратов, предназначенных для льготного отпуска;</a:t>
            </a:r>
          </a:p>
          <a:p>
            <a:pPr algn="just">
              <a:buNone/>
            </a:pPr>
            <a:r>
              <a:rPr lang="ru-RU" sz="1600" dirty="0" smtClean="0"/>
              <a:t>• телефон «горячей линии» вышестоящих организаций.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Аптечная организация при бесплатном отпуске </a:t>
            </a:r>
            <a:r>
              <a:rPr lang="ru-RU" sz="2400" b="1" dirty="0" err="1" smtClean="0"/>
              <a:t>ЛП</a:t>
            </a:r>
            <a:r>
              <a:rPr lang="ru-RU" sz="2400" b="1" dirty="0" smtClean="0"/>
              <a:t> обязана: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Autofit/>
          </a:bodyPr>
          <a:lstStyle/>
          <a:p>
            <a:pPr lvl="0" algn="just"/>
            <a:r>
              <a:rPr lang="ru-RU" sz="1800" dirty="0" smtClean="0"/>
              <a:t>обеспечить безотказный, своевременный, в соответствии с нормами отсроченного обслуживания  бесплатный отпуск </a:t>
            </a:r>
            <a:r>
              <a:rPr lang="ru-RU" sz="1800" dirty="0" err="1" smtClean="0"/>
              <a:t>ЛП</a:t>
            </a:r>
            <a:r>
              <a:rPr lang="ru-RU" sz="1800" dirty="0" smtClean="0"/>
              <a:t> по правильно оформленным рецептам;</a:t>
            </a:r>
          </a:p>
          <a:p>
            <a:pPr lvl="0" algn="just"/>
            <a:r>
              <a:rPr lang="ru-RU" sz="1800" dirty="0" smtClean="0"/>
              <a:t>обеспечить строгий учет рецептов, подшивать их по дням и хранить  в </a:t>
            </a:r>
            <a:r>
              <a:rPr lang="ru-RU" sz="1800" smtClean="0"/>
              <a:t>течение 3 </a:t>
            </a:r>
            <a:r>
              <a:rPr lang="ru-RU" sz="1800" dirty="0" smtClean="0"/>
              <a:t>лет, не считая текущего года;</a:t>
            </a:r>
          </a:p>
          <a:p>
            <a:pPr lvl="0" algn="just"/>
            <a:r>
              <a:rPr lang="ru-RU" sz="1800" dirty="0" smtClean="0"/>
              <a:t>организовать хранение </a:t>
            </a:r>
            <a:r>
              <a:rPr lang="ru-RU" sz="1800" dirty="0" err="1" smtClean="0"/>
              <a:t>ЛП</a:t>
            </a:r>
            <a:r>
              <a:rPr lang="ru-RU" sz="1800" dirty="0" smtClean="0"/>
              <a:t>, полученных от региональной </a:t>
            </a:r>
            <a:r>
              <a:rPr lang="ru-RU" sz="1800" dirty="0" err="1" smtClean="0"/>
              <a:t>ФО</a:t>
            </a:r>
            <a:r>
              <a:rPr lang="ru-RU" sz="1800" dirty="0" smtClean="0"/>
              <a:t> для отпуска по бесплатным рецептам, в условиях, обеспечивающих сохранение их качества и нести полную ответственность за их сохранность;</a:t>
            </a:r>
          </a:p>
          <a:p>
            <a:pPr lvl="0" algn="just"/>
            <a:r>
              <a:rPr lang="ru-RU" sz="1800" dirty="0" smtClean="0"/>
              <a:t>вести отчетную документацию и предоставлять в региональную </a:t>
            </a:r>
            <a:r>
              <a:rPr lang="ru-RU" sz="1800" dirty="0" err="1" smtClean="0"/>
              <a:t>ФО</a:t>
            </a:r>
            <a:r>
              <a:rPr lang="ru-RU" sz="1800" dirty="0" smtClean="0"/>
              <a:t> отчетность по нормам и в сроки, установленным договором.</a:t>
            </a:r>
          </a:p>
          <a:p>
            <a:pPr lvl="0" algn="just"/>
            <a:r>
              <a:rPr lang="ru-RU" sz="1800" dirty="0" smtClean="0"/>
              <a:t>ежедневно вносить в компьютерную базу данных информацию на основании бесплатных рецептов, по которым были   отпущены </a:t>
            </a:r>
            <a:r>
              <a:rPr lang="ru-RU" sz="1800" dirty="0" err="1" smtClean="0"/>
              <a:t>ЛП</a:t>
            </a:r>
            <a:r>
              <a:rPr lang="ru-RU" sz="1800" dirty="0" smtClean="0"/>
              <a:t>; </a:t>
            </a:r>
          </a:p>
          <a:p>
            <a:pPr lvl="0" algn="just"/>
            <a:r>
              <a:rPr lang="ru-RU" sz="1800" dirty="0" smtClean="0"/>
              <a:t>в случае временного отсутствия </a:t>
            </a:r>
            <a:r>
              <a:rPr lang="ru-RU" sz="1800" dirty="0" err="1" smtClean="0"/>
              <a:t>ЛП</a:t>
            </a:r>
            <a:r>
              <a:rPr lang="ru-RU" sz="1800" dirty="0" smtClean="0"/>
              <a:t> фармацевтический работник имеет право заменить препарат на синонимическое </a:t>
            </a:r>
            <a:r>
              <a:rPr lang="ru-RU" sz="1800" dirty="0" err="1" smtClean="0"/>
              <a:t>ЛП</a:t>
            </a:r>
            <a:r>
              <a:rPr lang="ru-RU" sz="1800" dirty="0" smtClean="0"/>
              <a:t> при согласовании с врачом или зарегистрировать рецепт на гарантированное отсроченное обеспечение;</a:t>
            </a:r>
          </a:p>
          <a:p>
            <a:pPr lvl="0" algn="just"/>
            <a:r>
              <a:rPr lang="ru-RU" sz="1800" dirty="0" smtClean="0"/>
              <a:t>в случае отсутствия </a:t>
            </a:r>
            <a:r>
              <a:rPr lang="ru-RU" sz="1800" dirty="0" err="1" smtClean="0"/>
              <a:t>ЛП</a:t>
            </a:r>
            <a:r>
              <a:rPr lang="ru-RU" sz="1800" dirty="0" smtClean="0"/>
              <a:t> по отсроченному рецепту, отпустить другое </a:t>
            </a:r>
            <a:r>
              <a:rPr lang="ru-RU" sz="1800" dirty="0" err="1" smtClean="0"/>
              <a:t>ЛП</a:t>
            </a:r>
            <a:r>
              <a:rPr lang="ru-RU" sz="1800" dirty="0" smtClean="0"/>
              <a:t> по вновь выписанному рецепту, рецепт на отсутствующее </a:t>
            </a:r>
            <a:r>
              <a:rPr lang="ru-RU" sz="1800" dirty="0" err="1" smtClean="0"/>
              <a:t>ЛП</a:t>
            </a:r>
            <a:r>
              <a:rPr lang="ru-RU" sz="1800" dirty="0" smtClean="0"/>
              <a:t> изъять  из обращения, погасив его штампом с текстом «Отпуск </a:t>
            </a:r>
            <a:r>
              <a:rPr lang="ru-RU" sz="1800" dirty="0" err="1" smtClean="0"/>
              <a:t>ЛП</a:t>
            </a:r>
            <a:r>
              <a:rPr lang="ru-RU" sz="1800" dirty="0" smtClean="0"/>
              <a:t> не произведен, дата и подпись должностного лица», рецепт передать в МО для подшивки в амбулаторную карту.</a:t>
            </a:r>
          </a:p>
          <a:p>
            <a:pPr algn="just"/>
            <a:r>
              <a:rPr lang="ru-RU" sz="1800" dirty="0" smtClean="0"/>
              <a:t>вести предметно-количественный компьютерный учет всех </a:t>
            </a:r>
            <a:r>
              <a:rPr lang="ru-RU" sz="1800" dirty="0" err="1" smtClean="0"/>
              <a:t>ЛП</a:t>
            </a:r>
            <a:r>
              <a:rPr lang="ru-RU" sz="1800" dirty="0" smtClean="0"/>
              <a:t>, отпущенных по бесплатным рецептам </a:t>
            </a:r>
            <a:r>
              <a:rPr lang="ru-RU" sz="1800" dirty="0" err="1" smtClean="0"/>
              <a:t>ДЛО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Аптечная организация заполняет: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ru-RU" dirty="0" smtClean="0"/>
              <a:t>Код фактически отпущенного </a:t>
            </a:r>
            <a:r>
              <a:rPr lang="ru-RU" dirty="0" err="1" smtClean="0"/>
              <a:t>ЛП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smtClean="0"/>
              <a:t>Торговое наименование  и количество фактически отпущенного </a:t>
            </a:r>
            <a:r>
              <a:rPr lang="ru-RU" dirty="0" err="1" smtClean="0"/>
              <a:t>ЛП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smtClean="0"/>
              <a:t>Дату отпуска </a:t>
            </a:r>
            <a:r>
              <a:rPr lang="ru-RU" dirty="0" err="1" smtClean="0"/>
              <a:t>ЛП</a:t>
            </a:r>
            <a:r>
              <a:rPr lang="ru-RU" dirty="0" smtClean="0"/>
              <a:t>.</a:t>
            </a:r>
          </a:p>
          <a:p>
            <a:pPr lvl="0" algn="just"/>
            <a:r>
              <a:rPr lang="ru-RU" b="1" dirty="0" smtClean="0"/>
              <a:t>На отрывном корешке рецепта </a:t>
            </a:r>
            <a:r>
              <a:rPr lang="ru-RU" dirty="0" smtClean="0"/>
              <a:t>указывает наименование </a:t>
            </a:r>
            <a:r>
              <a:rPr lang="ru-RU" dirty="0" err="1" smtClean="0"/>
              <a:t>ЛП</a:t>
            </a:r>
            <a:r>
              <a:rPr lang="ru-RU" dirty="0" smtClean="0"/>
              <a:t>, дозировку, способ и продолжительность и способ применения,  количество приемов в день, дозу одного приема (на русском или национальном языке), корешок отдается вместе с отпущенным </a:t>
            </a:r>
            <a:r>
              <a:rPr lang="ru-RU" dirty="0" err="1" smtClean="0"/>
              <a:t>ЛП</a:t>
            </a:r>
            <a:r>
              <a:rPr lang="ru-RU" dirty="0" smtClean="0"/>
              <a:t> больному .</a:t>
            </a:r>
          </a:p>
          <a:p>
            <a:pPr lvl="0" algn="just"/>
            <a:r>
              <a:rPr lang="ru-RU" dirty="0" smtClean="0"/>
              <a:t>При </a:t>
            </a:r>
            <a:r>
              <a:rPr lang="ru-RU" dirty="0" err="1" smtClean="0"/>
              <a:t>экстемпоральном</a:t>
            </a:r>
            <a:r>
              <a:rPr lang="ru-RU" dirty="0" smtClean="0"/>
              <a:t> изготовлении лекарственных форм в нижней части рецептурного бланка ставится отметка: </a:t>
            </a:r>
          </a:p>
          <a:p>
            <a:pPr algn="just"/>
            <a:r>
              <a:rPr lang="ru-RU" dirty="0" smtClean="0"/>
              <a:t> приготовил,   проверил,   отпустил.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Контроль обоснованности отпуска </a:t>
            </a:r>
            <a:r>
              <a:rPr lang="ru-RU" sz="2800" b="1" dirty="0" err="1" smtClean="0"/>
              <a:t>ЛП</a:t>
            </a:r>
            <a:r>
              <a:rPr lang="ru-RU" sz="2800" b="1" dirty="0" smtClean="0"/>
              <a:t> по бесплатным рецептам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производится на всех этапах, в том числе аптечную организацию проверяет региональная </a:t>
            </a:r>
            <a:r>
              <a:rPr lang="ru-RU" dirty="0" err="1" smtClean="0"/>
              <a:t>ФО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индивидуальное право застрахованного на бесплатные ЛП при амбулаторной </a:t>
            </a:r>
          </a:p>
          <a:p>
            <a:pPr algn="just"/>
            <a:r>
              <a:rPr lang="ru-RU" dirty="0" smtClean="0"/>
              <a:t>      медицинской помощи;</a:t>
            </a:r>
          </a:p>
          <a:p>
            <a:pPr algn="just"/>
            <a:r>
              <a:rPr lang="ru-RU" dirty="0" smtClean="0"/>
              <a:t>наличие выписанного в рецепте  </a:t>
            </a:r>
            <a:r>
              <a:rPr lang="ru-RU" dirty="0" err="1" smtClean="0"/>
              <a:t>ЛП</a:t>
            </a:r>
            <a:r>
              <a:rPr lang="ru-RU" dirty="0" smtClean="0"/>
              <a:t> -  в Перечне </a:t>
            </a:r>
            <a:r>
              <a:rPr lang="ru-RU" dirty="0" err="1" smtClean="0"/>
              <a:t>ЛП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отпуск </a:t>
            </a:r>
            <a:r>
              <a:rPr lang="ru-RU" dirty="0" err="1" smtClean="0"/>
              <a:t>ЛП</a:t>
            </a:r>
            <a:r>
              <a:rPr lang="ru-RU" dirty="0" smtClean="0"/>
              <a:t> в соответствии с установленным порядком;</a:t>
            </a:r>
          </a:p>
          <a:p>
            <a:pPr algn="just"/>
            <a:r>
              <a:rPr lang="ru-RU" dirty="0" smtClean="0"/>
              <a:t>правильность оформления рецепта.</a:t>
            </a:r>
          </a:p>
          <a:p>
            <a:pPr algn="just">
              <a:buNone/>
            </a:pPr>
            <a:r>
              <a:rPr lang="ru-RU" dirty="0" smtClean="0"/>
              <a:t>В случае выявленных нарушений стоимость этих рецептов не учитывается в сумме представленной к оплате тарифа за оказанные аптечной организацией услуги по хранению и отпуску ЛП гражданам в системе ОНЛС.</a:t>
            </a:r>
          </a:p>
          <a:p>
            <a:pPr algn="just">
              <a:buNone/>
            </a:pPr>
            <a:r>
              <a:rPr lang="ru-RU" dirty="0" smtClean="0"/>
              <a:t>Оплата за </a:t>
            </a:r>
            <a:r>
              <a:rPr lang="ru-RU" dirty="0" err="1" smtClean="0"/>
              <a:t>ЛП</a:t>
            </a:r>
            <a:r>
              <a:rPr lang="ru-RU" dirty="0" smtClean="0"/>
              <a:t>, содержащие наркотические средства и психотропные вещества, а также  за </a:t>
            </a:r>
            <a:r>
              <a:rPr lang="ru-RU" dirty="0" err="1" smtClean="0"/>
              <a:t>экстемпорально</a:t>
            </a:r>
            <a:r>
              <a:rPr lang="ru-RU" dirty="0" smtClean="0"/>
              <a:t> изготовленные лекарства различных лекарственных форм, производится аптеке исходя из стоимости отпущенных </a:t>
            </a:r>
            <a:r>
              <a:rPr lang="ru-RU" dirty="0" err="1" smtClean="0"/>
              <a:t>ЛП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Организация обеспечения временно отсутствующими препаратами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1. В случае отсутствия в аптеке на момент обращения пациента требуемого лекарственного препарата рецепт принимается на обеспечение, регистрируется в специальном журнале, так называемом «Журнале неудовлетворенного спроса», после чего аптека формирует заявку и представляет ее в письменном виде в уполномоченную фармацевтическую организацию.</a:t>
            </a:r>
          </a:p>
          <a:p>
            <a:pPr algn="just">
              <a:buNone/>
            </a:pPr>
            <a:r>
              <a:rPr lang="ru-RU" dirty="0" smtClean="0"/>
              <a:t>В фармацевтической организации заявка должна быть принята, зарегистрирована. По результатам ее обработки в аптеку должна быть направлена соответствующая письменная информация о перспективах ее удовлетворения.</a:t>
            </a:r>
          </a:p>
          <a:p>
            <a:pPr algn="just">
              <a:buNone/>
            </a:pPr>
            <a:r>
              <a:rPr lang="ru-RU" dirty="0" smtClean="0"/>
              <a:t>2. Рецепт, оставленный в аптеке на обеспечение, должен быть обеспечен в течение 10 календарных дней после его регистрации в «Журнале неудовлетворенного спроса». Ответственность за обеспечение пациента, оставившего или зарегистрировавшего рецепт в аптеке, ложится на руководителя АО.</a:t>
            </a:r>
          </a:p>
          <a:p>
            <a:pPr algn="just">
              <a:buNone/>
            </a:pPr>
            <a:r>
              <a:rPr lang="ru-RU" dirty="0" smtClean="0"/>
              <a:t>3. «Журнал неудовлетворенного спроса» должен быть пронумерован, прошнурован, скреплен печатью и подписью руководителя АО.</a:t>
            </a:r>
          </a:p>
          <a:p>
            <a:pPr algn="just">
              <a:buNone/>
            </a:pPr>
            <a:r>
              <a:rPr lang="ru-RU" dirty="0" smtClean="0"/>
              <a:t>По окончании года следует подвести итоги по журналу, а все необеспеченные рецепты перенести в новый журнал.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Отчетность аптеки по отпуску лекарственных средств в рамках системы лекарственного обеспечения лиц, имеющих право на льготы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200" dirty="0" smtClean="0"/>
              <a:t>аптечная организация обязана представлять в территориальный фонд </a:t>
            </a:r>
            <a:r>
              <a:rPr lang="ru-RU" sz="2200" dirty="0" err="1" smtClean="0"/>
              <a:t>ОМС</a:t>
            </a:r>
            <a:r>
              <a:rPr lang="ru-RU" sz="2200" dirty="0" smtClean="0"/>
              <a:t> через фармацевтическую организацию, обеспечивающую доставку и бесплатный отпуск необходимых лекарственных препаратов, в срок до 10-го числа каждого месяца подписанные в </a:t>
            </a:r>
            <a:r>
              <a:rPr lang="ru-RU" sz="2200" i="1" dirty="0" smtClean="0"/>
              <a:t>трех экземплярах </a:t>
            </a:r>
            <a:r>
              <a:rPr lang="ru-RU" sz="2200" dirty="0" smtClean="0"/>
              <a:t>документы за прошедший месяц, подтверждающие отпуск лекарственных препаратов льготным категориям граждан:</a:t>
            </a:r>
          </a:p>
          <a:p>
            <a:pPr algn="just">
              <a:buNone/>
            </a:pPr>
            <a:r>
              <a:rPr lang="ru-RU" sz="2200" i="1" dirty="0" smtClean="0"/>
              <a:t>•</a:t>
            </a:r>
            <a:r>
              <a:rPr lang="ru-RU" sz="2200" dirty="0" smtClean="0"/>
              <a:t> </a:t>
            </a:r>
            <a:r>
              <a:rPr lang="ru-RU" sz="2200" i="1" dirty="0" smtClean="0"/>
              <a:t>счет </a:t>
            </a:r>
            <a:r>
              <a:rPr lang="ru-RU" sz="2200" dirty="0" smtClean="0"/>
              <a:t>на возмещение суммы за отпущенные лекарственные препараты отдельным категориям граждан;</a:t>
            </a:r>
          </a:p>
          <a:p>
            <a:pPr algn="just">
              <a:buNone/>
            </a:pPr>
            <a:r>
              <a:rPr lang="ru-RU" sz="2200" i="1" dirty="0" smtClean="0"/>
              <a:t>•</a:t>
            </a:r>
            <a:r>
              <a:rPr lang="ru-RU" sz="2200" dirty="0" smtClean="0"/>
              <a:t> </a:t>
            </a:r>
            <a:r>
              <a:rPr lang="ru-RU" sz="2200" i="1" dirty="0" smtClean="0"/>
              <a:t>счет-фактуру </a:t>
            </a:r>
            <a:r>
              <a:rPr lang="ru-RU" sz="2200" dirty="0" smtClean="0"/>
              <a:t>на возмещение суммы за отпущенные лекарственные препараты отдельным категориям граждан;</a:t>
            </a:r>
          </a:p>
          <a:p>
            <a:pPr algn="just">
              <a:buNone/>
            </a:pPr>
            <a:r>
              <a:rPr lang="ru-RU" sz="2200" i="1" dirty="0" smtClean="0"/>
              <a:t>•</a:t>
            </a:r>
            <a:r>
              <a:rPr lang="ru-RU" sz="2200" dirty="0" smtClean="0"/>
              <a:t> </a:t>
            </a:r>
            <a:r>
              <a:rPr lang="ru-RU" sz="2200" i="1" dirty="0" smtClean="0"/>
              <a:t>реестр рецептов </a:t>
            </a:r>
            <a:r>
              <a:rPr lang="ru-RU" sz="2200" dirty="0" smtClean="0"/>
              <a:t>лекарственных препаратов, отпущенных при оказании дополнительной бесплатной медицинской помощи;</a:t>
            </a:r>
          </a:p>
          <a:p>
            <a:pPr algn="just">
              <a:buNone/>
            </a:pPr>
            <a:r>
              <a:rPr lang="ru-RU" sz="2200" i="1" dirty="0" smtClean="0"/>
              <a:t>•</a:t>
            </a:r>
            <a:r>
              <a:rPr lang="ru-RU" sz="2200" dirty="0" smtClean="0"/>
              <a:t> </a:t>
            </a:r>
            <a:r>
              <a:rPr lang="ru-RU" sz="2200" i="1" dirty="0" smtClean="0"/>
              <a:t>реестр лекарственных препаратов, </a:t>
            </a:r>
            <a:r>
              <a:rPr lang="ru-RU" sz="2200" dirty="0" smtClean="0"/>
              <a:t>отпущенных по рецептам врача (фельдшера) при оказании дополнительной бесплатной медицинской помощи отдельным категориям граждан.</a:t>
            </a: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71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ФЗ от 17.07.1999 г № 178 –ФЗ «О государственной социальной помощи».</a:t>
            </a:r>
            <a:endParaRPr lang="ru-RU" b="1" dirty="0" smtClean="0"/>
          </a:p>
          <a:p>
            <a:pPr lvl="0" algn="just"/>
            <a:r>
              <a:rPr lang="ru-RU" dirty="0" smtClean="0"/>
              <a:t>Постановление Правительства РФ № 890 от </a:t>
            </a:r>
            <a:r>
              <a:rPr lang="ru-RU" dirty="0" err="1" smtClean="0"/>
              <a:t>30.07.94г</a:t>
            </a:r>
            <a:r>
              <a:rPr lang="ru-RU" dirty="0" smtClean="0"/>
              <a:t>."О государственной поддержке  развития медицинской промышленности и улучшении обеспечения населения и учреждений здравоохранения лекарственными средствами и изделиями медицинского назначения".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ПРИКАЗ МЗ РФ от 24 ноября 2021 г. N 1094н ОБ УТВЕРЖДЕНИИ ПОРЯДКА НАЗНАЧЕНИЯ ЛЕКАРСТВЕННЫХ ПРЕПАРАТОВ, ФОРМ РЕЦЕПТУРНЫХ БЛАНКОВ……»</a:t>
            </a:r>
          </a:p>
          <a:p>
            <a:pPr algn="just">
              <a:spcBef>
                <a:spcPts val="0"/>
              </a:spcBef>
            </a:pPr>
            <a:r>
              <a:rPr lang="ru-RU" dirty="0" smtClean="0"/>
              <a:t>ПРИКАЗ </a:t>
            </a:r>
            <a:r>
              <a:rPr lang="ru-RU" dirty="0" smtClean="0"/>
              <a:t>МЗ РФ от 24 ноября 2021 г. N 1093н ОБ УТВЕРЖДЕНИИ ПРАВИЛ ОТПУСКА ЛЕКАРСТВЕННЫХ ПРЕПАРАТОВ ДЛЯ МЕДИЦИНСКОГО ПРИМЕНЕНИЯ</a:t>
            </a:r>
            <a:r>
              <a:rPr lang="ru-RU" dirty="0" smtClean="0"/>
              <a:t>…….»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ДЛО</a:t>
            </a:r>
            <a:r>
              <a:rPr lang="ru-RU" dirty="0" smtClean="0"/>
              <a:t> и </a:t>
            </a:r>
            <a:r>
              <a:rPr lang="ru-RU" dirty="0" err="1" smtClean="0"/>
              <a:t>ОНЛС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715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300" dirty="0" smtClean="0"/>
              <a:t>Система дополнительного лекарственного обеспечения (</a:t>
            </a:r>
            <a:r>
              <a:rPr lang="ru-RU" sz="2300" dirty="0" err="1" smtClean="0"/>
              <a:t>ДЛО</a:t>
            </a:r>
            <a:r>
              <a:rPr lang="ru-RU" sz="2300" dirty="0" smtClean="0"/>
              <a:t>) существует в РФ с 1999 г. Она была введена ФЗ от 17.07.1999 № 178-ФЗ «О государственной социальной помощи». Такая программа была особенно необходима в условиях постоянного роста цен, в том числе и на лекарственные средства, когда доходы населения, особенно тех слоев, которые в силу объективных причин не могут работать (инвалиды, пенсионеры, многодетные семьи и т.д.), достаточно низкие. Программа обеспечения необходимыми лекарственными средствами (</a:t>
            </a:r>
            <a:r>
              <a:rPr lang="ru-RU" sz="2300" dirty="0" err="1" smtClean="0"/>
              <a:t>ОНЛС</a:t>
            </a:r>
            <a:r>
              <a:rPr lang="ru-RU" sz="2300" dirty="0" smtClean="0"/>
              <a:t>) была направлена на то, чтобы сделать более доступной и качественной медицинскую помощь населению, доступными дорогостоящие лекарственные препараты. </a:t>
            </a:r>
            <a:r>
              <a:rPr lang="ru-RU" sz="2300" dirty="0" err="1" smtClean="0"/>
              <a:t>ДЛО</a:t>
            </a:r>
            <a:r>
              <a:rPr lang="ru-RU" sz="2300" dirty="0" smtClean="0"/>
              <a:t> объединяет деятельность федеральных и региональных органов власти, медицинских учреждений, производителей лекарственных средств и фармацевтических организаций. </a:t>
            </a:r>
            <a:endParaRPr lang="ru-RU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статья 5 ФЗ от 23.11.2011 № 323-ФЗ «Об основах охраны здоровья граждан в Российской Федерации»,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/>
              <a:t>государство обеспечивает гражданам охрану здоровья независимо от пола, расы, возраста, национальности, языка, наличия заболеваний, состояний, происхождения, имущественного и должностного положения, места жительства, отношения к религии, убеждений, принадлежности к общественным объединениям и от других обстоятельств.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/>
              <a:t>всем гражданам гарантируется возможность получения необходимой медицинской помощи, а если у них нет возможности эту помощь оплатить, в частности приобрести дорогостоящее лекарственное средство, то включается система социальной помощи. В числе прочих видов (бесплатный проезд к месту лечения и обратно, предоставление санаторно-курортного лечения за счет средств бюджета и др.) социальная помощь включает обеспечение необходимыми лекарственными препаратами, изделиями медицинского назначения некоторых категорий граждан в соответствии со стандартами медицинской помощи по рецептам врача (фельдшера).</a:t>
            </a:r>
            <a:endParaRPr lang="ru-R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лица, имеющие право на льготы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Autofit/>
          </a:bodyPr>
          <a:lstStyle/>
          <a:p>
            <a:pPr algn="just"/>
            <a:r>
              <a:rPr lang="ru-RU" sz="2500" dirty="0" smtClean="0"/>
              <a:t>федеральные - те, кто получают льготы (меры социальной поддержки) за счет федерального бюджета;</a:t>
            </a:r>
          </a:p>
          <a:p>
            <a:pPr algn="just"/>
            <a:r>
              <a:rPr lang="ru-RU" sz="2500" dirty="0" smtClean="0"/>
              <a:t>региональные - те, кто обеспечивается мерами социальной поддержки за счет бюджетных средств субъектов РФ, т.е. бюджета региона, в котором они проживают.</a:t>
            </a:r>
          </a:p>
          <a:p>
            <a:pPr algn="just"/>
            <a:r>
              <a:rPr lang="ru-RU" sz="2500" dirty="0" smtClean="0"/>
              <a:t>программе «Семь нозологий», в соответствии с которой наиболее затратные с точки зрения лекарственного обеспечения заболевания были выведены из программы </a:t>
            </a:r>
            <a:r>
              <a:rPr lang="ru-RU" sz="2500" dirty="0" err="1" smtClean="0"/>
              <a:t>ДЛО</a:t>
            </a:r>
            <a:r>
              <a:rPr lang="ru-RU" sz="2500" dirty="0" smtClean="0"/>
              <a:t>, основанной на принципе социального страхования, и переведены на непосредственное финансирование из федерального бюджета РФ. В данный список вошли следующие нозологии: гемофилия, </a:t>
            </a:r>
            <a:r>
              <a:rPr lang="ru-RU" sz="2500" dirty="0" err="1" smtClean="0"/>
              <a:t>онкогематология</a:t>
            </a:r>
            <a:r>
              <a:rPr lang="ru-RU" sz="2500" dirty="0" smtClean="0"/>
              <a:t>, гипофизарный нанизм, </a:t>
            </a:r>
            <a:r>
              <a:rPr lang="ru-RU" sz="2500" dirty="0" err="1" smtClean="0"/>
              <a:t>муковисцидоз</a:t>
            </a:r>
            <a:r>
              <a:rPr lang="ru-RU" sz="2500" dirty="0" smtClean="0"/>
              <a:t>, состояния после пересадки органов и тканей, рассеянный склероз и болезнь Гоше.</a:t>
            </a:r>
            <a:endParaRPr lang="ru-RU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категории граждан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1) инвалиды войны;</a:t>
            </a:r>
          </a:p>
          <a:p>
            <a:pPr algn="just">
              <a:buNone/>
            </a:pPr>
            <a:r>
              <a:rPr lang="ru-RU" sz="2000" dirty="0" smtClean="0"/>
              <a:t>2) участники Великой Отечественной войны;</a:t>
            </a:r>
          </a:p>
          <a:p>
            <a:pPr algn="just">
              <a:buNone/>
            </a:pPr>
            <a:r>
              <a:rPr lang="ru-RU" sz="2000" dirty="0" smtClean="0"/>
              <a:t>3) ветераны боевых действий;</a:t>
            </a:r>
          </a:p>
          <a:p>
            <a:pPr algn="just">
              <a:buNone/>
            </a:pPr>
            <a:r>
              <a:rPr lang="ru-RU" sz="2000" dirty="0" smtClean="0"/>
              <a:t>4) военнослужащие, проходившие военную службу в воинских частях,, не входивших в состав действующей армии, в период с 22 июня 1941 г. по 3 сентября 1945 г. не менее 6 </a:t>
            </a:r>
            <a:r>
              <a:rPr lang="ru-RU" sz="2000" dirty="0" err="1" smtClean="0"/>
              <a:t>мес</a:t>
            </a:r>
            <a:r>
              <a:rPr lang="ru-RU" sz="2000" dirty="0" smtClean="0"/>
              <a:t>,;</a:t>
            </a:r>
          </a:p>
          <a:p>
            <a:pPr algn="just">
              <a:buNone/>
            </a:pPr>
            <a:r>
              <a:rPr lang="ru-RU" sz="2000" dirty="0" smtClean="0"/>
              <a:t>5) лица, награжденные знаком «Жителю блокадного Ленинграда»;</a:t>
            </a:r>
          </a:p>
          <a:p>
            <a:pPr algn="just">
              <a:buNone/>
            </a:pPr>
            <a:r>
              <a:rPr lang="ru-RU" sz="2000" dirty="0" smtClean="0"/>
              <a:t>6) лица, работавшие в период Великой Отечественной войны на объектах противовоздушной обороны, местной противовоздушной обороны;</a:t>
            </a:r>
          </a:p>
          <a:p>
            <a:pPr algn="just">
              <a:buNone/>
            </a:pPr>
            <a:r>
              <a:rPr lang="ru-RU" sz="2000" dirty="0" smtClean="0"/>
              <a:t>7) члены семей погибших (умерших) инвалидов войны, участников Великой Отечественной войны и ветеранов боевых действий, члены семей погибших в Великой Отечественной войне лиц из числа личного состава групп самозащиты объектовых и аварийных команд местной противовоздушной обороны, а также члены семей погибших работников госпиталей и больниц города Ленинграда;</a:t>
            </a:r>
          </a:p>
          <a:p>
            <a:pPr algn="just">
              <a:buNone/>
            </a:pPr>
            <a:r>
              <a:rPr lang="ru-RU" sz="2000" dirty="0" smtClean="0"/>
              <a:t>8) инвалиды;</a:t>
            </a:r>
          </a:p>
          <a:p>
            <a:pPr algn="just">
              <a:buNone/>
            </a:pPr>
            <a:r>
              <a:rPr lang="ru-RU" sz="2000" dirty="0" smtClean="0"/>
              <a:t>9) дети-инвалиды.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В состав набора социальных услуг, предоставляемого этим гражданам, включается: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864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дополнительная бесплатная медицинская помощь, в том числе предусматривающая обеспечение необходимыми лекарственными средствами, изделиями медицинского назначения, а также специализированными продуктами лечебного питания для детей-инвалидов в соответствии со стандартами медицинской помощи по рецептам врача (фельдшера);</a:t>
            </a:r>
          </a:p>
          <a:p>
            <a:r>
              <a:rPr lang="ru-RU" dirty="0" smtClean="0"/>
              <a:t>предоставление при наличии медицинских показаний путевки на санаторно-курортное лечение;</a:t>
            </a:r>
          </a:p>
          <a:p>
            <a:r>
              <a:rPr lang="ru-RU" dirty="0" smtClean="0"/>
              <a:t>бесплатный проезд на пригородном железнодорожном транспорте, а также на междугородном транспорте к месту лечения и обратно.</a:t>
            </a:r>
          </a:p>
          <a:p>
            <a:pPr>
              <a:buNone/>
            </a:pPr>
            <a:r>
              <a:rPr lang="ru-RU" dirty="0" smtClean="0"/>
              <a:t>Эти девять категорий граждан - федеральные льготники, которым предоставляются меры социальной поддержки в виде набора социальных услуг за счет средств федерального бюджета.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 Фармацевтическая организация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867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Обеспечение лекарственными средствами отдельных категорий граждан, имеющими  право на бесплатное их получение при амбулаторном лечении осуществляют фармацевтические организации (</a:t>
            </a:r>
            <a:r>
              <a:rPr lang="ru-RU" dirty="0" err="1" smtClean="0"/>
              <a:t>ФО</a:t>
            </a:r>
            <a:r>
              <a:rPr lang="ru-RU" dirty="0" smtClean="0"/>
              <a:t>). В качестве </a:t>
            </a:r>
            <a:r>
              <a:rPr lang="ru-RU" dirty="0" err="1" smtClean="0"/>
              <a:t>ФО</a:t>
            </a:r>
            <a:r>
              <a:rPr lang="ru-RU" dirty="0" smtClean="0"/>
              <a:t> могут выступать крупные российские дистрибьюторы </a:t>
            </a:r>
            <a:r>
              <a:rPr lang="ru-RU" dirty="0" err="1" smtClean="0"/>
              <a:t>ЛП</a:t>
            </a:r>
            <a:r>
              <a:rPr lang="ru-RU" dirty="0" smtClean="0"/>
              <a:t>, аптечные склады регионального значения любой формы собственности, имеющие лицензии на оптовую реализацию </a:t>
            </a:r>
            <a:r>
              <a:rPr lang="ru-RU" dirty="0" err="1" smtClean="0"/>
              <a:t>ЛП</a:t>
            </a:r>
            <a:r>
              <a:rPr lang="ru-RU" dirty="0" smtClean="0"/>
              <a:t>, на них возложена обязанность по реализации </a:t>
            </a:r>
            <a:r>
              <a:rPr lang="ru-RU" dirty="0" err="1" smtClean="0"/>
              <a:t>ОНЛС</a:t>
            </a:r>
            <a:r>
              <a:rPr lang="ru-RU" dirty="0" smtClean="0"/>
              <a:t> по всей территории РФ.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  Фармацевтическая организация</a:t>
            </a:r>
            <a:r>
              <a:rPr lang="en-US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заключает договоры с производителями </a:t>
            </a:r>
            <a:r>
              <a:rPr lang="ru-RU" dirty="0" err="1" smtClean="0"/>
              <a:t>ЛП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обеспечивает наличие полного ассортимента необходимых </a:t>
            </a:r>
            <a:r>
              <a:rPr lang="ru-RU" dirty="0" err="1" smtClean="0"/>
              <a:t>ЛП</a:t>
            </a:r>
            <a:r>
              <a:rPr lang="ru-RU" dirty="0" smtClean="0"/>
              <a:t> для </a:t>
            </a:r>
            <a:r>
              <a:rPr lang="ru-RU" dirty="0" err="1" smtClean="0"/>
              <a:t>ОНЛС</a:t>
            </a:r>
            <a:r>
              <a:rPr lang="ru-RU" dirty="0" smtClean="0"/>
              <a:t> на закрепленной территории;</a:t>
            </a:r>
          </a:p>
          <a:p>
            <a:pPr lvl="0">
              <a:buNone/>
            </a:pPr>
            <a:r>
              <a:rPr lang="ru-RU" dirty="0" smtClean="0"/>
              <a:t>обеспечивает сохранение качества </a:t>
            </a:r>
            <a:r>
              <a:rPr lang="ru-RU" dirty="0" err="1" smtClean="0"/>
              <a:t>ЛП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заключает договоры с аптечными организациями для организации отпуска </a:t>
            </a:r>
            <a:r>
              <a:rPr lang="ru-RU" dirty="0" err="1" smtClean="0"/>
              <a:t>ЛП</a:t>
            </a:r>
            <a:r>
              <a:rPr lang="ru-RU" dirty="0" smtClean="0"/>
              <a:t> по рецептам врачей (фельдшеров);</a:t>
            </a:r>
          </a:p>
          <a:p>
            <a:pPr lvl="0">
              <a:buNone/>
            </a:pPr>
            <a:r>
              <a:rPr lang="ru-RU" dirty="0" smtClean="0"/>
              <a:t>обеспечивает взаимодействие с участниками </a:t>
            </a:r>
            <a:r>
              <a:rPr lang="ru-RU" dirty="0" err="1" smtClean="0"/>
              <a:t>ОНЛС</a:t>
            </a:r>
            <a:r>
              <a:rPr lang="ru-RU" dirty="0" smtClean="0"/>
              <a:t> ;</a:t>
            </a:r>
          </a:p>
          <a:p>
            <a:pPr lvl="0">
              <a:buNone/>
            </a:pPr>
            <a:r>
              <a:rPr lang="ru-RU" dirty="0" smtClean="0"/>
              <a:t>обеспечивает ведение персонифицированного учета рецептов по </a:t>
            </a:r>
            <a:r>
              <a:rPr lang="ru-RU" dirty="0" err="1" smtClean="0"/>
              <a:t>ОНЛС</a:t>
            </a:r>
            <a:r>
              <a:rPr lang="ru-RU" dirty="0" smtClean="0"/>
              <a:t> и отпущенных </a:t>
            </a:r>
            <a:r>
              <a:rPr lang="ru-RU" dirty="0" err="1" smtClean="0"/>
              <a:t>ЛП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ru-RU" dirty="0" smtClean="0"/>
              <a:t>формирует отчетность в установленном порядке;</a:t>
            </a:r>
          </a:p>
          <a:p>
            <a:pPr>
              <a:buNone/>
            </a:pPr>
            <a:r>
              <a:rPr lang="ru-RU" dirty="0" smtClean="0"/>
              <a:t>оплачивает услуги аптечных организаций по отпуску </a:t>
            </a:r>
            <a:r>
              <a:rPr lang="ru-RU" dirty="0" err="1" smtClean="0"/>
              <a:t>ЛП</a:t>
            </a:r>
            <a:r>
              <a:rPr lang="ru-RU" dirty="0" smtClean="0"/>
              <a:t> по рецептам.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Назначение </a:t>
            </a:r>
            <a:r>
              <a:rPr lang="ru-RU" sz="2400" b="1" dirty="0" err="1" smtClean="0"/>
              <a:t>ЛП</a:t>
            </a:r>
            <a:r>
              <a:rPr lang="ru-RU" sz="2400" b="1" dirty="0" smtClean="0"/>
              <a:t> гражданам, имеющим право на бесплатное получение лекарственных препаратов или получение лекарственных препаратов со скидкой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4864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35. При оказании первичной медико-санитарной помощи назначение медицинским работником на основе клинических рекомендаций и с учетом стандартов медицинской помощи &lt;17&gt; лекарственных препаратов, отпускаемых бесплатно или со скидкой, гражданам, имеющим право на обеспечение лекарственными препаратами за счет средств бюджетных ассигнований федерального бюджета и бюджетов субъектов Российской Федерации, осуществляется на рецептурном бланке </a:t>
            </a:r>
            <a:r>
              <a:rPr lang="ru-RU" sz="1100" dirty="0" smtClean="0">
                <a:hlinkClick r:id="rId2" action="ppaction://hlinkfile"/>
              </a:rPr>
              <a:t>N 148-1/у-04(л)</a:t>
            </a:r>
            <a:r>
              <a:rPr lang="ru-RU" sz="1100" dirty="0" smtClean="0"/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При </a:t>
            </a:r>
            <a:r>
              <a:rPr lang="ru-RU" sz="1100" dirty="0" smtClean="0"/>
              <a:t>оформлении рецепта на бланке </a:t>
            </a:r>
            <a:r>
              <a:rPr lang="ru-RU" sz="1100" dirty="0" smtClean="0">
                <a:hlinkClick r:id="rId3" action="ppaction://hlinkfile"/>
              </a:rPr>
              <a:t>формы N 148-1/у-04(л)</a:t>
            </a:r>
            <a:r>
              <a:rPr lang="ru-RU" sz="1100" dirty="0" smtClean="0"/>
              <a:t> на бумажном носителе оформляются два экземпляра, один из которых остается в аптечной организации, второй - в медицинской документации пациента.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36. Право назначать лекарственные препараты гражданам, имеющим право на бесплатное получение лекарственных препаратов или получение лекарственных препаратов со скидкой, также имеют: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1) медицинские работники, работающие в медицинской организации по совместительству (в пределах своей компетенции);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2) медицинские работники стационарных организаций социального обслуживания при наличии лицензии на осуществление медицинской деятельности &lt;18&gt;, предусматривающей выполнение работ (оказание услуг) по оказанию первичной медико-санитарной помощи в амбулаторных условиях (независимо от ведомственной принадлежности);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</a:t>
            </a:r>
            <a:r>
              <a:rPr lang="ru-RU" sz="1100" dirty="0" smtClean="0"/>
              <a:t>) медицинские работники медицинских организаций, оказывающих первичную медико-санитарную помощь, подведомственных федеральным органам исполнительной власти или органам исполнительной власти субъектов Российской Федерации;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4) индивидуальные предприниматели, осуществляющие медицинскую деятельность и включенные в реестр медицинских организаций, осуществляющих деятельность в сфере обязательного медицинского страхования.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37. При назначении лекарственных препаратов гражданам, имеющим право на бесплатное получение лекарственных препаратов или получение лекарственных препаратов со скидкой, в рецепте указывается номер телефона, по которому работник аптечной организации при необходимости может согласовать с медицинским работником замену лекарственного препарата.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38. Назначение наркотических и психотропных лекарственных препаратов </a:t>
            </a:r>
            <a:r>
              <a:rPr lang="ru-RU" sz="1100" dirty="0" smtClean="0">
                <a:hlinkClick r:id="rId4"/>
              </a:rPr>
              <a:t>списка II</a:t>
            </a:r>
            <a:r>
              <a:rPr lang="ru-RU" sz="1100" dirty="0" smtClean="0"/>
              <a:t> Перечня (за исключением лекарственных препаратов в виде </a:t>
            </a:r>
            <a:r>
              <a:rPr lang="ru-RU" sz="1100" dirty="0" err="1" smtClean="0"/>
              <a:t>трансдермальных</a:t>
            </a:r>
            <a:r>
              <a:rPr lang="ru-RU" sz="1100" dirty="0" smtClean="0"/>
              <a:t> терапевтических систем, а также лекарственных препаратов, содержащих наркотическое средство в сочетании с антагонистом </a:t>
            </a:r>
            <a:r>
              <a:rPr lang="ru-RU" sz="1100" dirty="0" err="1" smtClean="0"/>
              <a:t>опиоидных</a:t>
            </a:r>
            <a:r>
              <a:rPr lang="ru-RU" sz="1100" dirty="0" smtClean="0"/>
              <a:t> рецепторов) гражданам, имеющим право на бесплатное получение лекарственных препаратов или получения лекарственных препаратов со скидкой, осуществляется на рецептурном бланке </a:t>
            </a:r>
            <a:r>
              <a:rPr lang="ru-RU" sz="1100" dirty="0" smtClean="0">
                <a:hlinkClick r:id="rId5" action="ppaction://hlinkfile"/>
              </a:rPr>
              <a:t>формы N 107/</a:t>
            </a:r>
            <a:r>
              <a:rPr lang="ru-RU" sz="1100" dirty="0" err="1" smtClean="0">
                <a:hlinkClick r:id="rId6" action="ppaction://hlinkfile"/>
              </a:rPr>
              <a:t>у-НП</a:t>
            </a:r>
            <a:r>
              <a:rPr lang="ru-RU" sz="1100" dirty="0" smtClean="0"/>
              <a:t>, к которому дополнительно оформляется рецепт на рецептурном бланке </a:t>
            </a:r>
            <a:r>
              <a:rPr lang="ru-RU" sz="1100" dirty="0" smtClean="0">
                <a:hlinkClick r:id="rId7" action="ppaction://hlinkfile"/>
              </a:rPr>
              <a:t>формы N 148-1/у-04(л)</a:t>
            </a:r>
            <a:r>
              <a:rPr lang="ru-RU" sz="1100" dirty="0" smtClean="0"/>
              <a:t> (в двух экземплярах при оформлении на бумажном носителе).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100" dirty="0" smtClean="0"/>
              <a:t>39. Назначение наркотических и психотропных лекарственных препаратов </a:t>
            </a:r>
            <a:r>
              <a:rPr lang="ru-RU" sz="1100" dirty="0" smtClean="0">
                <a:hlinkClick r:id="rId4"/>
              </a:rPr>
              <a:t>списка II</a:t>
            </a:r>
            <a:r>
              <a:rPr lang="ru-RU" sz="1100" dirty="0" smtClean="0"/>
              <a:t> Перечня в виде </a:t>
            </a:r>
            <a:r>
              <a:rPr lang="ru-RU" sz="1100" dirty="0" err="1" smtClean="0"/>
              <a:t>трансдермальных</a:t>
            </a:r>
            <a:r>
              <a:rPr lang="ru-RU" sz="1100" dirty="0" smtClean="0"/>
              <a:t> терапевтических систем, наркотических лекарственных препаратов </a:t>
            </a:r>
            <a:r>
              <a:rPr lang="ru-RU" sz="1100" dirty="0" smtClean="0">
                <a:hlinkClick r:id="rId4"/>
              </a:rPr>
              <a:t>списка II</a:t>
            </a:r>
            <a:r>
              <a:rPr lang="ru-RU" sz="1100" dirty="0" smtClean="0"/>
              <a:t> Перечня, содержащих наркотическое средство в сочетании с антагонистом </a:t>
            </a:r>
            <a:r>
              <a:rPr lang="ru-RU" sz="1100" dirty="0" err="1" smtClean="0"/>
              <a:t>опиоидных</a:t>
            </a:r>
            <a:r>
              <a:rPr lang="ru-RU" sz="1100" dirty="0" smtClean="0"/>
              <a:t> рецепторов, психотропных лекарственных препаратов </a:t>
            </a:r>
            <a:r>
              <a:rPr lang="ru-RU" sz="1100" dirty="0" smtClean="0">
                <a:hlinkClick r:id="rId8"/>
              </a:rPr>
              <a:t>списка III</a:t>
            </a:r>
            <a:r>
              <a:rPr lang="ru-RU" sz="1100" dirty="0" smtClean="0"/>
              <a:t> Перечня, лекарственных препаратов, включенных в перечень ПКУ, содержащихся в </a:t>
            </a:r>
            <a:r>
              <a:rPr lang="ru-RU" sz="1100" dirty="0" smtClean="0">
                <a:hlinkClick r:id="rId9" action="ppaction://hlinkfile"/>
              </a:rPr>
              <a:t>подпункте 2 пункта 11</a:t>
            </a:r>
            <a:r>
              <a:rPr lang="ru-RU" sz="1100" dirty="0" smtClean="0"/>
              <a:t> настоящего Порядка, предназначенные для лечения граждан, имеющих право на бесплатное получение лекарственных препаратов или получение лекарственных препаратов со скидкой, осуществляется на рецептурных бланках </a:t>
            </a:r>
            <a:r>
              <a:rPr lang="ru-RU" sz="1100" dirty="0" smtClean="0">
                <a:hlinkClick r:id="rId10" action="ppaction://hlinkfile"/>
              </a:rPr>
              <a:t>форм N 107-1/у</a:t>
            </a:r>
            <a:r>
              <a:rPr lang="ru-RU" sz="1100" dirty="0" smtClean="0"/>
              <a:t> и </a:t>
            </a:r>
            <a:r>
              <a:rPr lang="ru-RU" sz="1100" dirty="0" smtClean="0">
                <a:hlinkClick r:id="rId11" action="ppaction://hlinkfile"/>
              </a:rPr>
              <a:t>N 148-1/у-88</a:t>
            </a:r>
            <a:r>
              <a:rPr lang="ru-RU" sz="1100" dirty="0" smtClean="0"/>
              <a:t>, к которым дополнительно оформляется рецепт на рецептурном бланке </a:t>
            </a:r>
            <a:r>
              <a:rPr lang="ru-RU" sz="1100" dirty="0" smtClean="0">
                <a:hlinkClick r:id="rId12" action="ppaction://hlinkfile"/>
              </a:rPr>
              <a:t>формы N 148-1/у-04(л)</a:t>
            </a:r>
            <a:r>
              <a:rPr lang="ru-RU" sz="1100" dirty="0" smtClean="0"/>
              <a:t> (в двух экземплярах при оформлении на бумажном носителе). </a:t>
            </a:r>
            <a:r>
              <a:rPr lang="ru-RU" sz="1100" dirty="0" err="1" smtClean="0"/>
              <a:t>анизации</a:t>
            </a:r>
            <a:r>
              <a:rPr lang="ru-RU" sz="1100" dirty="0" smtClean="0"/>
              <a:t> </a:t>
            </a:r>
            <a:r>
              <a:rPr lang="ru-RU" sz="1100" dirty="0" smtClean="0"/>
              <a:t>при необходимости может согласовать с медицинским работником замену ЛП.</a:t>
            </a:r>
            <a:endParaRPr lang="ru-RU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1831</Words>
  <Application>Microsoft Office PowerPoint</Application>
  <PresentationFormat>Экран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Бесплатный и льготный отпуск лекарственных препаратов в системе социального обеспечения</vt:lpstr>
      <vt:lpstr>НД</vt:lpstr>
      <vt:lpstr>ДЛО и ОНЛС</vt:lpstr>
      <vt:lpstr>статья 5 ФЗ от 23.11.2011 № 323-ФЗ «Об основах охраны здоровья граждан в Российской Федерации»,</vt:lpstr>
      <vt:lpstr>лица, имеющие право на льготы</vt:lpstr>
      <vt:lpstr>категории граждан</vt:lpstr>
      <vt:lpstr>В состав набора социальных услуг, предоставляемого этим гражданам, включается:</vt:lpstr>
      <vt:lpstr> Фармацевтическая организация</vt:lpstr>
      <vt:lpstr>Назначение ЛП гражданам, имеющим право на бесплатное получение лекарственных препаратов или получение лекарственных препаратов со скидкой</vt:lpstr>
      <vt:lpstr>Форма рецептурного бланка, основные и дополнительные реквизиты</vt:lpstr>
      <vt:lpstr>Аптечная организация выполняет следующие функции:  </vt:lpstr>
      <vt:lpstr>Оснащение</vt:lpstr>
      <vt:lpstr>Аптечная организация при бесплатном отпуске ЛП обязана:</vt:lpstr>
      <vt:lpstr>Аптечная организация заполняет: </vt:lpstr>
      <vt:lpstr>Контроль обоснованности отпуска ЛП по бесплатным рецептам</vt:lpstr>
      <vt:lpstr>Организация обеспечения временно отсутствующими препаратами</vt:lpstr>
      <vt:lpstr>Отчетность аптеки по отпуску лекарственных средств в рамках системы лекарственного обеспечения лиц, имеющих право на льготы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Бесплатный и льготный отпуск лекарственных препаратов в системе социального обеспечения</dc:title>
  <dc:creator>777</dc:creator>
  <cp:lastModifiedBy>Панда</cp:lastModifiedBy>
  <cp:revision>52</cp:revision>
  <dcterms:created xsi:type="dcterms:W3CDTF">2020-10-19T19:02:19Z</dcterms:created>
  <dcterms:modified xsi:type="dcterms:W3CDTF">2022-10-14T05:36:07Z</dcterms:modified>
</cp:coreProperties>
</file>