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</p:sldMasterIdLst>
  <p:notesMasterIdLst>
    <p:notesMasterId r:id="rId66"/>
  </p:notesMasterIdLst>
  <p:handoutMasterIdLst>
    <p:handoutMasterId r:id="rId67"/>
  </p:handoutMasterIdLst>
  <p:sldIdLst>
    <p:sldId id="257" r:id="rId2"/>
    <p:sldId id="277" r:id="rId3"/>
    <p:sldId id="285" r:id="rId4"/>
    <p:sldId id="286" r:id="rId5"/>
    <p:sldId id="287" r:id="rId6"/>
    <p:sldId id="278" r:id="rId7"/>
    <p:sldId id="288" r:id="rId8"/>
    <p:sldId id="290" r:id="rId9"/>
    <p:sldId id="299" r:id="rId10"/>
    <p:sldId id="301" r:id="rId11"/>
    <p:sldId id="300" r:id="rId12"/>
    <p:sldId id="302" r:id="rId13"/>
    <p:sldId id="279" r:id="rId14"/>
    <p:sldId id="292" r:id="rId15"/>
    <p:sldId id="293" r:id="rId16"/>
    <p:sldId id="298" r:id="rId17"/>
    <p:sldId id="305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316" r:id="rId29"/>
    <p:sldId id="317" r:id="rId30"/>
    <p:sldId id="318" r:id="rId31"/>
    <p:sldId id="319" r:id="rId32"/>
    <p:sldId id="320" r:id="rId33"/>
    <p:sldId id="321" r:id="rId34"/>
    <p:sldId id="322" r:id="rId35"/>
    <p:sldId id="323" r:id="rId36"/>
    <p:sldId id="324" r:id="rId37"/>
    <p:sldId id="325" r:id="rId38"/>
    <p:sldId id="326" r:id="rId39"/>
    <p:sldId id="327" r:id="rId40"/>
    <p:sldId id="328" r:id="rId41"/>
    <p:sldId id="329" r:id="rId42"/>
    <p:sldId id="330" r:id="rId43"/>
    <p:sldId id="331" r:id="rId44"/>
    <p:sldId id="332" r:id="rId45"/>
    <p:sldId id="333" r:id="rId46"/>
    <p:sldId id="334" r:id="rId47"/>
    <p:sldId id="335" r:id="rId48"/>
    <p:sldId id="336" r:id="rId49"/>
    <p:sldId id="337" r:id="rId50"/>
    <p:sldId id="338" r:id="rId51"/>
    <p:sldId id="339" r:id="rId52"/>
    <p:sldId id="340" r:id="rId53"/>
    <p:sldId id="341" r:id="rId54"/>
    <p:sldId id="342" r:id="rId55"/>
    <p:sldId id="343" r:id="rId56"/>
    <p:sldId id="344" r:id="rId57"/>
    <p:sldId id="345" r:id="rId58"/>
    <p:sldId id="346" r:id="rId59"/>
    <p:sldId id="347" r:id="rId60"/>
    <p:sldId id="348" r:id="rId61"/>
    <p:sldId id="349" r:id="rId62"/>
    <p:sldId id="350" r:id="rId63"/>
    <p:sldId id="351" r:id="rId64"/>
    <p:sldId id="352" r:id="rId6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66"/>
    <a:srgbClr val="FF9933"/>
    <a:srgbClr val="FFFF00"/>
    <a:srgbClr val="006600"/>
    <a:srgbClr val="FFCC99"/>
    <a:srgbClr val="99CCFF"/>
    <a:srgbClr val="0000FF"/>
    <a:srgbClr val="FF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6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16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87368F0D-3969-4AA0-AD67-5684FAAD38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536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9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229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229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Times New Roman" pitchFamily="18" charset="0"/>
              </a:defRPr>
            </a:lvl1pPr>
          </a:lstStyle>
          <a:p>
            <a:pPr>
              <a:defRPr/>
            </a:pPr>
            <a:fld id="{7E711102-5875-46FC-B542-8EB5A49A89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7640FFC-9012-4224-8B4E-D748FAB74725}" type="slidenum">
              <a:rPr lang="ru-RU"/>
              <a:pPr/>
              <a:t>2</a:t>
            </a:fld>
            <a:endParaRPr lang="ru-RU"/>
          </a:p>
        </p:txBody>
      </p:sp>
      <p:sp>
        <p:nvSpPr>
          <p:cNvPr id="19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6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ru-RU" smtClean="0"/>
              <a:t>25 Тема БРО Картинки расшифровка (</a:t>
            </a:r>
            <a:r>
              <a:rPr lang="en-US" smtClean="0"/>
              <a:t>OTC</a:t>
            </a:r>
            <a:r>
              <a:rPr lang="ru-RU" smtClean="0"/>
              <a:t>)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8E1B7DD-6BB1-455C-800B-E094E792963D}" type="slidenum">
              <a:rPr lang="ru-RU"/>
              <a:pPr/>
              <a:t>6</a:t>
            </a:fld>
            <a:endParaRPr lang="ru-RU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en-US" smtClean="0"/>
              <a:t>26 </a:t>
            </a:r>
            <a:r>
              <a:rPr lang="ru-RU" smtClean="0"/>
              <a:t>Тема – Рынок ОТС – препаратов в разных странах %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14B8EA-3DF4-447A-A1CD-9065B631BE3C}" type="slidenum">
              <a:rPr lang="ru-RU"/>
              <a:pPr/>
              <a:t>8</a:t>
            </a:fld>
            <a:endParaRPr lang="ru-RU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ru-RU" smtClean="0"/>
              <a:t>28 Тема – Ассортимент рынка ЛС безрецептурного отпуска (лидирующие группы) (символы)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D260DCB-97BA-4F2B-BE95-DF3FF3DEA66F}" type="slidenum">
              <a:rPr lang="ru-RU"/>
              <a:pPr/>
              <a:t>13</a:t>
            </a:fld>
            <a:endParaRPr lang="ru-RU"/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r>
              <a:rPr lang="ru-RU" smtClean="0"/>
              <a:t>27 Тема ВОЗ – самолечение, корректировка, домашние средства …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E98DA7-482E-4F3F-AE32-2281278B38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332B9-2D1A-4073-8520-8CDA56D7B7D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F3C0F2-FBBE-4125-B7F0-F3187898F18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430B46-1D37-494C-9DFA-19373B6422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C91CB4-9A90-4FF9-9C6F-2A0BDDD702E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Заголовок, текст и 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0F42D-92BE-42E3-902A-DFB6077B581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79551-27C2-4008-85C1-AA3FC18BF40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E86CE6-D445-4F0F-AB73-C70B863CAB5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C772-81AF-487C-9E51-B8ABA0BA33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82B99-4E1D-4833-9F2F-5A9F32488AE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A03EF5-602A-4DF0-8219-EA157089FB7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968585-3976-42B4-A568-46B5B18072D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B7E612-08A8-4B90-BC5D-65CE7D3F41A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D9BB7-B770-4D39-8CA8-2CD25A8CA44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35AC47-78BC-491E-8B4D-DE21092F80A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chemeClr val="accent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9220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21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4657414B-FC5E-4FFF-9E1A-14BC138EB3B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  <p:sldLayoutId id="2147483665" r:id="rId14"/>
    <p:sldLayoutId id="2147483666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rgbClr val="99CCFF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684213" y="1757854"/>
            <a:ext cx="8064500" cy="4188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ctr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4000" dirty="0"/>
              <a:t>Безрецептурный отпуск лекарственных препаратов и других товаров аптечного </a:t>
            </a:r>
            <a:r>
              <a:rPr lang="ru-RU" sz="4000" dirty="0" smtClean="0"/>
              <a:t>ассортимента. Принципы </a:t>
            </a:r>
            <a:r>
              <a:rPr lang="ru-RU" sz="4000" dirty="0" err="1" smtClean="0"/>
              <a:t>мерчандайзинга</a:t>
            </a:r>
            <a:endParaRPr lang="ru-RU" sz="4000" b="1" dirty="0" smtClean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r">
              <a:lnSpc>
                <a:spcPct val="120000"/>
              </a:lnSpc>
            </a:pPr>
            <a:r>
              <a:rPr lang="ru-RU" sz="2400" b="1" dirty="0" smtClean="0">
                <a:solidFill>
                  <a:srgbClr val="FF3399"/>
                </a:solidFill>
              </a:rPr>
              <a:t>3 курс 5 семестр</a:t>
            </a:r>
            <a:endParaRPr lang="ru-RU" sz="2400" b="1" dirty="0">
              <a:solidFill>
                <a:srgbClr val="FF33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algn="just"/>
            <a:r>
              <a:rPr lang="ru-RU" sz="1800" b="1" dirty="0" err="1" smtClean="0"/>
              <a:t>Валеология</a:t>
            </a:r>
            <a:r>
              <a:rPr lang="ru-RU" sz="1800" b="1" dirty="0" smtClean="0"/>
              <a:t> есть </a:t>
            </a:r>
            <a:r>
              <a:rPr lang="ru-RU" sz="1800" b="1" dirty="0" err="1" smtClean="0"/>
              <a:t>межнаучное</a:t>
            </a:r>
            <a:r>
              <a:rPr lang="ru-RU" sz="1800" b="1" dirty="0" smtClean="0"/>
              <a:t> направление познаний о здоровье человека, о путях его обеспечения, формирования и сохранения в конкретных условиях жизнедеятельности. Как учебная дисциплина она представляет собой совокупность знаний о здоровье и о здоровом образе жизни человека.</a:t>
            </a:r>
          </a:p>
          <a:p>
            <a:pPr algn="just"/>
            <a:r>
              <a:rPr lang="ru-RU" sz="1800" b="1" i="1" dirty="0" err="1" smtClean="0"/>
              <a:t>Валеология</a:t>
            </a:r>
            <a:r>
              <a:rPr lang="ru-RU" sz="1800" i="1" dirty="0" smtClean="0"/>
              <a:t> — </a:t>
            </a:r>
            <a:r>
              <a:rPr lang="ru-RU" sz="1800" dirty="0" smtClean="0"/>
              <a:t>наука о формировании индивидуального здо­ровья, объединяющая различные подходы к его созданию и укреплению, выработанные практической медициной и другими науками.</a:t>
            </a:r>
          </a:p>
          <a:p>
            <a:pPr algn="just"/>
            <a:r>
              <a:rPr lang="ru-RU" sz="1800" i="1" dirty="0" smtClean="0"/>
              <a:t>Центральной проблемой </a:t>
            </a:r>
            <a:r>
              <a:rPr lang="ru-RU" sz="1800" i="1" dirty="0" err="1" smtClean="0"/>
              <a:t>валеологии</a:t>
            </a:r>
            <a:r>
              <a:rPr lang="ru-RU" sz="1800" i="1" dirty="0" smtClean="0"/>
              <a:t> является отношение к индивидуальному здоровью </a:t>
            </a:r>
            <a:r>
              <a:rPr lang="ru-RU" sz="1800" dirty="0" smtClean="0"/>
              <a:t>и воспитание культуры здоровья в процессе индивидуального развития личности.</a:t>
            </a:r>
          </a:p>
          <a:p>
            <a:pPr algn="just"/>
            <a:r>
              <a:rPr lang="ru-RU" sz="1800" i="1" dirty="0" smtClean="0"/>
              <a:t>Предметом </a:t>
            </a:r>
            <a:r>
              <a:rPr lang="ru-RU" sz="1800" i="1" dirty="0" err="1" smtClean="0"/>
              <a:t>валеологии</a:t>
            </a:r>
            <a:r>
              <a:rPr lang="ru-RU" sz="1800" i="1" dirty="0" smtClean="0"/>
              <a:t> являются индивидуальное здоровье и резервы здоровья </a:t>
            </a:r>
            <a:r>
              <a:rPr lang="ru-RU" sz="1800" dirty="0" smtClean="0"/>
              <a:t>человека, а также здоровый образ жизни. В этом состоит одно из важнейших отличий </a:t>
            </a:r>
            <a:r>
              <a:rPr lang="ru-RU" sz="1800" dirty="0" err="1" smtClean="0"/>
              <a:t>валеологии</a:t>
            </a:r>
            <a:r>
              <a:rPr lang="ru-RU" sz="1800" dirty="0" smtClean="0"/>
              <a:t> от профилактических медицинских дисциплин, рекомендации которых направлены на предупреждение болезней.</a:t>
            </a:r>
          </a:p>
          <a:p>
            <a:pPr algn="just"/>
            <a:r>
              <a:rPr lang="ru-RU" sz="1800" i="1" dirty="0" smtClean="0"/>
              <a:t>Объект </a:t>
            </a:r>
            <a:r>
              <a:rPr lang="ru-RU" sz="1800" i="1" dirty="0" err="1" smtClean="0"/>
              <a:t>валеологии</a:t>
            </a:r>
            <a:r>
              <a:rPr lang="ru-RU" sz="1800" i="1" dirty="0" smtClean="0"/>
              <a:t> – практически здоровый, а также находящийся в состоянии </a:t>
            </a:r>
            <a:r>
              <a:rPr lang="ru-RU" sz="1800" dirty="0" smtClean="0"/>
              <a:t>предболезни человек во всем безграничном многообразии его психофизиологического, </a:t>
            </a:r>
            <a:r>
              <a:rPr lang="ru-RU" sz="1800" dirty="0" err="1" smtClean="0"/>
              <a:t>социокультурного</a:t>
            </a:r>
            <a:r>
              <a:rPr lang="ru-RU" sz="1800" dirty="0" smtClean="0"/>
              <a:t> и других аспектов существования. </a:t>
            </a:r>
            <a:endParaRPr lang="ru-RU" sz="180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48501" y="274638"/>
            <a:ext cx="7046998" cy="585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/>
        <p:txBody>
          <a:bodyPr/>
          <a:lstStyle/>
          <a:p>
            <a:pPr algn="just">
              <a:buNone/>
            </a:pPr>
            <a:r>
              <a:rPr lang="ru-RU" sz="2400" dirty="0" smtClean="0"/>
              <a:t>Для создания и укрепления здоровья человека </a:t>
            </a:r>
            <a:r>
              <a:rPr lang="ru-RU" sz="2400" dirty="0" err="1" smtClean="0"/>
              <a:t>валеология</a:t>
            </a:r>
            <a:r>
              <a:rPr lang="ru-RU" sz="2400" dirty="0" smtClean="0"/>
              <a:t> рекомендует использовать:</a:t>
            </a:r>
          </a:p>
          <a:p>
            <a:pPr lvl="0" algn="just"/>
            <a:r>
              <a:rPr lang="ru-RU" sz="2400" b="1" dirty="0" smtClean="0"/>
              <a:t>Медикаментозные методы </a:t>
            </a:r>
            <a:r>
              <a:rPr lang="ru-RU" sz="2400" dirty="0" smtClean="0"/>
              <a:t>(лекарственные препараты для профилактики с большой широтой терапевтического действия, отсутствием отрицатель­ных эффектов, возможностью сочетания с другими препарата ми и назначения лицам разных возрастных групп и т.п.) </a:t>
            </a:r>
          </a:p>
          <a:p>
            <a:pPr algn="just"/>
            <a:r>
              <a:rPr lang="ru-RU" sz="2400" b="1" dirty="0" err="1" smtClean="0"/>
              <a:t>Немедикаментозные</a:t>
            </a:r>
            <a:r>
              <a:rPr lang="ru-RU" sz="2400" b="1" dirty="0" smtClean="0"/>
              <a:t> методы </a:t>
            </a:r>
            <a:r>
              <a:rPr lang="ru-RU" sz="2400" dirty="0" smtClean="0"/>
              <a:t>(регулярные занятия физической куль­турой, отказ от вредных привычек, рациональное питание, устранение стрессовых ситуаций в повседневной жизни и др.).</a:t>
            </a:r>
          </a:p>
          <a:p>
            <a:endParaRPr lang="ru-RU" sz="24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itrum"/>
          <p:cNvPicPr>
            <a:picLocks noChangeAspect="1" noChangeArrowheads="1"/>
          </p:cNvPicPr>
          <p:nvPr/>
        </p:nvPicPr>
        <p:blipFill>
          <a:blip r:embed="rId3" cstate="print">
            <a:lum bright="-12000" contrast="18000"/>
          </a:blip>
          <a:srcRect/>
          <a:stretch>
            <a:fillRect/>
          </a:stretch>
        </p:blipFill>
        <p:spPr bwMode="auto">
          <a:xfrm>
            <a:off x="5867400" y="260350"/>
            <a:ext cx="2895600" cy="221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19" name="Picture 3" descr="PILLS"/>
          <p:cNvPicPr>
            <a:picLocks noGrp="1" noChangeAspect="1" noChangeArrowheads="1"/>
          </p:cNvPicPr>
          <p:nvPr>
            <p:ph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308725" y="2808288"/>
            <a:ext cx="2584450" cy="3860800"/>
          </a:xfrm>
          <a:noFill/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228600" y="1557338"/>
            <a:ext cx="6503988" cy="3054350"/>
          </a:xfrm>
          <a:prstGeom prst="rect">
            <a:avLst/>
          </a:prstGeom>
          <a:solidFill>
            <a:srgbClr val="99CCFF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3200">
                <a:solidFill>
                  <a:srgbClr val="0000FF"/>
                </a:solidFill>
              </a:rPr>
              <a:t>Самолечение связано с самостоятельной и безопасной корректировкой болезненных состояний или принятием превентивных мер по их предотвращению</a:t>
            </a:r>
          </a:p>
        </p:txBody>
      </p:sp>
      <p:pic>
        <p:nvPicPr>
          <p:cNvPr id="9221" name="Picture 5" descr="wholog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-24000" contrast="12000"/>
          </a:blip>
          <a:srcRect/>
          <a:stretch>
            <a:fillRect/>
          </a:stretch>
        </p:blipFill>
        <p:spPr bwMode="auto">
          <a:xfrm>
            <a:off x="250825" y="4343400"/>
            <a:ext cx="2452688" cy="251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214282" y="274638"/>
            <a:ext cx="8715436" cy="6297634"/>
          </a:xfrm>
        </p:spPr>
        <p:txBody>
          <a:bodyPr/>
          <a:lstStyle/>
          <a:p>
            <a:pPr algn="just">
              <a:buNone/>
            </a:pPr>
            <a:r>
              <a:rPr lang="ru-RU" sz="2200" dirty="0" smtClean="0"/>
              <a:t>Лекарственные препараты безрецептурного отпуска позволяют легко и без обращения к врачу справиться со многими неприятными симптомами и некоторыми болезнями. Однако революция в самолечении, произошедшая в последние десятилетия в связи с появлением безопасных и эффективных лекарственных препаратов безрецептурного отпуска, требует от пациента наличия как минимум здравого смысла и ответственности (</a:t>
            </a:r>
            <a:r>
              <a:rPr lang="ru-RU" sz="2200" dirty="0" err="1" smtClean="0"/>
              <a:t>Асаул</a:t>
            </a:r>
            <a:r>
              <a:rPr lang="ru-RU" sz="2200" dirty="0" smtClean="0"/>
              <a:t> А.Н., 2009). Случайный </a:t>
            </a:r>
            <a:r>
              <a:rPr lang="ru-RU" sz="2200" dirty="0" err="1" smtClean="0"/>
              <a:t>неинформированный</a:t>
            </a:r>
            <a:r>
              <a:rPr lang="ru-RU" sz="2200" dirty="0" smtClean="0"/>
              <a:t> выбор лекарств не может быть основой самолечения. Потребитель должен получить как можно больше информации о назначении и правильном использовании лекарств. И в этом ему нужна помощь квалифицированного опытного посредника - в дополнение к стандартной информации на вкладыше, если она еще изложена в понятной и доступной форме. Таким посредником должен быть прежде всего провизор или фармацевт.</a:t>
            </a:r>
            <a:endParaRPr lang="ru-RU" sz="2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214282" y="274638"/>
            <a:ext cx="8715436" cy="6369072"/>
          </a:xfrm>
        </p:spPr>
        <p:txBody>
          <a:bodyPr/>
          <a:lstStyle/>
          <a:p>
            <a:pPr>
              <a:buNone/>
            </a:pPr>
            <a:r>
              <a:rPr lang="ru-RU" sz="2000" dirty="0" smtClean="0"/>
              <a:t>В условиях ответственного самолечения возрастает роль провизоров и фармацевтов. </a:t>
            </a:r>
          </a:p>
          <a:p>
            <a:pPr>
              <a:buNone/>
            </a:pPr>
            <a:r>
              <a:rPr lang="ru-RU" sz="2000" dirty="0" smtClean="0"/>
              <a:t>В обязанности специалиста аптеки в рамках самолечения входит:</a:t>
            </a:r>
          </a:p>
          <a:p>
            <a:pPr>
              <a:buNone/>
            </a:pPr>
            <a:r>
              <a:rPr lang="ru-RU" sz="2000" dirty="0" smtClean="0"/>
              <a:t>• выяснение симптомов заболевания;</a:t>
            </a:r>
          </a:p>
          <a:p>
            <a:pPr>
              <a:buNone/>
            </a:pPr>
            <a:r>
              <a:rPr lang="ru-RU" sz="2000" dirty="0" smtClean="0"/>
              <a:t>• выявление симптомов заболевания, требующих посещения врача;</a:t>
            </a:r>
          </a:p>
          <a:p>
            <a:pPr>
              <a:buNone/>
            </a:pPr>
            <a:r>
              <a:rPr lang="ru-RU" sz="2000" dirty="0" smtClean="0"/>
              <a:t>• рекомендация посещения врача при наличии таких симптомов;</a:t>
            </a:r>
          </a:p>
          <a:p>
            <a:pPr>
              <a:buNone/>
            </a:pPr>
            <a:r>
              <a:rPr lang="ru-RU" sz="2000" dirty="0" smtClean="0"/>
              <a:t>• выбор оптимальной лекарственной формы (таблетки, свечи, капли и т.п.), дозировки с учетом возраста и наличия сопутствующих заболеваний;</a:t>
            </a:r>
          </a:p>
          <a:p>
            <a:pPr>
              <a:buNone/>
            </a:pPr>
            <a:r>
              <a:rPr lang="ru-RU" sz="2000" dirty="0" smtClean="0"/>
              <a:t>• подбор и замена препарата аналогом;</a:t>
            </a:r>
          </a:p>
          <a:p>
            <a:pPr>
              <a:buNone/>
            </a:pPr>
            <a:r>
              <a:rPr lang="ru-RU" sz="2000" dirty="0" smtClean="0"/>
              <a:t>• информирование о правилах приема лекарственного средства, возможных побочных эффектах и взаимодействии препарата с другими лекарственными средствами;</a:t>
            </a:r>
          </a:p>
          <a:p>
            <a:pPr>
              <a:buNone/>
            </a:pPr>
            <a:r>
              <a:rPr lang="ru-RU" sz="2000" dirty="0" smtClean="0"/>
              <a:t>• информирование о правилах применения препаратов, сводящих к минимуму появление побочных эффектов и возможных аллергических реакций</a:t>
            </a:r>
            <a:endParaRPr lang="ru-RU" sz="20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642942"/>
          </a:xfrm>
        </p:spPr>
        <p:txBody>
          <a:bodyPr/>
          <a:lstStyle/>
          <a:p>
            <a:r>
              <a:rPr lang="ru-RU" sz="2400" b="1" dirty="0" smtClean="0"/>
              <a:t>Схема для консультации покупателя в аптечной организации</a:t>
            </a:r>
            <a:endParaRPr lang="ru-RU" sz="2400" b="1" dirty="0"/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785794"/>
            <a:ext cx="8786874" cy="585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AutoShape 5"/>
          <p:cNvSpPr>
            <a:spLocks noChangeArrowheads="1"/>
          </p:cNvSpPr>
          <p:nvPr/>
        </p:nvSpPr>
        <p:spPr bwMode="auto">
          <a:xfrm>
            <a:off x="160338" y="896938"/>
            <a:ext cx="8850312" cy="4859337"/>
          </a:xfrm>
          <a:prstGeom prst="roundRect">
            <a:avLst>
              <a:gd name="adj" fmla="val 16667"/>
            </a:avLst>
          </a:prstGeom>
          <a:solidFill>
            <a:srgbClr val="BBD6F9"/>
          </a:solidFill>
          <a:ln w="34925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3200" b="1">
                <a:solidFill>
                  <a:srgbClr val="FF0000"/>
                </a:solidFill>
              </a:rPr>
              <a:t>Мерчандайзинг (</a:t>
            </a:r>
            <a:r>
              <a:rPr lang="en-US" sz="3200" b="1" i="1">
                <a:solidFill>
                  <a:srgbClr val="FF0000"/>
                </a:solidFill>
              </a:rPr>
              <a:t>merchandising</a:t>
            </a:r>
            <a:r>
              <a:rPr lang="ru-RU" sz="3200" b="1">
                <a:solidFill>
                  <a:srgbClr val="FF0000"/>
                </a:solidFill>
              </a:rPr>
              <a:t>) –</a:t>
            </a:r>
            <a:r>
              <a:rPr lang="ru-RU" sz="3200" b="1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ru-RU" sz="2800" b="1">
                <a:solidFill>
                  <a:srgbClr val="0000FF"/>
                </a:solidFill>
              </a:rPr>
              <a:t>это комплекс маркетинговых мероприятий, осуществляемых в торговых помещениях при ведении розничной торговли и направленных на то, чтобы «подвести» покупателя к товару и создать благоприятную ситуацию, обеспечивающую вероятность совершения покупки</a:t>
            </a:r>
          </a:p>
          <a:p>
            <a:pPr algn="ctr"/>
            <a:endParaRPr lang="ru-RU" sz="2800" b="1">
              <a:solidFill>
                <a:srgbClr val="0000FF"/>
              </a:solidFill>
            </a:endParaRPr>
          </a:p>
          <a:p>
            <a:pPr algn="r"/>
            <a:r>
              <a:rPr lang="ru-RU" sz="2400" b="1" i="1">
                <a:solidFill>
                  <a:srgbClr val="0000FF"/>
                </a:solidFill>
              </a:rPr>
              <a:t>Е.П. Голубков (2001)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5"/>
          <p:cNvSpPr txBox="1">
            <a:spLocks noChangeArrowheads="1"/>
          </p:cNvSpPr>
          <p:nvPr/>
        </p:nvSpPr>
        <p:spPr bwMode="auto">
          <a:xfrm>
            <a:off x="323850" y="188913"/>
            <a:ext cx="8642350" cy="137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SzPct val="130000"/>
            </a:pPr>
            <a:r>
              <a:rPr lang="ru-RU" sz="2800">
                <a:solidFill>
                  <a:schemeClr val="accent2"/>
                </a:solidFill>
              </a:rPr>
              <a:t>Основное предназначение </a:t>
            </a:r>
            <a:r>
              <a:rPr lang="ru-RU" sz="2800" b="1">
                <a:solidFill>
                  <a:srgbClr val="FF0000"/>
                </a:solidFill>
              </a:rPr>
              <a:t>мерчандайзинга</a:t>
            </a:r>
            <a:r>
              <a:rPr lang="ru-RU" sz="2800">
                <a:solidFill>
                  <a:schemeClr val="accent2"/>
                </a:solidFill>
              </a:rPr>
              <a:t> – обратить внимание потенциального покупателя на товар, который желательно побыстрее продать</a:t>
            </a:r>
          </a:p>
        </p:txBody>
      </p:sp>
      <p:sp>
        <p:nvSpPr>
          <p:cNvPr id="4099" name="Text Box 6"/>
          <p:cNvSpPr txBox="1">
            <a:spLocks noChangeArrowheads="1"/>
          </p:cNvSpPr>
          <p:nvPr/>
        </p:nvSpPr>
        <p:spPr bwMode="auto">
          <a:xfrm>
            <a:off x="323850" y="4365625"/>
            <a:ext cx="8642350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SzPct val="130000"/>
            </a:pPr>
            <a:r>
              <a:rPr lang="ru-RU" sz="2800">
                <a:solidFill>
                  <a:schemeClr val="accent2"/>
                </a:solidFill>
              </a:rPr>
              <a:t>Основы </a:t>
            </a:r>
            <a:r>
              <a:rPr lang="ru-RU" sz="2800" b="1">
                <a:solidFill>
                  <a:srgbClr val="FF0000"/>
                </a:solidFill>
              </a:rPr>
              <a:t>мерчандайзинга</a:t>
            </a:r>
            <a:r>
              <a:rPr lang="ru-RU" sz="2800">
                <a:solidFill>
                  <a:schemeClr val="accent2"/>
                </a:solidFill>
              </a:rPr>
              <a:t> базируются на психологии поведения человека, на психофизиологических аспектах его поведения под воздействием внешних факторов среды</a:t>
            </a:r>
          </a:p>
        </p:txBody>
      </p:sp>
      <p:pic>
        <p:nvPicPr>
          <p:cNvPr id="4100" name="Picture 7" descr="118743870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71550" y="1557338"/>
            <a:ext cx="7345363" cy="2751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/>
          <p:cNvSpPr txBox="1">
            <a:spLocks noChangeArrowheads="1"/>
          </p:cNvSpPr>
          <p:nvPr/>
        </p:nvSpPr>
        <p:spPr bwMode="auto">
          <a:xfrm>
            <a:off x="250825" y="188913"/>
            <a:ext cx="864235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SzPct val="130000"/>
            </a:pPr>
            <a:r>
              <a:rPr lang="ru-RU" sz="2800" b="1"/>
              <a:t>Общий закон мерчандайзинга, определяющий благоприятные условия продаж:</a:t>
            </a:r>
          </a:p>
        </p:txBody>
      </p:sp>
      <p:sp>
        <p:nvSpPr>
          <p:cNvPr id="5123" name="Rectangle 6"/>
          <p:cNvSpPr>
            <a:spLocks noChangeArrowheads="1"/>
          </p:cNvSpPr>
          <p:nvPr/>
        </p:nvSpPr>
        <p:spPr bwMode="auto">
          <a:xfrm>
            <a:off x="323850" y="1125538"/>
            <a:ext cx="8605838" cy="2663825"/>
          </a:xfrm>
          <a:prstGeom prst="rect">
            <a:avLst/>
          </a:prstGeom>
          <a:solidFill>
            <a:srgbClr val="FFCCFF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800"/>
              <a:t>товары соответствующего </a:t>
            </a:r>
            <a:r>
              <a:rPr lang="ru-RU" sz="2800" b="1">
                <a:solidFill>
                  <a:srgbClr val="FF0000"/>
                </a:solidFill>
              </a:rPr>
              <a:t>наименования</a:t>
            </a:r>
            <a:r>
              <a:rPr lang="ru-RU" sz="2800"/>
              <a:t> </a:t>
            </a:r>
          </a:p>
          <a:p>
            <a:pPr algn="ctr"/>
            <a:r>
              <a:rPr lang="ru-RU" sz="2800"/>
              <a:t>в соответствующем </a:t>
            </a:r>
            <a:r>
              <a:rPr lang="ru-RU" sz="2800" b="1">
                <a:solidFill>
                  <a:srgbClr val="FF0000"/>
                </a:solidFill>
              </a:rPr>
              <a:t>количестве</a:t>
            </a:r>
            <a:r>
              <a:rPr lang="ru-RU" sz="2800"/>
              <a:t> с соответствующими </a:t>
            </a:r>
            <a:r>
              <a:rPr lang="ru-RU" sz="2800" b="1">
                <a:solidFill>
                  <a:srgbClr val="FF0000"/>
                </a:solidFill>
              </a:rPr>
              <a:t>ценами</a:t>
            </a:r>
            <a:r>
              <a:rPr lang="ru-RU" sz="2800"/>
              <a:t> должны </a:t>
            </a:r>
          </a:p>
          <a:p>
            <a:pPr algn="ctr"/>
            <a:r>
              <a:rPr lang="ru-RU" sz="2800"/>
              <a:t>быть в наличии в соответствующем </a:t>
            </a:r>
            <a:r>
              <a:rPr lang="ru-RU" sz="2800" b="1">
                <a:solidFill>
                  <a:srgbClr val="FF0000"/>
                </a:solidFill>
              </a:rPr>
              <a:t>месте</a:t>
            </a:r>
            <a:r>
              <a:rPr lang="ru-RU" sz="2800"/>
              <a:t> </a:t>
            </a:r>
          </a:p>
          <a:p>
            <a:pPr algn="ctr"/>
            <a:r>
              <a:rPr lang="ru-RU" sz="2800"/>
              <a:t>в соответствующее </a:t>
            </a:r>
            <a:r>
              <a:rPr lang="ru-RU" sz="2800" b="1">
                <a:solidFill>
                  <a:srgbClr val="FF0000"/>
                </a:solidFill>
              </a:rPr>
              <a:t>время</a:t>
            </a:r>
            <a:r>
              <a:rPr lang="ru-RU" sz="2800"/>
              <a:t> и </a:t>
            </a:r>
          </a:p>
          <a:p>
            <a:pPr algn="ctr"/>
            <a:r>
              <a:rPr lang="ru-RU" sz="2800"/>
              <a:t>с соответствующей </a:t>
            </a:r>
            <a:r>
              <a:rPr lang="ru-RU" sz="2800" b="1">
                <a:solidFill>
                  <a:srgbClr val="FF0000"/>
                </a:solidFill>
              </a:rPr>
              <a:t>рекламной поддержкой</a:t>
            </a:r>
          </a:p>
        </p:txBody>
      </p:sp>
      <p:pic>
        <p:nvPicPr>
          <p:cNvPr id="5124" name="Picture 7" descr="R - korotkevich2072!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92275" y="3875088"/>
            <a:ext cx="5759450" cy="266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chemeClr val="bg1"/>
          </a:fgClr>
          <a:bgClr>
            <a:srgbClr val="FFCC99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533400" y="304800"/>
            <a:ext cx="8077200" cy="3536950"/>
          </a:xfrm>
          <a:prstGeom prst="rect">
            <a:avLst/>
          </a:prstGeom>
          <a:solidFill>
            <a:srgbClr val="99CCFF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rgbClr val="FFFF00"/>
                </a:solidFill>
              </a:rPr>
              <a:t>Лекарственные средства</a:t>
            </a:r>
            <a:r>
              <a:rPr lang="ru-RU" sz="2800">
                <a:solidFill>
                  <a:srgbClr val="ABD1FF"/>
                </a:solidFill>
              </a:rPr>
              <a:t>, </a:t>
            </a:r>
            <a:r>
              <a:rPr lang="ru-RU" sz="2800">
                <a:solidFill>
                  <a:srgbClr val="008000"/>
                </a:solidFill>
              </a:rPr>
              <a:t>отпускаемые без рецепта врача</a:t>
            </a:r>
            <a:r>
              <a:rPr lang="ru-RU" sz="2800" b="1">
                <a:solidFill>
                  <a:srgbClr val="0000FF"/>
                </a:solidFill>
              </a:rPr>
              <a:t>, - </a:t>
            </a:r>
            <a:r>
              <a:rPr lang="ru-RU" sz="2800">
                <a:solidFill>
                  <a:srgbClr val="0000FF"/>
                </a:solidFill>
              </a:rPr>
              <a:t>это</a:t>
            </a:r>
            <a:r>
              <a:rPr lang="ru-RU" sz="2800">
                <a:solidFill>
                  <a:srgbClr val="B5D6FF"/>
                </a:solidFill>
              </a:rPr>
              <a:t> </a:t>
            </a:r>
            <a:r>
              <a:rPr lang="ru-RU" sz="2800">
                <a:solidFill>
                  <a:srgbClr val="FFFF00"/>
                </a:solidFill>
              </a:rPr>
              <a:t>средства</a:t>
            </a:r>
            <a:r>
              <a:rPr lang="ru-RU" sz="2800">
                <a:solidFill>
                  <a:srgbClr val="B5D6FF"/>
                </a:solidFill>
              </a:rPr>
              <a:t>, </a:t>
            </a:r>
            <a:r>
              <a:rPr lang="ru-RU" sz="2800">
                <a:solidFill>
                  <a:srgbClr val="008000"/>
                </a:solidFill>
              </a:rPr>
              <a:t>состав и действие которых</a:t>
            </a:r>
            <a:r>
              <a:rPr lang="ru-RU" sz="2800">
                <a:solidFill>
                  <a:srgbClr val="ABD1FF"/>
                </a:solidFill>
              </a:rPr>
              <a:t> </a:t>
            </a:r>
            <a:r>
              <a:rPr lang="ru-RU" sz="2800">
                <a:solidFill>
                  <a:srgbClr val="0000FF"/>
                </a:solidFill>
              </a:rPr>
              <a:t>при применении</a:t>
            </a:r>
            <a:r>
              <a:rPr lang="ru-RU" sz="2800">
                <a:solidFill>
                  <a:srgbClr val="ABD1FF"/>
                </a:solidFill>
              </a:rPr>
              <a:t> </a:t>
            </a:r>
            <a:r>
              <a:rPr lang="ru-RU" sz="2800">
                <a:solidFill>
                  <a:srgbClr val="FFFF00"/>
                </a:solidFill>
              </a:rPr>
              <a:t>в</a:t>
            </a:r>
            <a:r>
              <a:rPr lang="ru-RU" sz="2800">
                <a:solidFill>
                  <a:srgbClr val="FEFE88"/>
                </a:solidFill>
              </a:rPr>
              <a:t> </a:t>
            </a:r>
            <a:r>
              <a:rPr lang="ru-RU" sz="2800">
                <a:solidFill>
                  <a:srgbClr val="FFFF00"/>
                </a:solidFill>
              </a:rPr>
              <a:t>терапевтических дозах</a:t>
            </a:r>
            <a:r>
              <a:rPr lang="ru-RU" sz="2800">
                <a:solidFill>
                  <a:srgbClr val="0000FF"/>
                </a:solidFill>
              </a:rPr>
              <a:t>, указанных на упаковке и в инструкции по применению, доступной для понимания и соблюдаемой пациентом, обычно</a:t>
            </a:r>
            <a:r>
              <a:rPr lang="ru-RU" sz="2800">
                <a:solidFill>
                  <a:srgbClr val="ABD1FF"/>
                </a:solidFill>
              </a:rPr>
              <a:t> </a:t>
            </a:r>
            <a:r>
              <a:rPr lang="ru-RU" sz="2800">
                <a:solidFill>
                  <a:srgbClr val="FFFF00"/>
                </a:solidFill>
              </a:rPr>
              <a:t>не вызывают риска</a:t>
            </a:r>
            <a:r>
              <a:rPr lang="ru-RU" sz="2800">
                <a:solidFill>
                  <a:srgbClr val="ABD1FF"/>
                </a:solidFill>
              </a:rPr>
              <a:t> </a:t>
            </a:r>
            <a:r>
              <a:rPr lang="ru-RU" sz="2800">
                <a:solidFill>
                  <a:srgbClr val="0000FF"/>
                </a:solidFill>
              </a:rPr>
              <a:t>развития</a:t>
            </a:r>
            <a:r>
              <a:rPr lang="ru-RU" sz="2800">
                <a:solidFill>
                  <a:srgbClr val="ABD1FF"/>
                </a:solidFill>
              </a:rPr>
              <a:t> </a:t>
            </a:r>
            <a:r>
              <a:rPr lang="ru-RU" sz="2800">
                <a:solidFill>
                  <a:srgbClr val="FFFF00"/>
                </a:solidFill>
              </a:rPr>
              <a:t>осложнений</a:t>
            </a:r>
            <a:r>
              <a:rPr lang="ru-RU" sz="2800">
                <a:solidFill>
                  <a:srgbClr val="ABD1FF"/>
                </a:solidFill>
              </a:rPr>
              <a:t> </a:t>
            </a:r>
            <a:r>
              <a:rPr lang="ru-RU" sz="2800">
                <a:solidFill>
                  <a:srgbClr val="0000FF"/>
                </a:solidFill>
              </a:rPr>
              <a:t>и/или</a:t>
            </a:r>
            <a:r>
              <a:rPr lang="ru-RU" sz="2800">
                <a:solidFill>
                  <a:srgbClr val="ABD1FF"/>
                </a:solidFill>
              </a:rPr>
              <a:t> </a:t>
            </a:r>
            <a:r>
              <a:rPr lang="ru-RU" sz="2800">
                <a:solidFill>
                  <a:srgbClr val="FFFF00"/>
                </a:solidFill>
              </a:rPr>
              <a:t>побочных действий.</a:t>
            </a: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533400" y="4191000"/>
            <a:ext cx="8077200" cy="2255838"/>
          </a:xfrm>
          <a:prstGeom prst="rect">
            <a:avLst/>
          </a:prstGeom>
          <a:solidFill>
            <a:srgbClr val="99CCFF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 b="1">
                <a:solidFill>
                  <a:srgbClr val="FFFF00"/>
                </a:solidFill>
              </a:rPr>
              <a:t>Термин «</a:t>
            </a:r>
            <a:r>
              <a:rPr lang="en-US" sz="2800" b="1">
                <a:solidFill>
                  <a:srgbClr val="FFFF00"/>
                </a:solidFill>
              </a:rPr>
              <a:t>over-the-country (OTC) medicines</a:t>
            </a:r>
            <a:r>
              <a:rPr lang="ru-RU" sz="2800" b="1">
                <a:solidFill>
                  <a:srgbClr val="FFFF00"/>
                </a:solidFill>
              </a:rPr>
              <a:t>»</a:t>
            </a:r>
            <a:r>
              <a:rPr lang="en-US" sz="2800" b="1">
                <a:solidFill>
                  <a:srgbClr val="ABD1FF"/>
                </a:solidFill>
              </a:rPr>
              <a:t> </a:t>
            </a:r>
            <a:r>
              <a:rPr lang="ru-RU" sz="2800">
                <a:solidFill>
                  <a:srgbClr val="0000FF"/>
                </a:solidFill>
              </a:rPr>
              <a:t>включает</a:t>
            </a:r>
            <a:r>
              <a:rPr lang="ru-RU" sz="2800">
                <a:solidFill>
                  <a:srgbClr val="ABD1FF"/>
                </a:solidFill>
              </a:rPr>
              <a:t> </a:t>
            </a:r>
            <a:r>
              <a:rPr lang="ru-RU" sz="2800">
                <a:solidFill>
                  <a:srgbClr val="008000"/>
                </a:solidFill>
              </a:rPr>
              <a:t>обширный класс продуктов</a:t>
            </a:r>
            <a:r>
              <a:rPr lang="ru-RU" sz="2800">
                <a:solidFill>
                  <a:srgbClr val="ABD1FF"/>
                </a:solidFill>
              </a:rPr>
              <a:t>, </a:t>
            </a:r>
            <a:r>
              <a:rPr lang="ru-RU" sz="2800">
                <a:solidFill>
                  <a:srgbClr val="0000FF"/>
                </a:solidFill>
              </a:rPr>
              <a:t>используемых населением</a:t>
            </a:r>
            <a:r>
              <a:rPr lang="ru-RU" sz="2800">
                <a:solidFill>
                  <a:srgbClr val="ABD1FF"/>
                </a:solidFill>
              </a:rPr>
              <a:t> </a:t>
            </a:r>
            <a:r>
              <a:rPr lang="ru-RU" sz="2800">
                <a:solidFill>
                  <a:srgbClr val="008000"/>
                </a:solidFill>
              </a:rPr>
              <a:t>для самопомощи и самопрофилактики</a:t>
            </a:r>
            <a:r>
              <a:rPr lang="ru-RU" sz="2800">
                <a:solidFill>
                  <a:srgbClr val="ABD1FF"/>
                </a:solidFill>
              </a:rPr>
              <a:t> </a:t>
            </a:r>
            <a:r>
              <a:rPr lang="ru-RU" sz="2800">
                <a:solidFill>
                  <a:srgbClr val="0000FF"/>
                </a:solidFill>
              </a:rPr>
              <a:t>зарегистрированных в качестве ЛС и не являющихся таковыми</a:t>
            </a:r>
            <a:endParaRPr lang="ru-RU" sz="2800" b="1">
              <a:solidFill>
                <a:srgbClr val="0000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7" descr="21052-18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92725" y="3802063"/>
            <a:ext cx="3851275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179388" y="188913"/>
            <a:ext cx="8856662" cy="647700"/>
          </a:xfrm>
          <a:prstGeom prst="rect">
            <a:avLst/>
          </a:prstGeom>
          <a:solidFill>
            <a:srgbClr val="B1F0AC"/>
          </a:solidFill>
          <a:ln w="317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/>
              <a:t>Цели и задачи мерчандайзинга для покупателей:</a:t>
            </a:r>
          </a:p>
        </p:txBody>
      </p:sp>
      <p:sp>
        <p:nvSpPr>
          <p:cNvPr id="6148" name="Rectangle 6"/>
          <p:cNvSpPr>
            <a:spLocks noChangeArrowheads="1"/>
          </p:cNvSpPr>
          <p:nvPr/>
        </p:nvSpPr>
        <p:spPr bwMode="auto">
          <a:xfrm>
            <a:off x="179388" y="1341438"/>
            <a:ext cx="8713787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sz="2600"/>
              <a:t> </a:t>
            </a:r>
            <a:r>
              <a:rPr lang="ru-RU" sz="2400"/>
              <a:t>быстро выбрать новый товар;</a:t>
            </a:r>
          </a:p>
          <a:p>
            <a:pPr>
              <a:buFontTx/>
              <a:buChar char="•"/>
            </a:pPr>
            <a:endParaRPr lang="ru-RU" sz="1400"/>
          </a:p>
          <a:p>
            <a:pPr>
              <a:buFontTx/>
              <a:buChar char="•"/>
            </a:pPr>
            <a:r>
              <a:rPr lang="ru-RU" sz="2400"/>
              <a:t> совершить незапланированные покупки;</a:t>
            </a:r>
          </a:p>
          <a:p>
            <a:pPr>
              <a:buFontTx/>
              <a:buChar char="•"/>
            </a:pPr>
            <a:endParaRPr lang="ru-RU" sz="1400"/>
          </a:p>
          <a:p>
            <a:pPr>
              <a:buFontTx/>
              <a:buChar char="•"/>
            </a:pPr>
            <a:r>
              <a:rPr lang="ru-RU" sz="2400"/>
              <a:t> познакомиться с новой фармацевтической продукцией;</a:t>
            </a:r>
          </a:p>
          <a:p>
            <a:pPr>
              <a:buFontTx/>
              <a:buChar char="•"/>
            </a:pPr>
            <a:endParaRPr lang="ru-RU" sz="1400"/>
          </a:p>
          <a:p>
            <a:pPr>
              <a:buFontTx/>
              <a:buChar char="•"/>
            </a:pPr>
            <a:r>
              <a:rPr lang="ru-RU" sz="2400"/>
              <a:t> чувствовать свободу выбора товаров;</a:t>
            </a:r>
          </a:p>
          <a:p>
            <a:pPr>
              <a:buFontTx/>
              <a:buChar char="•"/>
            </a:pPr>
            <a:endParaRPr lang="ru-RU" sz="2400"/>
          </a:p>
          <a:p>
            <a:pPr>
              <a:buFontTx/>
              <a:buChar char="•"/>
            </a:pPr>
            <a:r>
              <a:rPr lang="ru-RU" sz="2400"/>
              <a:t> получить нужную консультацию </a:t>
            </a:r>
          </a:p>
          <a:p>
            <a:r>
              <a:rPr lang="ru-RU" sz="2400"/>
              <a:t>  у работников аптек;</a:t>
            </a:r>
          </a:p>
          <a:p>
            <a:pPr>
              <a:buFontTx/>
              <a:buChar char="•"/>
            </a:pPr>
            <a:endParaRPr lang="ru-RU" sz="2400"/>
          </a:p>
          <a:p>
            <a:pPr>
              <a:buFontTx/>
              <a:buChar char="•"/>
            </a:pPr>
            <a:r>
              <a:rPr lang="ru-RU" sz="2400"/>
              <a:t> получить положительный </a:t>
            </a:r>
          </a:p>
          <a:p>
            <a:r>
              <a:rPr lang="ru-RU" sz="2400"/>
              <a:t>  эмоциональный настрой на </a:t>
            </a:r>
          </a:p>
          <a:p>
            <a:r>
              <a:rPr lang="ru-RU" sz="2400"/>
              <a:t>  выздоровление.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aptek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51500" y="3284538"/>
            <a:ext cx="3241675" cy="324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5"/>
          <p:cNvSpPr>
            <a:spLocks noChangeArrowheads="1"/>
          </p:cNvSpPr>
          <p:nvPr/>
        </p:nvSpPr>
        <p:spPr bwMode="auto">
          <a:xfrm>
            <a:off x="323850" y="188913"/>
            <a:ext cx="8569325" cy="647700"/>
          </a:xfrm>
          <a:prstGeom prst="rect">
            <a:avLst/>
          </a:prstGeom>
          <a:solidFill>
            <a:srgbClr val="B1F0AC"/>
          </a:solidFill>
          <a:ln w="31750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 b="1"/>
              <a:t>Цели и задачи мерчандайзинга для аптеки:</a:t>
            </a:r>
          </a:p>
        </p:txBody>
      </p:sp>
      <p:sp>
        <p:nvSpPr>
          <p:cNvPr id="7172" name="Rectangle 6"/>
          <p:cNvSpPr>
            <a:spLocks noChangeArrowheads="1"/>
          </p:cNvSpPr>
          <p:nvPr/>
        </p:nvSpPr>
        <p:spPr bwMode="auto">
          <a:xfrm>
            <a:off x="250825" y="1341438"/>
            <a:ext cx="8642350" cy="477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ru-RU" sz="2600"/>
              <a:t> </a:t>
            </a:r>
            <a:r>
              <a:rPr lang="ru-RU" sz="2400"/>
              <a:t>увеличение объема продаж и прибыли;</a:t>
            </a:r>
          </a:p>
          <a:p>
            <a:pPr>
              <a:buFontTx/>
              <a:buChar char="•"/>
            </a:pPr>
            <a:endParaRPr lang="ru-RU" sz="1400"/>
          </a:p>
          <a:p>
            <a:pPr>
              <a:buFontTx/>
              <a:buChar char="•"/>
            </a:pPr>
            <a:r>
              <a:rPr lang="ru-RU" sz="2400"/>
              <a:t> формирование постоянной клиентуры и привлечение новых покупателей;</a:t>
            </a:r>
          </a:p>
          <a:p>
            <a:pPr>
              <a:buFontTx/>
              <a:buChar char="•"/>
            </a:pPr>
            <a:endParaRPr lang="ru-RU" sz="1400"/>
          </a:p>
          <a:p>
            <a:pPr>
              <a:buFontTx/>
              <a:buChar char="•"/>
            </a:pPr>
            <a:r>
              <a:rPr lang="ru-RU" sz="2400"/>
              <a:t> увеличение объема продаж незапланированных покупок;</a:t>
            </a:r>
          </a:p>
          <a:p>
            <a:pPr>
              <a:buFontTx/>
              <a:buChar char="•"/>
            </a:pPr>
            <a:endParaRPr lang="ru-RU" sz="1400"/>
          </a:p>
          <a:p>
            <a:pPr>
              <a:buFontTx/>
              <a:buChar char="•"/>
            </a:pPr>
            <a:r>
              <a:rPr lang="ru-RU" sz="2400"/>
              <a:t> улучшение качества обслуживания </a:t>
            </a:r>
          </a:p>
          <a:p>
            <a:r>
              <a:rPr lang="ru-RU" sz="2400"/>
              <a:t>  покупателей;</a:t>
            </a:r>
          </a:p>
          <a:p>
            <a:pPr>
              <a:buFontTx/>
              <a:buChar char="•"/>
            </a:pPr>
            <a:endParaRPr lang="ru-RU" sz="2400"/>
          </a:p>
          <a:p>
            <a:pPr>
              <a:buFontTx/>
              <a:buChar char="•"/>
            </a:pPr>
            <a:r>
              <a:rPr lang="ru-RU" sz="2400"/>
              <a:t> формирование положительного </a:t>
            </a:r>
          </a:p>
          <a:p>
            <a:r>
              <a:rPr lang="ru-RU" sz="2400"/>
              <a:t>  имиджа;</a:t>
            </a:r>
          </a:p>
          <a:p>
            <a:pPr>
              <a:buFontTx/>
              <a:buChar char="•"/>
            </a:pPr>
            <a:endParaRPr lang="ru-RU" sz="2400"/>
          </a:p>
          <a:p>
            <a:pPr>
              <a:buFontTx/>
              <a:buChar char="•"/>
            </a:pPr>
            <a:r>
              <a:rPr lang="ru-RU" sz="2400"/>
              <a:t> укрепление рыночных позиций.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ext Box 4"/>
          <p:cNvSpPr txBox="1">
            <a:spLocks noChangeArrowheads="1"/>
          </p:cNvSpPr>
          <p:nvPr/>
        </p:nvSpPr>
        <p:spPr bwMode="auto">
          <a:xfrm>
            <a:off x="1835150" y="6461125"/>
            <a:ext cx="8101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00FF"/>
                </a:solidFill>
              </a:rPr>
              <a:t>2. Цели и задачи мерчандайзинга для аптеки</a:t>
            </a:r>
          </a:p>
        </p:txBody>
      </p:sp>
      <p:sp>
        <p:nvSpPr>
          <p:cNvPr id="8195" name="Rectangle 5"/>
          <p:cNvSpPr>
            <a:spLocks noChangeArrowheads="1"/>
          </p:cNvSpPr>
          <p:nvPr/>
        </p:nvSpPr>
        <p:spPr bwMode="auto">
          <a:xfrm>
            <a:off x="323850" y="260350"/>
            <a:ext cx="8605838" cy="3167063"/>
          </a:xfrm>
          <a:prstGeom prst="rect">
            <a:avLst/>
          </a:prstGeom>
          <a:solidFill>
            <a:srgbClr val="99CCFF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800" b="1"/>
              <a:t>Особенность </a:t>
            </a:r>
            <a:r>
              <a:rPr lang="ru-RU" sz="2800" b="1">
                <a:solidFill>
                  <a:srgbClr val="FF0000"/>
                </a:solidFill>
              </a:rPr>
              <a:t>мерчандайзинга</a:t>
            </a:r>
            <a:r>
              <a:rPr lang="ru-RU" sz="2800" b="1"/>
              <a:t> в АП –</a:t>
            </a:r>
            <a:r>
              <a:rPr lang="ru-RU" sz="2800"/>
              <a:t> направленность на </a:t>
            </a:r>
          </a:p>
          <a:p>
            <a:pPr algn="ctr"/>
            <a:r>
              <a:rPr lang="ru-RU" sz="2800" b="1">
                <a:solidFill>
                  <a:srgbClr val="FF0000"/>
                </a:solidFill>
              </a:rPr>
              <a:t>препараты безрецептурного отпуска</a:t>
            </a:r>
            <a:r>
              <a:rPr lang="ru-RU" sz="2800"/>
              <a:t> </a:t>
            </a:r>
          </a:p>
          <a:p>
            <a:pPr algn="ctr"/>
            <a:r>
              <a:rPr lang="ru-RU" sz="2800"/>
              <a:t>и </a:t>
            </a:r>
          </a:p>
          <a:p>
            <a:pPr algn="ctr"/>
            <a:r>
              <a:rPr lang="ru-RU" sz="2800" b="1">
                <a:solidFill>
                  <a:srgbClr val="FF0000"/>
                </a:solidFill>
              </a:rPr>
              <a:t>парафармацевтическую продукцию</a:t>
            </a:r>
            <a:r>
              <a:rPr lang="ru-RU" sz="2800"/>
              <a:t>, </a:t>
            </a:r>
          </a:p>
          <a:p>
            <a:pPr algn="ctr"/>
            <a:r>
              <a:rPr lang="ru-RU" sz="2800"/>
              <a:t>т.е. те товары, выбирать которые может сам </a:t>
            </a:r>
            <a:r>
              <a:rPr lang="ru-RU" sz="2800" b="1">
                <a:solidFill>
                  <a:srgbClr val="FF0000"/>
                </a:solidFill>
              </a:rPr>
              <a:t>потребитель</a:t>
            </a:r>
          </a:p>
        </p:txBody>
      </p:sp>
      <p:pic>
        <p:nvPicPr>
          <p:cNvPr id="8196" name="Picture 6" descr="3889F_resize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16013" y="3644900"/>
            <a:ext cx="6985000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30" descr="right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0"/>
            <a:ext cx="6804025" cy="648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AutoShape 16"/>
          <p:cNvSpPr>
            <a:spLocks noChangeArrowheads="1"/>
          </p:cNvSpPr>
          <p:nvPr/>
        </p:nvSpPr>
        <p:spPr bwMode="auto">
          <a:xfrm>
            <a:off x="179388" y="1916113"/>
            <a:ext cx="2376487" cy="936625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Концепция </a:t>
            </a:r>
          </a:p>
          <a:p>
            <a:pPr algn="ctr"/>
            <a:r>
              <a:rPr lang="ru-RU" sz="2400" b="1"/>
              <a:t>места</a:t>
            </a:r>
          </a:p>
        </p:txBody>
      </p:sp>
      <p:sp>
        <p:nvSpPr>
          <p:cNvPr id="9220" name="AutoShape 17"/>
          <p:cNvSpPr>
            <a:spLocks noChangeArrowheads="1"/>
          </p:cNvSpPr>
          <p:nvPr/>
        </p:nvSpPr>
        <p:spPr bwMode="auto">
          <a:xfrm>
            <a:off x="6516688" y="2492375"/>
            <a:ext cx="2376487" cy="936625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Атмосфера </a:t>
            </a:r>
          </a:p>
          <a:p>
            <a:pPr algn="ctr"/>
            <a:r>
              <a:rPr lang="ru-RU" sz="2400" b="1"/>
              <a:t>торгового зала</a:t>
            </a:r>
          </a:p>
        </p:txBody>
      </p:sp>
      <p:sp>
        <p:nvSpPr>
          <p:cNvPr id="9221" name="Line 18"/>
          <p:cNvSpPr>
            <a:spLocks noChangeShapeType="1"/>
          </p:cNvSpPr>
          <p:nvPr/>
        </p:nvSpPr>
        <p:spPr bwMode="auto">
          <a:xfrm>
            <a:off x="1403350" y="908050"/>
            <a:ext cx="0" cy="10080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9222" name="Line 19"/>
          <p:cNvSpPr>
            <a:spLocks noChangeShapeType="1"/>
          </p:cNvSpPr>
          <p:nvPr/>
        </p:nvSpPr>
        <p:spPr bwMode="auto">
          <a:xfrm>
            <a:off x="7956550" y="908050"/>
            <a:ext cx="0" cy="1584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9223" name="AutoShape 20"/>
          <p:cNvSpPr>
            <a:spLocks noChangeArrowheads="1"/>
          </p:cNvSpPr>
          <p:nvPr/>
        </p:nvSpPr>
        <p:spPr bwMode="auto">
          <a:xfrm>
            <a:off x="2339975" y="333375"/>
            <a:ext cx="4679950" cy="1152525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/>
              <a:t>Мерчандайзинг в АП</a:t>
            </a:r>
          </a:p>
        </p:txBody>
      </p:sp>
      <p:sp>
        <p:nvSpPr>
          <p:cNvPr id="9224" name="Line 23"/>
          <p:cNvSpPr>
            <a:spLocks noChangeShapeType="1"/>
          </p:cNvSpPr>
          <p:nvPr/>
        </p:nvSpPr>
        <p:spPr bwMode="auto">
          <a:xfrm>
            <a:off x="1403350" y="908050"/>
            <a:ext cx="9366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225" name="Line 24"/>
          <p:cNvSpPr>
            <a:spLocks noChangeShapeType="1"/>
          </p:cNvSpPr>
          <p:nvPr/>
        </p:nvSpPr>
        <p:spPr bwMode="auto">
          <a:xfrm>
            <a:off x="7019925" y="908050"/>
            <a:ext cx="9366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226" name="Line 25"/>
          <p:cNvSpPr>
            <a:spLocks noChangeShapeType="1"/>
          </p:cNvSpPr>
          <p:nvPr/>
        </p:nvSpPr>
        <p:spPr bwMode="auto">
          <a:xfrm>
            <a:off x="2916238" y="1484313"/>
            <a:ext cx="0" cy="40322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9227" name="AutoShape 26"/>
          <p:cNvSpPr>
            <a:spLocks noChangeArrowheads="1"/>
          </p:cNvSpPr>
          <p:nvPr/>
        </p:nvSpPr>
        <p:spPr bwMode="auto">
          <a:xfrm>
            <a:off x="395288" y="5516563"/>
            <a:ext cx="3600450" cy="936625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Отдельные правила и </a:t>
            </a:r>
          </a:p>
          <a:p>
            <a:pPr algn="ctr"/>
            <a:r>
              <a:rPr lang="ru-RU" sz="2400" b="1"/>
              <a:t>принципы торговли</a:t>
            </a:r>
          </a:p>
        </p:txBody>
      </p:sp>
      <p:sp>
        <p:nvSpPr>
          <p:cNvPr id="9228" name="AutoShape 27"/>
          <p:cNvSpPr>
            <a:spLocks noChangeArrowheads="1"/>
          </p:cNvSpPr>
          <p:nvPr/>
        </p:nvSpPr>
        <p:spPr bwMode="auto">
          <a:xfrm>
            <a:off x="5076825" y="4797425"/>
            <a:ext cx="3600450" cy="936625"/>
          </a:xfrm>
          <a:prstGeom prst="roundRect">
            <a:avLst>
              <a:gd name="adj" fmla="val 16667"/>
            </a:avLst>
          </a:prstGeom>
          <a:solidFill>
            <a:srgbClr val="99CCFF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Внешний вид АП</a:t>
            </a:r>
          </a:p>
        </p:txBody>
      </p:sp>
      <p:sp>
        <p:nvSpPr>
          <p:cNvPr id="9229" name="Line 28"/>
          <p:cNvSpPr>
            <a:spLocks noChangeShapeType="1"/>
          </p:cNvSpPr>
          <p:nvPr/>
        </p:nvSpPr>
        <p:spPr bwMode="auto">
          <a:xfrm>
            <a:off x="6227763" y="1484313"/>
            <a:ext cx="0" cy="33131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519113" y="25400"/>
            <a:ext cx="8189912" cy="698500"/>
          </a:xfrm>
        </p:spPr>
        <p:txBody>
          <a:bodyPr/>
          <a:lstStyle/>
          <a:p>
            <a:r>
              <a:rPr lang="ru-RU" b="1" smtClean="0"/>
              <a:t>Концепция места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531938" y="892175"/>
            <a:ext cx="6345237" cy="923925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На основании опыта исследований аптек можно выделить группы аптек, разделяя их по месту расположения: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29250" y="2714625"/>
            <a:ext cx="2795588" cy="4619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тип торговой зоны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286125" y="4714875"/>
            <a:ext cx="5607050" cy="461963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функциональное месторасположение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14313" y="2357438"/>
            <a:ext cx="3449637" cy="12001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демографические </a:t>
            </a:r>
            <a:r>
              <a:rPr lang="ru-RU" sz="2400" dirty="0"/>
              <a:t>факторы и </a:t>
            </a:r>
            <a:r>
              <a:rPr lang="ru-RU" sz="2400" dirty="0"/>
              <a:t>уровень </a:t>
            </a:r>
            <a:r>
              <a:rPr lang="ru-RU" sz="2400" dirty="0"/>
              <a:t>конкуренции</a:t>
            </a:r>
            <a:endParaRPr lang="ru-RU" sz="2400" dirty="0"/>
          </a:p>
        </p:txBody>
      </p:sp>
      <p:cxnSp>
        <p:nvCxnSpPr>
          <p:cNvPr id="10" name="Прямая со стрелкой 9"/>
          <p:cNvCxnSpPr/>
          <p:nvPr/>
        </p:nvCxnSpPr>
        <p:spPr>
          <a:xfrm flipH="1">
            <a:off x="2592388" y="1538288"/>
            <a:ext cx="1616075" cy="12700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4497388" y="1538288"/>
            <a:ext cx="1035050" cy="320198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/>
          <p:cNvCxnSpPr/>
          <p:nvPr/>
        </p:nvCxnSpPr>
        <p:spPr>
          <a:xfrm>
            <a:off x="4956175" y="1538288"/>
            <a:ext cx="2182813" cy="11128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/>
          <p:cNvSpPr>
            <a:spLocks noGrp="1"/>
          </p:cNvSpPr>
          <p:nvPr>
            <p:ph type="title"/>
          </p:nvPr>
        </p:nvSpPr>
        <p:spPr>
          <a:xfrm>
            <a:off x="715963" y="0"/>
            <a:ext cx="7773987" cy="619125"/>
          </a:xfrm>
        </p:spPr>
        <p:txBody>
          <a:bodyPr/>
          <a:lstStyle/>
          <a:p>
            <a:r>
              <a:rPr lang="ru-RU" b="1" u="sng" smtClean="0"/>
              <a:t>Внешний вид аптеки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654050" y="1203325"/>
            <a:ext cx="7773988" cy="5438775"/>
          </a:xfrm>
        </p:spPr>
        <p:txBody>
          <a:bodyPr/>
          <a:lstStyle/>
          <a:p>
            <a:pPr marL="0" indent="0" algn="ctr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ru-RU" sz="2800" u="sng" dirty="0" smtClean="0"/>
              <a:t>обязательные элементы дизайна: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>
              <a:solidFill>
                <a:srgbClr val="FF0000"/>
              </a:solidFill>
            </a:endParaRP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 smtClean="0"/>
              <a:t>Вывеска</a:t>
            </a:r>
            <a:endParaRPr lang="ru-RU" sz="2800" dirty="0"/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/>
              <a:t>Информационная табличка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/>
              <a:t>Наружные витрины</a:t>
            </a:r>
          </a:p>
          <a:p>
            <a:pPr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800" dirty="0"/>
              <a:t>Вход</a:t>
            </a:r>
          </a:p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6"/>
          <p:cNvSpPr>
            <a:spLocks noChangeArrowheads="1"/>
          </p:cNvSpPr>
          <p:nvPr/>
        </p:nvSpPr>
        <p:spPr bwMode="auto">
          <a:xfrm>
            <a:off x="1835150" y="188913"/>
            <a:ext cx="5472113" cy="720725"/>
          </a:xfrm>
          <a:prstGeom prst="rect">
            <a:avLst/>
          </a:prstGeom>
          <a:solidFill>
            <a:srgbClr val="99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/>
              <a:t>Наружное оформление</a:t>
            </a:r>
          </a:p>
        </p:txBody>
      </p:sp>
      <p:sp>
        <p:nvSpPr>
          <p:cNvPr id="12291" name="AutoShape 7"/>
          <p:cNvSpPr>
            <a:spLocks noChangeArrowheads="1"/>
          </p:cNvSpPr>
          <p:nvPr/>
        </p:nvSpPr>
        <p:spPr bwMode="auto">
          <a:xfrm>
            <a:off x="250825" y="1250950"/>
            <a:ext cx="8713788" cy="1333500"/>
          </a:xfrm>
          <a:prstGeom prst="roundRect">
            <a:avLst>
              <a:gd name="adj" fmla="val 16667"/>
            </a:avLst>
          </a:prstGeom>
          <a:solidFill>
            <a:srgbClr val="BBD6F9"/>
          </a:solidFill>
          <a:ln w="254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Вывеска –</a:t>
            </a:r>
            <a:r>
              <a:rPr lang="ru-RU" sz="2400" b="1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ru-RU" sz="2400" b="1">
                <a:solidFill>
                  <a:srgbClr val="0000FF"/>
                </a:solidFill>
              </a:rPr>
              <a:t>должна иметь всю регламентирующую информацию о режиме работы аптеки</a:t>
            </a:r>
            <a:endParaRPr lang="ru-RU" sz="2400">
              <a:solidFill>
                <a:srgbClr val="0000FF"/>
              </a:solidFill>
            </a:endParaRPr>
          </a:p>
        </p:txBody>
      </p:sp>
      <p:pic>
        <p:nvPicPr>
          <p:cNvPr id="12292" name="Picture 15" descr="112110141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48263" y="3429000"/>
            <a:ext cx="3205162" cy="210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3" name="Picture 17" descr="3008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3500438"/>
            <a:ext cx="2952750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norm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70550" y="1557338"/>
            <a:ext cx="3084513" cy="410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5" name="Picture 5" descr="germany-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1700213"/>
            <a:ext cx="4897438" cy="326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6" name="Rectangle 6"/>
          <p:cNvSpPr>
            <a:spLocks noChangeArrowheads="1"/>
          </p:cNvSpPr>
          <p:nvPr/>
        </p:nvSpPr>
        <p:spPr bwMode="auto">
          <a:xfrm>
            <a:off x="1835150" y="188913"/>
            <a:ext cx="5472113" cy="720725"/>
          </a:xfrm>
          <a:prstGeom prst="rect">
            <a:avLst/>
          </a:prstGeom>
          <a:solidFill>
            <a:srgbClr val="99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/>
              <a:t>Наружное оформление</a:t>
            </a:r>
          </a:p>
        </p:txBody>
      </p:sp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2339975" y="6461125"/>
            <a:ext cx="8101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00FF"/>
                </a:solidFill>
              </a:rPr>
              <a:t>3. Основные направления МЧ</a:t>
            </a:r>
          </a:p>
        </p:txBody>
      </p:sp>
      <p:sp>
        <p:nvSpPr>
          <p:cNvPr id="13318" name="Rectangle 8"/>
          <p:cNvSpPr>
            <a:spLocks noChangeArrowheads="1"/>
          </p:cNvSpPr>
          <p:nvPr/>
        </p:nvSpPr>
        <p:spPr bwMode="auto">
          <a:xfrm>
            <a:off x="3851275" y="979488"/>
            <a:ext cx="1514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FF0000"/>
                </a:solidFill>
              </a:rPr>
              <a:t>Вывеска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0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1557338"/>
            <a:ext cx="4033838" cy="302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39" name="Picture 5" descr="n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6463" y="3716338"/>
            <a:ext cx="4214812" cy="2813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0" name="Rectangle 6"/>
          <p:cNvSpPr>
            <a:spLocks noChangeArrowheads="1"/>
          </p:cNvSpPr>
          <p:nvPr/>
        </p:nvSpPr>
        <p:spPr bwMode="auto">
          <a:xfrm>
            <a:off x="1835150" y="188913"/>
            <a:ext cx="5472113" cy="720725"/>
          </a:xfrm>
          <a:prstGeom prst="rect">
            <a:avLst/>
          </a:prstGeom>
          <a:solidFill>
            <a:srgbClr val="99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/>
              <a:t>Наружное оформление</a:t>
            </a:r>
          </a:p>
        </p:txBody>
      </p:sp>
      <p:sp>
        <p:nvSpPr>
          <p:cNvPr id="14341" name="Rectangle 7"/>
          <p:cNvSpPr>
            <a:spLocks noChangeArrowheads="1"/>
          </p:cNvSpPr>
          <p:nvPr/>
        </p:nvSpPr>
        <p:spPr bwMode="auto">
          <a:xfrm>
            <a:off x="3851275" y="979488"/>
            <a:ext cx="15144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FF0000"/>
                </a:solidFill>
              </a:rPr>
              <a:t>Вывеска</a:t>
            </a:r>
          </a:p>
        </p:txBody>
      </p:sp>
      <p:sp>
        <p:nvSpPr>
          <p:cNvPr id="14342" name="Text Box 8"/>
          <p:cNvSpPr txBox="1">
            <a:spLocks noChangeArrowheads="1"/>
          </p:cNvSpPr>
          <p:nvPr/>
        </p:nvSpPr>
        <p:spPr bwMode="auto">
          <a:xfrm>
            <a:off x="2339975" y="6461125"/>
            <a:ext cx="8101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00FF"/>
                </a:solidFill>
              </a:rPr>
              <a:t>3. Основные направления МЧ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/>
          <p:cNvSpPr>
            <a:spLocks noGrp="1"/>
          </p:cNvSpPr>
          <p:nvPr>
            <p:ph type="title"/>
          </p:nvPr>
        </p:nvSpPr>
        <p:spPr>
          <a:xfrm>
            <a:off x="684213" y="161925"/>
            <a:ext cx="7773987" cy="660400"/>
          </a:xfrm>
        </p:spPr>
        <p:txBody>
          <a:bodyPr/>
          <a:lstStyle/>
          <a:p>
            <a:r>
              <a:rPr lang="ru-RU" smtClean="0"/>
              <a:t>Вывеска</a:t>
            </a:r>
          </a:p>
        </p:txBody>
      </p:sp>
      <p:pic>
        <p:nvPicPr>
          <p:cNvPr id="15363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288" y="1801813"/>
            <a:ext cx="4495800" cy="398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Рисунок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0613" y="1801813"/>
            <a:ext cx="3989387" cy="398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5" name="Объект 7"/>
          <p:cNvSpPr>
            <a:spLocks noGrp="1"/>
          </p:cNvSpPr>
          <p:nvPr>
            <p:ph sz="quarter" idx="4294967295"/>
          </p:nvPr>
        </p:nvSpPr>
        <p:spPr>
          <a:xfrm>
            <a:off x="685800" y="2366963"/>
            <a:ext cx="7772400" cy="3424237"/>
          </a:xfrm>
        </p:spPr>
        <p:txBody>
          <a:bodyPr/>
          <a:lstStyle/>
          <a:p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Nota  </a:t>
            </a:r>
            <a:r>
              <a:rPr lang="en-US" b="1" dirty="0" err="1" smtClean="0"/>
              <a:t>bene</a:t>
            </a:r>
            <a:r>
              <a:rPr lang="en-US" b="1" dirty="0" smtClean="0"/>
              <a:t> !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596" y="1500174"/>
            <a:ext cx="8229600" cy="4525963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/>
              <a:t>Реализация ЛП,  отпускаемых без рецепта врача, регламентируется  маркировкой  на первичной и вторичной упаковке ЛП, осуществляемой производителем при оформлении упаковки ЛП.</a:t>
            </a:r>
          </a:p>
          <a:p>
            <a:pPr algn="ctr">
              <a:buNone/>
            </a:pPr>
            <a:r>
              <a:rPr lang="ru-RU" b="1" u="sng" dirty="0" smtClean="0"/>
              <a:t>На упаковку производитель наносит указание «Отпускаются без рецепта врача».</a:t>
            </a:r>
            <a:endParaRPr lang="ru-RU" b="1" u="sng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0375" y="65088"/>
            <a:ext cx="3155950" cy="31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7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smtClean="0"/>
          </a:p>
        </p:txBody>
      </p:sp>
      <p:pic>
        <p:nvPicPr>
          <p:cNvPr id="16388" name="Объект 4"/>
          <p:cNvPicPr>
            <a:picLocks noGrp="1" noChangeAspect="1"/>
          </p:cNvPicPr>
          <p:nvPr>
            <p:ph sz="quarter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4418013" y="207963"/>
            <a:ext cx="4608512" cy="2673350"/>
          </a:xfrm>
        </p:spPr>
      </p:pic>
      <p:pic>
        <p:nvPicPr>
          <p:cNvPr id="16389" name="Рисунок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570538" y="3292475"/>
            <a:ext cx="3140075" cy="334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Рисунок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227138" y="3292475"/>
            <a:ext cx="3968750" cy="352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84613" y="190500"/>
            <a:ext cx="1778000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1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57363" y="2273300"/>
            <a:ext cx="3317875" cy="3317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Рисунок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61050" y="1136650"/>
            <a:ext cx="2890838" cy="513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Рисунок 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0363" y="180975"/>
            <a:ext cx="2573337" cy="209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4" name="Рисунок 6"/>
          <p:cNvPicPr>
            <a:picLocks noChangeAspect="1"/>
          </p:cNvPicPr>
          <p:nvPr/>
        </p:nvPicPr>
        <p:blipFill>
          <a:blip r:embed="rId6"/>
          <a:srcRect l="22031" t="18813" r="21812" b="45036"/>
          <a:stretch>
            <a:fillRect/>
          </a:stretch>
        </p:blipFill>
        <p:spPr bwMode="auto">
          <a:xfrm>
            <a:off x="360363" y="5740400"/>
            <a:ext cx="2292350" cy="106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0813" y="133350"/>
            <a:ext cx="8689975" cy="1323975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/>
              <a:t>Информационная табличка </a:t>
            </a:r>
            <a:r>
              <a:rPr lang="ru-RU" sz="2000" dirty="0"/>
              <a:t>– на ней располагается </a:t>
            </a:r>
            <a:r>
              <a:rPr lang="ru-RU" sz="2000" dirty="0"/>
              <a:t>информация: </a:t>
            </a:r>
            <a:endParaRPr lang="ru-RU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u="sng" dirty="0"/>
              <a:t>Для покупателя</a:t>
            </a:r>
            <a:r>
              <a:rPr lang="ru-RU" sz="2000" dirty="0"/>
              <a:t>: часы работы, адрес и телефон ближайшей аптеки.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/>
          </a:p>
        </p:txBody>
      </p:sp>
      <p:pic>
        <p:nvPicPr>
          <p:cNvPr id="18435" name="Рисунок 4"/>
          <p:cNvPicPr>
            <a:picLocks noChangeAspect="1"/>
          </p:cNvPicPr>
          <p:nvPr/>
        </p:nvPicPr>
        <p:blipFill>
          <a:blip r:embed="rId2"/>
          <a:srcRect l="34409" r="27975"/>
          <a:stretch>
            <a:fillRect/>
          </a:stretch>
        </p:blipFill>
        <p:spPr bwMode="auto">
          <a:xfrm>
            <a:off x="336550" y="2311400"/>
            <a:ext cx="1901825" cy="404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6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601913" y="2336800"/>
            <a:ext cx="3030537" cy="388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51525" y="2487613"/>
            <a:ext cx="3184525" cy="358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6"/>
          <p:cNvSpPr txBox="1">
            <a:spLocks noChangeArrowheads="1"/>
          </p:cNvSpPr>
          <p:nvPr/>
        </p:nvSpPr>
        <p:spPr bwMode="auto">
          <a:xfrm>
            <a:off x="323850" y="333375"/>
            <a:ext cx="8496300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buSzPct val="130000"/>
            </a:pPr>
            <a:r>
              <a:rPr lang="ru-RU" sz="2800" b="1">
                <a:solidFill>
                  <a:schemeClr val="tx2"/>
                </a:solidFill>
              </a:rPr>
              <a:t>Вход в АП</a:t>
            </a:r>
            <a:r>
              <a:rPr lang="ru-RU" sz="2400">
                <a:solidFill>
                  <a:schemeClr val="tx2"/>
                </a:solidFill>
              </a:rPr>
              <a:t> </a:t>
            </a:r>
          </a:p>
          <a:p>
            <a:pPr algn="ctr">
              <a:buSzPct val="130000"/>
            </a:pPr>
            <a:r>
              <a:rPr lang="ru-RU" sz="2400">
                <a:solidFill>
                  <a:schemeClr val="tx2"/>
                </a:solidFill>
              </a:rPr>
              <a:t>должен быть удобным для посетителей с проблемами здоровья: плохо себя чувствующих, инвалидов, пенсионеров, мам с детьми.</a:t>
            </a:r>
          </a:p>
          <a:p>
            <a:pPr algn="ctr">
              <a:buSzPct val="130000"/>
            </a:pPr>
            <a:r>
              <a:rPr lang="ru-RU" sz="2400">
                <a:solidFill>
                  <a:schemeClr val="tx2"/>
                </a:solidFill>
              </a:rPr>
              <a:t>Желательно поставить </a:t>
            </a:r>
            <a:r>
              <a:rPr lang="ru-RU" sz="2400" b="1">
                <a:solidFill>
                  <a:schemeClr val="tx2"/>
                </a:solidFill>
              </a:rPr>
              <a:t>автоматические двери</a:t>
            </a:r>
            <a:r>
              <a:rPr lang="ru-RU" sz="2400">
                <a:solidFill>
                  <a:schemeClr val="tx2"/>
                </a:solidFill>
              </a:rPr>
              <a:t>, сделать </a:t>
            </a:r>
            <a:r>
              <a:rPr lang="ru-RU" sz="2400" b="1">
                <a:solidFill>
                  <a:schemeClr val="tx2"/>
                </a:solidFill>
              </a:rPr>
              <a:t>перила</a:t>
            </a:r>
            <a:r>
              <a:rPr lang="ru-RU" sz="2400">
                <a:solidFill>
                  <a:schemeClr val="tx2"/>
                </a:solidFill>
              </a:rPr>
              <a:t> на </a:t>
            </a:r>
            <a:r>
              <a:rPr lang="ru-RU" sz="2400" b="1">
                <a:solidFill>
                  <a:schemeClr val="tx2"/>
                </a:solidFill>
              </a:rPr>
              <a:t>ступеньках</a:t>
            </a:r>
            <a:r>
              <a:rPr lang="ru-RU" sz="2400">
                <a:solidFill>
                  <a:schemeClr val="tx2"/>
                </a:solidFill>
              </a:rPr>
              <a:t>, </a:t>
            </a:r>
            <a:r>
              <a:rPr lang="ru-RU" sz="2400" b="1">
                <a:solidFill>
                  <a:schemeClr val="tx2"/>
                </a:solidFill>
              </a:rPr>
              <a:t>козырьки</a:t>
            </a:r>
            <a:r>
              <a:rPr lang="ru-RU" sz="2400">
                <a:solidFill>
                  <a:schemeClr val="tx2"/>
                </a:solidFill>
              </a:rPr>
              <a:t> над входом, положить </a:t>
            </a:r>
            <a:r>
              <a:rPr lang="ru-RU" sz="2400" b="1">
                <a:solidFill>
                  <a:schemeClr val="tx2"/>
                </a:solidFill>
              </a:rPr>
              <a:t>коврики</a:t>
            </a:r>
            <a:r>
              <a:rPr lang="ru-RU" sz="2400">
                <a:solidFill>
                  <a:schemeClr val="tx2"/>
                </a:solidFill>
              </a:rPr>
              <a:t>, поставить </a:t>
            </a:r>
            <a:r>
              <a:rPr lang="ru-RU" sz="2400" b="1">
                <a:solidFill>
                  <a:schemeClr val="tx2"/>
                </a:solidFill>
              </a:rPr>
              <a:t>лавочку</a:t>
            </a:r>
            <a:r>
              <a:rPr lang="ru-RU" sz="2400">
                <a:solidFill>
                  <a:schemeClr val="tx2"/>
                </a:solidFill>
              </a:rPr>
              <a:t> у входа.</a:t>
            </a:r>
          </a:p>
        </p:txBody>
      </p:sp>
      <p:pic>
        <p:nvPicPr>
          <p:cNvPr id="19459" name="Picture 10" descr="81e736c22d30dfcaedffc4d7837d414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8313" y="3068638"/>
            <a:ext cx="4271962" cy="320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11" descr="f6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6825" y="3141663"/>
            <a:ext cx="3743325" cy="312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6" descr="npk2_tz_we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43213" y="1484313"/>
            <a:ext cx="3313112" cy="272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3" name="Rectangle 6"/>
          <p:cNvSpPr>
            <a:spLocks noChangeArrowheads="1"/>
          </p:cNvSpPr>
          <p:nvPr/>
        </p:nvSpPr>
        <p:spPr bwMode="auto">
          <a:xfrm>
            <a:off x="1835150" y="260350"/>
            <a:ext cx="5545138" cy="792163"/>
          </a:xfrm>
          <a:prstGeom prst="rect">
            <a:avLst/>
          </a:prstGeom>
          <a:solidFill>
            <a:srgbClr val="FFCC99"/>
          </a:solidFill>
          <a:ln w="57150">
            <a:solidFill>
              <a:srgbClr val="0000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800"/>
              <a:t>Зоны торговой площади АП</a:t>
            </a:r>
          </a:p>
        </p:txBody>
      </p:sp>
      <p:sp>
        <p:nvSpPr>
          <p:cNvPr id="20484" name="Rectangle 8"/>
          <p:cNvSpPr>
            <a:spLocks noChangeArrowheads="1"/>
          </p:cNvSpPr>
          <p:nvPr/>
        </p:nvSpPr>
        <p:spPr bwMode="auto">
          <a:xfrm>
            <a:off x="179388" y="1628775"/>
            <a:ext cx="2592387" cy="1943100"/>
          </a:xfrm>
          <a:prstGeom prst="rect">
            <a:avLst/>
          </a:prstGeom>
          <a:solidFill>
            <a:srgbClr val="FFCC99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/>
              <a:t>1) установочная </a:t>
            </a:r>
          </a:p>
          <a:p>
            <a:pPr algn="ctr"/>
            <a:r>
              <a:rPr lang="ru-RU" sz="2000" b="1"/>
              <a:t>площадь под торговое оборудование </a:t>
            </a:r>
          </a:p>
          <a:p>
            <a:pPr algn="ctr"/>
            <a:r>
              <a:rPr lang="en-US" sz="2000" b="1">
                <a:cs typeface="Arial" charset="0"/>
              </a:rPr>
              <a:t>~</a:t>
            </a:r>
            <a:r>
              <a:rPr lang="ru-RU" sz="2000" b="1">
                <a:cs typeface="Arial" charset="0"/>
              </a:rPr>
              <a:t> 30%</a:t>
            </a:r>
          </a:p>
          <a:p>
            <a:pPr algn="ctr"/>
            <a:r>
              <a:rPr lang="ru-RU" sz="2000" b="1">
                <a:cs typeface="Arial" charset="0"/>
              </a:rPr>
              <a:t>торгового зала</a:t>
            </a:r>
            <a:endParaRPr lang="en-US" sz="2000" b="1">
              <a:cs typeface="Arial" charset="0"/>
            </a:endParaRPr>
          </a:p>
        </p:txBody>
      </p:sp>
      <p:sp>
        <p:nvSpPr>
          <p:cNvPr id="20485" name="Rectangle 9"/>
          <p:cNvSpPr>
            <a:spLocks noChangeArrowheads="1"/>
          </p:cNvSpPr>
          <p:nvPr/>
        </p:nvSpPr>
        <p:spPr bwMode="auto">
          <a:xfrm>
            <a:off x="6372225" y="1628775"/>
            <a:ext cx="2592388" cy="1943100"/>
          </a:xfrm>
          <a:prstGeom prst="rect">
            <a:avLst/>
          </a:prstGeom>
          <a:solidFill>
            <a:srgbClr val="FFCC99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/>
              <a:t>2) рабочая зона или рабочие места первостольников</a:t>
            </a:r>
          </a:p>
        </p:txBody>
      </p:sp>
      <p:sp>
        <p:nvSpPr>
          <p:cNvPr id="20486" name="Rectangle 10"/>
          <p:cNvSpPr>
            <a:spLocks noChangeArrowheads="1"/>
          </p:cNvSpPr>
          <p:nvPr/>
        </p:nvSpPr>
        <p:spPr bwMode="auto">
          <a:xfrm>
            <a:off x="1403350" y="4292600"/>
            <a:ext cx="2592388" cy="1943100"/>
          </a:xfrm>
          <a:prstGeom prst="rect">
            <a:avLst/>
          </a:prstGeom>
          <a:solidFill>
            <a:srgbClr val="FFCC99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/>
              <a:t>3) проходы для перемещения покупателей и доступа работников к оборудованию</a:t>
            </a:r>
          </a:p>
        </p:txBody>
      </p:sp>
      <p:sp>
        <p:nvSpPr>
          <p:cNvPr id="20487" name="Line 13"/>
          <p:cNvSpPr>
            <a:spLocks noChangeShapeType="1"/>
          </p:cNvSpPr>
          <p:nvPr/>
        </p:nvSpPr>
        <p:spPr bwMode="auto">
          <a:xfrm>
            <a:off x="755650" y="692150"/>
            <a:ext cx="0" cy="9366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20488" name="Line 14"/>
          <p:cNvSpPr>
            <a:spLocks noChangeShapeType="1"/>
          </p:cNvSpPr>
          <p:nvPr/>
        </p:nvSpPr>
        <p:spPr bwMode="auto">
          <a:xfrm>
            <a:off x="8459788" y="692150"/>
            <a:ext cx="0" cy="93662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20489" name="Line 15"/>
          <p:cNvSpPr>
            <a:spLocks noChangeShapeType="1"/>
          </p:cNvSpPr>
          <p:nvPr/>
        </p:nvSpPr>
        <p:spPr bwMode="auto">
          <a:xfrm>
            <a:off x="755650" y="692150"/>
            <a:ext cx="10795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490" name="Line 16"/>
          <p:cNvSpPr>
            <a:spLocks noChangeShapeType="1"/>
          </p:cNvSpPr>
          <p:nvPr/>
        </p:nvSpPr>
        <p:spPr bwMode="auto">
          <a:xfrm>
            <a:off x="7380288" y="692150"/>
            <a:ext cx="10795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0491" name="Line 21"/>
          <p:cNvSpPr>
            <a:spLocks noChangeShapeType="1"/>
          </p:cNvSpPr>
          <p:nvPr/>
        </p:nvSpPr>
        <p:spPr bwMode="auto">
          <a:xfrm>
            <a:off x="3492500" y="1052513"/>
            <a:ext cx="0" cy="32400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20492" name="Rectangle 22"/>
          <p:cNvSpPr>
            <a:spLocks noChangeArrowheads="1"/>
          </p:cNvSpPr>
          <p:nvPr/>
        </p:nvSpPr>
        <p:spPr bwMode="auto">
          <a:xfrm>
            <a:off x="4932363" y="4292600"/>
            <a:ext cx="2592387" cy="1943100"/>
          </a:xfrm>
          <a:prstGeom prst="rect">
            <a:avLst/>
          </a:prstGeom>
          <a:solidFill>
            <a:srgbClr val="FFCC99"/>
          </a:solidFill>
          <a:ln w="38100">
            <a:solidFill>
              <a:srgbClr val="0000FF"/>
            </a:solidFill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ru-RU" sz="2000" b="1"/>
              <a:t>4) контрольно-кассовые узлы</a:t>
            </a:r>
          </a:p>
          <a:p>
            <a:pPr algn="ctr"/>
            <a:r>
              <a:rPr lang="en-US" b="1"/>
              <a:t>~</a:t>
            </a:r>
            <a:r>
              <a:rPr lang="ru-RU" b="1"/>
              <a:t> 15%</a:t>
            </a:r>
          </a:p>
        </p:txBody>
      </p:sp>
      <p:sp>
        <p:nvSpPr>
          <p:cNvPr id="20493" name="Line 24"/>
          <p:cNvSpPr>
            <a:spLocks noChangeShapeType="1"/>
          </p:cNvSpPr>
          <p:nvPr/>
        </p:nvSpPr>
        <p:spPr bwMode="auto">
          <a:xfrm>
            <a:off x="5435600" y="1052513"/>
            <a:ext cx="0" cy="32400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Прямоугольник 1"/>
          <p:cNvSpPr>
            <a:spLocks noChangeArrowheads="1"/>
          </p:cNvSpPr>
          <p:nvPr/>
        </p:nvSpPr>
        <p:spPr bwMode="auto">
          <a:xfrm>
            <a:off x="2582863" y="977900"/>
            <a:ext cx="62166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Планирование торгового пространства</a:t>
            </a:r>
          </a:p>
        </p:txBody>
      </p:sp>
      <p:pic>
        <p:nvPicPr>
          <p:cNvPr id="21507" name="Рисунок 2"/>
          <p:cNvPicPr>
            <a:picLocks noChangeAspect="1"/>
          </p:cNvPicPr>
          <p:nvPr/>
        </p:nvPicPr>
        <p:blipFill>
          <a:blip r:embed="rId2"/>
          <a:srcRect l="40286" t="36476" r="41806" b="45746"/>
          <a:stretch>
            <a:fillRect/>
          </a:stretch>
        </p:blipFill>
        <p:spPr bwMode="auto">
          <a:xfrm>
            <a:off x="1962150" y="1439863"/>
            <a:ext cx="5568950" cy="414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8" name="Прямоугольник 3"/>
          <p:cNvSpPr>
            <a:spLocks noChangeArrowheads="1"/>
          </p:cNvSpPr>
          <p:nvPr/>
        </p:nvSpPr>
        <p:spPr bwMode="auto">
          <a:xfrm>
            <a:off x="3613150" y="138113"/>
            <a:ext cx="3184525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/>
              <a:t>ИНТЕРЬЕР АПТЕКИ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Рисунок 1"/>
          <p:cNvPicPr>
            <a:picLocks noChangeAspect="1"/>
          </p:cNvPicPr>
          <p:nvPr/>
        </p:nvPicPr>
        <p:blipFill>
          <a:blip r:embed="rId2"/>
          <a:srcRect r="444" b="4065"/>
          <a:stretch>
            <a:fillRect/>
          </a:stretch>
        </p:blipFill>
        <p:spPr bwMode="auto">
          <a:xfrm>
            <a:off x="1493838" y="806450"/>
            <a:ext cx="6570662" cy="591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1" name="Рисунок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9063" y="0"/>
            <a:ext cx="6059487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611188" y="260350"/>
            <a:ext cx="7778750" cy="5618163"/>
            <a:chOff x="385" y="164"/>
            <a:chExt cx="4900" cy="3539"/>
          </a:xfrm>
        </p:grpSpPr>
        <p:sp>
          <p:nvSpPr>
            <p:cNvPr id="23555" name="Rectangle 5"/>
            <p:cNvSpPr>
              <a:spLocks noChangeArrowheads="1"/>
            </p:cNvSpPr>
            <p:nvPr/>
          </p:nvSpPr>
          <p:spPr bwMode="auto">
            <a:xfrm>
              <a:off x="1111" y="164"/>
              <a:ext cx="3447" cy="454"/>
            </a:xfrm>
            <a:prstGeom prst="rect">
              <a:avLst/>
            </a:prstGeom>
            <a:solidFill>
              <a:srgbClr val="99CCFF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3200" b="1"/>
                <a:t>Оборудование АП</a:t>
              </a:r>
            </a:p>
          </p:txBody>
        </p:sp>
        <p:sp>
          <p:nvSpPr>
            <p:cNvPr id="23556" name="Line 6"/>
            <p:cNvSpPr>
              <a:spLocks noChangeShapeType="1"/>
            </p:cNvSpPr>
            <p:nvPr/>
          </p:nvSpPr>
          <p:spPr bwMode="auto">
            <a:xfrm>
              <a:off x="385" y="391"/>
              <a:ext cx="0" cy="204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57" name="Line 7"/>
            <p:cNvSpPr>
              <a:spLocks noChangeShapeType="1"/>
            </p:cNvSpPr>
            <p:nvPr/>
          </p:nvSpPr>
          <p:spPr bwMode="auto">
            <a:xfrm>
              <a:off x="385" y="391"/>
              <a:ext cx="72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58" name="Line 8"/>
            <p:cNvSpPr>
              <a:spLocks noChangeShapeType="1"/>
            </p:cNvSpPr>
            <p:nvPr/>
          </p:nvSpPr>
          <p:spPr bwMode="auto">
            <a:xfrm>
              <a:off x="4558" y="391"/>
              <a:ext cx="726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59" name="Line 9"/>
            <p:cNvSpPr>
              <a:spLocks noChangeShapeType="1"/>
            </p:cNvSpPr>
            <p:nvPr/>
          </p:nvSpPr>
          <p:spPr bwMode="auto">
            <a:xfrm>
              <a:off x="5284" y="391"/>
              <a:ext cx="0" cy="2041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0" name="Line 10"/>
            <p:cNvSpPr>
              <a:spLocks noChangeShapeType="1"/>
            </p:cNvSpPr>
            <p:nvPr/>
          </p:nvSpPr>
          <p:spPr bwMode="auto">
            <a:xfrm>
              <a:off x="385" y="1117"/>
              <a:ext cx="54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1" name="Line 11"/>
            <p:cNvSpPr>
              <a:spLocks noChangeShapeType="1"/>
            </p:cNvSpPr>
            <p:nvPr/>
          </p:nvSpPr>
          <p:spPr bwMode="auto">
            <a:xfrm flipH="1">
              <a:off x="4740" y="1117"/>
              <a:ext cx="545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2" name="Rectangle 13"/>
            <p:cNvSpPr>
              <a:spLocks noChangeArrowheads="1"/>
            </p:cNvSpPr>
            <p:nvPr/>
          </p:nvSpPr>
          <p:spPr bwMode="auto">
            <a:xfrm>
              <a:off x="930" y="935"/>
              <a:ext cx="1315" cy="362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400" b="1"/>
                <a:t>Прилавки</a:t>
              </a:r>
            </a:p>
          </p:txBody>
        </p:sp>
        <p:sp>
          <p:nvSpPr>
            <p:cNvPr id="23563" name="Rectangle 14"/>
            <p:cNvSpPr>
              <a:spLocks noChangeArrowheads="1"/>
            </p:cNvSpPr>
            <p:nvPr/>
          </p:nvSpPr>
          <p:spPr bwMode="auto">
            <a:xfrm>
              <a:off x="3424" y="935"/>
              <a:ext cx="1315" cy="362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400" b="1"/>
                <a:t>Шкафы</a:t>
              </a:r>
            </a:p>
          </p:txBody>
        </p:sp>
        <p:sp>
          <p:nvSpPr>
            <p:cNvPr id="23564" name="Line 15"/>
            <p:cNvSpPr>
              <a:spLocks noChangeShapeType="1"/>
            </p:cNvSpPr>
            <p:nvPr/>
          </p:nvSpPr>
          <p:spPr bwMode="auto">
            <a:xfrm>
              <a:off x="385" y="1752"/>
              <a:ext cx="90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5" name="Line 16"/>
            <p:cNvSpPr>
              <a:spLocks noChangeShapeType="1"/>
            </p:cNvSpPr>
            <p:nvPr/>
          </p:nvSpPr>
          <p:spPr bwMode="auto">
            <a:xfrm>
              <a:off x="4377" y="1752"/>
              <a:ext cx="907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lg"/>
              <a:tailEnd type="none" w="med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66" name="Rectangle 17"/>
            <p:cNvSpPr>
              <a:spLocks noChangeArrowheads="1"/>
            </p:cNvSpPr>
            <p:nvPr/>
          </p:nvSpPr>
          <p:spPr bwMode="auto">
            <a:xfrm>
              <a:off x="1292" y="1570"/>
              <a:ext cx="1315" cy="362"/>
            </a:xfrm>
            <a:prstGeom prst="rect">
              <a:avLst/>
            </a:prstGeom>
            <a:solidFill>
              <a:srgbClr val="FFCC99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400" b="1"/>
                <a:t>Витрины</a:t>
              </a:r>
            </a:p>
          </p:txBody>
        </p:sp>
        <p:sp>
          <p:nvSpPr>
            <p:cNvPr id="23567" name="Rectangle 18"/>
            <p:cNvSpPr>
              <a:spLocks noChangeArrowheads="1"/>
            </p:cNvSpPr>
            <p:nvPr/>
          </p:nvSpPr>
          <p:spPr bwMode="auto">
            <a:xfrm>
              <a:off x="3061" y="1570"/>
              <a:ext cx="1315" cy="362"/>
            </a:xfrm>
            <a:prstGeom prst="rect">
              <a:avLst/>
            </a:prstGeom>
            <a:solidFill>
              <a:srgbClr val="FFCC99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400" b="1"/>
                <a:t>Гондолы</a:t>
              </a:r>
            </a:p>
          </p:txBody>
        </p:sp>
        <p:sp>
          <p:nvSpPr>
            <p:cNvPr id="23568" name="Rectangle 20"/>
            <p:cNvSpPr>
              <a:spLocks noChangeArrowheads="1"/>
            </p:cNvSpPr>
            <p:nvPr/>
          </p:nvSpPr>
          <p:spPr bwMode="auto">
            <a:xfrm>
              <a:off x="2154" y="2251"/>
              <a:ext cx="1315" cy="362"/>
            </a:xfrm>
            <a:prstGeom prst="rect">
              <a:avLst/>
            </a:prstGeom>
            <a:solidFill>
              <a:srgbClr val="FF99CC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algn="ctr"/>
              <a:r>
                <a:rPr lang="ru-RU" sz="2400" b="1"/>
                <a:t>Стеллажи</a:t>
              </a:r>
            </a:p>
          </p:txBody>
        </p:sp>
        <p:sp>
          <p:nvSpPr>
            <p:cNvPr id="23569" name="Line 21"/>
            <p:cNvSpPr>
              <a:spLocks noChangeShapeType="1"/>
            </p:cNvSpPr>
            <p:nvPr/>
          </p:nvSpPr>
          <p:spPr bwMode="auto">
            <a:xfrm>
              <a:off x="385" y="2432"/>
              <a:ext cx="1769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0" name="Line 22"/>
            <p:cNvSpPr>
              <a:spLocks noChangeShapeType="1"/>
            </p:cNvSpPr>
            <p:nvPr/>
          </p:nvSpPr>
          <p:spPr bwMode="auto">
            <a:xfrm>
              <a:off x="3470" y="2432"/>
              <a:ext cx="1814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lg"/>
              <a:tailEnd type="none" w="med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1" name="Line 24"/>
            <p:cNvSpPr>
              <a:spLocks noChangeShapeType="1"/>
            </p:cNvSpPr>
            <p:nvPr/>
          </p:nvSpPr>
          <p:spPr bwMode="auto">
            <a:xfrm>
              <a:off x="385" y="2432"/>
              <a:ext cx="1044" cy="99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lg"/>
            </a:ln>
          </p:spPr>
          <p:txBody>
            <a:bodyPr/>
            <a:lstStyle/>
            <a:p>
              <a:endParaRPr lang="ru-RU"/>
            </a:p>
          </p:txBody>
        </p:sp>
        <p:sp>
          <p:nvSpPr>
            <p:cNvPr id="23572" name="Rectangle 25"/>
            <p:cNvSpPr>
              <a:spLocks noChangeArrowheads="1"/>
            </p:cNvSpPr>
            <p:nvPr/>
          </p:nvSpPr>
          <p:spPr bwMode="auto">
            <a:xfrm>
              <a:off x="1429" y="3113"/>
              <a:ext cx="2812" cy="590"/>
            </a:xfrm>
            <a:prstGeom prst="rect">
              <a:avLst/>
            </a:prstGeom>
            <a:solidFill>
              <a:srgbClr val="CC99FF"/>
            </a:solidFill>
            <a:ln w="19050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 algn="ctr"/>
              <a:r>
                <a:rPr lang="ru-RU" sz="2000" b="1"/>
                <a:t>Специальное оборудование производителей фармпродукции</a:t>
              </a:r>
            </a:p>
          </p:txBody>
        </p:sp>
        <p:sp>
          <p:nvSpPr>
            <p:cNvPr id="23573" name="Line 26"/>
            <p:cNvSpPr>
              <a:spLocks noChangeShapeType="1"/>
            </p:cNvSpPr>
            <p:nvPr/>
          </p:nvSpPr>
          <p:spPr bwMode="auto">
            <a:xfrm flipV="1">
              <a:off x="4241" y="2432"/>
              <a:ext cx="1043" cy="998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 type="triangle" w="med" len="lg"/>
              <a:tailEnd/>
            </a:ln>
          </p:spPr>
          <p:txBody>
            <a:bodyPr/>
            <a:lstStyle/>
            <a:p>
              <a:endParaRPr lang="ru-RU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4"/>
          <p:cNvSpPr>
            <a:spLocks noChangeArrowheads="1"/>
          </p:cNvSpPr>
          <p:nvPr/>
        </p:nvSpPr>
        <p:spPr bwMode="auto">
          <a:xfrm>
            <a:off x="1835150" y="188913"/>
            <a:ext cx="5472113" cy="720725"/>
          </a:xfrm>
          <a:prstGeom prst="rect">
            <a:avLst/>
          </a:prstGeom>
          <a:solidFill>
            <a:srgbClr val="CCFFCC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/>
              <a:t>Прилавки</a:t>
            </a:r>
          </a:p>
        </p:txBody>
      </p:sp>
      <p:pic>
        <p:nvPicPr>
          <p:cNvPr id="24579" name="Picture 5" descr="photo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8888" y="2420938"/>
            <a:ext cx="6337300" cy="356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0" name="Text Box 6"/>
          <p:cNvSpPr txBox="1">
            <a:spLocks noChangeArrowheads="1"/>
          </p:cNvSpPr>
          <p:nvPr/>
        </p:nvSpPr>
        <p:spPr bwMode="auto">
          <a:xfrm>
            <a:off x="2339975" y="6461125"/>
            <a:ext cx="8101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00FF"/>
                </a:solidFill>
              </a:rPr>
              <a:t>3. Основные направления МЧ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/>
          <p:cNvSpPr>
            <a:spLocks noChangeArrowheads="1"/>
          </p:cNvSpPr>
          <p:nvPr/>
        </p:nvSpPr>
        <p:spPr bwMode="auto">
          <a:xfrm>
            <a:off x="1835150" y="188913"/>
            <a:ext cx="5472113" cy="720725"/>
          </a:xfrm>
          <a:prstGeom prst="rect">
            <a:avLst/>
          </a:prstGeom>
          <a:solidFill>
            <a:srgbClr val="CCFFCC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/>
              <a:t>Шкафы</a:t>
            </a:r>
          </a:p>
        </p:txBody>
      </p:sp>
      <p:pic>
        <p:nvPicPr>
          <p:cNvPr id="25603" name="Picture 6" descr="art-ip-sweetland-b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35150" y="2060575"/>
            <a:ext cx="5472113" cy="393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4" name="Text Box 7"/>
          <p:cNvSpPr txBox="1">
            <a:spLocks noChangeArrowheads="1"/>
          </p:cNvSpPr>
          <p:nvPr/>
        </p:nvSpPr>
        <p:spPr bwMode="auto">
          <a:xfrm>
            <a:off x="2339975" y="6461125"/>
            <a:ext cx="8101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00FF"/>
                </a:solidFill>
              </a:rPr>
              <a:t>3. Основные направления МЧ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428628"/>
          </a:xfrm>
        </p:spPr>
        <p:txBody>
          <a:bodyPr/>
          <a:lstStyle/>
          <a:p>
            <a:r>
              <a:rPr lang="ru-RU" sz="2400" b="1" dirty="0" smtClean="0"/>
              <a:t>Маркировка лекарственных </a:t>
            </a:r>
            <a:r>
              <a:rPr lang="ru-RU" sz="2400" b="1" dirty="0" smtClean="0"/>
              <a:t>средств </a:t>
            </a:r>
            <a:endParaRPr lang="ru-RU" sz="24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500042"/>
            <a:ext cx="8715436" cy="6143668"/>
          </a:xfrm>
        </p:spPr>
        <p:txBody>
          <a:bodyPr/>
          <a:lstStyle/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их первичной упаковке (за исключением первичной упаковки лекарственных растительных препаратов) хорошо читаемым шрифтом на русском языке указаны наименование лекарственного препарата (международное непатентованное, или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группировочное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химическое, или торговое наименование), номер серии, дата выпуска (для иммунобиологических лекарственных препаратов), срок годности, дозировка или концентрация, объем, активность в единицах действия или количество доз;</a:t>
            </a: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на их вторичной (потребительской) упаковке хорошо читаемым шрифтом на русском языке указаны наименование лекарственного препарата (международное непатентованное, или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группировочное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химическое и торговое наименования), наименование производителя лекарственного препарата, номер серии, дата выпуска (для иммунобиологических лекарственных препаратов), номер регистрационного удостоверения, срок годности, способ применения, дозировка или концентрация, объем, активность в единицах действия либо количество доз в упаковке, лекарственная форма, условия отпуска, условия хранения, предупредительные надписи.</a:t>
            </a:r>
          </a:p>
          <a:p>
            <a:pPr>
              <a:buNone/>
            </a:pPr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buNone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Фармацевтические субстанции </a:t>
            </a:r>
          </a:p>
          <a:p>
            <a:pPr algn="just">
              <a:buNone/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должны поступать в обращение, если на их первичной упаковке хорошо читаемым шрифтом на русском языке указаны наименование фармацевтической субстанции (международное непатентованное, или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группировочное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600" dirty="0" err="1" smtClean="0">
                <a:latin typeface="Times New Roman" pitchFamily="18" charset="0"/>
                <a:cs typeface="Times New Roman" pitchFamily="18" charset="0"/>
              </a:rPr>
              <a:t>или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химическое и торговое наименования), наименование производителя фармацевтической субстанции, номер серии и дата изготовления, количество в упаковке и единицы измерения количества, срок годности и условия хранения</a:t>
            </a:r>
          </a:p>
          <a:p>
            <a:pPr>
              <a:buNone/>
            </a:pP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4"/>
          <p:cNvSpPr>
            <a:spLocks noChangeArrowheads="1"/>
          </p:cNvSpPr>
          <p:nvPr/>
        </p:nvSpPr>
        <p:spPr bwMode="auto">
          <a:xfrm>
            <a:off x="1835150" y="188913"/>
            <a:ext cx="5472113" cy="720725"/>
          </a:xfrm>
          <a:prstGeom prst="rect">
            <a:avLst/>
          </a:prstGeom>
          <a:solidFill>
            <a:srgbClr val="FFCC99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/>
              <a:t>Витрины</a:t>
            </a:r>
          </a:p>
        </p:txBody>
      </p:sp>
      <p:pic>
        <p:nvPicPr>
          <p:cNvPr id="26627" name="Picture 6" descr="IMGP0773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388" y="1628775"/>
            <a:ext cx="3203575" cy="428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8" name="Picture 7" descr="fogc0008_02_midi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35375" y="2565400"/>
            <a:ext cx="518318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9" name="Text Box 8"/>
          <p:cNvSpPr txBox="1">
            <a:spLocks noChangeArrowheads="1"/>
          </p:cNvSpPr>
          <p:nvPr/>
        </p:nvSpPr>
        <p:spPr bwMode="auto">
          <a:xfrm>
            <a:off x="2339975" y="6461125"/>
            <a:ext cx="8101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00FF"/>
                </a:solidFill>
              </a:rPr>
              <a:t>3. Основные направления МЧ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63713" y="1341438"/>
            <a:ext cx="59563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1" name="Rectangle 5"/>
          <p:cNvSpPr>
            <a:spLocks noChangeArrowheads="1"/>
          </p:cNvSpPr>
          <p:nvPr/>
        </p:nvSpPr>
        <p:spPr bwMode="auto">
          <a:xfrm>
            <a:off x="1835150" y="188913"/>
            <a:ext cx="5472113" cy="720725"/>
          </a:xfrm>
          <a:prstGeom prst="rect">
            <a:avLst/>
          </a:prstGeom>
          <a:solidFill>
            <a:srgbClr val="FFCC99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/>
              <a:t>Витрины</a:t>
            </a:r>
          </a:p>
        </p:txBody>
      </p:sp>
      <p:sp>
        <p:nvSpPr>
          <p:cNvPr id="27652" name="Text Box 6"/>
          <p:cNvSpPr txBox="1">
            <a:spLocks noChangeArrowheads="1"/>
          </p:cNvSpPr>
          <p:nvPr/>
        </p:nvSpPr>
        <p:spPr bwMode="auto">
          <a:xfrm>
            <a:off x="2339975" y="6461125"/>
            <a:ext cx="8101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00FF"/>
                </a:solidFill>
              </a:rPr>
              <a:t>3. Основные направления МЧ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4"/>
          <p:cNvSpPr>
            <a:spLocks noChangeArrowheads="1"/>
          </p:cNvSpPr>
          <p:nvPr/>
        </p:nvSpPr>
        <p:spPr bwMode="auto">
          <a:xfrm>
            <a:off x="1835150" y="188913"/>
            <a:ext cx="5472113" cy="720725"/>
          </a:xfrm>
          <a:prstGeom prst="rect">
            <a:avLst/>
          </a:prstGeom>
          <a:solidFill>
            <a:srgbClr val="FFCC99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/>
              <a:t>Гондолы</a:t>
            </a:r>
          </a:p>
        </p:txBody>
      </p:sp>
      <p:pic>
        <p:nvPicPr>
          <p:cNvPr id="28675" name="Picture 5" descr="18-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79613" y="2133600"/>
            <a:ext cx="5256212" cy="393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6" name="Text Box 6"/>
          <p:cNvSpPr txBox="1">
            <a:spLocks noChangeArrowheads="1"/>
          </p:cNvSpPr>
          <p:nvPr/>
        </p:nvSpPr>
        <p:spPr bwMode="auto">
          <a:xfrm>
            <a:off x="2339975" y="6461125"/>
            <a:ext cx="8101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00FF"/>
                </a:solidFill>
              </a:rPr>
              <a:t>3. Основные направления МЧ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4"/>
          <p:cNvSpPr>
            <a:spLocks noChangeArrowheads="1"/>
          </p:cNvSpPr>
          <p:nvPr/>
        </p:nvSpPr>
        <p:spPr bwMode="auto">
          <a:xfrm>
            <a:off x="1835150" y="188913"/>
            <a:ext cx="5472113" cy="720725"/>
          </a:xfrm>
          <a:prstGeom prst="rect">
            <a:avLst/>
          </a:prstGeom>
          <a:solidFill>
            <a:srgbClr val="FF99CC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/>
              <a:t>Стеллажи</a:t>
            </a:r>
          </a:p>
        </p:txBody>
      </p:sp>
      <p:pic>
        <p:nvPicPr>
          <p:cNvPr id="29699" name="Picture 5" descr="2007010610214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68538" y="1557338"/>
            <a:ext cx="4513262" cy="4535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700" name="Text Box 6"/>
          <p:cNvSpPr txBox="1">
            <a:spLocks noChangeArrowheads="1"/>
          </p:cNvSpPr>
          <p:nvPr/>
        </p:nvSpPr>
        <p:spPr bwMode="auto">
          <a:xfrm>
            <a:off x="2339975" y="6461125"/>
            <a:ext cx="8101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00FF"/>
                </a:solidFill>
              </a:rPr>
              <a:t>3. Основные направления МЧ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4"/>
          <p:cNvSpPr>
            <a:spLocks noChangeArrowheads="1"/>
          </p:cNvSpPr>
          <p:nvPr/>
        </p:nvSpPr>
        <p:spPr bwMode="auto">
          <a:xfrm>
            <a:off x="1476375" y="188913"/>
            <a:ext cx="6335713" cy="720725"/>
          </a:xfrm>
          <a:prstGeom prst="rect">
            <a:avLst/>
          </a:prstGeom>
          <a:solidFill>
            <a:srgbClr val="CC99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3200" b="1"/>
              <a:t>Специальное оборудование</a:t>
            </a:r>
          </a:p>
        </p:txBody>
      </p:sp>
      <p:pic>
        <p:nvPicPr>
          <p:cNvPr id="30723" name="Picture 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1188" y="1628775"/>
            <a:ext cx="2895600" cy="407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40200" y="2244725"/>
            <a:ext cx="4752975" cy="345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5" name="Text Box 8"/>
          <p:cNvSpPr txBox="1">
            <a:spLocks noChangeArrowheads="1"/>
          </p:cNvSpPr>
          <p:nvPr/>
        </p:nvSpPr>
        <p:spPr bwMode="auto">
          <a:xfrm>
            <a:off x="2339975" y="6461125"/>
            <a:ext cx="8101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i="1">
                <a:solidFill>
                  <a:srgbClr val="0000FF"/>
                </a:solidFill>
              </a:rPr>
              <a:t>3. Основные направления МЧ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185854" y="620688"/>
            <a:ext cx="4464496" cy="1584176"/>
          </a:xfrm>
          <a:prstGeom prst="rect">
            <a:avLst/>
          </a:prstGeom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lnSpcReduction="1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5200" b="1" cap="all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закрытая выкладка </a:t>
            </a:r>
            <a:endParaRPr lang="ru-RU" b="1" cap="all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1747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24525" y="4021138"/>
            <a:ext cx="2238375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1748" name="Picture 2"/>
          <p:cNvPicPr>
            <a:picLocks noChangeAspect="1" noChangeArrowheads="1"/>
          </p:cNvPicPr>
          <p:nvPr/>
        </p:nvPicPr>
        <p:blipFill>
          <a:blip r:embed="rId3"/>
          <a:srcRect l="25481"/>
          <a:stretch>
            <a:fillRect/>
          </a:stretch>
        </p:blipFill>
        <p:spPr bwMode="auto">
          <a:xfrm>
            <a:off x="204788" y="2708275"/>
            <a:ext cx="4829175" cy="3644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1749" name="Picture 3"/>
          <p:cNvPicPr>
            <a:picLocks noChangeAspect="1" noChangeArrowheads="1"/>
          </p:cNvPicPr>
          <p:nvPr/>
        </p:nvPicPr>
        <p:blipFill>
          <a:blip r:embed="rId4"/>
          <a:srcRect r="19940" b="6400"/>
          <a:stretch>
            <a:fillRect/>
          </a:stretch>
        </p:blipFill>
        <p:spPr bwMode="auto">
          <a:xfrm>
            <a:off x="4786313" y="247650"/>
            <a:ext cx="4344987" cy="3773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185854" y="620688"/>
            <a:ext cx="4464496" cy="1584176"/>
          </a:xfrm>
          <a:prstGeom prst="rect">
            <a:avLst/>
          </a:prstGeom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lnSpcReduction="1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5200" b="1" cap="all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открытая выкладка </a:t>
            </a:r>
            <a:endParaRPr lang="ru-RU" b="1" cap="all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277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900" y="620713"/>
            <a:ext cx="4098925" cy="307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2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0825" y="2708275"/>
            <a:ext cx="4591050" cy="367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92725" y="3789363"/>
            <a:ext cx="245745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339975" y="1628775"/>
            <a:ext cx="4343400" cy="336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795" name="AutoShape 4"/>
          <p:cNvSpPr>
            <a:spLocks noChangeArrowheads="1"/>
          </p:cNvSpPr>
          <p:nvPr/>
        </p:nvSpPr>
        <p:spPr bwMode="auto">
          <a:xfrm>
            <a:off x="395288" y="254000"/>
            <a:ext cx="8428037" cy="1346200"/>
          </a:xfrm>
          <a:prstGeom prst="roundRect">
            <a:avLst>
              <a:gd name="adj" fmla="val 16667"/>
            </a:avLst>
          </a:prstGeom>
          <a:solidFill>
            <a:srgbClr val="CCFFCC"/>
          </a:solidFill>
          <a:ln w="38100">
            <a:solidFill>
              <a:schemeClr val="tx1"/>
            </a:solidFill>
            <a:round/>
            <a:headEnd/>
            <a:tailEnd/>
          </a:ln>
        </p:spPr>
        <p:txBody>
          <a:bodyPr anchor="ctr">
            <a:spAutoFit/>
          </a:bodyPr>
          <a:lstStyle/>
          <a:p>
            <a:pPr algn="ctr"/>
            <a:r>
              <a:rPr lang="ru-RU" sz="2400" b="1">
                <a:solidFill>
                  <a:srgbClr val="FF0000"/>
                </a:solidFill>
              </a:rPr>
              <a:t>Выкладка –</a:t>
            </a:r>
            <a:r>
              <a:rPr lang="ru-RU" sz="2400" b="1">
                <a:solidFill>
                  <a:srgbClr val="0000FF"/>
                </a:solidFill>
              </a:rPr>
              <a:t> </a:t>
            </a:r>
          </a:p>
          <a:p>
            <a:pPr algn="ctr"/>
            <a:r>
              <a:rPr lang="ru-RU" sz="2400" b="1">
                <a:solidFill>
                  <a:srgbClr val="006600"/>
                </a:solidFill>
              </a:rPr>
              <a:t>способы укладки и демонстрации товаров на торговом оборудовании</a:t>
            </a:r>
            <a:endParaRPr lang="ru-RU" sz="2400">
              <a:solidFill>
                <a:srgbClr val="006600"/>
              </a:solidFill>
            </a:endParaRPr>
          </a:p>
        </p:txBody>
      </p:sp>
      <p:sp>
        <p:nvSpPr>
          <p:cNvPr id="33796" name="Rectangle 5"/>
          <p:cNvSpPr>
            <a:spLocks noChangeArrowheads="1"/>
          </p:cNvSpPr>
          <p:nvPr/>
        </p:nvSpPr>
        <p:spPr bwMode="auto">
          <a:xfrm>
            <a:off x="971550" y="2420938"/>
            <a:ext cx="2879725" cy="720725"/>
          </a:xfrm>
          <a:prstGeom prst="rect">
            <a:avLst/>
          </a:prstGeom>
          <a:solidFill>
            <a:srgbClr val="99CCFF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Товарная</a:t>
            </a:r>
          </a:p>
        </p:txBody>
      </p:sp>
      <p:sp>
        <p:nvSpPr>
          <p:cNvPr id="33797" name="Line 6"/>
          <p:cNvSpPr>
            <a:spLocks noChangeShapeType="1"/>
          </p:cNvSpPr>
          <p:nvPr/>
        </p:nvSpPr>
        <p:spPr bwMode="auto">
          <a:xfrm flipH="1">
            <a:off x="466725" y="2781300"/>
            <a:ext cx="5048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798" name="Line 7"/>
          <p:cNvSpPr>
            <a:spLocks noChangeShapeType="1"/>
          </p:cNvSpPr>
          <p:nvPr/>
        </p:nvSpPr>
        <p:spPr bwMode="auto">
          <a:xfrm>
            <a:off x="466725" y="2781300"/>
            <a:ext cx="1588" cy="27352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33799" name="Text Box 11"/>
          <p:cNvSpPr txBox="1">
            <a:spLocks noChangeArrowheads="1"/>
          </p:cNvSpPr>
          <p:nvPr/>
        </p:nvSpPr>
        <p:spPr bwMode="auto">
          <a:xfrm>
            <a:off x="179388" y="5516563"/>
            <a:ext cx="277495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ru-RU" sz="2000"/>
              <a:t>товар выкладывается</a:t>
            </a:r>
          </a:p>
          <a:p>
            <a:pPr algn="ctr"/>
            <a:r>
              <a:rPr lang="ru-RU" sz="2000"/>
              <a:t>для показа и отпуска</a:t>
            </a:r>
          </a:p>
        </p:txBody>
      </p:sp>
      <p:sp>
        <p:nvSpPr>
          <p:cNvPr id="33800" name="Rectangle 12"/>
          <p:cNvSpPr>
            <a:spLocks noChangeArrowheads="1"/>
          </p:cNvSpPr>
          <p:nvPr/>
        </p:nvSpPr>
        <p:spPr bwMode="auto">
          <a:xfrm>
            <a:off x="5076825" y="2420938"/>
            <a:ext cx="2879725" cy="720725"/>
          </a:xfrm>
          <a:prstGeom prst="rect">
            <a:avLst/>
          </a:prstGeom>
          <a:solidFill>
            <a:srgbClr val="FF99CC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ru-RU" sz="2400" b="1"/>
              <a:t>Декоративная</a:t>
            </a:r>
          </a:p>
        </p:txBody>
      </p:sp>
      <p:sp>
        <p:nvSpPr>
          <p:cNvPr id="33801" name="Line 13"/>
          <p:cNvSpPr>
            <a:spLocks noChangeShapeType="1"/>
          </p:cNvSpPr>
          <p:nvPr/>
        </p:nvSpPr>
        <p:spPr bwMode="auto">
          <a:xfrm flipH="1">
            <a:off x="7956550" y="2781300"/>
            <a:ext cx="5048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3802" name="Line 14"/>
          <p:cNvSpPr>
            <a:spLocks noChangeShapeType="1"/>
          </p:cNvSpPr>
          <p:nvPr/>
        </p:nvSpPr>
        <p:spPr bwMode="auto">
          <a:xfrm>
            <a:off x="8459788" y="2781300"/>
            <a:ext cx="0" cy="2232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33803" name="Text Box 16"/>
          <p:cNvSpPr txBox="1">
            <a:spLocks noChangeArrowheads="1"/>
          </p:cNvSpPr>
          <p:nvPr/>
        </p:nvSpPr>
        <p:spPr bwMode="auto">
          <a:xfrm>
            <a:off x="5003800" y="5084763"/>
            <a:ext cx="4140200" cy="132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ru-RU" sz="2000"/>
              <a:t>оформление витрин, стеллажей и др., применяются средства объемно-пространственной композиции </a:t>
            </a:r>
          </a:p>
        </p:txBody>
      </p:sp>
      <p:sp>
        <p:nvSpPr>
          <p:cNvPr id="33804" name="Line 17"/>
          <p:cNvSpPr>
            <a:spLocks noChangeShapeType="1"/>
          </p:cNvSpPr>
          <p:nvPr/>
        </p:nvSpPr>
        <p:spPr bwMode="auto">
          <a:xfrm>
            <a:off x="1692275" y="1628775"/>
            <a:ext cx="0" cy="7921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ru-RU"/>
          </a:p>
        </p:txBody>
      </p:sp>
      <p:sp>
        <p:nvSpPr>
          <p:cNvPr id="33805" name="Line 18"/>
          <p:cNvSpPr>
            <a:spLocks noChangeShapeType="1"/>
          </p:cNvSpPr>
          <p:nvPr/>
        </p:nvSpPr>
        <p:spPr bwMode="auto">
          <a:xfrm>
            <a:off x="7164388" y="1628775"/>
            <a:ext cx="0" cy="79216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lg"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251520" y="260648"/>
            <a:ext cx="8640960" cy="1080120"/>
          </a:xfrm>
          <a:prstGeom prst="rect">
            <a:avLst/>
          </a:prstGeom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77500" lnSpcReduction="2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5200" b="1" cap="all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способы </a:t>
            </a:r>
            <a:r>
              <a:rPr lang="ru-RU" sz="5200" b="1" cap="all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представления товара на витрине</a:t>
            </a:r>
            <a:endParaRPr lang="ru-RU" b="1" cap="all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4819" name="Picture 2"/>
          <p:cNvPicPr>
            <a:picLocks noChangeAspect="1" noChangeArrowheads="1"/>
          </p:cNvPicPr>
          <p:nvPr/>
        </p:nvPicPr>
        <p:blipFill>
          <a:blip r:embed="rId2"/>
          <a:srcRect r="46667"/>
          <a:stretch>
            <a:fillRect/>
          </a:stretch>
        </p:blipFill>
        <p:spPr bwMode="auto">
          <a:xfrm>
            <a:off x="231775" y="1484313"/>
            <a:ext cx="4681538" cy="496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3"/>
          <a:srcRect l="48421" t="7433" r="29276"/>
          <a:stretch>
            <a:fillRect/>
          </a:stretch>
        </p:blipFill>
        <p:spPr bwMode="auto">
          <a:xfrm>
            <a:off x="5364163" y="1484313"/>
            <a:ext cx="3095625" cy="5026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663" y="1412875"/>
            <a:ext cx="3024187" cy="3303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3"/>
          <a:srcRect l="4999" t="20013" r="6508" b="3584"/>
          <a:stretch>
            <a:fillRect/>
          </a:stretch>
        </p:blipFill>
        <p:spPr bwMode="auto">
          <a:xfrm>
            <a:off x="3956050" y="188913"/>
            <a:ext cx="4984750" cy="3524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4" name="Picture 3"/>
          <p:cNvPicPr>
            <a:picLocks noChangeAspect="1" noChangeArrowheads="1"/>
          </p:cNvPicPr>
          <p:nvPr/>
        </p:nvPicPr>
        <p:blipFill>
          <a:blip r:embed="rId4"/>
          <a:srcRect l="6332" t="23927" r="5611" b="8199"/>
          <a:stretch>
            <a:fillRect/>
          </a:stretch>
        </p:blipFill>
        <p:spPr bwMode="auto">
          <a:xfrm>
            <a:off x="2987675" y="3492500"/>
            <a:ext cx="5953125" cy="334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51519" y="476672"/>
            <a:ext cx="3615951" cy="869219"/>
          </a:xfrm>
          <a:prstGeom prst="rect">
            <a:avLst/>
          </a:prstGeom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77500" lnSpcReduction="2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4000" b="1" cap="all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СИЛЬНЫЕ УЧАСТКИ</a:t>
            </a:r>
            <a:endParaRPr lang="ru-RU" sz="4000" b="1" cap="all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357190"/>
          </a:xfrm>
        </p:spPr>
        <p:txBody>
          <a:bodyPr/>
          <a:lstStyle/>
          <a:p>
            <a:r>
              <a:rPr lang="ru-RU" sz="2400" b="1" dirty="0" smtClean="0"/>
              <a:t>Маркировка лекарственных средств</a:t>
            </a:r>
            <a:endParaRPr lang="ru-RU" sz="24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4282" y="500042"/>
            <a:ext cx="8786874" cy="6215106"/>
          </a:xfrm>
        </p:spPr>
        <p:txBody>
          <a:bodyPr/>
          <a:lstStyle/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Лекарственные средства в качестве сывороток должны поступать в обращение с указанием животного, из крови, плазмы крови, органов и тканей которого они получены.</a:t>
            </a:r>
          </a:p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На вторичную (потребительскую) упаковку лекарственных средств, полученных из крови, плазмы крови, органов и тканей человека, должна наноситься надпись: "Антитела к ВИЧ-1, ВИЧ-2, к вирусу гепатита C и поверхностный антиген вируса гепатита B отсутствуют".</a:t>
            </a:r>
          </a:p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На первичную упаковку и вторичную (потребительскую) упаковку </a:t>
            </a:r>
            <a:r>
              <a:rPr lang="ru-RU" sz="1500" dirty="0" err="1" smtClean="0">
                <a:latin typeface="Times New Roman" pitchFamily="18" charset="0"/>
                <a:cs typeface="Times New Roman" pitchFamily="18" charset="0"/>
              </a:rPr>
              <a:t>радиофармацевтических</a:t>
            </a:r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 лекарственных средств должен наноситься знак радиационной опасности.</a:t>
            </a:r>
          </a:p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На вторичную (потребительскую) упаковку гомеопатических лекарственных препаратов должна наноситься надпись: "Гомеопатический".</a:t>
            </a:r>
          </a:p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На вторичную (потребительскую) упаковку лекарственных растительных препаратов должна наноситься надпись: "Продукция прошла радиационный контроль".</a:t>
            </a:r>
          </a:p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На первичную упаковку (если для этого существует техническая возможность) и вторичную (потребительскую) упаковку лекарственных препаратов, предназначенных для клинических исследований, должна наноситься надпись: «Для клинических исследований».</a:t>
            </a:r>
            <a:endParaRPr lang="ru-RU" sz="1500" dirty="0" smtClean="0"/>
          </a:p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На транспортную тару, которая не предназначена для потребителей и в которую помещено лекарственное средство, должна наноситься информация о наименовании, серии лекарственного средства, дате выпуска, количестве вторичных (потребительских) упаковок лекарственного средства, производителе лекарственного средства с указанием наименования и местонахождения производителя лекарственного средства (адрес, в том числе страна и (или) место производства лекарственного средства), а также о сроке годности лекарственного средства и об условиях его хранения и перевозки, необходимые предупредительные надписи и манипуляторные знаки.</a:t>
            </a:r>
          </a:p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На первичную упаковку и вторичную (потребительскую) упаковку лекарственных средств для ветеринарного применения должна наноситься надпись: "Для ветеринарного применения".</a:t>
            </a:r>
          </a:p>
          <a:p>
            <a:pPr algn="just"/>
            <a:r>
              <a:rPr lang="ru-RU" sz="1500" dirty="0" smtClean="0">
                <a:latin typeface="Times New Roman" pitchFamily="18" charset="0"/>
                <a:cs typeface="Times New Roman" pitchFamily="18" charset="0"/>
              </a:rPr>
              <a:t>На вторичную (потребительскую) упаковку лекарственного препарата наносится штриховой код.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251520" y="116632"/>
            <a:ext cx="8640960" cy="1080120"/>
          </a:xfrm>
          <a:prstGeom prst="rect">
            <a:avLst/>
          </a:prstGeom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77500" lnSpcReduction="2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5200" b="1" cap="all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способы </a:t>
            </a:r>
            <a:r>
              <a:rPr lang="ru-RU" sz="5200" b="1" cap="all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представления товара на витрине</a:t>
            </a:r>
            <a:endParaRPr lang="ru-RU" b="1" cap="all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2"/>
          <a:srcRect l="2579" t="24640" r="2914" b="51843"/>
          <a:stretch>
            <a:fillRect/>
          </a:stretch>
        </p:blipFill>
        <p:spPr bwMode="auto">
          <a:xfrm>
            <a:off x="192088" y="1193800"/>
            <a:ext cx="6559550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8" name="Picture 3"/>
          <p:cNvPicPr>
            <a:picLocks noChangeAspect="1" noChangeArrowheads="1"/>
          </p:cNvPicPr>
          <p:nvPr/>
        </p:nvPicPr>
        <p:blipFill>
          <a:blip r:embed="rId2"/>
          <a:srcRect l="3998" t="57671" r="4375" b="8871"/>
          <a:stretch>
            <a:fillRect/>
          </a:stretch>
        </p:blipFill>
        <p:spPr bwMode="auto">
          <a:xfrm>
            <a:off x="192088" y="3689350"/>
            <a:ext cx="5395912" cy="1406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9" name="Picture 4"/>
          <p:cNvPicPr>
            <a:picLocks noChangeAspect="1" noChangeArrowheads="1"/>
          </p:cNvPicPr>
          <p:nvPr/>
        </p:nvPicPr>
        <p:blipFill>
          <a:blip r:embed="rId3"/>
          <a:srcRect l="4070" t="20506" r="3255" b="41489"/>
          <a:stretch>
            <a:fillRect/>
          </a:stretch>
        </p:blipFill>
        <p:spPr bwMode="auto">
          <a:xfrm>
            <a:off x="3203575" y="2427288"/>
            <a:ext cx="5775325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70" name="Picture 6" descr="Ð Ð°Ð·Ð¼ÐµÑÐµÐ½Ð¸Ðµ ÑÐ¾Ð²Ð°ÑÐ° Ð½Ð° Ð¿Ð¾Ð»ÐºÐµ"/>
          <p:cNvPicPr>
            <a:picLocks noChangeAspect="1" noChangeArrowheads="1"/>
          </p:cNvPicPr>
          <p:nvPr/>
        </p:nvPicPr>
        <p:blipFill>
          <a:blip r:embed="rId4"/>
          <a:srcRect l="4478" t="62766" r="5334" b="3198"/>
          <a:stretch>
            <a:fillRect/>
          </a:stretch>
        </p:blipFill>
        <p:spPr bwMode="auto">
          <a:xfrm>
            <a:off x="3251200" y="5135563"/>
            <a:ext cx="5680075" cy="160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301824" y="260648"/>
            <a:ext cx="8568952" cy="792088"/>
          </a:xfrm>
          <a:prstGeom prst="rect">
            <a:avLst/>
          </a:prstGeom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92500" lnSpcReduction="1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5200" b="1" cap="all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Традиционный </a:t>
            </a:r>
            <a:endParaRPr lang="ru-RU" b="1" cap="all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2"/>
          <a:srcRect b="37274"/>
          <a:stretch>
            <a:fillRect/>
          </a:stretch>
        </p:blipFill>
        <p:spPr bwMode="auto">
          <a:xfrm>
            <a:off x="2578100" y="1198563"/>
            <a:ext cx="6477000" cy="3054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7892" name="Picture 2"/>
          <p:cNvPicPr>
            <a:picLocks noChangeAspect="1" noChangeArrowheads="1"/>
          </p:cNvPicPr>
          <p:nvPr/>
        </p:nvPicPr>
        <p:blipFill>
          <a:blip r:embed="rId3"/>
          <a:srcRect t="19945" b="9286"/>
          <a:stretch>
            <a:fillRect/>
          </a:stretch>
        </p:blipFill>
        <p:spPr bwMode="auto">
          <a:xfrm>
            <a:off x="301625" y="3854450"/>
            <a:ext cx="5195888" cy="2757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323528" y="188640"/>
            <a:ext cx="8568952" cy="792088"/>
          </a:xfrm>
          <a:prstGeom prst="rect">
            <a:avLst/>
          </a:prstGeom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92500" lnSpcReduction="1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5200" b="1" cap="all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«изысканный» </a:t>
            </a:r>
            <a:endParaRPr lang="ru-RU" b="1" cap="all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8915" name="Picture 3"/>
          <p:cNvPicPr>
            <a:picLocks noChangeAspect="1" noChangeArrowheads="1"/>
          </p:cNvPicPr>
          <p:nvPr/>
        </p:nvPicPr>
        <p:blipFill>
          <a:blip r:embed="rId2"/>
          <a:srcRect l="6636" t="10274"/>
          <a:stretch>
            <a:fillRect/>
          </a:stretch>
        </p:blipFill>
        <p:spPr bwMode="auto">
          <a:xfrm>
            <a:off x="3587750" y="2801938"/>
            <a:ext cx="5335588" cy="3846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8916" name="Picture 2"/>
          <p:cNvPicPr>
            <a:picLocks noChangeAspect="1" noChangeArrowheads="1"/>
          </p:cNvPicPr>
          <p:nvPr/>
        </p:nvPicPr>
        <p:blipFill>
          <a:blip r:embed="rId3"/>
          <a:srcRect b="6976"/>
          <a:stretch>
            <a:fillRect/>
          </a:stretch>
        </p:blipFill>
        <p:spPr bwMode="auto">
          <a:xfrm>
            <a:off x="293688" y="1087438"/>
            <a:ext cx="4746625" cy="3313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323528" y="188640"/>
            <a:ext cx="8568952" cy="1008112"/>
          </a:xfrm>
          <a:prstGeom prst="rect">
            <a:avLst/>
          </a:prstGeom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70000" lnSpcReduction="2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5200" b="1" cap="all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правила оформления витрин </a:t>
            </a:r>
            <a:endParaRPr lang="ru-RU" b="1" cap="all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sp>
        <p:nvSpPr>
          <p:cNvPr id="5" name="Подзаголовок 2"/>
          <p:cNvSpPr txBox="1">
            <a:spLocks/>
          </p:cNvSpPr>
          <p:nvPr/>
        </p:nvSpPr>
        <p:spPr>
          <a:xfrm>
            <a:off x="262318" y="1340768"/>
            <a:ext cx="5688632" cy="576064"/>
          </a:xfrm>
          <a:prstGeom prst="rect">
            <a:avLst/>
          </a:prstGeom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70000" lnSpcReduction="2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5200" b="1" cap="all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1. доступность </a:t>
            </a:r>
            <a:endParaRPr lang="ru-RU" b="1" cap="all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9940" name="Picture 2"/>
          <p:cNvPicPr>
            <a:picLocks noChangeAspect="1" noChangeArrowheads="1"/>
          </p:cNvPicPr>
          <p:nvPr/>
        </p:nvPicPr>
        <p:blipFill>
          <a:blip r:embed="rId2"/>
          <a:srcRect l="2383" t="3082" r="48808" b="21797"/>
          <a:stretch>
            <a:fillRect/>
          </a:stretch>
        </p:blipFill>
        <p:spPr bwMode="auto">
          <a:xfrm>
            <a:off x="100013" y="2133600"/>
            <a:ext cx="4040187" cy="46624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3419872" y="1988840"/>
            <a:ext cx="5472608" cy="576064"/>
          </a:xfrm>
          <a:prstGeom prst="rect">
            <a:avLst/>
          </a:prstGeom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70000" lnSpcReduction="2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5200" b="1" cap="all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5200" b="1" cap="all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 рубрикация </a:t>
            </a:r>
            <a:endParaRPr lang="ru-RU" b="1" cap="all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39942" name="Picture 2"/>
          <p:cNvPicPr>
            <a:picLocks noChangeAspect="1" noChangeArrowheads="1"/>
          </p:cNvPicPr>
          <p:nvPr/>
        </p:nvPicPr>
        <p:blipFill>
          <a:blip r:embed="rId3"/>
          <a:srcRect l="9152" b="15439"/>
          <a:stretch>
            <a:fillRect/>
          </a:stretch>
        </p:blipFill>
        <p:spPr bwMode="auto">
          <a:xfrm>
            <a:off x="4251325" y="2905125"/>
            <a:ext cx="4784725" cy="3341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51275" y="981075"/>
            <a:ext cx="5184775" cy="27955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Подзаголовок 2"/>
          <p:cNvSpPr txBox="1">
            <a:spLocks/>
          </p:cNvSpPr>
          <p:nvPr/>
        </p:nvSpPr>
        <p:spPr>
          <a:xfrm>
            <a:off x="253190" y="260648"/>
            <a:ext cx="5688632" cy="576064"/>
          </a:xfrm>
          <a:prstGeom prst="rect">
            <a:avLst/>
          </a:prstGeom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47500" lnSpcReduction="2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5200" b="1" cap="all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5200" b="1" cap="all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. «Рядом с лидером продаж» </a:t>
            </a:r>
            <a:endParaRPr lang="ru-RU" b="1" cap="all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0964" name="Picture 3"/>
          <p:cNvPicPr>
            <a:picLocks noChangeAspect="1" noChangeArrowheads="1"/>
          </p:cNvPicPr>
          <p:nvPr/>
        </p:nvPicPr>
        <p:blipFill>
          <a:blip r:embed="rId3"/>
          <a:srcRect l="43848" b="13593"/>
          <a:stretch>
            <a:fillRect/>
          </a:stretch>
        </p:blipFill>
        <p:spPr bwMode="auto">
          <a:xfrm>
            <a:off x="5435600" y="3678238"/>
            <a:ext cx="2843213" cy="2917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0965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258888" y="3949700"/>
            <a:ext cx="3492500" cy="2619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Подзаголовок 2"/>
          <p:cNvSpPr txBox="1">
            <a:spLocks/>
          </p:cNvSpPr>
          <p:nvPr/>
        </p:nvSpPr>
        <p:spPr>
          <a:xfrm>
            <a:off x="272108" y="3224998"/>
            <a:ext cx="5472608" cy="576064"/>
          </a:xfrm>
          <a:prstGeom prst="rect">
            <a:avLst/>
          </a:prstGeom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55000" lnSpcReduction="2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5200" b="1" cap="all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4. Массовая выкладка </a:t>
            </a:r>
            <a:endParaRPr lang="ru-RU" b="1" cap="all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096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00113" y="981075"/>
            <a:ext cx="1800225" cy="215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251520" y="260648"/>
            <a:ext cx="8640960" cy="1080120"/>
          </a:xfrm>
          <a:prstGeom prst="rect">
            <a:avLst/>
          </a:prstGeom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77500" lnSpcReduction="2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5200" b="1" cap="all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способы </a:t>
            </a:r>
            <a:r>
              <a:rPr lang="ru-RU" sz="5200" b="1" cap="all" dirty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представления товара на витрине</a:t>
            </a:r>
            <a:endParaRPr lang="ru-RU" b="1" cap="all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1987" name="Picture 2"/>
          <p:cNvPicPr>
            <a:picLocks noChangeAspect="1" noChangeArrowheads="1"/>
          </p:cNvPicPr>
          <p:nvPr/>
        </p:nvPicPr>
        <p:blipFill>
          <a:blip r:embed="rId2"/>
          <a:srcRect l="58636" t="3606" r="2617" b="9647"/>
          <a:stretch>
            <a:fillRect/>
          </a:stretch>
        </p:blipFill>
        <p:spPr bwMode="auto">
          <a:xfrm>
            <a:off x="5495925" y="1333500"/>
            <a:ext cx="3441700" cy="518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88" name="Picture 5"/>
          <p:cNvPicPr>
            <a:picLocks noChangeAspect="1" noChangeArrowheads="1"/>
          </p:cNvPicPr>
          <p:nvPr/>
        </p:nvPicPr>
        <p:blipFill>
          <a:blip r:embed="rId3"/>
          <a:srcRect r="27014"/>
          <a:stretch>
            <a:fillRect/>
          </a:stretch>
        </p:blipFill>
        <p:spPr bwMode="auto">
          <a:xfrm>
            <a:off x="179388" y="1484313"/>
            <a:ext cx="5272087" cy="503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дзаголовок 2"/>
          <p:cNvSpPr txBox="1">
            <a:spLocks/>
          </p:cNvSpPr>
          <p:nvPr/>
        </p:nvSpPr>
        <p:spPr>
          <a:xfrm>
            <a:off x="1331640" y="404664"/>
            <a:ext cx="6408712" cy="1080120"/>
          </a:xfrm>
          <a:prstGeom prst="rect">
            <a:avLst/>
          </a:prstGeom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77500" lnSpcReduction="2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5200" b="1" cap="all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внутриаптечная реклама</a:t>
            </a:r>
            <a:endParaRPr lang="ru-RU" b="1" cap="all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3011" name="Picture 2"/>
          <p:cNvPicPr>
            <a:picLocks noChangeAspect="1" noChangeArrowheads="1"/>
          </p:cNvPicPr>
          <p:nvPr/>
        </p:nvPicPr>
        <p:blipFill>
          <a:blip r:embed="rId2"/>
          <a:srcRect l="26854" t="17587" r="-603" b="12791"/>
          <a:stretch>
            <a:fillRect/>
          </a:stretch>
        </p:blipFill>
        <p:spPr bwMode="auto">
          <a:xfrm>
            <a:off x="752475" y="2578100"/>
            <a:ext cx="2809875" cy="35337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411004" y="1733409"/>
            <a:ext cx="3888432" cy="648072"/>
          </a:xfrm>
          <a:prstGeom prst="rect">
            <a:avLst/>
          </a:prstGeom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40000" lnSpcReduction="2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5200" b="1" cap="all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Стикер-напоминалка</a:t>
            </a:r>
            <a:endParaRPr lang="ru-RU" b="1" cap="all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3013" name="Picture 3"/>
          <p:cNvPicPr>
            <a:picLocks noChangeAspect="1" noChangeArrowheads="1"/>
          </p:cNvPicPr>
          <p:nvPr/>
        </p:nvPicPr>
        <p:blipFill>
          <a:blip r:embed="rId3"/>
          <a:srcRect l="5206" t="12994" r="13103" b="10393"/>
          <a:stretch>
            <a:fillRect/>
          </a:stretch>
        </p:blipFill>
        <p:spPr bwMode="auto">
          <a:xfrm>
            <a:off x="4298950" y="2925763"/>
            <a:ext cx="4038600" cy="28400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Подзаголовок 2"/>
          <p:cNvSpPr txBox="1">
            <a:spLocks/>
          </p:cNvSpPr>
          <p:nvPr/>
        </p:nvSpPr>
        <p:spPr>
          <a:xfrm>
            <a:off x="4554706" y="2363234"/>
            <a:ext cx="3888432" cy="444860"/>
          </a:xfrm>
          <a:prstGeom prst="rect">
            <a:avLst/>
          </a:prstGeom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47500" lnSpcReduction="2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5200" b="1" cap="all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плакаты</a:t>
            </a:r>
            <a:endParaRPr lang="ru-RU" b="1" cap="all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2"/>
          <p:cNvSpPr txBox="1">
            <a:spLocks/>
          </p:cNvSpPr>
          <p:nvPr/>
        </p:nvSpPr>
        <p:spPr>
          <a:xfrm>
            <a:off x="4743509" y="2974803"/>
            <a:ext cx="3888432" cy="642513"/>
          </a:xfrm>
          <a:prstGeom prst="rect">
            <a:avLst/>
          </a:prstGeom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85000" lnSpcReduction="2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5200" b="1" cap="all" dirty="0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муляжи</a:t>
            </a:r>
            <a:endParaRPr lang="ru-RU" b="1" cap="all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4035" name="Picture 2"/>
          <p:cNvPicPr>
            <a:picLocks noChangeAspect="1" noChangeArrowheads="1"/>
          </p:cNvPicPr>
          <p:nvPr/>
        </p:nvPicPr>
        <p:blipFill>
          <a:blip r:embed="rId2"/>
          <a:srcRect l="24030" r="24971" b="10619"/>
          <a:stretch>
            <a:fillRect/>
          </a:stretch>
        </p:blipFill>
        <p:spPr bwMode="auto">
          <a:xfrm>
            <a:off x="827088" y="1341438"/>
            <a:ext cx="2800350" cy="35575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Подзаголовок 2"/>
          <p:cNvSpPr txBox="1">
            <a:spLocks/>
          </p:cNvSpPr>
          <p:nvPr/>
        </p:nvSpPr>
        <p:spPr>
          <a:xfrm>
            <a:off x="683568" y="498012"/>
            <a:ext cx="4032448" cy="698739"/>
          </a:xfrm>
          <a:prstGeom prst="rect">
            <a:avLst/>
          </a:prstGeom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normAutofit fontScale="92500" lnSpcReduction="20000"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5200" b="1" cap="all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мобайлы</a:t>
            </a:r>
            <a:endParaRPr lang="ru-RU" b="1" cap="all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4037" name="Picture 3"/>
          <p:cNvPicPr>
            <a:picLocks noChangeAspect="1" noChangeArrowheads="1"/>
          </p:cNvPicPr>
          <p:nvPr/>
        </p:nvPicPr>
        <p:blipFill>
          <a:blip r:embed="rId3"/>
          <a:srcRect t="24498" b="6271"/>
          <a:stretch>
            <a:fillRect/>
          </a:stretch>
        </p:blipFill>
        <p:spPr bwMode="auto">
          <a:xfrm>
            <a:off x="3530600" y="3789363"/>
            <a:ext cx="5408613" cy="2808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038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485775"/>
            <a:ext cx="1871662" cy="2371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/>
          <p:cNvPicPr>
            <a:picLocks noChangeAspect="1" noChangeArrowheads="1"/>
          </p:cNvPicPr>
          <p:nvPr/>
        </p:nvPicPr>
        <p:blipFill>
          <a:blip r:embed="rId2"/>
          <a:srcRect r="17365" b="7182"/>
          <a:stretch>
            <a:fillRect/>
          </a:stretch>
        </p:blipFill>
        <p:spPr bwMode="auto">
          <a:xfrm>
            <a:off x="354013" y="3189288"/>
            <a:ext cx="3697287" cy="31130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5059" name="Picture 2"/>
          <p:cNvPicPr>
            <a:picLocks noChangeAspect="1" noChangeArrowheads="1"/>
          </p:cNvPicPr>
          <p:nvPr/>
        </p:nvPicPr>
        <p:blipFill>
          <a:blip r:embed="rId3"/>
          <a:srcRect t="8582"/>
          <a:stretch>
            <a:fillRect/>
          </a:stretch>
        </p:blipFill>
        <p:spPr bwMode="auto">
          <a:xfrm>
            <a:off x="4368800" y="2565400"/>
            <a:ext cx="4264025" cy="29241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Подзаголовок 2"/>
          <p:cNvSpPr txBox="1">
            <a:spLocks/>
          </p:cNvSpPr>
          <p:nvPr/>
        </p:nvSpPr>
        <p:spPr>
          <a:xfrm>
            <a:off x="4716016" y="1772816"/>
            <a:ext cx="3384376" cy="621053"/>
          </a:xfrm>
          <a:prstGeom prst="rect">
            <a:avLst/>
          </a:prstGeom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3200" b="1" cap="all" dirty="0" err="1" smtClean="0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воблер</a:t>
            </a:r>
            <a:endParaRPr lang="ru-RU" sz="3200" b="1" cap="all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4506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207963"/>
            <a:ext cx="1851025" cy="2357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Подзаголовок 2"/>
          <p:cNvSpPr txBox="1">
            <a:spLocks/>
          </p:cNvSpPr>
          <p:nvPr/>
        </p:nvSpPr>
        <p:spPr>
          <a:xfrm>
            <a:off x="395536" y="2292501"/>
            <a:ext cx="3384376" cy="749569"/>
          </a:xfrm>
          <a:prstGeom prst="rect">
            <a:avLst/>
          </a:prstGeom>
          <a:ln w="57150" cap="flat" cmpd="sng" algn="ctr">
            <a:solidFill>
              <a:schemeClr val="accent2">
                <a:lumMod val="75000"/>
              </a:schemeClr>
            </a:solidFill>
            <a:prstDash val="solid"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 marL="27432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76263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855663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20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4630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100000"/>
              <a:buFont typeface="Symbol" pitchFamily="18" charset="2"/>
              <a:buChar char=""/>
              <a:defRPr sz="1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78308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42316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743200" indent="-228600" algn="l" defTabSz="914400" rtl="0" eaLnBrk="1" latinLnBrk="0" hangingPunct="1">
              <a:spcBef>
                <a:spcPts val="384"/>
              </a:spcBef>
              <a:buClr>
                <a:schemeClr val="accent1"/>
              </a:buClr>
              <a:buFont typeface="Symbol" pitchFamily="18" charset="2"/>
              <a:buChar char="*"/>
              <a:defRPr sz="1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fontAlgn="auto">
              <a:spcAft>
                <a:spcPts val="0"/>
              </a:spcAft>
              <a:buFont typeface="Symbol" pitchFamily="18" charset="2"/>
              <a:buNone/>
              <a:defRPr/>
            </a:pPr>
            <a:r>
              <a:rPr lang="ru-RU" sz="3200" b="1" cap="all" dirty="0" err="1">
                <a:ln>
                  <a:solidFill>
                    <a:schemeClr val="tx2">
                      <a:lumMod val="75000"/>
                    </a:schemeClr>
                  </a:solidFill>
                </a:ln>
                <a:solidFill>
                  <a:schemeClr val="bg2">
                    <a:lumMod val="25000"/>
                  </a:schemeClr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Шелфтокеры</a:t>
            </a:r>
            <a:endParaRPr lang="ru-RU" sz="3200" b="1" cap="all" dirty="0">
              <a:ln>
                <a:solidFill>
                  <a:schemeClr val="tx2">
                    <a:lumMod val="75000"/>
                  </a:schemeClr>
                </a:solidFill>
              </a:ln>
              <a:solidFill>
                <a:schemeClr val="bg2">
                  <a:lumMod val="25000"/>
                </a:schemeClr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50" y="273050"/>
            <a:ext cx="8564563" cy="637063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/>
              <a:t>Атмосфера аптеки </a:t>
            </a:r>
            <a:r>
              <a:rPr lang="ru-RU" sz="2400" dirty="0"/>
              <a:t>положительно сказывается на потребителе, поскольку помогает сформировать ход мысли человека и сконцентрировать внимание в нужном направлении, увеличивая тем самым шансы на покупку продукта, который в противном случае остался бы без внимания.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b="1" u="sng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u="sng" dirty="0"/>
              <a:t>Атмосферу торгового зала формируют несколько компонентов: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400" dirty="0"/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1. Температура воздуха;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2. Освещение;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3. Цвета и цветовые сочетания;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4. Музыка;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5. Запахи;</a:t>
            </a:r>
          </a:p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dirty="0"/>
              <a:t>6. Декоративные элементы.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одержимое 19"/>
          <p:cNvSpPr>
            <a:spLocks noGrp="1"/>
          </p:cNvSpPr>
          <p:nvPr>
            <p:ph/>
          </p:nvPr>
        </p:nvSpPr>
        <p:spPr>
          <a:xfrm>
            <a:off x="214282" y="142852"/>
            <a:ext cx="8786874" cy="6572296"/>
          </a:xfrm>
        </p:spPr>
        <p:txBody>
          <a:bodyPr/>
          <a:lstStyle/>
          <a:p>
            <a:pPr algn="ctr">
              <a:buNone/>
            </a:pPr>
            <a:r>
              <a:rPr lang="ru-RU" sz="1700" b="1" dirty="0" smtClean="0"/>
              <a:t>Требования, предъявляемые к ЛП при включении их в Перечень ЛС, отпускаемых без рецепта врача:</a:t>
            </a:r>
          </a:p>
          <a:p>
            <a:pPr algn="just">
              <a:buNone/>
            </a:pPr>
            <a:r>
              <a:rPr lang="ru-RU" sz="1700" dirty="0" smtClean="0"/>
              <a:t>-активное вещество ЛП или допол­нительные вещества, входящие в его состав, не обладают канцерогенным действием, </a:t>
            </a:r>
            <a:r>
              <a:rPr lang="ru-RU" sz="1700" dirty="0" err="1" smtClean="0"/>
              <a:t>генотоксичностью</a:t>
            </a:r>
            <a:r>
              <a:rPr lang="ru-RU" sz="1700" dirty="0" smtClean="0"/>
              <a:t> и не оказывают влияния на эмбрион и плод, на ребенка, получающего грудное молоко, не нарушают функции печени, почек, сердца; </a:t>
            </a:r>
          </a:p>
          <a:p>
            <a:pPr algn="just">
              <a:buNone/>
            </a:pPr>
            <a:r>
              <a:rPr lang="ru-RU" sz="1700" dirty="0" smtClean="0"/>
              <a:t>-терапевтическая безопасность;</a:t>
            </a:r>
          </a:p>
          <a:p>
            <a:pPr algn="just">
              <a:buNone/>
            </a:pPr>
            <a:r>
              <a:rPr lang="ru-RU" sz="1700" dirty="0" smtClean="0"/>
              <a:t>-отсутствие необходимости в специальном врачебном наблюдении при применении ЛП.</a:t>
            </a:r>
          </a:p>
          <a:p>
            <a:pPr algn="just">
              <a:buNone/>
            </a:pPr>
            <a:r>
              <a:rPr lang="ru-RU" sz="1700" dirty="0" smtClean="0"/>
              <a:t>-отсутствие при правильном употреблении в адекватных дозировках неблагоприятных побочных реакций, нарушающих функцию внутренних органов и требующих необходимости врачебного вмешательства, за исключением аллергических реакций; </a:t>
            </a:r>
          </a:p>
          <a:p>
            <a:pPr algn="just">
              <a:buNone/>
            </a:pPr>
            <a:r>
              <a:rPr lang="ru-RU" sz="1700" dirty="0" smtClean="0"/>
              <a:t>-при правильном употреблении в адекватных дозировках ЛП при взаимодействии с другими</a:t>
            </a:r>
            <a:r>
              <a:rPr lang="ru-RU" sz="1700" b="1" i="1" dirty="0" smtClean="0"/>
              <a:t> </a:t>
            </a:r>
            <a:r>
              <a:rPr lang="ru-RU" sz="1700" dirty="0" smtClean="0"/>
              <a:t>ЛС не должен способствовать развитию  серьезных  побочных  реакций,   нарушающих функцию  внутренних органов и требующих дополнительного наблюдения врача или применения других ле­карственных средств; </a:t>
            </a:r>
          </a:p>
          <a:p>
            <a:pPr algn="just">
              <a:buNone/>
            </a:pPr>
            <a:r>
              <a:rPr lang="ru-RU" sz="1700" dirty="0" smtClean="0"/>
              <a:t>-проведение  при  переводе ЛП  в разряд безрецептурного оценки данных по его безопас­ности   (отношение   числа   получавших   лекарственное средство к общему числу развившихся осложнений), результатов доклинических и клинических исследований; характера  и   частоты   возникновения   неблагоприятных побочных реакций; </a:t>
            </a:r>
          </a:p>
          <a:p>
            <a:pPr algn="just">
              <a:buNone/>
            </a:pPr>
            <a:r>
              <a:rPr lang="ru-RU" sz="1700" dirty="0" smtClean="0"/>
              <a:t>-регистрация в России не менее 5 лет, из них не менее 3 лет применения в клинической практике. </a:t>
            </a:r>
            <a:endParaRPr lang="ru-RU" sz="1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07988" y="2305050"/>
            <a:ext cx="5249862" cy="304641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dirty="0"/>
              <a:t>Наиболее приятной температуры для покупателей – 16-18 градусов тепла - можно достичь с помощью кондиционера</a:t>
            </a:r>
          </a:p>
        </p:txBody>
      </p:sp>
      <p:sp>
        <p:nvSpPr>
          <p:cNvPr id="47107" name="Прямоугольник 2"/>
          <p:cNvSpPr>
            <a:spLocks noChangeArrowheads="1"/>
          </p:cNvSpPr>
          <p:nvPr/>
        </p:nvSpPr>
        <p:spPr bwMode="auto">
          <a:xfrm>
            <a:off x="2871788" y="0"/>
            <a:ext cx="51212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600" b="1" u="sng"/>
              <a:t>Температура воздуха</a:t>
            </a:r>
          </a:p>
        </p:txBody>
      </p:sp>
      <p:pic>
        <p:nvPicPr>
          <p:cNvPr id="47108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86438" y="1562100"/>
            <a:ext cx="3151187" cy="420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Box 1"/>
          <p:cNvSpPr txBox="1">
            <a:spLocks noChangeArrowheads="1"/>
          </p:cNvSpPr>
          <p:nvPr/>
        </p:nvSpPr>
        <p:spPr bwMode="auto">
          <a:xfrm>
            <a:off x="1643063" y="152400"/>
            <a:ext cx="48228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u="sng"/>
              <a:t>ЦВЕТА И ЦВЕТОВЫЕ СОЧЕТАНИЯ </a:t>
            </a:r>
          </a:p>
        </p:txBody>
      </p:sp>
      <p:pic>
        <p:nvPicPr>
          <p:cNvPr id="48131" name="Рисунок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3688" y="1098550"/>
            <a:ext cx="4314825" cy="529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5794375" y="3465513"/>
            <a:ext cx="1949450" cy="64611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Характеристика цветов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26125" y="739775"/>
            <a:ext cx="1885950" cy="64611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dirty="0"/>
              <a:t>Ощущение цвета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Box 1"/>
          <p:cNvSpPr txBox="1">
            <a:spLocks noChangeArrowheads="1"/>
          </p:cNvSpPr>
          <p:nvPr/>
        </p:nvSpPr>
        <p:spPr bwMode="auto">
          <a:xfrm>
            <a:off x="2878138" y="171450"/>
            <a:ext cx="30734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3200" b="1" u="sng"/>
              <a:t>ОСВЕЩЕНИЕ</a:t>
            </a:r>
          </a:p>
        </p:txBody>
      </p:sp>
      <p:sp>
        <p:nvSpPr>
          <p:cNvPr id="49155" name="Прямоугольник 2"/>
          <p:cNvSpPr>
            <a:spLocks noChangeArrowheads="1"/>
          </p:cNvSpPr>
          <p:nvPr/>
        </p:nvSpPr>
        <p:spPr bwMode="auto">
          <a:xfrm>
            <a:off x="428625" y="642938"/>
            <a:ext cx="8015288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u="sng"/>
              <a:t>Основные цели, в которых используют световые эффекты:</a:t>
            </a:r>
          </a:p>
          <a:p>
            <a:pPr algn="just"/>
            <a:endParaRPr lang="ru-RU" sz="2000"/>
          </a:p>
          <a:p>
            <a:pPr algn="just"/>
            <a:r>
              <a:rPr lang="ru-RU" sz="2000"/>
              <a:t>- формирование необходимого настроения у покупателя (например, освещение в теплых и спокойных тонах создает атмосферу расслабленности);</a:t>
            </a:r>
          </a:p>
          <a:p>
            <a:pPr algn="just"/>
            <a:endParaRPr lang="ru-RU" sz="2000"/>
          </a:p>
          <a:p>
            <a:pPr algn="just"/>
            <a:r>
              <a:rPr lang="ru-RU" sz="2000"/>
              <a:t>- выделения элементов торгового оборудования (учет психологических особенностей поведения покупателей при регулировании потока в торговом зале);</a:t>
            </a:r>
          </a:p>
          <a:p>
            <a:pPr algn="just"/>
            <a:endParaRPr lang="ru-RU" sz="2000"/>
          </a:p>
          <a:p>
            <a:pPr algn="just"/>
            <a:r>
              <a:rPr lang="ru-RU" sz="2000"/>
              <a:t>- индивидуальное выделение товаров. Система освещения призвана ориентировать взгляд посетителя на определенные позиции и при этом способствовать его адекватному восприятию и т.п.;</a:t>
            </a:r>
          </a:p>
          <a:p>
            <a:pPr algn="just"/>
            <a:endParaRPr lang="ru-RU" sz="2000"/>
          </a:p>
          <a:p>
            <a:pPr algn="just"/>
            <a:r>
              <a:rPr lang="ru-RU" sz="2000"/>
              <a:t>- корректировка недостатков. С помощью системы световых эффектов можно скрыть конструктивные недостатки торгового зала или оборудования.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Прямоугольник 1"/>
          <p:cNvSpPr>
            <a:spLocks noChangeArrowheads="1"/>
          </p:cNvSpPr>
          <p:nvPr/>
        </p:nvSpPr>
        <p:spPr bwMode="auto">
          <a:xfrm>
            <a:off x="3843338" y="149225"/>
            <a:ext cx="17621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800" b="1" u="sng"/>
              <a:t>МУЗЫКА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36538" y="1246188"/>
            <a:ext cx="3849687" cy="378618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u="sng" dirty="0"/>
              <a:t>В аптеке музыка используется для решения целого ряда задач</a:t>
            </a:r>
            <a:r>
              <a:rPr lang="ru-RU" sz="2000" u="sng" dirty="0"/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u="sng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- формирование специального настроения для выделенного сегмента торгового зала;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2000" dirty="0"/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dirty="0"/>
              <a:t>- воздействие на осуществление покупок и скорость движения покупателя по торговому залу.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435475" y="1246188"/>
            <a:ext cx="4079875" cy="440055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u="sng" dirty="0"/>
              <a:t>Музыка в аптеке должна быть: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/>
              <a:t>Негромкой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/>
              <a:t>Медленной (60 тактов в минуту), ненавязчивой, неагрессивной.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/>
              <a:t>Не вызывающей агрессивные эмоции у покупателей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/>
              <a:t>Не отвлекающей от покупок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/>
              <a:t>Не рекомендуется использовать радио</a:t>
            </a:r>
          </a:p>
          <a:p>
            <a:pPr marL="457200" indent="-457200" algn="just" fontAlgn="auto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ru-RU" sz="2000" dirty="0"/>
              <a:t>Соответствующей праздничным дням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Box 1"/>
          <p:cNvSpPr txBox="1">
            <a:spLocks noChangeArrowheads="1"/>
          </p:cNvSpPr>
          <p:nvPr/>
        </p:nvSpPr>
        <p:spPr bwMode="auto">
          <a:xfrm>
            <a:off x="2151063" y="104775"/>
            <a:ext cx="46863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u="sng"/>
              <a:t>Декоративные элементы</a:t>
            </a:r>
          </a:p>
        </p:txBody>
      </p:sp>
      <p:sp>
        <p:nvSpPr>
          <p:cNvPr id="51203" name="Прямоугольник 2"/>
          <p:cNvSpPr>
            <a:spLocks noChangeArrowheads="1"/>
          </p:cNvSpPr>
          <p:nvPr/>
        </p:nvSpPr>
        <p:spPr bwMode="auto">
          <a:xfrm>
            <a:off x="428625" y="642938"/>
            <a:ext cx="8129588" cy="5940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ru-RU" sz="2000" b="1" u="sng"/>
              <a:t>Гомогенные поля </a:t>
            </a:r>
            <a:r>
              <a:rPr lang="ru-RU" sz="2000"/>
              <a:t>- это поля, на которых  отсутствуют  видимые  элементы  или число их резко снижено. Гомогенные поля образуют голые стены,  значительные плоскости монолитного стекла и  т.  д.  Наличие  таких  полей  в  интерьере организации  увеличивает  амплитуду  поисковых  движений  глаз  посетителя.</a:t>
            </a:r>
          </a:p>
          <a:p>
            <a:pPr algn="just"/>
            <a:endParaRPr lang="ru-RU" sz="2000"/>
          </a:p>
          <a:p>
            <a:pPr algn="just"/>
            <a:r>
              <a:rPr lang="ru-RU" sz="2000"/>
              <a:t>Безуспешный поиск зацепки увеличивает  энергетические  затраты  и  вызывает неприятные ощущения. В гомогенных полях неполноценно работает  бинокулярное зрение, т. к. импульсом  к  слиянию  изображений  правого  и  левого  глаза является несовпадение контуров, а  также  фоторецепторы,  которые  в  норме реагируют на перепад освещенности.</a:t>
            </a:r>
          </a:p>
          <a:p>
            <a:pPr algn="just"/>
            <a:endParaRPr lang="ru-RU" sz="2000"/>
          </a:p>
          <a:p>
            <a:pPr algn="just"/>
            <a:r>
              <a:rPr lang="ru-RU" sz="2000" b="1" u="sng"/>
              <a:t>Агрессивные поля </a:t>
            </a:r>
            <a:r>
              <a:rPr lang="ru-RU" sz="2000"/>
              <a:t>– это поля, на которых расположено большое число однотипных элементов, например, большие площади стен и полос, выложенные кафельной плиткой, решетки на окнах и т.д. Такие поля оказывают сильное раздражающее воздействие на потребителя на психологическом уровне. В такой  среде  в  мозг  поступает  избыток  одной  и  той  же  информации.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214282" y="274638"/>
            <a:ext cx="8715436" cy="6297634"/>
          </a:xfrm>
        </p:spPr>
        <p:txBody>
          <a:bodyPr/>
          <a:lstStyle/>
          <a:p>
            <a:pPr>
              <a:buNone/>
            </a:pPr>
            <a:r>
              <a:rPr lang="ru-RU" sz="1600" b="1" dirty="0" smtClean="0"/>
              <a:t>Федеральный закон "Об обращении лекарственных средств" от 12.04.2010 N 61-ФЗ</a:t>
            </a:r>
          </a:p>
          <a:p>
            <a:pPr>
              <a:buNone/>
            </a:pPr>
            <a:endParaRPr lang="ru-RU" sz="1600" dirty="0" smtClean="0"/>
          </a:p>
          <a:p>
            <a:pPr>
              <a:buNone/>
            </a:pPr>
            <a:r>
              <a:rPr lang="ru-RU" sz="1600" b="1" dirty="0" smtClean="0"/>
              <a:t>Статья 55. Порядок розничной торговли лекарственными препаратами</a:t>
            </a:r>
          </a:p>
          <a:p>
            <a:pPr>
              <a:buNone/>
            </a:pPr>
            <a:r>
              <a:rPr lang="ru-RU" sz="1600" dirty="0" smtClean="0"/>
              <a:t>Аптечные организации, индивидуальные предприниматели, имеющие лицензию на фармацевтическую деятельность, имеют право приобретать и продавать, в том числе дистанционным способом, </a:t>
            </a:r>
          </a:p>
          <a:p>
            <a:pPr>
              <a:buNone/>
            </a:pPr>
            <a:endParaRPr lang="ru-RU" sz="1600" dirty="0" smtClean="0"/>
          </a:p>
          <a:p>
            <a:r>
              <a:rPr lang="ru-RU" sz="1600" dirty="0" smtClean="0"/>
              <a:t>лекарственные препараты</a:t>
            </a:r>
          </a:p>
          <a:p>
            <a:r>
              <a:rPr lang="ru-RU" sz="1600" dirty="0" smtClean="0"/>
              <a:t>медицинские изделия, </a:t>
            </a:r>
          </a:p>
          <a:p>
            <a:r>
              <a:rPr lang="ru-RU" sz="1600" dirty="0" smtClean="0"/>
              <a:t>дезинфицирующие средства, </a:t>
            </a:r>
          </a:p>
          <a:p>
            <a:r>
              <a:rPr lang="ru-RU" sz="1600" dirty="0" smtClean="0"/>
              <a:t>предметы и средства личной гигиены, </a:t>
            </a:r>
          </a:p>
          <a:p>
            <a:r>
              <a:rPr lang="ru-RU" sz="1600" dirty="0" smtClean="0"/>
              <a:t>посуду для медицинских целей, </a:t>
            </a:r>
          </a:p>
          <a:p>
            <a:r>
              <a:rPr lang="ru-RU" sz="1600" dirty="0" smtClean="0"/>
              <a:t>предметы и средства, </a:t>
            </a:r>
          </a:p>
          <a:p>
            <a:r>
              <a:rPr lang="ru-RU" sz="1600" dirty="0" smtClean="0"/>
              <a:t>предназначенные для ухода за больными, </a:t>
            </a:r>
          </a:p>
          <a:p>
            <a:r>
              <a:rPr lang="ru-RU" sz="1600" dirty="0" smtClean="0"/>
              <a:t>новорожденными и детьми, не достигшими возраста трех лет, </a:t>
            </a:r>
          </a:p>
          <a:p>
            <a:r>
              <a:rPr lang="ru-RU" sz="1600" dirty="0" smtClean="0"/>
              <a:t>очковую оптику и средства ухода за ней, </a:t>
            </a:r>
          </a:p>
          <a:p>
            <a:r>
              <a:rPr lang="ru-RU" sz="1600" dirty="0" smtClean="0"/>
              <a:t>минеральные воды, </a:t>
            </a:r>
          </a:p>
          <a:p>
            <a:r>
              <a:rPr lang="ru-RU" sz="1600" dirty="0" smtClean="0"/>
              <a:t>продукты лечебного, детского и диетического питания, </a:t>
            </a:r>
          </a:p>
          <a:p>
            <a:r>
              <a:rPr lang="ru-RU" sz="1600" dirty="0" smtClean="0"/>
              <a:t>биологически активные добавки, </a:t>
            </a:r>
          </a:p>
          <a:p>
            <a:r>
              <a:rPr lang="ru-RU" sz="1600" dirty="0" smtClean="0"/>
              <a:t>парфюмерные и косметические средства, </a:t>
            </a:r>
          </a:p>
          <a:p>
            <a:r>
              <a:rPr lang="ru-RU" sz="1600" dirty="0" smtClean="0"/>
              <a:t>медицинские и санитарно-просветительные печатные издания, предназначенные для пропаганды здорового образа жизни.</a:t>
            </a:r>
            <a:endParaRPr lang="ru-RU" sz="1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AutoShape 2"/>
          <p:cNvSpPr>
            <a:spLocks noChangeArrowheads="1"/>
          </p:cNvSpPr>
          <p:nvPr/>
        </p:nvSpPr>
        <p:spPr bwMode="auto">
          <a:xfrm>
            <a:off x="3429000" y="2819400"/>
            <a:ext cx="2895600" cy="1676400"/>
          </a:xfrm>
          <a:prstGeom prst="roundRect">
            <a:avLst>
              <a:gd name="adj" fmla="val 18056"/>
            </a:avLst>
          </a:prstGeom>
          <a:solidFill>
            <a:srgbClr val="99CCFF"/>
          </a:solidFill>
          <a:ln w="57150" cmpd="thickThin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0000FF"/>
                </a:solidFill>
              </a:rPr>
              <a:t>Рынок ЛС Безрецептурного отпуска</a:t>
            </a:r>
          </a:p>
        </p:txBody>
      </p:sp>
      <p:sp>
        <p:nvSpPr>
          <p:cNvPr id="10243" name="AutoShape 3"/>
          <p:cNvSpPr>
            <a:spLocks noChangeArrowheads="1"/>
          </p:cNvSpPr>
          <p:nvPr/>
        </p:nvSpPr>
        <p:spPr bwMode="auto">
          <a:xfrm>
            <a:off x="6858000" y="2819400"/>
            <a:ext cx="2036763" cy="1676400"/>
          </a:xfrm>
          <a:prstGeom prst="roundRect">
            <a:avLst>
              <a:gd name="adj" fmla="val 18056"/>
            </a:avLst>
          </a:prstGeom>
          <a:solidFill>
            <a:srgbClr val="FFCC99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000000"/>
                </a:solidFill>
              </a:rPr>
              <a:t>Витамины</a:t>
            </a:r>
          </a:p>
        </p:txBody>
      </p:sp>
      <p:sp>
        <p:nvSpPr>
          <p:cNvPr id="10244" name="AutoShape 4"/>
          <p:cNvSpPr>
            <a:spLocks noChangeArrowheads="1"/>
          </p:cNvSpPr>
          <p:nvPr/>
        </p:nvSpPr>
        <p:spPr bwMode="auto">
          <a:xfrm>
            <a:off x="228600" y="2819400"/>
            <a:ext cx="2590800" cy="1676400"/>
          </a:xfrm>
          <a:prstGeom prst="roundRect">
            <a:avLst>
              <a:gd name="adj" fmla="val 18056"/>
            </a:avLst>
          </a:prstGeom>
          <a:solidFill>
            <a:srgbClr val="FFCC99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000000"/>
                </a:solidFill>
              </a:rPr>
              <a:t>Средства от кашля и простуды</a:t>
            </a:r>
          </a:p>
        </p:txBody>
      </p:sp>
      <p:sp>
        <p:nvSpPr>
          <p:cNvPr id="10245" name="AutoShape 5"/>
          <p:cNvSpPr>
            <a:spLocks noChangeArrowheads="1"/>
          </p:cNvSpPr>
          <p:nvPr/>
        </p:nvSpPr>
        <p:spPr bwMode="auto">
          <a:xfrm>
            <a:off x="684213" y="4800600"/>
            <a:ext cx="3354387" cy="1676400"/>
          </a:xfrm>
          <a:prstGeom prst="roundRect">
            <a:avLst>
              <a:gd name="adj" fmla="val 18056"/>
            </a:avLst>
          </a:prstGeom>
          <a:solidFill>
            <a:srgbClr val="FFCC99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000000"/>
                </a:solidFill>
              </a:rPr>
              <a:t>Средства для симптоматического лечения</a:t>
            </a:r>
          </a:p>
        </p:txBody>
      </p:sp>
      <p:sp>
        <p:nvSpPr>
          <p:cNvPr id="10246" name="AutoShape 6"/>
          <p:cNvSpPr>
            <a:spLocks noChangeArrowheads="1"/>
          </p:cNvSpPr>
          <p:nvPr/>
        </p:nvSpPr>
        <p:spPr bwMode="auto">
          <a:xfrm>
            <a:off x="5473700" y="1219200"/>
            <a:ext cx="3136900" cy="1447800"/>
          </a:xfrm>
          <a:prstGeom prst="roundRect">
            <a:avLst>
              <a:gd name="adj" fmla="val 18056"/>
            </a:avLst>
          </a:prstGeom>
          <a:solidFill>
            <a:srgbClr val="FFCC99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000000"/>
                </a:solidFill>
              </a:rPr>
              <a:t>Анальгетики, Жаропонижающие</a:t>
            </a:r>
          </a:p>
        </p:txBody>
      </p:sp>
      <p:sp>
        <p:nvSpPr>
          <p:cNvPr id="10247" name="AutoShape 7"/>
          <p:cNvSpPr>
            <a:spLocks noChangeArrowheads="1"/>
          </p:cNvSpPr>
          <p:nvPr/>
        </p:nvSpPr>
        <p:spPr bwMode="auto">
          <a:xfrm>
            <a:off x="5791200" y="4800600"/>
            <a:ext cx="2895600" cy="1676400"/>
          </a:xfrm>
          <a:prstGeom prst="roundRect">
            <a:avLst>
              <a:gd name="adj" fmla="val 18056"/>
            </a:avLst>
          </a:prstGeom>
          <a:solidFill>
            <a:srgbClr val="FFCC99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000000"/>
                </a:solidFill>
              </a:rPr>
              <a:t>Средства, стимулирующие деятельность ЖКТ</a:t>
            </a:r>
          </a:p>
        </p:txBody>
      </p:sp>
      <p:sp>
        <p:nvSpPr>
          <p:cNvPr id="10248" name="AutoShape 8"/>
          <p:cNvSpPr>
            <a:spLocks noChangeArrowheads="1"/>
          </p:cNvSpPr>
          <p:nvPr/>
        </p:nvSpPr>
        <p:spPr bwMode="auto">
          <a:xfrm>
            <a:off x="1054100" y="1219200"/>
            <a:ext cx="3217863" cy="1447800"/>
          </a:xfrm>
          <a:prstGeom prst="roundRect">
            <a:avLst>
              <a:gd name="adj" fmla="val 18056"/>
            </a:avLst>
          </a:prstGeom>
          <a:solidFill>
            <a:srgbClr val="FFCC99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anchor="ctr"/>
          <a:lstStyle/>
          <a:p>
            <a:pPr algn="ctr"/>
            <a:r>
              <a:rPr lang="ru-RU" sz="2400">
                <a:solidFill>
                  <a:srgbClr val="000000"/>
                </a:solidFill>
              </a:rPr>
              <a:t>Средства ухода за кожей и полостью рта</a:t>
            </a:r>
          </a:p>
        </p:txBody>
      </p:sp>
      <p:cxnSp>
        <p:nvCxnSpPr>
          <p:cNvPr id="10249" name="AutoShape 9"/>
          <p:cNvCxnSpPr>
            <a:cxnSpLocks noChangeShapeType="1"/>
            <a:stCxn id="10247" idx="1"/>
            <a:endCxn id="10242" idx="2"/>
          </p:cNvCxnSpPr>
          <p:nvPr/>
        </p:nvCxnSpPr>
        <p:spPr bwMode="auto">
          <a:xfrm flipH="1" flipV="1">
            <a:off x="4876800" y="4524375"/>
            <a:ext cx="900113" cy="11144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0" name="AutoShape 10"/>
          <p:cNvCxnSpPr>
            <a:cxnSpLocks noChangeShapeType="1"/>
            <a:stCxn id="10243" idx="1"/>
            <a:endCxn id="10242" idx="3"/>
          </p:cNvCxnSpPr>
          <p:nvPr/>
        </p:nvCxnSpPr>
        <p:spPr bwMode="auto">
          <a:xfrm flipH="1">
            <a:off x="6353175" y="3657600"/>
            <a:ext cx="490538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1" name="AutoShape 11"/>
          <p:cNvCxnSpPr>
            <a:cxnSpLocks noChangeShapeType="1"/>
            <a:stCxn id="10246" idx="1"/>
            <a:endCxn id="10242" idx="0"/>
          </p:cNvCxnSpPr>
          <p:nvPr/>
        </p:nvCxnSpPr>
        <p:spPr bwMode="auto">
          <a:xfrm flipH="1">
            <a:off x="4876800" y="1943100"/>
            <a:ext cx="582613" cy="8477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2" name="AutoShape 12"/>
          <p:cNvCxnSpPr>
            <a:cxnSpLocks noChangeShapeType="1"/>
            <a:stCxn id="10248" idx="3"/>
            <a:endCxn id="10242" idx="0"/>
          </p:cNvCxnSpPr>
          <p:nvPr/>
        </p:nvCxnSpPr>
        <p:spPr bwMode="auto">
          <a:xfrm>
            <a:off x="4286250" y="1943100"/>
            <a:ext cx="590550" cy="8477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3" name="AutoShape 13"/>
          <p:cNvCxnSpPr>
            <a:cxnSpLocks noChangeShapeType="1"/>
            <a:stCxn id="10244" idx="3"/>
            <a:endCxn id="10242" idx="1"/>
          </p:cNvCxnSpPr>
          <p:nvPr/>
        </p:nvCxnSpPr>
        <p:spPr bwMode="auto">
          <a:xfrm>
            <a:off x="2833688" y="3657600"/>
            <a:ext cx="566737" cy="0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cxnSp>
        <p:nvCxnSpPr>
          <p:cNvPr id="10254" name="AutoShape 14"/>
          <p:cNvCxnSpPr>
            <a:cxnSpLocks noChangeShapeType="1"/>
            <a:stCxn id="10245" idx="3"/>
            <a:endCxn id="10242" idx="2"/>
          </p:cNvCxnSpPr>
          <p:nvPr/>
        </p:nvCxnSpPr>
        <p:spPr bwMode="auto">
          <a:xfrm flipV="1">
            <a:off x="4052888" y="4524375"/>
            <a:ext cx="823912" cy="1114425"/>
          </a:xfrm>
          <a:prstGeom prst="straightConnector1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</p:cxnSp>
      <p:sp>
        <p:nvSpPr>
          <p:cNvPr id="10255" name="Text Box 15"/>
          <p:cNvSpPr txBox="1">
            <a:spLocks noChangeArrowheads="1"/>
          </p:cNvSpPr>
          <p:nvPr/>
        </p:nvSpPr>
        <p:spPr bwMode="auto">
          <a:xfrm>
            <a:off x="0" y="133350"/>
            <a:ext cx="9144000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sz="2800">
                <a:solidFill>
                  <a:srgbClr val="0000FF"/>
                </a:solidFill>
                <a:latin typeface="Verdana" pitchFamily="34" charset="0"/>
              </a:rPr>
              <a:t>Ассортимент рынка ЛС безрецептурного отпуска (лидирующие группы)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928694"/>
          </a:xfrm>
        </p:spPr>
        <p:txBody>
          <a:bodyPr/>
          <a:lstStyle/>
          <a:p>
            <a:r>
              <a:rPr lang="ru-RU" sz="2000" b="1" dirty="0" smtClean="0"/>
              <a:t>Приказ Минздрава России от 31.08.2016 N 647н</a:t>
            </a:r>
            <a:br>
              <a:rPr lang="ru-RU" sz="2000" b="1" dirty="0" smtClean="0"/>
            </a:br>
            <a:r>
              <a:rPr lang="ru-RU" sz="2000" b="1" dirty="0" smtClean="0"/>
              <a:t>"Об утверждении Правил надлежащей</a:t>
            </a:r>
            <a:br>
              <a:rPr lang="ru-RU" sz="2000" b="1" dirty="0" smtClean="0"/>
            </a:br>
            <a:r>
              <a:rPr lang="ru-RU" sz="2000" b="1" dirty="0" smtClean="0"/>
              <a:t>аптечной практики лекарственных препаратов</a:t>
            </a:r>
            <a:br>
              <a:rPr lang="ru-RU" sz="2000" b="1" dirty="0" smtClean="0"/>
            </a:br>
            <a:r>
              <a:rPr lang="ru-RU" sz="2000" b="1" dirty="0" smtClean="0"/>
              <a:t>для медицинского применения"</a:t>
            </a:r>
            <a:endParaRPr lang="ru-RU" sz="2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1142984"/>
            <a:ext cx="8858312" cy="4983179"/>
          </a:xfrm>
        </p:spPr>
        <p:txBody>
          <a:bodyPr/>
          <a:lstStyle/>
          <a:p>
            <a:pPr algn="just">
              <a:buNone/>
            </a:pPr>
            <a:r>
              <a:rPr lang="ru-RU" sz="1600" dirty="0" smtClean="0"/>
              <a:t>Допускается открытая выкладка лекарственных препаратов безрецептурного отпуска и других</a:t>
            </a:r>
          </a:p>
          <a:p>
            <a:pPr algn="just">
              <a:buNone/>
            </a:pPr>
            <a:r>
              <a:rPr lang="ru-RU" sz="1600" dirty="0" smtClean="0"/>
              <a:t>товаров аптечного ассортимента.</a:t>
            </a:r>
          </a:p>
          <a:p>
            <a:pPr algn="just">
              <a:buNone/>
            </a:pPr>
            <a:r>
              <a:rPr lang="ru-RU" sz="1600" dirty="0" smtClean="0"/>
              <a:t>Информация о лекарственных препаратах, отпускаемых без рецепта, может быть размещена на полке в виде </a:t>
            </a:r>
            <a:r>
              <a:rPr lang="ru-RU" sz="1600" dirty="0" err="1" smtClean="0"/>
              <a:t>постера</a:t>
            </a:r>
            <a:r>
              <a:rPr lang="ru-RU" sz="1600" dirty="0" smtClean="0"/>
              <a:t>, </a:t>
            </a:r>
            <a:r>
              <a:rPr lang="ru-RU" sz="1600" dirty="0" err="1" smtClean="0"/>
              <a:t>воблера</a:t>
            </a:r>
            <a:r>
              <a:rPr lang="ru-RU" sz="1600" dirty="0" smtClean="0"/>
              <a:t> и иных носителях информации в целях предоставления покупателю возможности сделать осознанный выбор товара аптечного ассортимента, получить информацию о производителе, способе его применения и с целью сохранения внешнего вида товара. Также в удобном для обозрения месте должен быть помещен ценник с указанием наименования, дозировки, количества  доз в упаковке, страны производителя, срока годности (при наличии).</a:t>
            </a:r>
          </a:p>
          <a:p>
            <a:pPr algn="just">
              <a:buNone/>
            </a:pPr>
            <a:r>
              <a:rPr lang="ru-RU" sz="1600" dirty="0" smtClean="0"/>
              <a:t>Лекарственные препараты, отпускаемые без рецепта, размещаются на витринах с учетом условий хранения, предусмотренных инструкцией по медицинскому применению, и (или) на упаковке.</a:t>
            </a:r>
          </a:p>
          <a:p>
            <a:pPr algn="just">
              <a:buNone/>
            </a:pPr>
            <a:r>
              <a:rPr lang="ru-RU" sz="1600" dirty="0" smtClean="0"/>
              <a:t>Лекарственные препараты, отпускаемые по рецепту на лекарственный препарат, допускается хранить на витринах, в стеклянных и открытых шкафах при условии отсутствия доступа к ним покупателей.</a:t>
            </a:r>
          </a:p>
          <a:p>
            <a:pPr algn="just">
              <a:buNone/>
            </a:pPr>
            <a:r>
              <a:rPr lang="ru-RU" sz="1600" dirty="0" smtClean="0"/>
              <a:t>Лекарственные препараты, отпускаемые по рецепту на лекарственный препарат, размещаются отдельно от безрецептурных лекарственных препаратов в закрытых шкафах с отметкой "по рецепту на лекарственный препарат", нанесенной на полку или шкаф, в которых размещены такие лекарственные препараты.</a:t>
            </a:r>
            <a:endParaRPr lang="ru-RU" sz="16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453</TotalTime>
  <Words>2586</Words>
  <Application>Microsoft Office PowerPoint</Application>
  <PresentationFormat>Экран (4:3)</PresentationFormat>
  <Paragraphs>280</Paragraphs>
  <Slides>64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64</vt:i4>
      </vt:variant>
    </vt:vector>
  </HeadingPairs>
  <TitlesOfParts>
    <vt:vector size="65" baseType="lpstr">
      <vt:lpstr>Оформление по умолчанию</vt:lpstr>
      <vt:lpstr>Слайд 1</vt:lpstr>
      <vt:lpstr>Слайд 2</vt:lpstr>
      <vt:lpstr>Nota  bene !</vt:lpstr>
      <vt:lpstr>Маркировка лекарственных средств </vt:lpstr>
      <vt:lpstr>Маркировка лекарственных средств</vt:lpstr>
      <vt:lpstr>Слайд 6</vt:lpstr>
      <vt:lpstr>Слайд 7</vt:lpstr>
      <vt:lpstr>Слайд 8</vt:lpstr>
      <vt:lpstr>Приказ Минздрава России от 31.08.2016 N 647н "Об утверждении Правил надлежащей аптечной практики лекарственных препаратов для медицинского применения"</vt:lpstr>
      <vt:lpstr>Слайд 10</vt:lpstr>
      <vt:lpstr>Слайд 11</vt:lpstr>
      <vt:lpstr>Слайд 12</vt:lpstr>
      <vt:lpstr>Слайд 13</vt:lpstr>
      <vt:lpstr>Слайд 14</vt:lpstr>
      <vt:lpstr>Слайд 15</vt:lpstr>
      <vt:lpstr>Схема для консультации покупателя в аптечной организации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Концепция места</vt:lpstr>
      <vt:lpstr>Внешний вид аптеки</vt:lpstr>
      <vt:lpstr>Слайд 26</vt:lpstr>
      <vt:lpstr>Слайд 27</vt:lpstr>
      <vt:lpstr>Слайд 28</vt:lpstr>
      <vt:lpstr>Вывеска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Панда</cp:lastModifiedBy>
  <cp:revision>61</cp:revision>
  <dcterms:created xsi:type="dcterms:W3CDTF">1601-01-01T00:00:00Z</dcterms:created>
  <dcterms:modified xsi:type="dcterms:W3CDTF">2021-10-22T05:16:56Z</dcterms:modified>
</cp:coreProperties>
</file>