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1645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/>
              <a:t>Общие требования к организации хранения лекарственных препаратов и изделий медицинского назначения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2800" y="4800600"/>
            <a:ext cx="5114778" cy="1101248"/>
          </a:xfrm>
        </p:spPr>
        <p:txBody>
          <a:bodyPr/>
          <a:lstStyle/>
          <a:p>
            <a:r>
              <a:rPr lang="ru-RU" dirty="0" smtClean="0"/>
              <a:t>3 курс 5 семестр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Механические факторы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696200" cy="5715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Важнейшим фактором, вызывающим изменение потребительских свойств товаров, порчу и разрушение товаров при транспортировании и хранении, а также износ в условиях эксплуатации (потребления), являются механические воздействия ( сжатие, растяжение, изгиб, удары, толчки, сотрясения и др.).</a:t>
            </a:r>
          </a:p>
          <a:p>
            <a:pPr algn="just">
              <a:buNone/>
            </a:pPr>
            <a:r>
              <a:rPr lang="ru-RU" dirty="0" smtClean="0"/>
              <a:t>Изделия разрушаются чаще всего в результате многократно повторяющийся относительно небольших механических нагрузок, вызывающих изгиб, деформации сжатия, растяжения и др. Процесс разрушения материала начинается уже с момента приложения нагрузки, как бы мала она ни была.</a:t>
            </a:r>
          </a:p>
          <a:p>
            <a:pPr algn="just">
              <a:buNone/>
            </a:pPr>
            <a:r>
              <a:rPr lang="ru-RU" dirty="0" smtClean="0"/>
              <a:t>При транспортировании и хранении товары часто подвергаются значительным механическим воздействиям вследствие толчков и сотрясений, излишнего давления в штабеле, случайных ударов при падении.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609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200" dirty="0" err="1" smtClean="0"/>
              <a:t>Хранение</a:t>
            </a:r>
            <a:r>
              <a:rPr lang="en-US" sz="2200" dirty="0" smtClean="0"/>
              <a:t> </a:t>
            </a:r>
            <a:r>
              <a:rPr lang="en-US" sz="2200" dirty="0" err="1" smtClean="0"/>
              <a:t>лекарственных</a:t>
            </a:r>
            <a:r>
              <a:rPr lang="en-US" sz="2200" dirty="0" smtClean="0"/>
              <a:t> </a:t>
            </a:r>
            <a:r>
              <a:rPr lang="en-US" sz="2200" dirty="0" err="1" smtClean="0"/>
              <a:t>средств</a:t>
            </a:r>
            <a:r>
              <a:rPr lang="en-US" sz="2200" dirty="0" smtClean="0"/>
              <a:t> </a:t>
            </a:r>
            <a:r>
              <a:rPr lang="en-US" sz="2200" dirty="0" err="1" smtClean="0"/>
              <a:t>должно</a:t>
            </a:r>
            <a:r>
              <a:rPr lang="en-US" sz="2200" dirty="0" smtClean="0"/>
              <a:t> </a:t>
            </a:r>
            <a:r>
              <a:rPr lang="en-US" sz="2200" dirty="0" err="1" smtClean="0"/>
              <a:t>осуществляться</a:t>
            </a:r>
            <a:r>
              <a:rPr lang="en-US" sz="2200" dirty="0" smtClean="0"/>
              <a:t> в </a:t>
            </a:r>
            <a:r>
              <a:rPr lang="en-US" sz="2200" dirty="0" err="1" smtClean="0"/>
              <a:t>предназначенных</a:t>
            </a:r>
            <a:r>
              <a:rPr lang="en-US" sz="2200" dirty="0" smtClean="0"/>
              <a:t> </a:t>
            </a:r>
            <a:r>
              <a:rPr lang="en-US" sz="2200" dirty="0" err="1" smtClean="0"/>
              <a:t>для</a:t>
            </a:r>
            <a:r>
              <a:rPr lang="en-US" sz="2200" dirty="0" smtClean="0"/>
              <a:t> </a:t>
            </a:r>
            <a:r>
              <a:rPr lang="en-US" sz="2200" dirty="0" err="1" smtClean="0"/>
              <a:t>этих</a:t>
            </a:r>
            <a:r>
              <a:rPr lang="en-US" sz="2200" dirty="0" smtClean="0"/>
              <a:t> </a:t>
            </a:r>
            <a:r>
              <a:rPr lang="en-US" sz="2200" dirty="0" err="1" smtClean="0"/>
              <a:t>целей</a:t>
            </a:r>
            <a:r>
              <a:rPr lang="en-US" sz="2200" dirty="0" smtClean="0"/>
              <a:t> </a:t>
            </a:r>
            <a:r>
              <a:rPr lang="en-US" sz="2200" dirty="0" err="1" smtClean="0"/>
              <a:t>помещениях</a:t>
            </a:r>
            <a:r>
              <a:rPr lang="en-US" sz="2200" dirty="0" smtClean="0"/>
              <a:t>. </a:t>
            </a:r>
            <a:endParaRPr lang="ru-RU" sz="2200" dirty="0" smtClean="0"/>
          </a:p>
          <a:p>
            <a:pPr algn="just">
              <a:buNone/>
            </a:pPr>
            <a:r>
              <a:rPr lang="en-US" sz="2200" dirty="0" err="1" smtClean="0"/>
              <a:t>Устройство</a:t>
            </a:r>
            <a:r>
              <a:rPr lang="en-US" sz="2200" dirty="0" smtClean="0"/>
              <a:t>, </a:t>
            </a:r>
            <a:r>
              <a:rPr lang="en-US" sz="2200" dirty="0" err="1" smtClean="0"/>
              <a:t>состав</a:t>
            </a:r>
            <a:r>
              <a:rPr lang="en-US" sz="2200" dirty="0" smtClean="0"/>
              <a:t>, </a:t>
            </a:r>
            <a:r>
              <a:rPr lang="en-US" sz="2200" dirty="0" err="1" smtClean="0"/>
              <a:t>размеры</a:t>
            </a:r>
            <a:r>
              <a:rPr lang="en-US" sz="2200" dirty="0" smtClean="0"/>
              <a:t> </a:t>
            </a:r>
            <a:r>
              <a:rPr lang="en-US" sz="2200" dirty="0" err="1" smtClean="0"/>
              <a:t>площадей</a:t>
            </a:r>
            <a:r>
              <a:rPr lang="en-US" sz="2200" dirty="0" smtClean="0"/>
              <a:t> </a:t>
            </a:r>
            <a:r>
              <a:rPr lang="en-US" sz="2200" dirty="0" err="1" smtClean="0"/>
              <a:t>помещений</a:t>
            </a:r>
            <a:r>
              <a:rPr lang="en-US" sz="2200" dirty="0" smtClean="0"/>
              <a:t> </a:t>
            </a:r>
            <a:r>
              <a:rPr lang="en-US" sz="2200" dirty="0" err="1" smtClean="0"/>
              <a:t>для</a:t>
            </a:r>
            <a:r>
              <a:rPr lang="en-US" sz="2200" dirty="0" smtClean="0"/>
              <a:t> </a:t>
            </a:r>
            <a:r>
              <a:rPr lang="en-US" sz="2200" dirty="0" err="1" smtClean="0"/>
              <a:t>хранения</a:t>
            </a:r>
            <a:r>
              <a:rPr lang="en-US" sz="2200" dirty="0" smtClean="0"/>
              <a:t>, </a:t>
            </a:r>
            <a:r>
              <a:rPr lang="en-US" sz="2200" dirty="0" err="1" smtClean="0"/>
              <a:t>их</a:t>
            </a:r>
            <a:r>
              <a:rPr lang="en-US" sz="2200" dirty="0" smtClean="0"/>
              <a:t> </a:t>
            </a:r>
            <a:r>
              <a:rPr lang="en-US" sz="2200" dirty="0" err="1" smtClean="0"/>
              <a:t>эксплуатация</a:t>
            </a:r>
            <a:r>
              <a:rPr lang="en-US" sz="2200" dirty="0" smtClean="0"/>
              <a:t> и </a:t>
            </a:r>
            <a:r>
              <a:rPr lang="en-US" sz="2200" dirty="0" err="1" smtClean="0"/>
              <a:t>оборудование</a:t>
            </a:r>
            <a:r>
              <a:rPr lang="en-US" sz="2200" dirty="0" smtClean="0"/>
              <a:t> </a:t>
            </a:r>
            <a:r>
              <a:rPr lang="en-US" sz="2200" dirty="0" err="1" smtClean="0"/>
              <a:t>должны</a:t>
            </a:r>
            <a:r>
              <a:rPr lang="en-US" sz="2200" dirty="0" smtClean="0"/>
              <a:t> </a:t>
            </a:r>
            <a:r>
              <a:rPr lang="en-US" sz="2200" dirty="0" err="1" smtClean="0"/>
              <a:t>обеспечивать</a:t>
            </a:r>
            <a:r>
              <a:rPr lang="en-US" sz="2200" dirty="0" smtClean="0"/>
              <a:t> </a:t>
            </a:r>
            <a:r>
              <a:rPr lang="en-US" sz="2200" dirty="0" err="1" smtClean="0"/>
              <a:t>надлежащие</a:t>
            </a:r>
            <a:r>
              <a:rPr lang="en-US" sz="2200" dirty="0" smtClean="0"/>
              <a:t> </a:t>
            </a:r>
            <a:r>
              <a:rPr lang="en-US" sz="2200" dirty="0" err="1" smtClean="0"/>
              <a:t>условия</a:t>
            </a:r>
            <a:r>
              <a:rPr lang="en-US" sz="2200" dirty="0" smtClean="0"/>
              <a:t> </a:t>
            </a:r>
            <a:r>
              <a:rPr lang="en-US" sz="2200" dirty="0" err="1" smtClean="0"/>
              <a:t>хранения</a:t>
            </a:r>
            <a:r>
              <a:rPr lang="en-US" sz="2200" dirty="0" smtClean="0"/>
              <a:t> </a:t>
            </a:r>
            <a:r>
              <a:rPr lang="en-US" sz="2200" dirty="0" err="1" smtClean="0"/>
              <a:t>различных</a:t>
            </a:r>
            <a:r>
              <a:rPr lang="en-US" sz="2200" dirty="0" smtClean="0"/>
              <a:t> </a:t>
            </a:r>
            <a:r>
              <a:rPr lang="en-US" sz="2200" dirty="0" err="1" smtClean="0"/>
              <a:t>групп</a:t>
            </a:r>
            <a:r>
              <a:rPr lang="en-US" sz="2200" dirty="0" smtClean="0"/>
              <a:t> </a:t>
            </a:r>
            <a:r>
              <a:rPr lang="en-US" sz="2200" dirty="0" err="1" smtClean="0"/>
              <a:t>лекарственных</a:t>
            </a:r>
            <a:r>
              <a:rPr lang="en-US" sz="2200" dirty="0" smtClean="0"/>
              <a:t> </a:t>
            </a:r>
            <a:r>
              <a:rPr lang="en-US" sz="2200" dirty="0" err="1" smtClean="0"/>
              <a:t>средств</a:t>
            </a:r>
            <a:r>
              <a:rPr lang="en-US" sz="2200" dirty="0" smtClean="0"/>
              <a:t>.</a:t>
            </a:r>
            <a:endParaRPr lang="ru-RU" sz="2200" dirty="0" smtClean="0"/>
          </a:p>
          <a:p>
            <a:pPr algn="just">
              <a:buNone/>
            </a:pPr>
            <a:r>
              <a:rPr lang="ru-RU" sz="2200" dirty="0" smtClean="0"/>
              <a:t>Хранение лекарственных средств и вспомогательных веществ до момента их использования в пределах установленного срока годности, является составной частью обращения лекарственных средств. Хранение должно осуществляться в соответствии с заранее определёнными условиями (температура, влажность и т.п.), подтверждёнными данными по стабильности и указанными на упаковке.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609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55626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2800" dirty="0" err="1" smtClean="0"/>
              <a:t>Комплекс</a:t>
            </a:r>
            <a:r>
              <a:rPr lang="en-US" sz="2800" dirty="0" smtClean="0"/>
              <a:t> </a:t>
            </a:r>
            <a:r>
              <a:rPr lang="en-US" sz="2800" dirty="0" err="1" smtClean="0"/>
              <a:t>помещений</a:t>
            </a:r>
            <a:r>
              <a:rPr lang="en-US" sz="2800" dirty="0" smtClean="0"/>
              <a:t> </a:t>
            </a:r>
            <a:r>
              <a:rPr lang="en-US" sz="2800" dirty="0" err="1" smtClean="0"/>
              <a:t>для</a:t>
            </a:r>
            <a:r>
              <a:rPr lang="en-US" sz="2800" dirty="0" smtClean="0"/>
              <a:t> </a:t>
            </a:r>
            <a:r>
              <a:rPr lang="en-US" sz="2800" dirty="0" err="1" smtClean="0"/>
              <a:t>хранения</a:t>
            </a:r>
            <a:r>
              <a:rPr lang="en-US" sz="2800" dirty="0" smtClean="0"/>
              <a:t> </a:t>
            </a:r>
            <a:r>
              <a:rPr lang="en-US" sz="2800" dirty="0" err="1" smtClean="0"/>
              <a:t>должен</a:t>
            </a:r>
            <a:r>
              <a:rPr lang="en-US" sz="2800" dirty="0" smtClean="0"/>
              <a:t> </a:t>
            </a:r>
            <a:r>
              <a:rPr lang="en-US" sz="2800" dirty="0" err="1" smtClean="0"/>
              <a:t>включать</a:t>
            </a:r>
            <a:r>
              <a:rPr lang="en-US" sz="2800" dirty="0" smtClean="0"/>
              <a:t>:</a:t>
            </a:r>
            <a:endParaRPr lang="ru-RU" sz="2800" dirty="0" smtClean="0"/>
          </a:p>
          <a:p>
            <a:pPr algn="just"/>
            <a:r>
              <a:rPr lang="ru-RU" sz="2800" dirty="0" smtClean="0"/>
              <a:t>помещение (зону) приемки, предназначенную для распаковки и приема упаковок с лекарственными средствами и их предварительного осмотра;</a:t>
            </a:r>
          </a:p>
          <a:p>
            <a:pPr algn="just"/>
            <a:r>
              <a:rPr lang="en-US" sz="2800" dirty="0" err="1" smtClean="0"/>
              <a:t>помещение</a:t>
            </a:r>
            <a:r>
              <a:rPr lang="en-US" sz="2800" dirty="0" smtClean="0"/>
              <a:t> (</a:t>
            </a:r>
            <a:r>
              <a:rPr lang="en-US" sz="2800" dirty="0" err="1" smtClean="0"/>
              <a:t>зону</a:t>
            </a:r>
            <a:r>
              <a:rPr lang="en-US" sz="2800" dirty="0" smtClean="0"/>
              <a:t>) </a:t>
            </a:r>
            <a:r>
              <a:rPr lang="en-US" sz="2800" dirty="0" err="1" smtClean="0"/>
              <a:t>для</a:t>
            </a:r>
            <a:r>
              <a:rPr lang="en-US" sz="2800" dirty="0" smtClean="0"/>
              <a:t> </a:t>
            </a:r>
            <a:r>
              <a:rPr lang="en-US" sz="2800" dirty="0" err="1" smtClean="0"/>
              <a:t>отбора</a:t>
            </a:r>
            <a:r>
              <a:rPr lang="en-US" sz="2800" dirty="0" smtClean="0"/>
              <a:t> </a:t>
            </a:r>
            <a:r>
              <a:rPr lang="en-US" sz="2800" dirty="0" err="1" smtClean="0"/>
              <a:t>проб</a:t>
            </a:r>
            <a:r>
              <a:rPr lang="en-US" sz="2800" dirty="0" smtClean="0"/>
              <a:t> </a:t>
            </a:r>
            <a:r>
              <a:rPr lang="en-US" sz="2800" dirty="0" err="1" smtClean="0"/>
              <a:t>лекарственных</a:t>
            </a:r>
            <a:r>
              <a:rPr lang="en-US" sz="2800" dirty="0" smtClean="0"/>
              <a:t> </a:t>
            </a:r>
            <a:r>
              <a:rPr lang="en-US" sz="2800" dirty="0" err="1" smtClean="0"/>
              <a:t>средств</a:t>
            </a:r>
            <a:r>
              <a:rPr lang="ru-RU" sz="2800" dirty="0" smtClean="0"/>
              <a:t> и вспомогательных веществ </a:t>
            </a:r>
            <a:r>
              <a:rPr lang="en-US" sz="2800" dirty="0" smtClean="0"/>
              <a:t>в </a:t>
            </a:r>
            <a:r>
              <a:rPr lang="en-US" sz="2800" dirty="0" err="1" smtClean="0"/>
              <a:t>соответствии</a:t>
            </a:r>
            <a:r>
              <a:rPr lang="en-US" sz="2800" dirty="0" smtClean="0"/>
              <a:t> с </a:t>
            </a:r>
            <a:r>
              <a:rPr lang="en-US" sz="2800" dirty="0" err="1" smtClean="0"/>
              <a:t>требованиями</a:t>
            </a:r>
            <a:r>
              <a:rPr lang="en-US" sz="2800" dirty="0" smtClean="0"/>
              <a:t> ОФС «</a:t>
            </a:r>
            <a:r>
              <a:rPr lang="en-US" sz="2800" dirty="0" err="1" smtClean="0"/>
              <a:t>Отбор</a:t>
            </a:r>
            <a:r>
              <a:rPr lang="en-US" sz="2800" dirty="0" smtClean="0"/>
              <a:t> </a:t>
            </a:r>
            <a:r>
              <a:rPr lang="en-US" sz="2800" dirty="0" err="1" smtClean="0"/>
              <a:t>проб</a:t>
            </a:r>
            <a:r>
              <a:rPr lang="en-US" sz="2800" dirty="0" smtClean="0"/>
              <a:t>»;</a:t>
            </a:r>
            <a:endParaRPr lang="ru-RU" sz="2800" dirty="0" smtClean="0"/>
          </a:p>
          <a:p>
            <a:pPr lvl="0" algn="just"/>
            <a:r>
              <a:rPr lang="en-US" sz="2800" dirty="0" err="1" smtClean="0"/>
              <a:t>помещение</a:t>
            </a:r>
            <a:r>
              <a:rPr lang="en-US" sz="2800" dirty="0" smtClean="0"/>
              <a:t> (</a:t>
            </a:r>
            <a:r>
              <a:rPr lang="en-US" sz="2800" dirty="0" err="1" smtClean="0"/>
              <a:t>зону</a:t>
            </a:r>
            <a:r>
              <a:rPr lang="en-US" sz="2800" dirty="0" smtClean="0"/>
              <a:t>) </a:t>
            </a:r>
            <a:r>
              <a:rPr lang="en-US" sz="2800" dirty="0" err="1" smtClean="0"/>
              <a:t>для</a:t>
            </a:r>
            <a:r>
              <a:rPr lang="en-US" sz="2800" dirty="0" smtClean="0"/>
              <a:t> </a:t>
            </a:r>
            <a:r>
              <a:rPr lang="en-US" sz="2800" dirty="0" err="1" smtClean="0"/>
              <a:t>карантинного</a:t>
            </a:r>
            <a:r>
              <a:rPr lang="en-US" sz="2800" dirty="0" smtClean="0"/>
              <a:t> </a:t>
            </a:r>
            <a:r>
              <a:rPr lang="en-US" sz="2800" dirty="0" err="1" smtClean="0"/>
              <a:t>хранения</a:t>
            </a:r>
            <a:r>
              <a:rPr lang="en-US" sz="2800" dirty="0" smtClean="0"/>
              <a:t> </a:t>
            </a:r>
            <a:r>
              <a:rPr lang="en-US" sz="2800" dirty="0" err="1" smtClean="0"/>
              <a:t>лекарственных</a:t>
            </a:r>
            <a:r>
              <a:rPr lang="en-US" sz="2800" dirty="0" smtClean="0"/>
              <a:t> </a:t>
            </a:r>
            <a:r>
              <a:rPr lang="en-US" sz="2800" dirty="0" err="1" smtClean="0"/>
              <a:t>средств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 lvl="0" algn="just"/>
            <a:r>
              <a:rPr lang="ru-RU" sz="2800" dirty="0" err="1" smtClean="0"/>
              <a:t>п</a:t>
            </a:r>
            <a:r>
              <a:rPr lang="en-US" sz="2800" dirty="0" err="1" smtClean="0"/>
              <a:t>омещения</a:t>
            </a:r>
            <a:r>
              <a:rPr lang="ru-RU" sz="2800" dirty="0" smtClean="0"/>
              <a:t> (оборудование)</a:t>
            </a:r>
            <a:r>
              <a:rPr lang="en-US" sz="2800" dirty="0" smtClean="0"/>
              <a:t> </a:t>
            </a:r>
            <a:r>
              <a:rPr lang="en-US" sz="2800" dirty="0" err="1" smtClean="0"/>
              <a:t>для</a:t>
            </a:r>
            <a:r>
              <a:rPr lang="en-US" sz="2800" dirty="0" smtClean="0"/>
              <a:t> </a:t>
            </a:r>
            <a:r>
              <a:rPr lang="en-US" sz="2800" dirty="0" err="1" smtClean="0"/>
              <a:t>лекарственных</a:t>
            </a:r>
            <a:r>
              <a:rPr lang="en-US" sz="2800" dirty="0" smtClean="0"/>
              <a:t> </a:t>
            </a:r>
            <a:r>
              <a:rPr lang="en-US" sz="2800" dirty="0" err="1" smtClean="0"/>
              <a:t>средств</a:t>
            </a:r>
            <a:r>
              <a:rPr lang="ru-RU" sz="2800" dirty="0" smtClean="0"/>
              <a:t> и вспомогательных веществ</a:t>
            </a:r>
            <a:r>
              <a:rPr lang="en-US" sz="2800" dirty="0" smtClean="0"/>
              <a:t>, </a:t>
            </a:r>
            <a:r>
              <a:rPr lang="en-US" sz="2800" dirty="0" err="1" smtClean="0"/>
              <a:t>требующих</a:t>
            </a:r>
            <a:r>
              <a:rPr lang="en-US" sz="2800" dirty="0" smtClean="0"/>
              <a:t> </a:t>
            </a:r>
            <a:r>
              <a:rPr lang="en-US" sz="2800" dirty="0" err="1" smtClean="0"/>
              <a:t>особых</a:t>
            </a:r>
            <a:r>
              <a:rPr lang="en-US" sz="2800" dirty="0" smtClean="0"/>
              <a:t> </a:t>
            </a:r>
            <a:r>
              <a:rPr lang="en-US" sz="2800" dirty="0" err="1" smtClean="0"/>
              <a:t>условий</a:t>
            </a:r>
            <a:r>
              <a:rPr lang="en-US" sz="2800" dirty="0" smtClean="0"/>
              <a:t> </a:t>
            </a:r>
            <a:r>
              <a:rPr lang="en-US" sz="2800" dirty="0" err="1" smtClean="0"/>
              <a:t>хранения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 algn="just"/>
            <a:r>
              <a:rPr lang="ru-RU" sz="2800" dirty="0" smtClean="0"/>
              <a:t>помещение (зону, оборудование) для хранения забракованных и/или отозванных и/или лекарственных средств и вспомогательных веществ с истекшим сроком годности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00" cy="609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7620000" cy="57912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М</a:t>
            </a:r>
            <a:r>
              <a:rPr lang="en-US" dirty="0" err="1" smtClean="0"/>
              <a:t>еста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ru-RU" dirty="0" smtClean="0"/>
              <a:t>лекарственных средств и вспомогательных веществ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ru-RU" dirty="0" smtClean="0"/>
              <a:t>идентифицированы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err="1" smtClean="0"/>
              <a:t>Зона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выделяется</a:t>
            </a:r>
            <a:r>
              <a:rPr lang="en-US" dirty="0" smtClean="0"/>
              <a:t> в </a:t>
            </a:r>
            <a:r>
              <a:rPr lang="en-US" dirty="0" err="1" smtClean="0"/>
              <a:t>общем</a:t>
            </a:r>
            <a:r>
              <a:rPr lang="en-US" dirty="0" smtClean="0"/>
              <a:t> </a:t>
            </a:r>
            <a:r>
              <a:rPr lang="en-US" dirty="0" err="1" smtClean="0"/>
              <a:t>помещении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отсутствии</a:t>
            </a:r>
            <a:r>
              <a:rPr lang="en-US" dirty="0" smtClean="0"/>
              <a:t> </a:t>
            </a:r>
            <a:r>
              <a:rPr lang="en-US" dirty="0" err="1" smtClean="0"/>
              <a:t>отдельного</a:t>
            </a:r>
            <a:r>
              <a:rPr lang="en-US" dirty="0" smtClean="0"/>
              <a:t> </a:t>
            </a:r>
            <a:r>
              <a:rPr lang="en-US" dirty="0" err="1" smtClean="0"/>
              <a:t>изолированного</a:t>
            </a:r>
            <a:r>
              <a:rPr lang="en-US" dirty="0" smtClean="0"/>
              <a:t> </a:t>
            </a:r>
            <a:r>
              <a:rPr lang="en-US" dirty="0" err="1" smtClean="0"/>
              <a:t>помещения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err="1" smtClean="0"/>
              <a:t>Отделка</a:t>
            </a:r>
            <a:r>
              <a:rPr lang="en-US" dirty="0" smtClean="0"/>
              <a:t> </a:t>
            </a:r>
            <a:r>
              <a:rPr lang="en-US" dirty="0" err="1" smtClean="0"/>
              <a:t>помещений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лекарственных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ru-RU" dirty="0" smtClean="0"/>
              <a:t> и вспомогательных веществ</a:t>
            </a:r>
            <a:r>
              <a:rPr lang="en-US" dirty="0" smtClean="0"/>
              <a:t> </a:t>
            </a:r>
            <a:r>
              <a:rPr lang="en-US" dirty="0" err="1" smtClean="0"/>
              <a:t>должна</a:t>
            </a:r>
            <a:r>
              <a:rPr lang="en-US" dirty="0" smtClean="0"/>
              <a:t> </a:t>
            </a:r>
            <a:r>
              <a:rPr lang="en-US" dirty="0" err="1" smtClean="0"/>
              <a:t>отвечать</a:t>
            </a:r>
            <a:r>
              <a:rPr lang="en-US" dirty="0" smtClean="0"/>
              <a:t> </a:t>
            </a:r>
            <a:r>
              <a:rPr lang="en-US" dirty="0" err="1" smtClean="0"/>
              <a:t>действующим</a:t>
            </a:r>
            <a:r>
              <a:rPr lang="en-US" dirty="0" smtClean="0"/>
              <a:t> </a:t>
            </a:r>
            <a:r>
              <a:rPr lang="en-US" dirty="0" err="1" smtClean="0"/>
              <a:t>санитарно-гигиеническим</a:t>
            </a:r>
            <a:r>
              <a:rPr lang="en-US" dirty="0" smtClean="0"/>
              <a:t> </a:t>
            </a:r>
            <a:r>
              <a:rPr lang="en-US" dirty="0" err="1" smtClean="0"/>
              <a:t>требованиям</a:t>
            </a:r>
            <a:r>
              <a:rPr lang="en-US" dirty="0" smtClean="0"/>
              <a:t>, </a:t>
            </a:r>
            <a:r>
              <a:rPr lang="en-US" dirty="0" err="1" smtClean="0"/>
              <a:t>внутренние</a:t>
            </a:r>
            <a:r>
              <a:rPr lang="en-US" dirty="0" smtClean="0"/>
              <a:t> </a:t>
            </a:r>
            <a:r>
              <a:rPr lang="en-US" dirty="0" err="1" smtClean="0"/>
              <a:t>поверхности</a:t>
            </a:r>
            <a:r>
              <a:rPr lang="en-US" dirty="0" smtClean="0"/>
              <a:t> </a:t>
            </a:r>
            <a:r>
              <a:rPr lang="en-US" dirty="0" err="1" smtClean="0"/>
              <a:t>стен</a:t>
            </a:r>
            <a:r>
              <a:rPr lang="en-US" dirty="0" smtClean="0"/>
              <a:t> и </a:t>
            </a:r>
            <a:r>
              <a:rPr lang="en-US" dirty="0" err="1" smtClean="0"/>
              <a:t>потолков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допуска</a:t>
            </a:r>
            <a:r>
              <a:rPr lang="ru-RU" dirty="0" err="1" smtClean="0"/>
              <a:t>ть</a:t>
            </a:r>
            <a:r>
              <a:rPr lang="en-US" dirty="0" smtClean="0"/>
              <a:t> </a:t>
            </a:r>
            <a:r>
              <a:rPr lang="en-US" dirty="0" err="1" smtClean="0"/>
              <a:t>возможность</a:t>
            </a:r>
            <a:r>
              <a:rPr lang="en-US" dirty="0" smtClean="0"/>
              <a:t> </a:t>
            </a:r>
            <a:r>
              <a:rPr lang="en-US" dirty="0" err="1" smtClean="0"/>
              <a:t>проведения</a:t>
            </a:r>
            <a:r>
              <a:rPr lang="en-US" dirty="0" smtClean="0"/>
              <a:t> </a:t>
            </a:r>
            <a:r>
              <a:rPr lang="en-US" dirty="0" err="1" smtClean="0"/>
              <a:t>влажной</a:t>
            </a:r>
            <a:r>
              <a:rPr lang="en-US" dirty="0" smtClean="0"/>
              <a:t> </a:t>
            </a:r>
            <a:r>
              <a:rPr lang="en-US" dirty="0" err="1" smtClean="0"/>
              <a:t>уборки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В </a:t>
            </a:r>
            <a:r>
              <a:rPr lang="en-US" dirty="0" err="1" smtClean="0"/>
              <a:t>каждом</a:t>
            </a:r>
            <a:r>
              <a:rPr lang="en-US" dirty="0" smtClean="0"/>
              <a:t> </a:t>
            </a:r>
            <a:r>
              <a:rPr lang="en-US" dirty="0" err="1" smtClean="0"/>
              <a:t>помещении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необходимо</a:t>
            </a:r>
            <a:r>
              <a:rPr lang="en-US" dirty="0" smtClean="0"/>
              <a:t> </a:t>
            </a:r>
            <a:r>
              <a:rPr lang="en-US" dirty="0" err="1" smtClean="0"/>
              <a:t>поддерживать</a:t>
            </a:r>
            <a:r>
              <a:rPr lang="en-US" dirty="0" smtClean="0"/>
              <a:t> </a:t>
            </a:r>
            <a:r>
              <a:rPr lang="en-US" dirty="0" err="1" smtClean="0"/>
              <a:t>климатический</a:t>
            </a:r>
            <a:r>
              <a:rPr lang="en-US" dirty="0" smtClean="0"/>
              <a:t> </a:t>
            </a:r>
            <a:r>
              <a:rPr lang="en-US" dirty="0" err="1" smtClean="0"/>
              <a:t>режим</a:t>
            </a:r>
            <a:r>
              <a:rPr lang="en-US" dirty="0" smtClean="0"/>
              <a:t>, </a:t>
            </a:r>
            <a:r>
              <a:rPr lang="en-US" dirty="0" err="1" smtClean="0"/>
              <a:t>соблюдая</a:t>
            </a:r>
            <a:r>
              <a:rPr lang="en-US" dirty="0" smtClean="0"/>
              <a:t> </a:t>
            </a:r>
            <a:r>
              <a:rPr lang="en-US" dirty="0" err="1" smtClean="0"/>
              <a:t>температуру</a:t>
            </a:r>
            <a:r>
              <a:rPr lang="en-US" dirty="0" smtClean="0"/>
              <a:t> и </a:t>
            </a:r>
            <a:r>
              <a:rPr lang="en-US" dirty="0" err="1" smtClean="0"/>
              <a:t>влажность</a:t>
            </a:r>
            <a:r>
              <a:rPr lang="en-US" dirty="0" smtClean="0"/>
              <a:t> </a:t>
            </a:r>
            <a:r>
              <a:rPr lang="en-US" dirty="0" err="1" smtClean="0"/>
              <a:t>воздуха</a:t>
            </a:r>
            <a:r>
              <a:rPr lang="en-US" dirty="0" smtClean="0"/>
              <a:t>, </a:t>
            </a:r>
            <a:r>
              <a:rPr lang="en-US" dirty="0" err="1" smtClean="0"/>
              <a:t>установленные</a:t>
            </a:r>
            <a:r>
              <a:rPr lang="en-US" dirty="0" smtClean="0"/>
              <a:t> </a:t>
            </a:r>
            <a:r>
              <a:rPr lang="en-US" dirty="0" err="1" smtClean="0"/>
              <a:t>фармакопейной</a:t>
            </a:r>
            <a:r>
              <a:rPr lang="en-US" dirty="0" smtClean="0"/>
              <a:t> </a:t>
            </a:r>
            <a:r>
              <a:rPr lang="en-US" dirty="0" err="1" smtClean="0"/>
              <a:t>статьей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ru-RU" dirty="0" smtClean="0"/>
              <a:t>на упаковке на</a:t>
            </a:r>
            <a:r>
              <a:rPr lang="en-US" dirty="0" smtClean="0"/>
              <a:t>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. </a:t>
            </a:r>
            <a:r>
              <a:rPr lang="en-US" dirty="0" err="1" smtClean="0"/>
              <a:t>Необходимый</a:t>
            </a:r>
            <a:r>
              <a:rPr lang="en-US" dirty="0" smtClean="0"/>
              <a:t> </a:t>
            </a:r>
            <a:r>
              <a:rPr lang="en-US" dirty="0" err="1" smtClean="0"/>
              <a:t>воздухообмен</a:t>
            </a:r>
            <a:r>
              <a:rPr lang="en-US" dirty="0" smtClean="0"/>
              <a:t> в </a:t>
            </a:r>
            <a:r>
              <a:rPr lang="en-US" dirty="0" err="1" smtClean="0"/>
              <a:t>помещениях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создается</a:t>
            </a:r>
            <a:r>
              <a:rPr lang="en-US" dirty="0" smtClean="0"/>
              <a:t> с </a:t>
            </a:r>
            <a:r>
              <a:rPr lang="en-US" dirty="0" err="1" smtClean="0"/>
              <a:t>помощью</a:t>
            </a:r>
            <a:r>
              <a:rPr lang="en-US" dirty="0" smtClean="0"/>
              <a:t> </a:t>
            </a:r>
            <a:r>
              <a:rPr lang="en-US" dirty="0" err="1" smtClean="0"/>
              <a:t>кондиционеров</a:t>
            </a:r>
            <a:r>
              <a:rPr lang="en-US" dirty="0" smtClean="0"/>
              <a:t>, </a:t>
            </a:r>
            <a:r>
              <a:rPr lang="en-US" dirty="0" err="1" smtClean="0"/>
              <a:t>приточно-вытяжной</a:t>
            </a:r>
            <a:r>
              <a:rPr lang="en-US" dirty="0" smtClean="0"/>
              <a:t> </a:t>
            </a:r>
            <a:r>
              <a:rPr lang="en-US" dirty="0" err="1" smtClean="0"/>
              <a:t>вентиляции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другого</a:t>
            </a:r>
            <a:r>
              <a:rPr lang="en-US" dirty="0" smtClean="0"/>
              <a:t> </a:t>
            </a:r>
            <a:r>
              <a:rPr lang="en-US" dirty="0" err="1" smtClean="0"/>
              <a:t>оборудования</a:t>
            </a:r>
            <a:r>
              <a:rPr lang="en-US" dirty="0" smtClean="0"/>
              <a:t>. </a:t>
            </a:r>
            <a:r>
              <a:rPr lang="en-US" dirty="0" err="1" smtClean="0"/>
              <a:t>Естественное</a:t>
            </a:r>
            <a:r>
              <a:rPr lang="en-US" dirty="0" smtClean="0"/>
              <a:t> и </a:t>
            </a:r>
            <a:r>
              <a:rPr lang="en-US" dirty="0" err="1" smtClean="0"/>
              <a:t>искусственное</a:t>
            </a:r>
            <a:r>
              <a:rPr lang="en-US" dirty="0" smtClean="0"/>
              <a:t> </a:t>
            </a:r>
            <a:r>
              <a:rPr lang="en-US" dirty="0" err="1" smtClean="0"/>
              <a:t>освещение</a:t>
            </a:r>
            <a:r>
              <a:rPr lang="en-US" dirty="0" smtClean="0"/>
              <a:t> в </a:t>
            </a:r>
            <a:r>
              <a:rPr lang="en-US" dirty="0" err="1" smtClean="0"/>
              <a:t>помещениях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должно</a:t>
            </a:r>
            <a:r>
              <a:rPr lang="en-US" dirty="0" smtClean="0"/>
              <a:t> </a:t>
            </a:r>
            <a:r>
              <a:rPr lang="en-US" dirty="0" err="1" smtClean="0"/>
              <a:t>обеспечивать</a:t>
            </a:r>
            <a:r>
              <a:rPr lang="en-US" dirty="0" smtClean="0"/>
              <a:t> </a:t>
            </a:r>
            <a:r>
              <a:rPr lang="en-US" dirty="0" err="1" smtClean="0"/>
              <a:t>точное</a:t>
            </a:r>
            <a:r>
              <a:rPr lang="en-US" dirty="0" smtClean="0"/>
              <a:t> и </a:t>
            </a:r>
            <a:r>
              <a:rPr lang="en-US" dirty="0" err="1" smtClean="0"/>
              <a:t>безопасное</a:t>
            </a:r>
            <a:r>
              <a:rPr lang="en-US" dirty="0" smtClean="0"/>
              <a:t> </a:t>
            </a:r>
            <a:r>
              <a:rPr lang="en-US" dirty="0" err="1" smtClean="0"/>
              <a:t>осуществление</a:t>
            </a:r>
            <a:r>
              <a:rPr lang="en-US" dirty="0" smtClean="0"/>
              <a:t> </a:t>
            </a:r>
            <a:r>
              <a:rPr lang="en-US" dirty="0" err="1" smtClean="0"/>
              <a:t>всех</a:t>
            </a:r>
            <a:r>
              <a:rPr lang="en-US" dirty="0" smtClean="0"/>
              <a:t> </a:t>
            </a:r>
            <a:r>
              <a:rPr lang="en-US" dirty="0" err="1" smtClean="0"/>
              <a:t>выполняемых</a:t>
            </a:r>
            <a:r>
              <a:rPr lang="en-US" dirty="0" smtClean="0"/>
              <a:t> в </a:t>
            </a:r>
            <a:r>
              <a:rPr lang="en-US" dirty="0" err="1" smtClean="0"/>
              <a:t>помещении</a:t>
            </a:r>
            <a:r>
              <a:rPr lang="en-US" dirty="0" smtClean="0"/>
              <a:t> </a:t>
            </a:r>
            <a:r>
              <a:rPr lang="en-US" dirty="0" err="1" smtClean="0"/>
              <a:t>операций</a:t>
            </a:r>
            <a:r>
              <a:rPr lang="en-US" dirty="0" smtClean="0"/>
              <a:t>.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необходимости</a:t>
            </a:r>
            <a:r>
              <a:rPr lang="en-US" dirty="0" smtClean="0"/>
              <a:t> </a:t>
            </a:r>
            <a:r>
              <a:rPr lang="en-US" dirty="0" err="1" smtClean="0"/>
              <a:t>должна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обеспечена</a:t>
            </a:r>
            <a:r>
              <a:rPr lang="en-US" dirty="0" smtClean="0"/>
              <a:t> </a:t>
            </a:r>
            <a:r>
              <a:rPr lang="en-US" dirty="0" err="1" smtClean="0"/>
              <a:t>защита</a:t>
            </a:r>
            <a:r>
              <a:rPr lang="en-US" dirty="0" smtClean="0"/>
              <a:t> </a:t>
            </a:r>
            <a:r>
              <a:rPr lang="en-US" dirty="0" err="1" smtClean="0"/>
              <a:t>лекарственных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ru-RU" dirty="0" err="1" smtClean="0"/>
              <a:t>воздейстивия</a:t>
            </a:r>
            <a:r>
              <a:rPr lang="ru-RU" dirty="0" smtClean="0"/>
              <a:t> прямых солнечных лучей</a:t>
            </a:r>
            <a:r>
              <a:rPr lang="en-US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77724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5638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Помещения для хранения лекарственных средств и вспомогательных веществ должны быть оснащены необходимым количеством поверенных в установленном порядке средств измерений (термометрами, гигрометрами, психрометрами и др.) для контроля и регистрации температуры и влажности, осуществляемых </a:t>
            </a:r>
            <a:r>
              <a:rPr lang="ru-RU" b="1" dirty="0" smtClean="0">
                <a:solidFill>
                  <a:srgbClr val="FF0000"/>
                </a:solidFill>
              </a:rPr>
              <a:t>не реже одного раза в сутки</a:t>
            </a:r>
            <a:r>
              <a:rPr lang="ru-RU" dirty="0" smtClean="0"/>
              <a:t>. Средства измерений размещаются на расстоянии не менее 3 м от дверей, окон и отопительных приборов в доступном для считывания показаний месте, на высоте 1,5-1,7 м от пола. </a:t>
            </a:r>
          </a:p>
          <a:p>
            <a:pPr algn="just">
              <a:buNone/>
            </a:pPr>
            <a:r>
              <a:rPr lang="en-US" dirty="0" err="1" smtClean="0"/>
              <a:t>Регистрационные</a:t>
            </a:r>
            <a:r>
              <a:rPr lang="en-US" dirty="0" smtClean="0"/>
              <a:t> </a:t>
            </a:r>
            <a:r>
              <a:rPr lang="en-US" dirty="0" err="1" smtClean="0"/>
              <a:t>записи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демонстрировать</a:t>
            </a:r>
            <a:r>
              <a:rPr lang="en-US" dirty="0" smtClean="0"/>
              <a:t> </a:t>
            </a:r>
            <a:r>
              <a:rPr lang="en-US" dirty="0" err="1" smtClean="0"/>
              <a:t>установленные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помещений</a:t>
            </a:r>
            <a:r>
              <a:rPr lang="en-US" dirty="0" smtClean="0"/>
              <a:t> </a:t>
            </a:r>
            <a:r>
              <a:rPr lang="en-US" dirty="0" err="1" smtClean="0"/>
              <a:t>режимы</a:t>
            </a:r>
            <a:r>
              <a:rPr lang="en-US" dirty="0" smtClean="0"/>
              <a:t> </a:t>
            </a:r>
            <a:r>
              <a:rPr lang="en-US" dirty="0" err="1" smtClean="0"/>
              <a:t>температуры</a:t>
            </a:r>
            <a:r>
              <a:rPr lang="en-US" dirty="0" smtClean="0"/>
              <a:t> и </a:t>
            </a:r>
            <a:r>
              <a:rPr lang="en-US" dirty="0" err="1" smtClean="0"/>
              <a:t>влажности</a:t>
            </a:r>
            <a:r>
              <a:rPr lang="en-US" dirty="0" smtClean="0"/>
              <a:t>, а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несоответствии</a:t>
            </a:r>
            <a:r>
              <a:rPr lang="en-US" dirty="0" smtClean="0"/>
              <a:t> - </a:t>
            </a:r>
            <a:r>
              <a:rPr lang="en-US" dirty="0" err="1" smtClean="0"/>
              <a:t>корректирующие</a:t>
            </a:r>
            <a:r>
              <a:rPr lang="en-US" dirty="0" smtClean="0"/>
              <a:t> </a:t>
            </a:r>
            <a:r>
              <a:rPr lang="en-US" dirty="0" err="1" smtClean="0"/>
              <a:t>действия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7696200" cy="5486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 smtClean="0"/>
              <a:t>Помещения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оборудованы</a:t>
            </a:r>
            <a:r>
              <a:rPr lang="en-US" dirty="0" smtClean="0"/>
              <a:t> </a:t>
            </a:r>
            <a:r>
              <a:rPr lang="en-US" dirty="0" err="1" smtClean="0"/>
              <a:t>достаточным</a:t>
            </a:r>
            <a:r>
              <a:rPr lang="en-US" dirty="0" smtClean="0"/>
              <a:t> </a:t>
            </a:r>
            <a:r>
              <a:rPr lang="en-US" dirty="0" err="1" smtClean="0"/>
              <a:t>количеством</a:t>
            </a:r>
            <a:r>
              <a:rPr lang="en-US" dirty="0" smtClean="0"/>
              <a:t> </a:t>
            </a:r>
            <a:r>
              <a:rPr lang="en-US" dirty="0" err="1" smtClean="0"/>
              <a:t>шкафов</a:t>
            </a:r>
            <a:r>
              <a:rPr lang="en-US" dirty="0" smtClean="0"/>
              <a:t>, </a:t>
            </a:r>
            <a:r>
              <a:rPr lang="en-US" dirty="0" err="1" smtClean="0"/>
              <a:t>сейфов</a:t>
            </a:r>
            <a:r>
              <a:rPr lang="en-US" dirty="0" smtClean="0"/>
              <a:t>, </a:t>
            </a:r>
            <a:r>
              <a:rPr lang="en-US" dirty="0" err="1" smtClean="0"/>
              <a:t>стеллажей</a:t>
            </a:r>
            <a:r>
              <a:rPr lang="en-US" dirty="0" smtClean="0"/>
              <a:t>, </a:t>
            </a:r>
            <a:r>
              <a:rPr lang="en-US" dirty="0" err="1" smtClean="0"/>
              <a:t>подтоварников</a:t>
            </a:r>
            <a:r>
              <a:rPr lang="en-US" dirty="0" smtClean="0"/>
              <a:t>, </a:t>
            </a:r>
            <a:r>
              <a:rPr lang="en-US" dirty="0" err="1" smtClean="0"/>
              <a:t>поддонов</a:t>
            </a:r>
            <a:r>
              <a:rPr lang="en-US" dirty="0" smtClean="0"/>
              <a:t>. </a:t>
            </a:r>
            <a:r>
              <a:rPr lang="en-US" dirty="0" err="1" smtClean="0"/>
              <a:t>Оборудование</a:t>
            </a:r>
            <a:r>
              <a:rPr lang="en-US" dirty="0" smtClean="0"/>
              <a:t> </a:t>
            </a:r>
            <a:r>
              <a:rPr lang="en-US" dirty="0" err="1" smtClean="0"/>
              <a:t>должно</a:t>
            </a:r>
            <a:r>
              <a:rPr lang="en-US" dirty="0" smtClean="0"/>
              <a:t> </a:t>
            </a:r>
            <a:r>
              <a:rPr lang="en-US" dirty="0" err="1" smtClean="0"/>
              <a:t>находиться</a:t>
            </a:r>
            <a:r>
              <a:rPr lang="en-US" dirty="0" smtClean="0"/>
              <a:t> в </a:t>
            </a:r>
            <a:r>
              <a:rPr lang="en-US" dirty="0" err="1" smtClean="0"/>
              <a:t>хорошем</a:t>
            </a:r>
            <a:r>
              <a:rPr lang="en-US" dirty="0" smtClean="0"/>
              <a:t> </a:t>
            </a:r>
            <a:r>
              <a:rPr lang="en-US" dirty="0" err="1" smtClean="0"/>
              <a:t>состоянии</a:t>
            </a:r>
            <a:r>
              <a:rPr lang="en-US" dirty="0" smtClean="0"/>
              <a:t> и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чистым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Стеллажи, шкафы и другое оборудование должно быть установлено таким образом, чтобы обеспечить доступ к лекарственным средствам, свободный проход персонала и, в случае необходимости, доступность погрузочно-разгрузочных работ, а также доступность оборудования, стен, пола помещения для уборки.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685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772400" cy="57912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В </a:t>
            </a:r>
            <a:r>
              <a:rPr lang="en-US" dirty="0" err="1" smtClean="0"/>
              <a:t>помещениях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лекарственных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 </a:t>
            </a:r>
            <a:r>
              <a:rPr lang="en-US" dirty="0" err="1" smtClean="0"/>
              <a:t>должен</a:t>
            </a:r>
            <a:r>
              <a:rPr lang="en-US" dirty="0" smtClean="0"/>
              <a:t> </a:t>
            </a:r>
            <a:r>
              <a:rPr lang="en-US" dirty="0" err="1" smtClean="0"/>
              <a:t>поддерживаться</a:t>
            </a:r>
            <a:r>
              <a:rPr lang="en-US" dirty="0" smtClean="0"/>
              <a:t> </a:t>
            </a:r>
            <a:r>
              <a:rPr lang="en-US" dirty="0" err="1" smtClean="0"/>
              <a:t>надлежащий</a:t>
            </a:r>
            <a:r>
              <a:rPr lang="en-US" dirty="0" smtClean="0"/>
              <a:t> </a:t>
            </a:r>
            <a:r>
              <a:rPr lang="en-US" dirty="0" err="1" smtClean="0"/>
              <a:t>санитарный</a:t>
            </a:r>
            <a:r>
              <a:rPr lang="en-US" dirty="0" smtClean="0"/>
              <a:t> </a:t>
            </a:r>
            <a:r>
              <a:rPr lang="en-US" dirty="0" err="1" smtClean="0"/>
              <a:t>режим</a:t>
            </a:r>
            <a:r>
              <a:rPr lang="en-US" dirty="0" smtClean="0"/>
              <a:t>. </a:t>
            </a:r>
            <a:r>
              <a:rPr lang="en-US" dirty="0" err="1" smtClean="0"/>
              <a:t>Периодичность</a:t>
            </a:r>
            <a:r>
              <a:rPr lang="en-US" dirty="0" smtClean="0"/>
              <a:t> и </a:t>
            </a:r>
            <a:r>
              <a:rPr lang="en-US" dirty="0" err="1" smtClean="0"/>
              <a:t>методы</a:t>
            </a:r>
            <a:r>
              <a:rPr lang="en-US" dirty="0" smtClean="0"/>
              <a:t> </a:t>
            </a:r>
            <a:r>
              <a:rPr lang="en-US" dirty="0" err="1" smtClean="0"/>
              <a:t>уборки</a:t>
            </a:r>
            <a:r>
              <a:rPr lang="en-US" dirty="0" smtClean="0"/>
              <a:t> </a:t>
            </a:r>
            <a:r>
              <a:rPr lang="en-US" dirty="0" err="1" smtClean="0"/>
              <a:t>помещений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соответствовать</a:t>
            </a:r>
            <a:r>
              <a:rPr lang="en-US" dirty="0" smtClean="0"/>
              <a:t> </a:t>
            </a:r>
            <a:r>
              <a:rPr lang="en-US" dirty="0" err="1" smtClean="0"/>
              <a:t>требованиям</a:t>
            </a:r>
            <a:r>
              <a:rPr lang="en-US" dirty="0" smtClean="0"/>
              <a:t> </a:t>
            </a:r>
            <a:r>
              <a:rPr lang="en-US" dirty="0" err="1" smtClean="0"/>
              <a:t>нормативных</a:t>
            </a:r>
            <a:r>
              <a:rPr lang="en-US" dirty="0" smtClean="0"/>
              <a:t> </a:t>
            </a:r>
            <a:r>
              <a:rPr lang="en-US" dirty="0" err="1" smtClean="0"/>
              <a:t>документов</a:t>
            </a:r>
            <a:r>
              <a:rPr lang="en-US" dirty="0" smtClean="0"/>
              <a:t>. </a:t>
            </a:r>
            <a:r>
              <a:rPr lang="en-US" dirty="0" err="1" smtClean="0"/>
              <a:t>Используемые</a:t>
            </a:r>
            <a:r>
              <a:rPr lang="en-US" dirty="0" smtClean="0"/>
              <a:t> </a:t>
            </a:r>
            <a:r>
              <a:rPr lang="en-US" dirty="0" err="1" smtClean="0"/>
              <a:t>санитарно-дезинфицирующие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безопасными</a:t>
            </a:r>
            <a:r>
              <a:rPr lang="en-US" dirty="0" smtClean="0"/>
              <a:t>, </a:t>
            </a:r>
            <a:r>
              <a:rPr lang="en-US" dirty="0" err="1" smtClean="0"/>
              <a:t>риск</a:t>
            </a:r>
            <a:r>
              <a:rPr lang="en-US" dirty="0" smtClean="0"/>
              <a:t> </a:t>
            </a:r>
            <a:r>
              <a:rPr lang="en-US" dirty="0" err="1" smtClean="0"/>
              <a:t>загрязнения</a:t>
            </a:r>
            <a:r>
              <a:rPr lang="en-US" dirty="0" smtClean="0"/>
              <a:t> </a:t>
            </a:r>
            <a:r>
              <a:rPr lang="en-US" dirty="0" err="1" smtClean="0"/>
              <a:t>этими</a:t>
            </a:r>
            <a:r>
              <a:rPr lang="en-US" dirty="0" smtClean="0"/>
              <a:t> </a:t>
            </a:r>
            <a:r>
              <a:rPr lang="en-US" dirty="0" err="1" smtClean="0"/>
              <a:t>средствами</a:t>
            </a:r>
            <a:r>
              <a:rPr lang="en-US" dirty="0" smtClean="0"/>
              <a:t> </a:t>
            </a:r>
            <a:r>
              <a:rPr lang="en-US" dirty="0" err="1" smtClean="0"/>
              <a:t>лекарственных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, </a:t>
            </a:r>
            <a:r>
              <a:rPr lang="en-US" dirty="0" err="1" smtClean="0"/>
              <a:t>находящихся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хранении</a:t>
            </a:r>
            <a:r>
              <a:rPr lang="en-US" dirty="0" smtClean="0"/>
              <a:t>, </a:t>
            </a:r>
            <a:r>
              <a:rPr lang="en-US" dirty="0" err="1" smtClean="0"/>
              <a:t>должен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исключен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Должны быть разработаны специальные инструкции по уборке разлитых или рассыпанных лекарственных средств с целью полного устранения и предотвращения загрязнения других лекарственных средств. При выполнении работ в помещениях для хранения лекарственных средств сотрудники должны носить специальную одежду и обувь, соблюдать правила личной гигиены.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848600" cy="685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В помещениях (зонах) для хранения лекарственные средства и вспомогательные вещества размещают в соответствии с условиями хранения, указанными в фармакопейной статье или на упаковке, с учетом</a:t>
            </a:r>
          </a:p>
          <a:p>
            <a:pPr algn="just">
              <a:buNone/>
            </a:pPr>
            <a:endParaRPr lang="ru-RU" sz="2000" dirty="0" smtClean="0"/>
          </a:p>
          <a:p>
            <a:pPr algn="just"/>
            <a:r>
              <a:rPr lang="ru-RU" sz="2000" dirty="0" smtClean="0"/>
              <a:t>физико-химических свойств, </a:t>
            </a:r>
          </a:p>
          <a:p>
            <a:pPr algn="just"/>
            <a:r>
              <a:rPr lang="ru-RU" sz="2000" dirty="0" smtClean="0"/>
              <a:t>фармакологических групп</a:t>
            </a:r>
            <a:r>
              <a:rPr lang="en-US" sz="2000" dirty="0" smtClean="0"/>
              <a:t>, </a:t>
            </a:r>
            <a:endParaRPr lang="ru-RU" sz="2000" dirty="0" smtClean="0"/>
          </a:p>
          <a:p>
            <a:pPr algn="just"/>
            <a:r>
              <a:rPr lang="ru-RU" sz="2000" dirty="0" smtClean="0"/>
              <a:t>с</a:t>
            </a:r>
            <a:r>
              <a:rPr lang="en-US" sz="2000" dirty="0" err="1" smtClean="0"/>
              <a:t>пособа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применения</a:t>
            </a:r>
            <a:r>
              <a:rPr lang="ru-RU" sz="2000" dirty="0" smtClean="0"/>
              <a:t> (внутреннее, наружное)</a:t>
            </a:r>
            <a:r>
              <a:rPr lang="en-US" sz="2000" dirty="0" smtClean="0"/>
              <a:t>, </a:t>
            </a:r>
            <a:endParaRPr lang="ru-RU" sz="2000" dirty="0" smtClean="0"/>
          </a:p>
          <a:p>
            <a:pPr algn="just"/>
            <a:r>
              <a:rPr lang="en-US" sz="2000" dirty="0" err="1" smtClean="0"/>
              <a:t>агрегатного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состояния</a:t>
            </a:r>
            <a:r>
              <a:rPr lang="en-US" sz="2000" dirty="0" smtClean="0"/>
              <a:t> </a:t>
            </a:r>
            <a:r>
              <a:rPr lang="en-US" sz="2000" dirty="0" err="1" smtClean="0"/>
              <a:t>лекарственного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средства</a:t>
            </a:r>
            <a:r>
              <a:rPr lang="en-US" sz="2000" dirty="0" smtClean="0"/>
              <a:t>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en-US" sz="2000" dirty="0" err="1" smtClean="0"/>
              <a:t>При</a:t>
            </a:r>
            <a:r>
              <a:rPr lang="en-US" sz="2000" dirty="0" smtClean="0"/>
              <a:t> </a:t>
            </a:r>
            <a:r>
              <a:rPr lang="en-US" sz="2000" dirty="0" err="1" smtClean="0"/>
              <a:t>использовании</a:t>
            </a:r>
            <a:r>
              <a:rPr lang="en-US" sz="2000" dirty="0" smtClean="0"/>
              <a:t> </a:t>
            </a:r>
            <a:r>
              <a:rPr lang="en-US" sz="2000" dirty="0" err="1" smtClean="0"/>
              <a:t>компьютерных</a:t>
            </a:r>
            <a:r>
              <a:rPr lang="en-US" sz="2000" dirty="0" smtClean="0"/>
              <a:t> </a:t>
            </a:r>
            <a:r>
              <a:rPr lang="en-US" sz="2000" dirty="0" err="1" smtClean="0"/>
              <a:t>технологий</a:t>
            </a:r>
            <a:r>
              <a:rPr lang="en-US" sz="2000" dirty="0" smtClean="0"/>
              <a:t> </a:t>
            </a:r>
            <a:r>
              <a:rPr lang="en-US" sz="2000" dirty="0" err="1" smtClean="0"/>
              <a:t>допускается</a:t>
            </a:r>
            <a:r>
              <a:rPr lang="en-US" sz="2000" dirty="0" smtClean="0"/>
              <a:t> </a:t>
            </a:r>
            <a:r>
              <a:rPr lang="en-US" sz="2000" dirty="0" err="1" smtClean="0"/>
              <a:t>размещение</a:t>
            </a:r>
            <a:r>
              <a:rPr lang="en-US" sz="2000" dirty="0" smtClean="0"/>
              <a:t> </a:t>
            </a:r>
            <a:r>
              <a:rPr lang="en-US" sz="2000" dirty="0" err="1" smtClean="0"/>
              <a:t>лекарственных</a:t>
            </a:r>
            <a:r>
              <a:rPr lang="en-US" sz="2000" dirty="0" smtClean="0"/>
              <a:t> </a:t>
            </a:r>
            <a:r>
              <a:rPr lang="en-US" sz="2000" dirty="0" err="1" smtClean="0"/>
              <a:t>средств</a:t>
            </a:r>
            <a:r>
              <a:rPr lang="en-US" sz="2000" dirty="0" smtClean="0"/>
              <a:t> </a:t>
            </a:r>
            <a:r>
              <a:rPr lang="en-US" sz="2000" dirty="0" err="1" smtClean="0"/>
              <a:t>по</a:t>
            </a:r>
            <a:r>
              <a:rPr lang="en-US" sz="2000" dirty="0" smtClean="0"/>
              <a:t> </a:t>
            </a:r>
            <a:r>
              <a:rPr lang="en-US" sz="2000" dirty="0" err="1" smtClean="0"/>
              <a:t>алфавитному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принципу</a:t>
            </a:r>
            <a:r>
              <a:rPr lang="en-US" sz="2000" dirty="0" smtClean="0"/>
              <a:t>, </a:t>
            </a:r>
            <a:r>
              <a:rPr lang="en-US" sz="2000" dirty="0" err="1" smtClean="0"/>
              <a:t>по</a:t>
            </a:r>
            <a:r>
              <a:rPr lang="en-US" sz="2000" dirty="0" smtClean="0"/>
              <a:t> </a:t>
            </a:r>
            <a:r>
              <a:rPr lang="en-US" sz="2000" dirty="0" err="1" smtClean="0"/>
              <a:t>кодам</a:t>
            </a:r>
            <a:r>
              <a:rPr lang="en-US" sz="2000" dirty="0" smtClean="0"/>
              <a:t>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7696200" cy="56937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100" dirty="0" smtClean="0"/>
              <a:t>Лекарственные средства в помещениях для хранения должны размещаться в шкафах, на стеллажах, подтоварниках, поддонах и др. 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b="1" dirty="0" smtClean="0">
                <a:solidFill>
                  <a:srgbClr val="FF0000"/>
                </a:solidFill>
              </a:rPr>
              <a:t>Не допускается размещение лекарственных средств на полу без поддона. 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dirty="0" smtClean="0"/>
              <a:t>Поддоны могут располагаться на полу в один ряд или на стеллажах в несколько ярусов, в зависимости от высоты стеллажа. 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b="1" dirty="0" smtClean="0">
                <a:solidFill>
                  <a:srgbClr val="FF0000"/>
                </a:solidFill>
              </a:rPr>
              <a:t>Не допускается размещение поддонов с лекарственными средствами в несколько рядов по высоте без использования стеллажей.</a:t>
            </a:r>
            <a:endParaRPr lang="ru-RU" sz="2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85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79248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При создании условий хранения отдельно взятого лекарственного средства или вспомогательного вещества необходимо руководствоваться требованиями, указанными в фармакопейной статье или на упаковке, установленными производителем (разработчиком) на основании результатов исследования стабильности.</a:t>
            </a:r>
          </a:p>
          <a:p>
            <a:pPr algn="just"/>
            <a:r>
              <a:rPr lang="en-US" sz="1800" dirty="0" err="1" smtClean="0"/>
              <a:t>Хранение</a:t>
            </a:r>
            <a:r>
              <a:rPr lang="en-US" sz="1800" dirty="0" smtClean="0"/>
              <a:t> </a:t>
            </a:r>
            <a:r>
              <a:rPr lang="en-US" sz="1800" dirty="0" err="1" smtClean="0"/>
              <a:t>лекарственных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</a:t>
            </a:r>
            <a:r>
              <a:rPr lang="en-US" sz="1800" dirty="0" smtClean="0"/>
              <a:t> </a:t>
            </a:r>
            <a:r>
              <a:rPr lang="en-US" sz="1800" dirty="0" err="1" smtClean="0"/>
              <a:t>осуществляется</a:t>
            </a:r>
            <a:r>
              <a:rPr lang="en-US" sz="1800" dirty="0" smtClean="0"/>
              <a:t> в </a:t>
            </a:r>
            <a:r>
              <a:rPr lang="en-US" sz="1800" dirty="0" err="1" smtClean="0"/>
              <a:t>упаковке</a:t>
            </a:r>
            <a:r>
              <a:rPr lang="en-US" sz="1800" dirty="0" smtClean="0"/>
              <a:t> (</a:t>
            </a:r>
            <a:r>
              <a:rPr lang="en-US" sz="1800" dirty="0" err="1" smtClean="0"/>
              <a:t>потребительской</a:t>
            </a:r>
            <a:r>
              <a:rPr lang="en-US" sz="1800" dirty="0" smtClean="0"/>
              <a:t>, </a:t>
            </a:r>
            <a:r>
              <a:rPr lang="en-US" sz="1800" dirty="0" err="1" smtClean="0"/>
              <a:t>групповой</a:t>
            </a:r>
            <a:r>
              <a:rPr lang="en-US" sz="1800" dirty="0" smtClean="0"/>
              <a:t>), </a:t>
            </a:r>
            <a:r>
              <a:rPr lang="en-US" sz="1800" dirty="0" err="1" smtClean="0"/>
              <a:t>соответствующей</a:t>
            </a:r>
            <a:r>
              <a:rPr lang="en-US" sz="1800" dirty="0" smtClean="0"/>
              <a:t> </a:t>
            </a:r>
            <a:r>
              <a:rPr lang="en-US" sz="1800" dirty="0" err="1" smtClean="0"/>
              <a:t>требованиям</a:t>
            </a:r>
            <a:r>
              <a:rPr lang="en-US" sz="1800" dirty="0" smtClean="0"/>
              <a:t> </a:t>
            </a:r>
            <a:r>
              <a:rPr lang="en-US" sz="1800" dirty="0" err="1" smtClean="0"/>
              <a:t>нормативной</a:t>
            </a:r>
            <a:r>
              <a:rPr lang="en-US" sz="1800" dirty="0" smtClean="0"/>
              <a:t> </a:t>
            </a:r>
            <a:r>
              <a:rPr lang="en-US" sz="1800" dirty="0" err="1" smtClean="0"/>
              <a:t>документации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это</a:t>
            </a:r>
            <a:r>
              <a:rPr lang="en-US" sz="1800" dirty="0" smtClean="0"/>
              <a:t> </a:t>
            </a:r>
            <a:r>
              <a:rPr lang="en-US" sz="1800" dirty="0" err="1" smtClean="0"/>
              <a:t>лекарственное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средство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algn="just"/>
            <a:r>
              <a:rPr lang="en-US" sz="1800" dirty="0" err="1" smtClean="0"/>
              <a:t>Хранение</a:t>
            </a:r>
            <a:r>
              <a:rPr lang="en-US" sz="1800" dirty="0" smtClean="0"/>
              <a:t> </a:t>
            </a:r>
            <a:r>
              <a:rPr lang="en-US" sz="1800" dirty="0" err="1" smtClean="0"/>
              <a:t>лекарственных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</a:t>
            </a:r>
            <a:r>
              <a:rPr lang="en-US" sz="1800" dirty="0" smtClean="0"/>
              <a:t> </a:t>
            </a:r>
            <a:r>
              <a:rPr lang="ru-RU" sz="1800" dirty="0" smtClean="0"/>
              <a:t>и вспомогательных веществ </a:t>
            </a:r>
            <a:r>
              <a:rPr lang="en-US" sz="1800" dirty="0" err="1" smtClean="0"/>
              <a:t>осуществляется</a:t>
            </a:r>
            <a:r>
              <a:rPr lang="en-US" sz="1800" dirty="0" smtClean="0"/>
              <a:t> </a:t>
            </a:r>
            <a:r>
              <a:rPr lang="en-US" sz="1800" dirty="0" err="1" smtClean="0"/>
              <a:t>при</a:t>
            </a:r>
            <a:r>
              <a:rPr lang="en-US" sz="1800" dirty="0" smtClean="0"/>
              <a:t> </a:t>
            </a:r>
            <a:r>
              <a:rPr lang="en-US" sz="1800" dirty="0" err="1" smtClean="0"/>
              <a:t>относительной</a:t>
            </a:r>
            <a:r>
              <a:rPr lang="en-US" sz="1800" dirty="0" smtClean="0"/>
              <a:t> </a:t>
            </a:r>
            <a:r>
              <a:rPr lang="en-US" sz="1800" dirty="0" err="1" smtClean="0"/>
              <a:t>влажности</a:t>
            </a:r>
            <a:r>
              <a:rPr lang="ru-RU" sz="1800" dirty="0" smtClean="0"/>
              <a:t> не более</a:t>
            </a:r>
            <a:r>
              <a:rPr lang="en-US" sz="1800" dirty="0" smtClean="0"/>
              <a:t> 65% в </a:t>
            </a:r>
            <a:r>
              <a:rPr lang="en-US" sz="1800" dirty="0" err="1" smtClean="0"/>
              <a:t>зависимости</a:t>
            </a:r>
            <a:r>
              <a:rPr lang="en-US" sz="1800" dirty="0" smtClean="0"/>
              <a:t> </a:t>
            </a:r>
            <a:r>
              <a:rPr lang="en-US" sz="1800" dirty="0" err="1" smtClean="0"/>
              <a:t>от</a:t>
            </a:r>
            <a:r>
              <a:rPr lang="en-US" sz="1800" dirty="0" smtClean="0"/>
              <a:t> </a:t>
            </a:r>
            <a:r>
              <a:rPr lang="en-US" sz="1800" dirty="0" err="1" smtClean="0"/>
              <a:t>соответствующей</a:t>
            </a:r>
            <a:r>
              <a:rPr lang="en-US" sz="1800" dirty="0" smtClean="0"/>
              <a:t> </a:t>
            </a:r>
            <a:r>
              <a:rPr lang="en-US" sz="1800" dirty="0" err="1" smtClean="0"/>
              <a:t>климатической</a:t>
            </a:r>
            <a:r>
              <a:rPr lang="en-US" sz="1800" dirty="0" smtClean="0"/>
              <a:t> </a:t>
            </a:r>
            <a:r>
              <a:rPr lang="en-US" sz="1800" dirty="0" err="1" smtClean="0"/>
              <a:t>зоны</a:t>
            </a:r>
            <a:r>
              <a:rPr lang="en-US" sz="1800" dirty="0" smtClean="0"/>
              <a:t>, </a:t>
            </a:r>
            <a:r>
              <a:rPr lang="en-US" sz="1800" dirty="0" err="1" smtClean="0"/>
              <a:t>если</a:t>
            </a:r>
            <a:r>
              <a:rPr lang="en-US" sz="1800" dirty="0" smtClean="0"/>
              <a:t> </a:t>
            </a:r>
            <a:r>
              <a:rPr lang="en-US" sz="1800" dirty="0" err="1" smtClean="0"/>
              <a:t>специальные</a:t>
            </a:r>
            <a:r>
              <a:rPr lang="en-US" sz="1800" dirty="0" smtClean="0"/>
              <a:t> </a:t>
            </a:r>
            <a:r>
              <a:rPr lang="en-US" sz="1800" dirty="0" err="1" smtClean="0"/>
              <a:t>условия</a:t>
            </a:r>
            <a:r>
              <a:rPr lang="en-US" sz="1800" dirty="0" smtClean="0"/>
              <a:t> </a:t>
            </a:r>
            <a:r>
              <a:rPr lang="en-US" sz="1800" dirty="0" err="1" smtClean="0"/>
              <a:t>хранения</a:t>
            </a:r>
            <a:r>
              <a:rPr lang="en-US" sz="1800" dirty="0" smtClean="0"/>
              <a:t> </a:t>
            </a:r>
            <a:r>
              <a:rPr lang="en-US" sz="1800" dirty="0" err="1" smtClean="0"/>
              <a:t>не</a:t>
            </a:r>
            <a:r>
              <a:rPr lang="en-US" sz="1800" dirty="0" smtClean="0"/>
              <a:t> </a:t>
            </a:r>
            <a:r>
              <a:rPr lang="en-US" sz="1800" dirty="0" err="1" smtClean="0"/>
              <a:t>указаны</a:t>
            </a:r>
            <a:r>
              <a:rPr lang="en-US" sz="1800" dirty="0" smtClean="0"/>
              <a:t> в </a:t>
            </a:r>
            <a:r>
              <a:rPr lang="en-US" sz="1800" dirty="0" err="1" smtClean="0"/>
              <a:t>нормативной</a:t>
            </a:r>
            <a:r>
              <a:rPr lang="en-US" sz="1800" dirty="0" smtClean="0"/>
              <a:t> </a:t>
            </a:r>
            <a:r>
              <a:rPr lang="en-US" sz="1800" dirty="0" err="1" smtClean="0"/>
              <a:t>документации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algn="just"/>
            <a:r>
              <a:rPr lang="ru-RU" sz="1800" dirty="0" smtClean="0"/>
              <a:t>Лекарственные средства и вспомогательные вещества следует хранить так, чтобы не допустить их загрязнения, смешивания и перекрестной контаминации. Необходимо избегать посторонних запахов в помещениях для хранения.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6388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/>
              <a:t>Хранение</a:t>
            </a:r>
            <a:r>
              <a:rPr lang="ru-RU" dirty="0" smtClean="0"/>
              <a:t> - это процесс размещения товаров в складских помещениях, содержание и уход за ними с целью обеспечения их качества и количества. Основная задача </a:t>
            </a:r>
            <a:r>
              <a:rPr lang="ru-RU" i="1" dirty="0" smtClean="0"/>
              <a:t>хранения - </a:t>
            </a:r>
            <a:r>
              <a:rPr lang="ru-RU" dirty="0" smtClean="0"/>
              <a:t>обеспечение стабильности исходных свойств товаров.</a:t>
            </a:r>
          </a:p>
          <a:p>
            <a:pPr algn="just">
              <a:buNone/>
            </a:pPr>
            <a:r>
              <a:rPr lang="ru-RU" dirty="0" smtClean="0"/>
              <a:t>Основные условия организации хранения товаров:</a:t>
            </a:r>
          </a:p>
          <a:p>
            <a:pPr lvl="0" algn="just"/>
            <a:r>
              <a:rPr lang="ru-RU" dirty="0" smtClean="0"/>
              <a:t>Наличие соответствующих помещений для хранения.</a:t>
            </a:r>
          </a:p>
          <a:p>
            <a:pPr lvl="0" algn="just"/>
            <a:r>
              <a:rPr lang="ru-RU" dirty="0" smtClean="0"/>
              <a:t>Создание необходимого режима хранения.</a:t>
            </a:r>
          </a:p>
          <a:p>
            <a:pPr algn="just"/>
            <a:r>
              <a:rPr lang="ru-RU" dirty="0" smtClean="0"/>
              <a:t>Организация размещения товаров при хранении.</a:t>
            </a:r>
          </a:p>
          <a:p>
            <a:pPr algn="just">
              <a:buNone/>
            </a:pPr>
            <a:r>
              <a:rPr lang="ru-RU" b="1" dirty="0" smtClean="0"/>
              <a:t>Режим хранения </a:t>
            </a:r>
            <a:r>
              <a:rPr lang="ru-RU" dirty="0" smtClean="0"/>
              <a:t>– совокупность климатических (температура, относительная влажность воздуха, воздухообмен, газовый состав воздуха и освещенность) и санитарно-гигиенических требований (комплекс показателей </a:t>
            </a:r>
            <a:r>
              <a:rPr lang="ru-RU" i="1" u="sng" dirty="0" smtClean="0"/>
              <a:t>чистоты </a:t>
            </a:r>
            <a:r>
              <a:rPr lang="ru-RU" dirty="0" smtClean="0"/>
              <a:t>- наличие загрязнений на товаре и в окружающей среде, не превышающие установленные нормы).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Общие требования к помещениям для хранения лекарственных средств и организации их хранения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19200"/>
            <a:ext cx="7848600" cy="5410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err="1" smtClean="0"/>
              <a:t>Должна</a:t>
            </a:r>
            <a:r>
              <a:rPr lang="en-US" sz="2400" dirty="0" smtClean="0"/>
              <a:t> </a:t>
            </a:r>
            <a:r>
              <a:rPr lang="en-US" sz="2400" dirty="0" err="1" smtClean="0"/>
              <a:t>быть</a:t>
            </a:r>
            <a:r>
              <a:rPr lang="en-US" sz="2400" dirty="0" smtClean="0"/>
              <a:t> </a:t>
            </a:r>
            <a:r>
              <a:rPr lang="en-US" sz="2400" dirty="0" err="1" smtClean="0"/>
              <a:t>внедрена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установленная</a:t>
            </a:r>
            <a:r>
              <a:rPr lang="en-US" sz="2400" dirty="0" smtClean="0"/>
              <a:t> в </a:t>
            </a:r>
            <a:r>
              <a:rPr lang="en-US" sz="2400" dirty="0" err="1" smtClean="0"/>
              <a:t>организации</a:t>
            </a:r>
            <a:r>
              <a:rPr lang="en-US" sz="2400" dirty="0" smtClean="0"/>
              <a:t> </a:t>
            </a:r>
            <a:r>
              <a:rPr lang="en-US" sz="2400" dirty="0" err="1" smtClean="0"/>
              <a:t>система</a:t>
            </a:r>
            <a:r>
              <a:rPr lang="en-US" sz="2400" dirty="0" smtClean="0"/>
              <a:t> </a:t>
            </a:r>
            <a:r>
              <a:rPr lang="en-US" sz="2400" dirty="0" err="1" smtClean="0"/>
              <a:t>учета</a:t>
            </a:r>
            <a:r>
              <a:rPr lang="en-US" sz="2400" dirty="0" smtClean="0"/>
              <a:t> </a:t>
            </a:r>
            <a:r>
              <a:rPr lang="en-US" sz="2400" dirty="0" err="1" smtClean="0"/>
              <a:t>лекарственных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средств</a:t>
            </a:r>
            <a:r>
              <a:rPr lang="en-US" sz="2400" dirty="0" smtClean="0"/>
              <a:t> с </a:t>
            </a:r>
            <a:r>
              <a:rPr lang="en-US" sz="2400" dirty="0" err="1" smtClean="0"/>
              <a:t>ограниченным</a:t>
            </a:r>
            <a:r>
              <a:rPr lang="en-US" sz="2400" dirty="0" smtClean="0"/>
              <a:t> </a:t>
            </a:r>
            <a:r>
              <a:rPr lang="en-US" sz="2400" dirty="0" err="1" smtClean="0"/>
              <a:t>сроком</a:t>
            </a:r>
            <a:r>
              <a:rPr lang="en-US" sz="2400" dirty="0" smtClean="0"/>
              <a:t> </a:t>
            </a:r>
            <a:r>
              <a:rPr lang="en-US" sz="2400" dirty="0" err="1" smtClean="0"/>
              <a:t>годности</a:t>
            </a:r>
            <a:r>
              <a:rPr lang="en-US" sz="2400" dirty="0" smtClean="0"/>
              <a:t>. </a:t>
            </a:r>
            <a:r>
              <a:rPr lang="en-US" sz="2400" dirty="0" err="1" smtClean="0"/>
              <a:t>Если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хранении</a:t>
            </a:r>
            <a:r>
              <a:rPr lang="en-US" sz="2400" dirty="0" smtClean="0"/>
              <a:t> </a:t>
            </a:r>
            <a:r>
              <a:rPr lang="en-US" sz="2400" dirty="0" err="1" smtClean="0"/>
              <a:t>находятся</a:t>
            </a:r>
            <a:r>
              <a:rPr lang="en-US" sz="2400" dirty="0" smtClean="0"/>
              <a:t> </a:t>
            </a:r>
            <a:r>
              <a:rPr lang="en-US" sz="2400" dirty="0" err="1" smtClean="0"/>
              <a:t>нескольких</a:t>
            </a:r>
            <a:r>
              <a:rPr lang="en-US" sz="2400" dirty="0" smtClean="0"/>
              <a:t> </a:t>
            </a:r>
            <a:r>
              <a:rPr lang="en-US" sz="2400" dirty="0" err="1" smtClean="0"/>
              <a:t>серий</a:t>
            </a:r>
            <a:r>
              <a:rPr lang="en-US" sz="2400" dirty="0" smtClean="0"/>
              <a:t> </a:t>
            </a:r>
            <a:r>
              <a:rPr lang="en-US" sz="2400" dirty="0" err="1" smtClean="0"/>
              <a:t>одного</a:t>
            </a:r>
            <a:r>
              <a:rPr lang="en-US" sz="2400" dirty="0" smtClean="0"/>
              <a:t> </a:t>
            </a:r>
            <a:r>
              <a:rPr lang="en-US" sz="2400" dirty="0" err="1" smtClean="0"/>
              <a:t>наименования</a:t>
            </a:r>
            <a:r>
              <a:rPr lang="en-US" sz="2400" dirty="0" smtClean="0"/>
              <a:t> </a:t>
            </a:r>
            <a:r>
              <a:rPr lang="en-US" sz="2400" dirty="0" err="1" smtClean="0"/>
              <a:t>лекарственного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то</a:t>
            </a:r>
            <a:r>
              <a:rPr lang="en-US" sz="2400" dirty="0" smtClean="0"/>
              <a:t> </a:t>
            </a:r>
            <a:r>
              <a:rPr lang="en-US" sz="2400" dirty="0" err="1" smtClean="0"/>
              <a:t>для</a:t>
            </a:r>
            <a:r>
              <a:rPr lang="en-US" sz="2400" dirty="0" smtClean="0"/>
              <a:t> </a:t>
            </a:r>
            <a:r>
              <a:rPr lang="en-US" sz="2400" dirty="0" err="1" smtClean="0"/>
              <a:t>использования</a:t>
            </a:r>
            <a:r>
              <a:rPr lang="en-US" sz="2400" dirty="0" smtClean="0"/>
              <a:t> в </a:t>
            </a:r>
            <a:r>
              <a:rPr lang="en-US" sz="2400" dirty="0" err="1" smtClean="0"/>
              <a:t>первую</a:t>
            </a:r>
            <a:r>
              <a:rPr lang="en-US" sz="2400" dirty="0" smtClean="0"/>
              <a:t> </a:t>
            </a:r>
            <a:r>
              <a:rPr lang="en-US" sz="2400" dirty="0" err="1" smtClean="0"/>
              <a:t>очередь</a:t>
            </a:r>
            <a:r>
              <a:rPr lang="en-US" sz="2400" dirty="0" smtClean="0"/>
              <a:t> </a:t>
            </a:r>
            <a:r>
              <a:rPr lang="en-US" sz="2400" dirty="0" err="1" smtClean="0"/>
              <a:t>должно</a:t>
            </a:r>
            <a:r>
              <a:rPr lang="en-US" sz="2400" dirty="0" smtClean="0"/>
              <a:t> </a:t>
            </a:r>
            <a:r>
              <a:rPr lang="en-US" sz="2400" dirty="0" err="1" smtClean="0"/>
              <a:t>быть</a:t>
            </a:r>
            <a:r>
              <a:rPr lang="en-US" sz="2400" dirty="0" smtClean="0"/>
              <a:t> </a:t>
            </a:r>
            <a:r>
              <a:rPr lang="en-US" sz="2400" dirty="0" err="1" smtClean="0"/>
              <a:t>взято</a:t>
            </a:r>
            <a:r>
              <a:rPr lang="en-US" sz="2400" dirty="0" smtClean="0"/>
              <a:t> </a:t>
            </a:r>
            <a:r>
              <a:rPr lang="en-US" sz="2400" dirty="0" err="1" smtClean="0"/>
              <a:t>лекарственное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средство</a:t>
            </a:r>
            <a:r>
              <a:rPr lang="en-US" sz="2400" dirty="0" smtClean="0"/>
              <a:t>, </a:t>
            </a:r>
            <a:r>
              <a:rPr lang="en-US" sz="2400" dirty="0" err="1" smtClean="0"/>
              <a:t>срок</a:t>
            </a:r>
            <a:r>
              <a:rPr lang="en-US" sz="2400" dirty="0" smtClean="0"/>
              <a:t> </a:t>
            </a:r>
            <a:r>
              <a:rPr lang="en-US" sz="2400" dirty="0" err="1" smtClean="0"/>
              <a:t>годности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которого</a:t>
            </a:r>
            <a:r>
              <a:rPr lang="en-US" sz="2400" dirty="0" smtClean="0"/>
              <a:t> </a:t>
            </a:r>
            <a:r>
              <a:rPr lang="en-US" sz="2400" dirty="0" err="1" smtClean="0"/>
              <a:t>истекает</a:t>
            </a:r>
            <a:r>
              <a:rPr lang="en-US" sz="2400" dirty="0" smtClean="0"/>
              <a:t> </a:t>
            </a:r>
            <a:r>
              <a:rPr lang="en-US" sz="2400" dirty="0" err="1" smtClean="0"/>
              <a:t>раньше</a:t>
            </a:r>
            <a:r>
              <a:rPr lang="en-US" sz="2400" dirty="0" smtClean="0"/>
              <a:t>, </a:t>
            </a:r>
            <a:r>
              <a:rPr lang="en-US" sz="2400" dirty="0" err="1" smtClean="0"/>
              <a:t>чем</a:t>
            </a:r>
            <a:r>
              <a:rPr lang="en-US" sz="2400" dirty="0" smtClean="0"/>
              <a:t> у </a:t>
            </a:r>
            <a:r>
              <a:rPr lang="en-US" sz="2400" dirty="0" err="1" smtClean="0"/>
              <a:t>других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 algn="just">
              <a:buNone/>
            </a:pPr>
            <a:r>
              <a:rPr lang="ru-RU" sz="2400" b="1" dirty="0" smtClean="0"/>
              <a:t>Забракованные, возвращенные и/или отозванные лекарственные средства и вспомогательные вещества должны быть идентифицированы и храниться в соответствующем помещении (зоне) в условиях, не допускающих их несанкционированного использования.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Особенности организации хранения лекарственных средств в складских помещениях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7848600" cy="571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РФ от 23.08.2010 N 706н (ред. от 28.12.2010) "Об утверждении Правил хранения лекарственных средств" </a:t>
            </a:r>
          </a:p>
          <a:p>
            <a:pPr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V. Особенности организации хранения лекарственных средств</a:t>
            </a:r>
          </a:p>
          <a:p>
            <a:pPr algn="ctr"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в складских помещениях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Лекарственные средства, хранящиеся в складских помещениях, должны размещаться на стеллажах или на подтоварниках (поддонах). Не допускается размещение лекарственных средств на полу без поддона.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Поддоны могут располагаться на полу в один ряд или на стеллажах в несколько ярусов, в зависимости от высоты стеллажа. Не допускается размещение поддонов с лекарственными средствами в несколько рядов по высоте без использования стеллажей.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ручном способе разгрузочно-погрузочных работ высота укладки лекарственных средств не должна превышать 1,5 м.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использовании механизированных устройств для проведения разгрузочно-погрузочных работ лекарственные средства должны храниться в несколько ярусов. При этом общая высота размещения лекарственных средств на стеллажах не должна превышать возможности механизированных погрузочно-разгрузочных средств (подъемники, автокары, тали).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Площадь складских помещений должна соответствовать объему хранимых лекарственных средств, но составлять не менее 150 кв. м, включая: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зону приемки лекарственных средств;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зону для основного хранения лекарственных средств;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зону экспедиции;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помещения для лекарственных средств, требующих особых условий хранения.</a:t>
            </a:r>
          </a:p>
          <a:p>
            <a:pPr algn="ctr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9144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Перевозка лекарственных препаратов, требования к таре, упаковке и маркировка лекарственных препаратов при перевозке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7620000" cy="5410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Приказ Министерства здравоохранения РФ от 31 августа 2016 г. № 646н “Об утверждении Правил надлежащей практики хранения и перевозки лекарственных препаратов для медицинского применения”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IV. Помещения и оборудование для хранения лекарственных препаратов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VI. Действия субъекта обращения лекарственных препаратов по хранению и перевозке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304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Уничтожение ЛС, пришедших в негодность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533400"/>
            <a:ext cx="8001000" cy="617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1600" b="1" dirty="0" smtClean="0"/>
              <a:t>Постановление Правительства РФ от 15 сентября 2020 г. № 1447 "Об утверждении Правил уничтожения изъятых фальсифицированных лекарственных средств, недоброкачественных лекарственных средств и контрафактных лекарственных средств”</a:t>
            </a:r>
          </a:p>
          <a:p>
            <a:pPr algn="just">
              <a:buNone/>
            </a:pPr>
            <a:r>
              <a:rPr lang="ru-RU" sz="1300" dirty="0" smtClean="0"/>
              <a:t>1. Настоящие Правила определяют порядок уничтожения изъятых из гражданского оборота </a:t>
            </a:r>
            <a:r>
              <a:rPr lang="ru-RU" sz="1900" b="1" dirty="0" smtClean="0"/>
              <a:t>фальсифицированных</a:t>
            </a:r>
            <a:r>
              <a:rPr lang="ru-RU" sz="1300" dirty="0" smtClean="0"/>
              <a:t> лекарственных средств, </a:t>
            </a:r>
            <a:r>
              <a:rPr lang="ru-RU" sz="1900" b="1" dirty="0" smtClean="0"/>
              <a:t>недоброкачественных</a:t>
            </a:r>
            <a:r>
              <a:rPr lang="ru-RU" sz="1300" dirty="0" smtClean="0"/>
              <a:t> лекарственных средств и контрафактных лекарственных средств, за исключением вопросов, связанных с уничтожением наркотических лекарственных средств и их </a:t>
            </a:r>
            <a:r>
              <a:rPr lang="ru-RU" sz="1300" dirty="0" err="1" smtClean="0"/>
              <a:t>прекурсоров</a:t>
            </a:r>
            <a:r>
              <a:rPr lang="ru-RU" sz="1300" dirty="0" smtClean="0"/>
              <a:t>, психотропных лекарственных средств и </a:t>
            </a:r>
            <a:r>
              <a:rPr lang="ru-RU" sz="1300" dirty="0" err="1" smtClean="0"/>
              <a:t>радиофармацевтических</a:t>
            </a:r>
            <a:r>
              <a:rPr lang="ru-RU" sz="1300" dirty="0" smtClean="0"/>
              <a:t> лекарственных средств.</a:t>
            </a:r>
          </a:p>
          <a:p>
            <a:pPr algn="just">
              <a:buNone/>
            </a:pPr>
            <a:r>
              <a:rPr lang="ru-RU" sz="1300" dirty="0" smtClean="0"/>
              <a:t>2. Фальсифицированные лекарственные средства и (или) недоброкачественные лекарственные средства подлежат изъятию и уничтожению </a:t>
            </a:r>
            <a:r>
              <a:rPr lang="ru-RU" sz="1300" b="1" u="sng" dirty="0" smtClean="0">
                <a:solidFill>
                  <a:srgbClr val="7030A0"/>
                </a:solidFill>
              </a:rPr>
              <a:t>по решению владельца </a:t>
            </a:r>
            <a:r>
              <a:rPr lang="ru-RU" sz="1300" dirty="0" smtClean="0"/>
              <a:t>указанных лекарственных средств, или </a:t>
            </a:r>
            <a:r>
              <a:rPr lang="ru-RU" sz="1300" b="1" u="sng" dirty="0" smtClean="0">
                <a:solidFill>
                  <a:srgbClr val="7030A0"/>
                </a:solidFill>
              </a:rPr>
              <a:t>по решению Федеральной службы по надзору в сфере здравоохранения </a:t>
            </a:r>
            <a:r>
              <a:rPr lang="ru-RU" sz="1300" dirty="0" smtClean="0"/>
              <a:t>- в отношении лекарственных средств для медицинского применения либо Федеральной службы по ветеринарному и фитосанитарному надзору - в отношении лекарственных средств для ветеринарного применения, </a:t>
            </a:r>
            <a:r>
              <a:rPr lang="ru-RU" sz="1300" b="1" u="sng" dirty="0" smtClean="0">
                <a:solidFill>
                  <a:srgbClr val="7030A0"/>
                </a:solidFill>
              </a:rPr>
              <a:t>или по решению суда</a:t>
            </a:r>
            <a:r>
              <a:rPr lang="ru-RU" sz="1300" dirty="0" smtClean="0"/>
              <a:t>.</a:t>
            </a:r>
          </a:p>
          <a:p>
            <a:pPr algn="just">
              <a:buNone/>
            </a:pPr>
            <a:r>
              <a:rPr lang="ru-RU" sz="1900" b="1" dirty="0" smtClean="0"/>
              <a:t>Контрафактные </a:t>
            </a:r>
            <a:r>
              <a:rPr lang="ru-RU" sz="1300" dirty="0" smtClean="0"/>
              <a:t>лекарственные средства подлежат изъятию и уничтожению </a:t>
            </a:r>
            <a:r>
              <a:rPr lang="ru-RU" sz="1300" b="1" u="sng" dirty="0" smtClean="0">
                <a:solidFill>
                  <a:srgbClr val="7030A0"/>
                </a:solidFill>
              </a:rPr>
              <a:t>на основании решения суда</a:t>
            </a:r>
            <a:r>
              <a:rPr lang="ru-RU" sz="1300" dirty="0" smtClean="0"/>
              <a:t>.</a:t>
            </a:r>
          </a:p>
          <a:p>
            <a:pPr algn="just">
              <a:buNone/>
            </a:pPr>
            <a:r>
              <a:rPr lang="ru-RU" sz="1300" dirty="0" smtClean="0"/>
              <a:t>3. Федеральные органы исполнительной власти, в случае выявления фактов ввоза на территорию Российской Федерации или фактов обращения на территории Российской Федерации фальсифицированных лекарственных средств и (или) недоброкачественных лекарственных средств принимают решение, обязывающее владельца указанных лекарственных средств осуществить их изъятие и уничтожение или вывоз в полном объеме с территории Российской Федерации.</a:t>
            </a:r>
          </a:p>
          <a:p>
            <a:pPr algn="just">
              <a:buNone/>
            </a:pPr>
            <a:r>
              <a:rPr lang="ru-RU" sz="1300" dirty="0" smtClean="0"/>
              <a:t>4. </a:t>
            </a:r>
            <a:r>
              <a:rPr lang="ru-RU" sz="1300" b="1" u="sng" dirty="0" smtClean="0">
                <a:solidFill>
                  <a:srgbClr val="7030A0"/>
                </a:solidFill>
              </a:rPr>
              <a:t>Решение </a:t>
            </a:r>
            <a:r>
              <a:rPr lang="ru-RU" sz="1300" dirty="0" smtClean="0"/>
              <a:t>уполномоченного органа об изъятии и уничтожении фальсифицированных лекарственных средств и (или) недоброкачественных лекарственных средств должно содержать:</a:t>
            </a:r>
          </a:p>
          <a:p>
            <a:pPr algn="just">
              <a:buNone/>
            </a:pPr>
            <a:r>
              <a:rPr lang="ru-RU" sz="1300" dirty="0" smtClean="0"/>
              <a:t>а) сведения о лекарственных средствах;</a:t>
            </a:r>
          </a:p>
          <a:p>
            <a:pPr algn="just">
              <a:buNone/>
            </a:pPr>
            <a:r>
              <a:rPr lang="ru-RU" sz="1300" dirty="0" smtClean="0"/>
              <a:t>б) основания изъятия и уничтожения лекарственных средств;</a:t>
            </a:r>
          </a:p>
          <a:p>
            <a:pPr algn="just">
              <a:buNone/>
            </a:pPr>
            <a:r>
              <a:rPr lang="ru-RU" sz="1300" dirty="0" smtClean="0"/>
              <a:t>в) срок изъятия и уничтожения лекарственных средств;</a:t>
            </a:r>
          </a:p>
          <a:p>
            <a:pPr algn="just">
              <a:buNone/>
            </a:pPr>
            <a:r>
              <a:rPr lang="ru-RU" sz="1300" dirty="0" smtClean="0"/>
              <a:t>г) сведения о владельце лекарственных средств;</a:t>
            </a:r>
          </a:p>
          <a:p>
            <a:pPr algn="just">
              <a:buNone/>
            </a:pPr>
            <a:r>
              <a:rPr lang="ru-RU" sz="1300" dirty="0" err="1" smtClean="0"/>
              <a:t>д</a:t>
            </a:r>
            <a:r>
              <a:rPr lang="ru-RU" sz="1300" dirty="0" smtClean="0"/>
              <a:t>) сведения о производителе лекарственных средств.</a:t>
            </a:r>
            <a:endParaRPr lang="ru-RU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4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Уничтожение ЛС, пришедших в негодность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85800"/>
            <a:ext cx="7924800" cy="60198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5. При вынесении уполномоченным органом решения об изъятии и уничтожении фальсифицированных лекарственных средств и (или) недоброкачественных лекарственных средств </a:t>
            </a:r>
            <a:r>
              <a:rPr lang="ru-RU" b="1" u="sng" dirty="0" smtClean="0">
                <a:solidFill>
                  <a:srgbClr val="7030A0"/>
                </a:solidFill>
              </a:rPr>
              <a:t>владелец</a:t>
            </a:r>
            <a:r>
              <a:rPr lang="ru-RU" dirty="0" smtClean="0"/>
              <a:t> таких лекарственных средств </a:t>
            </a:r>
            <a:r>
              <a:rPr lang="ru-RU" b="1" u="sng" dirty="0" smtClean="0">
                <a:solidFill>
                  <a:srgbClr val="7030A0"/>
                </a:solidFill>
              </a:rPr>
              <a:t>обязан:</a:t>
            </a:r>
          </a:p>
          <a:p>
            <a:pPr algn="just">
              <a:buNone/>
            </a:pPr>
            <a:r>
              <a:rPr lang="ru-RU" dirty="0" smtClean="0"/>
              <a:t>изъять такие лекарственные средства из обращения, изолировать и разместить их в специально выделенном помещении (зоне) либо сообщить о несогласии с указанным решением уполномоченному органу в течение </a:t>
            </a:r>
            <a:r>
              <a:rPr lang="ru-RU" b="1" u="sng" dirty="0" smtClean="0">
                <a:solidFill>
                  <a:srgbClr val="7030A0"/>
                </a:solidFill>
              </a:rPr>
              <a:t>30 дней со дня вынесения решения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уничтожить изъятые лекарственные средства </a:t>
            </a:r>
            <a:r>
              <a:rPr lang="ru-RU" b="1" u="sng" dirty="0" smtClean="0">
                <a:solidFill>
                  <a:srgbClr val="7030A0"/>
                </a:solidFill>
              </a:rPr>
              <a:t>в течение 6 месяцев </a:t>
            </a:r>
            <a:r>
              <a:rPr lang="ru-RU" dirty="0" smtClean="0"/>
              <a:t>со дня вынесения решения.</a:t>
            </a:r>
          </a:p>
          <a:p>
            <a:pPr algn="just">
              <a:buNone/>
            </a:pPr>
            <a:r>
              <a:rPr lang="ru-RU" dirty="0" smtClean="0"/>
              <a:t>6. В случае если владелец фальсифицированных лекарственных средств и (или) недоброкачественных лекарственных средств не согласен с решением об изъятии и уничтожении указанных лекарственных средств, а также если он не выполнил это решение и не сообщил о принятых мерах, </a:t>
            </a:r>
            <a:r>
              <a:rPr lang="ru-RU" b="1" u="sng" dirty="0" smtClean="0">
                <a:solidFill>
                  <a:srgbClr val="7030A0"/>
                </a:solidFill>
              </a:rPr>
              <a:t>уполномоченный орган обращается в суд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7. Фальсифицированные лекарственные средства и недоброкачественные лекарственные средства, помещенные под таможенную процедуру уничтожения, подлежат уничтожению в порядке, установленном актами, составляющими право Евразийского экономического союза, и законодательством Российской Федерации о таможенном регулировании.</a:t>
            </a:r>
          </a:p>
          <a:p>
            <a:pPr algn="just">
              <a:buNone/>
            </a:pPr>
            <a:r>
              <a:rPr lang="ru-RU" dirty="0" smtClean="0"/>
              <a:t>8. Уничтожение фальсифицированных лекарственных средств, недоброкачественных лекарственных средств и контрафактных лекарственных средств осуществляется </a:t>
            </a:r>
            <a:r>
              <a:rPr lang="ru-RU" b="1" u="sng" dirty="0" smtClean="0">
                <a:solidFill>
                  <a:srgbClr val="7030A0"/>
                </a:solidFill>
              </a:rPr>
              <a:t>организацией, имеющей лицензию на осуществление деятельности по сбору, транспортированию, обработке, утилизации, обезвреживанию, размещению от</a:t>
            </a:r>
            <a:r>
              <a:rPr lang="ru-RU" dirty="0" smtClean="0"/>
              <a:t>ходов I - IV классов опасности.</a:t>
            </a:r>
          </a:p>
          <a:p>
            <a:pPr algn="just">
              <a:buNone/>
            </a:pPr>
            <a:r>
              <a:rPr lang="ru-RU" dirty="0" smtClean="0"/>
              <a:t>9. </a:t>
            </a:r>
            <a:r>
              <a:rPr lang="ru-RU" b="1" u="sng" dirty="0" smtClean="0">
                <a:solidFill>
                  <a:srgbClr val="7030A0"/>
                </a:solidFill>
              </a:rPr>
              <a:t>Расходы,</a:t>
            </a:r>
            <a:r>
              <a:rPr lang="ru-RU" dirty="0" smtClean="0"/>
              <a:t> связанные с транспортировкой и уничтожением фальсифицированных лекарственных средств, недоброкачественных лекарственных средств и контрафактных лекарственных средств, </a:t>
            </a:r>
            <a:r>
              <a:rPr lang="ru-RU" b="1" u="sng" dirty="0" smtClean="0">
                <a:solidFill>
                  <a:srgbClr val="7030A0"/>
                </a:solidFill>
              </a:rPr>
              <a:t>возмещаются их владельцем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10. Владелец недоброкачественных лекарственных средств, принявший решение об их изъятии, уничтожении или вывозе, уничтожает указанные лекарственные средства (при наличии у него лицензии, или передает их организации, осуществляющей уничтожение лекарственных средств, на основании соответствующего договора, или осуществляет их вывоз в полном объеме с территории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4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Уничтожение ЛС, пришедших в негодность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09600"/>
            <a:ext cx="7924800" cy="60198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11. Владелец фальсифицированных лекарственных средств, принявший решение об их изъятии, уничтожении или вывозе, передает указанные лекарственные средства организации, осуществляющей уничтожение лекарственных средств, на основании соответствующего договора или осуществляет их вывоз в полном объеме с территории Российской Федерации.</a:t>
            </a:r>
          </a:p>
          <a:p>
            <a:pPr algn="just">
              <a:buNone/>
            </a:pPr>
            <a:r>
              <a:rPr lang="ru-RU" dirty="0" smtClean="0"/>
              <a:t>12. Владелец недоброкачественных лекарственных средств или организация, осуществляющая уничтожение лекарственных средств, составляют </a:t>
            </a:r>
            <a:r>
              <a:rPr lang="ru-RU" b="1" u="sng" dirty="0" smtClean="0">
                <a:solidFill>
                  <a:srgbClr val="7030A0"/>
                </a:solidFill>
              </a:rPr>
              <a:t>акт об уничтожении </a:t>
            </a:r>
            <a:r>
              <a:rPr lang="ru-RU" dirty="0" smtClean="0"/>
              <a:t>фальсифицированных лекарственных средств, и (или) недоброкачественных лекарственных средств, и (или) контрафактных лекарственных средств :</a:t>
            </a:r>
          </a:p>
          <a:p>
            <a:pPr algn="just">
              <a:buNone/>
            </a:pPr>
            <a:r>
              <a:rPr lang="ru-RU" dirty="0" smtClean="0"/>
              <a:t>а) дата и место уничтожения лекарственных средств;</a:t>
            </a:r>
          </a:p>
          <a:p>
            <a:pPr algn="just">
              <a:buNone/>
            </a:pPr>
            <a:r>
              <a:rPr lang="ru-RU" dirty="0" smtClean="0"/>
              <a:t>б) фамилия, имя, отчество (при наличии) лица (лиц), принимавшего (принимавших) участие в уничтожении лекарственных средств, место работы и должность;</a:t>
            </a:r>
          </a:p>
          <a:p>
            <a:pPr algn="just">
              <a:buNone/>
            </a:pPr>
            <a:r>
              <a:rPr lang="ru-RU" dirty="0" smtClean="0"/>
              <a:t>в) обоснование уничтожения лекарственных средств;</a:t>
            </a:r>
          </a:p>
          <a:p>
            <a:pPr algn="just">
              <a:buNone/>
            </a:pPr>
            <a:r>
              <a:rPr lang="ru-RU" dirty="0" smtClean="0"/>
              <a:t>г) сведения об уничтоженных лекарственных средствах (наименование, лекарственная форма, дозировка, единицы измерения, серия) и их количестве, а также о таре или упаковке;</a:t>
            </a:r>
          </a:p>
          <a:p>
            <a:pPr algn="just"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наименование производителя лекарственных средств;</a:t>
            </a:r>
          </a:p>
          <a:p>
            <a:pPr algn="just">
              <a:buNone/>
            </a:pPr>
            <a:r>
              <a:rPr lang="ru-RU" dirty="0" smtClean="0"/>
              <a:t>е) сведения о владельце лекарственных средств;</a:t>
            </a:r>
          </a:p>
          <a:p>
            <a:pPr algn="just">
              <a:buNone/>
            </a:pPr>
            <a:r>
              <a:rPr lang="ru-RU" dirty="0" smtClean="0"/>
              <a:t>ж) способ уничтожения лекарственных средств.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4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Уничтожение ЛС, пришедших в негодность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85800"/>
            <a:ext cx="7924800" cy="60198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13. Акт об уничтожении лекарственных средств составляется </a:t>
            </a:r>
            <a:r>
              <a:rPr lang="ru-RU" b="1" u="sng" dirty="0" smtClean="0">
                <a:solidFill>
                  <a:srgbClr val="7030A0"/>
                </a:solidFill>
              </a:rPr>
              <a:t>в день уничтожения</a:t>
            </a:r>
            <a:r>
              <a:rPr lang="ru-RU" dirty="0" smtClean="0"/>
              <a:t> фальсифицированных лекарственных средств, и (или) недоброкачественных лекарственных средств, и (или) контрафактных лекарственных средств. Количество экземпляров акта определяется по числу сторон, принимавших участие в уничтожении указанных лекарственных средств. Акт подписывается всеми лицами, принимавшими участие в уничтожении указанных лекарственных средств, и заверяется печатью организации, осуществившей уничтожение лекарственных средств, или владельцем недоброкачественных лекарственных средств.</a:t>
            </a:r>
          </a:p>
          <a:p>
            <a:pPr algn="just">
              <a:buNone/>
            </a:pPr>
            <a:r>
              <a:rPr lang="ru-RU" dirty="0" smtClean="0"/>
              <a:t>14. </a:t>
            </a:r>
            <a:r>
              <a:rPr lang="ru-RU" b="1" u="sng" dirty="0" smtClean="0">
                <a:solidFill>
                  <a:srgbClr val="7030A0"/>
                </a:solidFill>
              </a:rPr>
              <a:t>Копия акта об уничтожении </a:t>
            </a:r>
            <a:r>
              <a:rPr lang="ru-RU" dirty="0" smtClean="0"/>
              <a:t>лекарственных средств, заверенная в установленном порядке, представляется в </a:t>
            </a:r>
            <a:r>
              <a:rPr lang="ru-RU" b="1" u="sng" dirty="0" smtClean="0">
                <a:solidFill>
                  <a:srgbClr val="7030A0"/>
                </a:solidFill>
              </a:rPr>
              <a:t>течение 5 рабочих дней </a:t>
            </a:r>
            <a:r>
              <a:rPr lang="ru-RU" dirty="0" smtClean="0"/>
              <a:t>со дня его составления или в течение 5 рабочих дней со дня его получения в случае, указанном в абзаце втором настоящего пункта, владельцем уничтоженных лекарственных средств </a:t>
            </a:r>
            <a:r>
              <a:rPr lang="ru-RU" b="1" u="sng" dirty="0" smtClean="0">
                <a:solidFill>
                  <a:srgbClr val="7030A0"/>
                </a:solidFill>
              </a:rPr>
              <a:t>в уполномоченный орган с использованием электронных средств связи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В случае если уничтожение фальсифицированных лекарственных средств, и (или) недоброкачественных лекарственных средств, и (или) контрафактных лекарственных средств осуществлялось организацией, осуществляющей уничтожение лекарственных средств, в отсутствие владельца уничтоженных лекарственных средств, эта организация направляет акт об уничтожении лекарственных средств или его копию, заверенную в установленном порядке, в течение 5 рабочих дней со дня его составления указанному владельцу с использованием электронных средств связи.</a:t>
            </a:r>
          </a:p>
          <a:p>
            <a:pPr algn="just">
              <a:buNone/>
            </a:pPr>
            <a:r>
              <a:rPr lang="ru-RU" dirty="0" smtClean="0"/>
              <a:t>15. Контроль за уничтожением фальсифицированных лекарственных средств, недоброкачественных лекарственных средств и контрафактных лекарственных средств осуществляет </a:t>
            </a:r>
            <a:r>
              <a:rPr lang="ru-RU" b="1" u="sng" dirty="0" smtClean="0">
                <a:solidFill>
                  <a:srgbClr val="7030A0"/>
                </a:solidFill>
              </a:rPr>
              <a:t>уполномоченный орган в рамках осуществления федерального государственного надзора в сфере обращения лекарственных средств.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НД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914400"/>
            <a:ext cx="7696200" cy="5638800"/>
          </a:xfrm>
        </p:spPr>
        <p:txBody>
          <a:bodyPr>
            <a:noAutofit/>
          </a:bodyPr>
          <a:lstStyle/>
          <a:p>
            <a:pPr algn="just"/>
            <a:r>
              <a:rPr lang="ru-RU" sz="1700" b="1" dirty="0" smtClean="0"/>
              <a:t>ФЗ от </a:t>
            </a:r>
            <a:r>
              <a:rPr lang="ru-RU" sz="1700" b="1" dirty="0" err="1" smtClean="0"/>
              <a:t>12.04.2010г</a:t>
            </a:r>
            <a:r>
              <a:rPr lang="ru-RU" sz="1700" b="1" dirty="0" smtClean="0"/>
              <a:t> № 61 «Об обращении </a:t>
            </a:r>
            <a:r>
              <a:rPr lang="ru-RU" sz="1700" b="1" dirty="0" err="1" smtClean="0"/>
              <a:t>ЛС</a:t>
            </a:r>
            <a:r>
              <a:rPr lang="ru-RU" sz="1700" b="1" dirty="0" smtClean="0"/>
              <a:t>»  имеется статья ст. 58 «Хранение </a:t>
            </a:r>
            <a:r>
              <a:rPr lang="ru-RU" sz="1700" b="1" dirty="0" err="1" smtClean="0"/>
              <a:t>ЛС</a:t>
            </a:r>
            <a:r>
              <a:rPr lang="ru-RU" sz="1700" b="1" dirty="0" smtClean="0"/>
              <a:t>» в главе 10 «Фармацевтическая деятельность»</a:t>
            </a:r>
          </a:p>
          <a:p>
            <a:pPr algn="just"/>
            <a:r>
              <a:rPr lang="ru-RU" sz="1700" b="1" dirty="0" smtClean="0">
                <a:hlinkClick r:id="rId2"/>
              </a:rPr>
              <a:t>Постановление Правительства РФ от 30.04.2022 N 809 "О хранении наркотических средств, психотропных веществ и их </a:t>
            </a:r>
            <a:r>
              <a:rPr lang="ru-RU" sz="1700" b="1" dirty="0" err="1" smtClean="0">
                <a:hlinkClick r:id="rId2"/>
              </a:rPr>
              <a:t>прекурсоров</a:t>
            </a:r>
            <a:r>
              <a:rPr lang="ru-RU" sz="1700" b="1" dirty="0" smtClean="0">
                <a:hlinkClick r:id="rId2"/>
              </a:rPr>
              <a:t>»</a:t>
            </a:r>
            <a:endParaRPr lang="ru-RU" sz="1700" b="1" dirty="0" smtClean="0"/>
          </a:p>
          <a:p>
            <a:pPr algn="just"/>
            <a:r>
              <a:rPr lang="ru-RU" sz="1700" b="1" dirty="0" smtClean="0"/>
              <a:t>Приказ Министерства здравоохранения РФ от 26 ноября 2021 г. N 1103н "Об утверждении специальных требований к условиям хранения наркотических и психотропных лекарственных средств, предназначенных для медицинского применения«</a:t>
            </a:r>
          </a:p>
          <a:p>
            <a:pPr lvl="0" algn="just"/>
            <a:r>
              <a:rPr lang="ru-RU" sz="1700" b="1" dirty="0" smtClean="0"/>
              <a:t>Приказ МЗ РФ № 377 от 13.11.96. «Об утверждении инструкции по организации хранения в а/у различных групп </a:t>
            </a:r>
            <a:r>
              <a:rPr lang="ru-RU" sz="1700" b="1" dirty="0" err="1" smtClean="0"/>
              <a:t>ЛС</a:t>
            </a:r>
            <a:r>
              <a:rPr lang="ru-RU" sz="1700" b="1" dirty="0" smtClean="0"/>
              <a:t> и </a:t>
            </a:r>
            <a:r>
              <a:rPr lang="ru-RU" sz="1700" b="1" dirty="0" err="1" smtClean="0"/>
              <a:t>ИМН</a:t>
            </a:r>
            <a:r>
              <a:rPr lang="ru-RU" sz="1700" b="1" dirty="0" smtClean="0"/>
              <a:t>» </a:t>
            </a:r>
            <a:r>
              <a:rPr lang="ru-RU" sz="1700" b="1" u="sng" dirty="0" smtClean="0"/>
              <a:t>- только </a:t>
            </a:r>
            <a:r>
              <a:rPr lang="ru-RU" sz="1700" b="1" u="sng" dirty="0" err="1" smtClean="0"/>
              <a:t>ИМН</a:t>
            </a:r>
            <a:r>
              <a:rPr lang="ru-RU" sz="1700" b="1" u="sng" dirty="0" smtClean="0"/>
              <a:t>, </a:t>
            </a:r>
            <a:r>
              <a:rPr lang="ru-RU" sz="1700" b="1" u="sng" dirty="0" err="1" smtClean="0"/>
              <a:t>ИМТ</a:t>
            </a:r>
            <a:r>
              <a:rPr lang="ru-RU" sz="1700" b="1" dirty="0" smtClean="0"/>
              <a:t>.</a:t>
            </a:r>
          </a:p>
          <a:p>
            <a:pPr lvl="0" algn="just"/>
            <a:r>
              <a:rPr lang="ru-RU" sz="1700" b="1" dirty="0" smtClean="0"/>
              <a:t>Приказ </a:t>
            </a:r>
            <a:r>
              <a:rPr lang="ru-RU" sz="1700" b="1" dirty="0" err="1" smtClean="0"/>
              <a:t>МЗ</a:t>
            </a:r>
            <a:r>
              <a:rPr lang="ru-RU" sz="1700" b="1" dirty="0" smtClean="0"/>
              <a:t> с.р. от </a:t>
            </a:r>
            <a:r>
              <a:rPr lang="ru-RU" sz="1700" b="1" dirty="0" err="1" smtClean="0"/>
              <a:t>23.08.2010г</a:t>
            </a:r>
            <a:r>
              <a:rPr lang="ru-RU" sz="1700" b="1" dirty="0" smtClean="0"/>
              <a:t>.  № </a:t>
            </a:r>
            <a:r>
              <a:rPr lang="ru-RU" sz="1700" b="1" dirty="0" err="1" smtClean="0"/>
              <a:t>706н</a:t>
            </a:r>
            <a:r>
              <a:rPr lang="ru-RU" sz="1700" b="1" dirty="0" smtClean="0"/>
              <a:t> «Об утверждении правил хранения лекарственных средств».</a:t>
            </a:r>
          </a:p>
          <a:p>
            <a:pPr lvl="0" algn="just"/>
            <a:r>
              <a:rPr lang="ru-RU" sz="1700" b="1" dirty="0" smtClean="0"/>
              <a:t>Приказ Министерства здравоохранения РФ от 31 августа 2016 г. </a:t>
            </a:r>
            <a:r>
              <a:rPr lang="ru-RU" sz="1700" b="1" dirty="0" err="1" smtClean="0"/>
              <a:t>N</a:t>
            </a:r>
            <a:r>
              <a:rPr lang="ru-RU" sz="1700" b="1" dirty="0" smtClean="0"/>
              <a:t> </a:t>
            </a:r>
            <a:r>
              <a:rPr lang="ru-RU" sz="1700" b="1" dirty="0" err="1" smtClean="0"/>
              <a:t>646н</a:t>
            </a:r>
            <a:r>
              <a:rPr lang="ru-RU" sz="1700" b="1" dirty="0" smtClean="0"/>
              <a:t> "Об утверждении Правил надлежащей практики хранения и перевозки лекарственных препаратов для медицинского применения«</a:t>
            </a:r>
          </a:p>
          <a:p>
            <a:pPr lvl="0" algn="just"/>
            <a:r>
              <a:rPr lang="ru-RU" sz="1700" b="1" dirty="0" smtClean="0"/>
              <a:t>ГФ РФ XV изд. Хранение ЛС (ОФС.1.1.0010) и Хранение ЛРС и лекарственных растительных препаратов (ОФС.1.1.0011).</a:t>
            </a:r>
          </a:p>
          <a:p>
            <a:pPr lvl="0" algn="just"/>
            <a:endParaRPr lang="ru-RU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990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факторы внешней среды: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7696200" cy="541020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К </a:t>
            </a:r>
            <a:r>
              <a:rPr lang="ru-RU" sz="2800" u="sng" dirty="0" smtClean="0"/>
              <a:t>физическим</a:t>
            </a:r>
            <a:r>
              <a:rPr lang="ru-RU" sz="2800" dirty="0" smtClean="0"/>
              <a:t> факторам относят температуру и влажность воздуха, свет.</a:t>
            </a:r>
          </a:p>
          <a:p>
            <a:pPr algn="just"/>
            <a:r>
              <a:rPr lang="ru-RU" sz="2800" dirty="0" smtClean="0"/>
              <a:t>К </a:t>
            </a:r>
            <a:r>
              <a:rPr lang="ru-RU" sz="2800" u="sng" dirty="0" smtClean="0"/>
              <a:t>химическим</a:t>
            </a:r>
            <a:r>
              <a:rPr lang="ru-RU" sz="2800" dirty="0" smtClean="0"/>
              <a:t> факторам относят кислород, озон, углекислый газ, сероводород, сернистый газ и другие компоненты воздуха.</a:t>
            </a:r>
          </a:p>
          <a:p>
            <a:pPr algn="just"/>
            <a:r>
              <a:rPr lang="ru-RU" sz="2800" dirty="0" smtClean="0"/>
              <a:t>К </a:t>
            </a:r>
            <a:r>
              <a:rPr lang="ru-RU" sz="2800" u="sng" dirty="0" smtClean="0"/>
              <a:t>биологическим</a:t>
            </a:r>
            <a:r>
              <a:rPr lang="ru-RU" sz="2800" dirty="0" smtClean="0"/>
              <a:t> факторам относят микроорганизмы, насекомых и грызунов.</a:t>
            </a:r>
          </a:p>
          <a:p>
            <a:pPr algn="just"/>
            <a:r>
              <a:rPr lang="ru-RU" sz="2800" dirty="0" smtClean="0"/>
              <a:t>К </a:t>
            </a:r>
            <a:r>
              <a:rPr lang="ru-RU" sz="2800" u="sng" dirty="0" smtClean="0"/>
              <a:t>механическим</a:t>
            </a:r>
            <a:r>
              <a:rPr lang="ru-RU" sz="2800" dirty="0" smtClean="0"/>
              <a:t> факторам относят сотрясения, вибрацию, сжатие, растяжение, удар и др.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Физические факторы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848600" cy="5715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Температура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учитывать тесную связь температуры с влажностью воздуха: при повышении температуры относительная влажность воздуха понижается, а при понижении — повышается.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 нежелательны резкие колебания температуры, что бывает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весенне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осенний период.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повышении температуры происходит ускорение физико-химических процессов, как на поверхности (медицинские инструменты), так и внутри (растворы, мази и др.).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понижении температуры, в результате конденсации водяных паров, происходит разрушение упаковки, а затем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отсыревание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порошков, таблеток, перевязочных материалов, это приводит к снижению их качества. Резкие колебания температуры могут приводить к нарушению стерильности перевязочных материалов.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температурному фактору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делят на две большие группы: 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термостабильные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термолабильные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Колебания температуры может вызывать как обратимые, так и необратимые изменения 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ИМН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Влажность воздуха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7848600" cy="5867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700" dirty="0" smtClean="0"/>
              <a:t> Чем выше влажность воздуха, тем более вероятен переход влаги из окружающего воздуха в лекарственные вещества, и наоборот, а поскольку вода является универсальным растворителем</a:t>
            </a:r>
          </a:p>
          <a:p>
            <a:pPr algn="just">
              <a:buNone/>
            </a:pPr>
            <a:r>
              <a:rPr lang="ru-RU" sz="1700" dirty="0" smtClean="0"/>
              <a:t>Формы связи влаги могут быть следующими:</a:t>
            </a:r>
          </a:p>
          <a:p>
            <a:pPr lvl="0" algn="just"/>
            <a:r>
              <a:rPr lang="ru-RU" sz="1700" dirty="0" smtClean="0"/>
              <a:t>Капиллярно -связанная влага</a:t>
            </a:r>
          </a:p>
          <a:p>
            <a:pPr lvl="0" algn="just"/>
            <a:r>
              <a:rPr lang="ru-RU" sz="1700" dirty="0" err="1" smtClean="0"/>
              <a:t>Осмотически</a:t>
            </a:r>
            <a:r>
              <a:rPr lang="ru-RU" sz="1700" dirty="0" smtClean="0"/>
              <a:t> связанная влага</a:t>
            </a:r>
          </a:p>
          <a:p>
            <a:pPr lvl="0" algn="just"/>
            <a:r>
              <a:rPr lang="ru-RU" sz="1700" dirty="0" err="1" smtClean="0"/>
              <a:t>Адсорбционно</a:t>
            </a:r>
            <a:r>
              <a:rPr lang="ru-RU" sz="1700" dirty="0" smtClean="0"/>
              <a:t> —связанная влага</a:t>
            </a:r>
          </a:p>
          <a:p>
            <a:pPr algn="just"/>
            <a:r>
              <a:rPr lang="ru-RU" sz="1700" dirty="0" smtClean="0"/>
              <a:t>Химически связанная влага  </a:t>
            </a:r>
          </a:p>
          <a:p>
            <a:pPr algn="just">
              <a:buNone/>
            </a:pPr>
            <a:r>
              <a:rPr lang="ru-RU" sz="1700" dirty="0" smtClean="0"/>
              <a:t>При увлажнении некоторых материалов возрастает их тепло — и электропроводность, в результате чего резко понижаются теплозащитные и электроизоляционные свойства, уменьшается биологическая стойкость вследствие усиления жизнедеятельности различные микроорганизмов, усиливаются процессы коррозии металлических изделий и деталей. Гигроскопические </a:t>
            </a:r>
            <a:r>
              <a:rPr lang="ru-RU" sz="1700" dirty="0" err="1" smtClean="0"/>
              <a:t>фармтовары</a:t>
            </a:r>
            <a:r>
              <a:rPr lang="ru-RU" sz="1700" dirty="0" smtClean="0"/>
              <a:t> в процессе транспортирования и хранения, может измениться их вес, наблюдается </a:t>
            </a:r>
            <a:r>
              <a:rPr lang="ru-RU" sz="1700" dirty="0" err="1" smtClean="0"/>
              <a:t>слеживаемость</a:t>
            </a:r>
            <a:r>
              <a:rPr lang="ru-RU" sz="1700" dirty="0" smtClean="0"/>
              <a:t>, </a:t>
            </a:r>
            <a:r>
              <a:rPr lang="ru-RU" sz="1700" dirty="0" err="1" smtClean="0"/>
              <a:t>комкование</a:t>
            </a:r>
            <a:r>
              <a:rPr lang="ru-RU" sz="1700" dirty="0" smtClean="0"/>
              <a:t> к др. Нередко имеют место процессы гидролиза, особенно при неправильном хранении сложных эфиров, амидов, лактамов, лактонов, уретанов и других химических веществ. Влажность вызывает порчу у перевязочных, средств, созданных на основе белка.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85800"/>
            <a:ext cx="7848600" cy="6019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Световые лучи представляют собой электромагнитные колебания с определенной длиной волны и частотой. Попадая на лекарственные вещества, </a:t>
            </a:r>
            <a:r>
              <a:rPr lang="ru-RU" dirty="0" err="1" smtClean="0"/>
              <a:t>ЛП</a:t>
            </a:r>
            <a:r>
              <a:rPr lang="ru-RU" dirty="0" smtClean="0"/>
              <a:t>, </a:t>
            </a:r>
            <a:r>
              <a:rPr lang="ru-RU" dirty="0" err="1" smtClean="0"/>
              <a:t>ИМН</a:t>
            </a:r>
            <a:r>
              <a:rPr lang="ru-RU" dirty="0" smtClean="0"/>
              <a:t>, световые лучи поглощаются ими, передавая свою энергию. </a:t>
            </a:r>
          </a:p>
          <a:p>
            <a:pPr algn="just">
              <a:buNone/>
            </a:pPr>
            <a:r>
              <a:rPr lang="ru-RU" dirty="0" smtClean="0"/>
              <a:t>Наибольшей энергией обладают ультрафиолетовые лучи, а инфракрасное излучение несмотря на малую энергоемкость, при длительном воздействии, вызывает тепловые эффекты в лекарственных препаратах, ускоряя процессы их разложения.</a:t>
            </a:r>
          </a:p>
          <a:p>
            <a:pPr algn="just">
              <a:buNone/>
            </a:pPr>
            <a:r>
              <a:rPr lang="ru-RU" dirty="0" smtClean="0"/>
              <a:t>Особенно активны в химическом отношении ультрафиолетовые лучи. Они полностью проходят сквозь бесцветное стекло, более 80% проходит через синее и лишь оранжевое стекло задерживает 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Химические факторы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7696200" cy="58674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Например, кислород и озон воздуха убыстряют процессы старения резиновых изделий.</a:t>
            </a:r>
          </a:p>
          <a:p>
            <a:pPr algn="just">
              <a:buNone/>
            </a:pPr>
            <a:r>
              <a:rPr lang="ru-RU" dirty="0" smtClean="0"/>
              <a:t>Хлороформ под действием кислорода воздуха за свету легко окисляется с образованием токсических продуктов (фосгена, хлора и хлористого водорода).</a:t>
            </a:r>
          </a:p>
          <a:p>
            <a:pPr algn="just">
              <a:buNone/>
            </a:pPr>
            <a:r>
              <a:rPr lang="ru-RU" dirty="0" smtClean="0"/>
              <a:t>Эфир, используемый для наркоза, на воздухе окисляется с образованием перекисей и альдегидов.</a:t>
            </a:r>
          </a:p>
          <a:p>
            <a:pPr algn="just">
              <a:buNone/>
            </a:pPr>
            <a:r>
              <a:rPr lang="ru-RU" dirty="0" smtClean="0"/>
              <a:t>Папаверин, витамины (особенно аскорбиновая кислота)  после воздействия на них кислорода снижается их фармакотерапевтические свойства и повышается токсичность.</a:t>
            </a:r>
          </a:p>
          <a:p>
            <a:pPr algn="just">
              <a:buNone/>
            </a:pPr>
            <a:r>
              <a:rPr lang="ru-RU" dirty="0" smtClean="0"/>
              <a:t>Окислительные процессы под воздействием кислорода воздуха вызывает коррозию металлов.</a:t>
            </a:r>
          </a:p>
          <a:p>
            <a:pPr algn="just">
              <a:buNone/>
            </a:pPr>
            <a:r>
              <a:rPr lang="ru-RU" dirty="0" smtClean="0"/>
              <a:t>Окисление жирных масел сопровождается </a:t>
            </a:r>
            <a:r>
              <a:rPr lang="ru-RU" dirty="0" err="1" smtClean="0"/>
              <a:t>прогорканием</a:t>
            </a:r>
            <a:r>
              <a:rPr lang="ru-RU" dirty="0" smtClean="0"/>
              <a:t> и появлением неприятного запаха, то есть образуются- перекисные соединения.</a:t>
            </a:r>
          </a:p>
          <a:p>
            <a:pPr algn="just">
              <a:buNone/>
            </a:pPr>
            <a:r>
              <a:rPr lang="ru-RU" dirty="0" smtClean="0"/>
              <a:t>Окисление всегда протекает с выделением тепла, это вызывает локальное повышение температуры и самовозгорание, в частности, </a:t>
            </a:r>
            <a:r>
              <a:rPr lang="ru-RU" dirty="0" err="1" smtClean="0"/>
              <a:t>ЛРС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Биологические факторы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7696200" cy="56175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/>
              <a:t>Микроорганизмы вызывают коррозию у товаров. В условиях повышенной влажности воздуха микроорганизмы могут повреждать даже изделия из синтетических пластмасс, оптические изделия. Микробы, выделяющие в качестве продуктов своей жизнедеятельности органические кислоты, могут повреждать поверхность оптических линз и оптических приборов, понижая их прозрачность и блеск.</a:t>
            </a:r>
          </a:p>
          <a:p>
            <a:pPr algn="just">
              <a:buNone/>
            </a:pPr>
            <a:r>
              <a:rPr lang="ru-RU" sz="1600" dirty="0" smtClean="0"/>
              <a:t>Воздействие микроорганизмов на </a:t>
            </a:r>
            <a:r>
              <a:rPr lang="ru-RU" sz="1600" dirty="0" err="1" smtClean="0"/>
              <a:t>ЛС</a:t>
            </a:r>
            <a:r>
              <a:rPr lang="ru-RU" sz="1600" dirty="0" smtClean="0"/>
              <a:t> приводит к целому ряду отрицательных последствий: </a:t>
            </a:r>
          </a:p>
          <a:p>
            <a:pPr algn="just"/>
            <a:r>
              <a:rPr lang="ru-RU" sz="1600" dirty="0" smtClean="0"/>
              <a:t>ухудшаются органолептические показатели (цвет, запах, вкус), </a:t>
            </a:r>
          </a:p>
          <a:p>
            <a:pPr algn="just"/>
            <a:r>
              <a:rPr lang="ru-RU" sz="1600" dirty="0" smtClean="0"/>
              <a:t>уменьшается масса «</a:t>
            </a:r>
            <a:r>
              <a:rPr lang="ru-RU" sz="1600" dirty="0" err="1" smtClean="0"/>
              <a:t>ангро</a:t>
            </a:r>
            <a:r>
              <a:rPr lang="ru-RU" sz="1600" dirty="0" smtClean="0"/>
              <a:t>», в субстанциях могут накапливаться токсины микробного происхождения (</a:t>
            </a:r>
            <a:r>
              <a:rPr lang="ru-RU" sz="1600" dirty="0" err="1" smtClean="0"/>
              <a:t>афлатоксины</a:t>
            </a:r>
            <a:r>
              <a:rPr lang="ru-RU" sz="1600" dirty="0" smtClean="0"/>
              <a:t>), вызывающие </a:t>
            </a:r>
            <a:r>
              <a:rPr lang="ru-RU" sz="1600" dirty="0" err="1" smtClean="0"/>
              <a:t>микотоксикозы</a:t>
            </a:r>
            <a:r>
              <a:rPr lang="ru-RU" sz="1600" dirty="0" smtClean="0"/>
              <a:t>.</a:t>
            </a:r>
          </a:p>
          <a:p>
            <a:pPr lvl="0" algn="just">
              <a:buNone/>
            </a:pPr>
            <a:r>
              <a:rPr lang="ru-RU" sz="1600" dirty="0" smtClean="0"/>
              <a:t>В </a:t>
            </a:r>
            <a:r>
              <a:rPr lang="ru-RU" sz="1600" dirty="0" err="1" smtClean="0"/>
              <a:t>ЛРС</a:t>
            </a:r>
            <a:r>
              <a:rPr lang="ru-RU" sz="1600" dirty="0" smtClean="0"/>
              <a:t> развитие микроорганизмов вызывает выделение значительного  количества теплоты,  в результате чего растительное сырье приходит в негодность.  Для предотвращения микробных повреждений необходимо соблюдать чистоту и создавать в помещениях условия, препятствующие  развитие  микроорганизмов   (низкая температура и относительная влажность воздуха).  При хранении </a:t>
            </a:r>
            <a:r>
              <a:rPr lang="ru-RU" sz="1600" dirty="0" err="1" smtClean="0"/>
              <a:t>фармтоваров</a:t>
            </a:r>
            <a:r>
              <a:rPr lang="ru-RU" sz="1600" dirty="0" smtClean="0"/>
              <a:t>, значительное внимание должно уделяться борьбе с насекомыми и грызунами. Для борьбы с насекомыми и клещами используются физические и химические факторы. Немалый урон могут нанести грызуны, среди которых чаще всего встречаются крысы и домовая мышь.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264</TotalTime>
  <Words>2885</Words>
  <PresentationFormat>Экран (4:3)</PresentationFormat>
  <Paragraphs>168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Общие требования к организации хранения лекарственных препаратов и изделий медицинского назначения</vt:lpstr>
      <vt:lpstr>Термины</vt:lpstr>
      <vt:lpstr>НД:</vt:lpstr>
      <vt:lpstr>факторы внешней среды:</vt:lpstr>
      <vt:lpstr>Физические факторы</vt:lpstr>
      <vt:lpstr>Влажность воздуха</vt:lpstr>
      <vt:lpstr>Свет</vt:lpstr>
      <vt:lpstr>Химические факторы</vt:lpstr>
      <vt:lpstr>Биологические факторы</vt:lpstr>
      <vt:lpstr>Механические факторы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Общие требования к помещениям для хранения лекарственных средств и организации их хранения</vt:lpstr>
      <vt:lpstr>Особенности организации хранения лекарственных средств в складских помещениях</vt:lpstr>
      <vt:lpstr>Перевозка лекарственных препаратов, требования к таре, упаковке и маркировка лекарственных препаратов при перевозке</vt:lpstr>
      <vt:lpstr>Уничтожение ЛС, пришедших в негодность</vt:lpstr>
      <vt:lpstr>Уничтожение ЛС, пришедших в негодность</vt:lpstr>
      <vt:lpstr>Уничтожение ЛС, пришедших в негодность</vt:lpstr>
      <vt:lpstr>Уничтожение ЛС, пришедших в негодность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требования к организации хранения лекарственных препаратов и изделий медицинского назначения</dc:title>
  <dc:creator>777</dc:creator>
  <cp:lastModifiedBy>Панда</cp:lastModifiedBy>
  <cp:revision>89</cp:revision>
  <dcterms:created xsi:type="dcterms:W3CDTF">2020-11-20T16:13:44Z</dcterms:created>
  <dcterms:modified xsi:type="dcterms:W3CDTF">2023-11-10T07:20:40Z</dcterms:modified>
</cp:coreProperties>
</file>