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29.xml" ContentType="application/vnd.openxmlformats-officedocument.presentationml.slide+xml"/>
  <Override PartName="/ppt/slideLayouts/slideLayout39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53.xml" ContentType="application/vnd.openxmlformats-officedocument.presentationml.slideLayout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2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Masters/slideMaster6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4.xml" ContentType="application/vnd.openxmlformats-officedocument.theme+xml"/>
  <Override PartName="/ppt/slideLayouts/slideLayout49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6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54.xml" ContentType="application/vnd.openxmlformats-officedocument.presentationml.slideLayout+xml"/>
  <Default Extension="jpeg" ContentType="image/jpeg"/>
  <Override PartName="/ppt/slideLayouts/slideLayout6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61.xml" ContentType="application/vnd.openxmlformats-officedocument.presentationml.slideLayou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Masters/slideMaster5.xml" ContentType="application/vnd.openxmlformats-officedocument.presentationml.slideMaster+xml"/>
  <Override PartName="/ppt/slides/slide8.xml" ContentType="application/vnd.openxmlformats-officedocument.presentationml.slide+xml"/>
  <Override PartName="/ppt/slideLayouts/slideLayout59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7.xml" ContentType="application/vnd.openxmlformats-officedocument.them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62.xml" ContentType="application/vnd.openxmlformats-officedocument.presentationml.slideLayout+xml"/>
  <Default Extension="rels" ContentType="application/vnd.openxmlformats-package.relationships+xml"/>
  <Override PartName="/ppt/slides/slide23.xml" ContentType="application/vnd.openxmlformats-officedocument.presentationml.slide+xml"/>
  <Override PartName="/ppt/slideLayouts/slideLayout2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slideLayouts/slideLayout40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660" r:id="rId2"/>
    <p:sldMasterId id="2147483673" r:id="rId3"/>
    <p:sldMasterId id="2147483723" r:id="rId4"/>
    <p:sldMasterId id="2147483735" r:id="rId5"/>
    <p:sldMasterId id="2147483747" r:id="rId6"/>
  </p:sldMasterIdLst>
  <p:notesMasterIdLst>
    <p:notesMasterId r:id="rId45"/>
  </p:notesMasterIdLst>
  <p:sldIdLst>
    <p:sldId id="256" r:id="rId7"/>
    <p:sldId id="312" r:id="rId8"/>
    <p:sldId id="311" r:id="rId9"/>
    <p:sldId id="313" r:id="rId10"/>
    <p:sldId id="314" r:id="rId11"/>
    <p:sldId id="315" r:id="rId12"/>
    <p:sldId id="273" r:id="rId13"/>
    <p:sldId id="275" r:id="rId14"/>
    <p:sldId id="276" r:id="rId15"/>
    <p:sldId id="277" r:id="rId16"/>
    <p:sldId id="316" r:id="rId17"/>
    <p:sldId id="278" r:id="rId18"/>
    <p:sldId id="279" r:id="rId19"/>
    <p:sldId id="317" r:id="rId20"/>
    <p:sldId id="262" r:id="rId21"/>
    <p:sldId id="264" r:id="rId22"/>
    <p:sldId id="281" r:id="rId23"/>
    <p:sldId id="282" r:id="rId24"/>
    <p:sldId id="283" r:id="rId25"/>
    <p:sldId id="284" r:id="rId26"/>
    <p:sldId id="285" r:id="rId27"/>
    <p:sldId id="286" r:id="rId28"/>
    <p:sldId id="318" r:id="rId29"/>
    <p:sldId id="267" r:id="rId30"/>
    <p:sldId id="268" r:id="rId31"/>
    <p:sldId id="270" r:id="rId32"/>
    <p:sldId id="271" r:id="rId33"/>
    <p:sldId id="272" r:id="rId34"/>
    <p:sldId id="287" r:id="rId35"/>
    <p:sldId id="319" r:id="rId36"/>
    <p:sldId id="308" r:id="rId37"/>
    <p:sldId id="309" r:id="rId38"/>
    <p:sldId id="301" r:id="rId39"/>
    <p:sldId id="302" r:id="rId40"/>
    <p:sldId id="303" r:id="rId41"/>
    <p:sldId id="305" r:id="rId42"/>
    <p:sldId id="306" r:id="rId43"/>
    <p:sldId id="307" r:id="rId4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19" autoAdjust="0"/>
    <p:restoredTop sz="94709" autoAdjust="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slide" Target="slides/slide20.xml"/><Relationship Id="rId39" Type="http://schemas.openxmlformats.org/officeDocument/2006/relationships/slide" Target="slides/slide3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5.xml"/><Relationship Id="rId34" Type="http://schemas.openxmlformats.org/officeDocument/2006/relationships/slide" Target="slides/slide28.xml"/><Relationship Id="rId42" Type="http://schemas.openxmlformats.org/officeDocument/2006/relationships/slide" Target="slides/slide36.xml"/><Relationship Id="rId47" Type="http://schemas.openxmlformats.org/officeDocument/2006/relationships/viewProps" Target="viewProps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slide" Target="slides/slide19.xml"/><Relationship Id="rId33" Type="http://schemas.openxmlformats.org/officeDocument/2006/relationships/slide" Target="slides/slide27.xml"/><Relationship Id="rId38" Type="http://schemas.openxmlformats.org/officeDocument/2006/relationships/slide" Target="slides/slide32.xml"/><Relationship Id="rId46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29" Type="http://schemas.openxmlformats.org/officeDocument/2006/relationships/slide" Target="slides/slide23.xml"/><Relationship Id="rId41" Type="http://schemas.openxmlformats.org/officeDocument/2006/relationships/slide" Target="slides/slide35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24" Type="http://schemas.openxmlformats.org/officeDocument/2006/relationships/slide" Target="slides/slide18.xml"/><Relationship Id="rId32" Type="http://schemas.openxmlformats.org/officeDocument/2006/relationships/slide" Target="slides/slide26.xml"/><Relationship Id="rId37" Type="http://schemas.openxmlformats.org/officeDocument/2006/relationships/slide" Target="slides/slide31.xml"/><Relationship Id="rId40" Type="http://schemas.openxmlformats.org/officeDocument/2006/relationships/slide" Target="slides/slide34.xml"/><Relationship Id="rId45" Type="http://schemas.openxmlformats.org/officeDocument/2006/relationships/notesMaster" Target="notesMasters/notesMaster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23" Type="http://schemas.openxmlformats.org/officeDocument/2006/relationships/slide" Target="slides/slide17.xml"/><Relationship Id="rId28" Type="http://schemas.openxmlformats.org/officeDocument/2006/relationships/slide" Target="slides/slide22.xml"/><Relationship Id="rId36" Type="http://schemas.openxmlformats.org/officeDocument/2006/relationships/slide" Target="slides/slide30.xml"/><Relationship Id="rId49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31" Type="http://schemas.openxmlformats.org/officeDocument/2006/relationships/slide" Target="slides/slide25.xml"/><Relationship Id="rId44" Type="http://schemas.openxmlformats.org/officeDocument/2006/relationships/slide" Target="slides/slide38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slide" Target="slides/slide16.xml"/><Relationship Id="rId27" Type="http://schemas.openxmlformats.org/officeDocument/2006/relationships/slide" Target="slides/slide21.xml"/><Relationship Id="rId30" Type="http://schemas.openxmlformats.org/officeDocument/2006/relationships/slide" Target="slides/slide24.xml"/><Relationship Id="rId35" Type="http://schemas.openxmlformats.org/officeDocument/2006/relationships/slide" Target="slides/slide29.xml"/><Relationship Id="rId43" Type="http://schemas.openxmlformats.org/officeDocument/2006/relationships/slide" Target="slides/slide37.xml"/><Relationship Id="rId48" Type="http://schemas.openxmlformats.org/officeDocument/2006/relationships/theme" Target="theme/them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3468F12-586D-4C29-81AA-C2F8CF51B526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593B037-7EE1-460F-B820-7AA53FF4AED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593B037-7EE1-460F-B820-7AA53FF4AED6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1508E5-46C9-4E26-B404-97E52F815950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54BD73-2D6D-424E-B970-C52CBB2BA13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3.xml"/><Relationship Id="rId13" Type="http://schemas.openxmlformats.org/officeDocument/2006/relationships/theme" Target="../theme/theme5.xml"/><Relationship Id="rId3" Type="http://schemas.openxmlformats.org/officeDocument/2006/relationships/slideLayout" Target="../slideLayouts/slideLayout48.xml"/><Relationship Id="rId7" Type="http://schemas.openxmlformats.org/officeDocument/2006/relationships/slideLayout" Target="../slideLayouts/slideLayout52.xml"/><Relationship Id="rId12" Type="http://schemas.openxmlformats.org/officeDocument/2006/relationships/slideLayout" Target="../slideLayouts/slideLayout57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6" Type="http://schemas.openxmlformats.org/officeDocument/2006/relationships/slideLayout" Target="../slideLayouts/slideLayout51.xml"/><Relationship Id="rId11" Type="http://schemas.openxmlformats.org/officeDocument/2006/relationships/slideLayout" Target="../slideLayouts/slideLayout56.xml"/><Relationship Id="rId5" Type="http://schemas.openxmlformats.org/officeDocument/2006/relationships/slideLayout" Target="../slideLayouts/slideLayout50.xml"/><Relationship Id="rId10" Type="http://schemas.openxmlformats.org/officeDocument/2006/relationships/slideLayout" Target="../slideLayouts/slideLayout55.xml"/><Relationship Id="rId4" Type="http://schemas.openxmlformats.org/officeDocument/2006/relationships/slideLayout" Target="../slideLayouts/slideLayout49.xml"/><Relationship Id="rId9" Type="http://schemas.openxmlformats.org/officeDocument/2006/relationships/slideLayout" Target="../slideLayouts/slideLayout54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91" r:id="rId4"/>
    <p:sldLayoutId id="2147483692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698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81A9B-D1A6-4729-A80F-161EB34CFF51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1545C4-1A2B-4951-BD69-D1CCED4A0F8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39EDA2-3832-4E17-84E7-49E5A95F451D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2B9B66-38FE-4511-A2EE-9791567F0CE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51076E-2BF2-454E-84EC-99BA5630A119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119F385-2947-4FF9-8893-6A9D8A5F5261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4" r:id="rId1"/>
    <p:sldLayoutId id="2147483725" r:id="rId2"/>
    <p:sldLayoutId id="2147483726" r:id="rId3"/>
    <p:sldLayoutId id="2147483727" r:id="rId4"/>
    <p:sldLayoutId id="2147483728" r:id="rId5"/>
    <p:sldLayoutId id="2147483729" r:id="rId6"/>
    <p:sldLayoutId id="2147483730" r:id="rId7"/>
    <p:sldLayoutId id="2147483731" r:id="rId8"/>
    <p:sldLayoutId id="2147483732" r:id="rId9"/>
    <p:sldLayoutId id="2147483733" r:id="rId10"/>
    <p:sldLayoutId id="2147483734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37" r:id="rId2"/>
    <p:sldLayoutId id="2147483738" r:id="rId3"/>
    <p:sldLayoutId id="2147483739" r:id="rId4"/>
    <p:sldLayoutId id="2147483740" r:id="rId5"/>
    <p:sldLayoutId id="2147483741" r:id="rId6"/>
    <p:sldLayoutId id="2147483742" r:id="rId7"/>
    <p:sldLayoutId id="2147483743" r:id="rId8"/>
    <p:sldLayoutId id="2147483744" r:id="rId9"/>
    <p:sldLayoutId id="2147483745" r:id="rId10"/>
    <p:sldLayoutId id="2147483746" r:id="rId11"/>
    <p:sldLayoutId id="2147483685" r:id="rId12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A05510-CA23-4A37-9752-0A0A61D43F0A}" type="datetimeFigureOut">
              <a:rPr lang="ru-RU" smtClean="0"/>
              <a:pPr/>
              <a:t>08.02.2024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F27D477-B351-4E88-B6F8-309500E846EE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8" r:id="rId1"/>
    <p:sldLayoutId id="2147483749" r:id="rId2"/>
    <p:sldLayoutId id="2147483750" r:id="rId3"/>
    <p:sldLayoutId id="2147483751" r:id="rId4"/>
    <p:sldLayoutId id="2147483752" r:id="rId5"/>
    <p:sldLayoutId id="2147483753" r:id="rId6"/>
    <p:sldLayoutId id="2147483754" r:id="rId7"/>
    <p:sldLayoutId id="2147483755" r:id="rId8"/>
    <p:sldLayoutId id="2147483756" r:id="rId9"/>
    <p:sldLayoutId id="2147483757" r:id="rId10"/>
    <p:sldLayoutId id="2147483758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onsultant.ru/document/cons_doc_LAW_122855/191340d29485de342c21500874ade8ee79843bef/" TargetMode="External"/><Relationship Id="rId13" Type="http://schemas.openxmlformats.org/officeDocument/2006/relationships/hyperlink" Target="https://www.consultant.ru/document/cons_doc_LAW_122855/4d85ac1b1651e133989ea8e90b0c278b71133817/" TargetMode="External"/><Relationship Id="rId18" Type="http://schemas.openxmlformats.org/officeDocument/2006/relationships/hyperlink" Target="https://www.consultant.ru/document/cons_doc_LAW_122855/1b4bc0ffac0903a26702897d2dc35d80856afd88/" TargetMode="External"/><Relationship Id="rId26" Type="http://schemas.openxmlformats.org/officeDocument/2006/relationships/hyperlink" Target="https://www.consultant.ru/document/cons_doc_LAW_122855/7e8d316465eb39eb75df176d93b78632ca87e32e/" TargetMode="External"/><Relationship Id="rId3" Type="http://schemas.openxmlformats.org/officeDocument/2006/relationships/hyperlink" Target="https://www.consultant.ru/document/cons_doc_LAW_122855/92ac9f7477854087def9635b0510f2ad701e8db2/" TargetMode="External"/><Relationship Id="rId21" Type="http://schemas.openxmlformats.org/officeDocument/2006/relationships/hyperlink" Target="https://www.consultant.ru/document/cons_doc_LAW_122855/daa8e03f934e0977a8b9fb670c5a4c880badea09/" TargetMode="External"/><Relationship Id="rId34" Type="http://schemas.openxmlformats.org/officeDocument/2006/relationships/hyperlink" Target="https://www.consultant.ru/document/cons_doc_LAW_122855/f6f0f2b50984569eeaf9364cd1804aa96b8b4363/" TargetMode="External"/><Relationship Id="rId7" Type="http://schemas.openxmlformats.org/officeDocument/2006/relationships/hyperlink" Target="https://www.consultant.ru/document/cons_doc_LAW_122855/ce84cde15224cb1363abc171252aa522282c4176/" TargetMode="External"/><Relationship Id="rId12" Type="http://schemas.openxmlformats.org/officeDocument/2006/relationships/hyperlink" Target="https://www.consultant.ru/document/cons_doc_LAW_122855/b24121ba7152f33673608559f2ca844ef5b6a74c/" TargetMode="External"/><Relationship Id="rId17" Type="http://schemas.openxmlformats.org/officeDocument/2006/relationships/hyperlink" Target="https://www.consultant.ru/document/cons_doc_LAW_122855/45875259864f2fa8a106fe8d8053109931e5da5b/" TargetMode="External"/><Relationship Id="rId25" Type="http://schemas.openxmlformats.org/officeDocument/2006/relationships/hyperlink" Target="https://www.consultant.ru/document/cons_doc_LAW_122855/c1b1ebfc4c28e89e4737a4d27885d9f0b15678fb/" TargetMode="External"/><Relationship Id="rId33" Type="http://schemas.openxmlformats.org/officeDocument/2006/relationships/hyperlink" Target="https://www.consultant.ru/document/cons_doc_LAW_122855/afa14a34617eaa01abe1cfcae19fc7f92c096d6a/" TargetMode="External"/><Relationship Id="rId2" Type="http://schemas.openxmlformats.org/officeDocument/2006/relationships/hyperlink" Target="https://www.consultant.ru/document/cons_doc_LAW_122855/01fbae25b3040955277cbd70aa1b907cceda878e/" TargetMode="External"/><Relationship Id="rId16" Type="http://schemas.openxmlformats.org/officeDocument/2006/relationships/hyperlink" Target="https://www.consultant.ru/document/cons_doc_LAW_122855/5864bb6f56b1eb0fb1ada8aac90fa2990e8ef58b/" TargetMode="External"/><Relationship Id="rId20" Type="http://schemas.openxmlformats.org/officeDocument/2006/relationships/hyperlink" Target="https://www.consultant.ru/document/cons_doc_LAW_122855/e9aa313e6a35fecc77121b3d246d7d37a5a9ff8c/" TargetMode="External"/><Relationship Id="rId29" Type="http://schemas.openxmlformats.org/officeDocument/2006/relationships/hyperlink" Target="https://www.consultant.ru/document/cons_doc_LAW_122855/d973179fe0c8ed8f8ed81072e8845675fe835e5f/" TargetMode="External"/><Relationship Id="rId1" Type="http://schemas.openxmlformats.org/officeDocument/2006/relationships/slideLayout" Target="../slideLayouts/slideLayout49.xml"/><Relationship Id="rId6" Type="http://schemas.openxmlformats.org/officeDocument/2006/relationships/hyperlink" Target="https://www.consultant.ru/document/cons_doc_LAW_122855/0ab3f8e98f8689862e4c7d37ebdc7ad8c9a47abc/" TargetMode="External"/><Relationship Id="rId11" Type="http://schemas.openxmlformats.org/officeDocument/2006/relationships/hyperlink" Target="https://www.consultant.ru/document/cons_doc_LAW_122855/7ca86c11e23a1a4640f2af9cfd94653e13a4f028/" TargetMode="External"/><Relationship Id="rId24" Type="http://schemas.openxmlformats.org/officeDocument/2006/relationships/hyperlink" Target="https://www.consultant.ru/document/cons_doc_LAW_122855/f196278e3cf1d6fd252edacf6cc233c47ad00f18/" TargetMode="External"/><Relationship Id="rId32" Type="http://schemas.openxmlformats.org/officeDocument/2006/relationships/hyperlink" Target="https://www.consultant.ru/document/cons_doc_LAW_122855/25d917866754282bbbbb69493d5d9d8f0cf0f2e1/" TargetMode="External"/><Relationship Id="rId5" Type="http://schemas.openxmlformats.org/officeDocument/2006/relationships/hyperlink" Target="https://www.consultant.ru/document/cons_doc_LAW_122855/4f41fe599ce341751e4e34dc50a4b676674c1416/" TargetMode="External"/><Relationship Id="rId15" Type="http://schemas.openxmlformats.org/officeDocument/2006/relationships/hyperlink" Target="https://www.consultant.ru/document/cons_doc_LAW_122855/73c357e4df1a8ab66ea84d6f05d29d119fb22f1b/" TargetMode="External"/><Relationship Id="rId23" Type="http://schemas.openxmlformats.org/officeDocument/2006/relationships/hyperlink" Target="https://www.consultant.ru/document/cons_doc_LAW_122855/f583c684b2d4eebf02c8d92e4743e37bed165bc3/" TargetMode="External"/><Relationship Id="rId28" Type="http://schemas.openxmlformats.org/officeDocument/2006/relationships/hyperlink" Target="https://www.consultant.ru/document/cons_doc_LAW_122855/51540602cb5872cf48c10dea8b5ff99124dff749/" TargetMode="External"/><Relationship Id="rId36" Type="http://schemas.openxmlformats.org/officeDocument/2006/relationships/hyperlink" Target="https://www.consultant.ru/document/cons_doc_LAW_122855/0176b10635b1d197752caad9749de54680d076f3/" TargetMode="External"/><Relationship Id="rId10" Type="http://schemas.openxmlformats.org/officeDocument/2006/relationships/hyperlink" Target="https://www.consultant.ru/document/cons_doc_LAW_122855/56dc96d26dd9e8b6922341ab162acc7e10d57ddf/" TargetMode="External"/><Relationship Id="rId19" Type="http://schemas.openxmlformats.org/officeDocument/2006/relationships/hyperlink" Target="https://www.consultant.ru/document/cons_doc_LAW_122855/a52e55104ff015117992e69dd007ace88737b2c7/" TargetMode="External"/><Relationship Id="rId31" Type="http://schemas.openxmlformats.org/officeDocument/2006/relationships/hyperlink" Target="https://www.consultant.ru/document/cons_doc_LAW_122855/a92f5cf224b75c185af6c7398ab980986701114d/" TargetMode="External"/><Relationship Id="rId4" Type="http://schemas.openxmlformats.org/officeDocument/2006/relationships/hyperlink" Target="https://www.consultant.ru/document/cons_doc_LAW_122855/2aa205bfa2c4aee5cac9d905e809a7b7728ccd0f/" TargetMode="External"/><Relationship Id="rId9" Type="http://schemas.openxmlformats.org/officeDocument/2006/relationships/hyperlink" Target="https://www.consultant.ru/document/cons_doc_LAW_122855/d7372b9bbb772927073ce566a64848b23aa14879/" TargetMode="External"/><Relationship Id="rId14" Type="http://schemas.openxmlformats.org/officeDocument/2006/relationships/hyperlink" Target="https://www.consultant.ru/document/cons_doc_LAW_122855/414e1d73b8c60ac19dff60573d0008add99eb855/" TargetMode="External"/><Relationship Id="rId22" Type="http://schemas.openxmlformats.org/officeDocument/2006/relationships/hyperlink" Target="https://www.consultant.ru/document/cons_doc_LAW_122855/77f9b18f9bb66d5b1f255b2624622b229930993a/" TargetMode="External"/><Relationship Id="rId27" Type="http://schemas.openxmlformats.org/officeDocument/2006/relationships/hyperlink" Target="https://www.consultant.ru/document/cons_doc_LAW_122855/35e3644b7183b8420c0361eac333e37a764faf31/" TargetMode="External"/><Relationship Id="rId30" Type="http://schemas.openxmlformats.org/officeDocument/2006/relationships/hyperlink" Target="https://www.consultant.ru/document/cons_doc_LAW_122855/15016b730309f50d23f5b16fe9c8c9e6ec7d87f3/" TargetMode="External"/><Relationship Id="rId35" Type="http://schemas.openxmlformats.org/officeDocument/2006/relationships/hyperlink" Target="https://www.consultant.ru/document/cons_doc_LAW_122855/eb7eaf7415d317fa9daf978473137c9209c1e1d7/" TargetMode="Externa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2.xml"/><Relationship Id="rId4" Type="http://schemas.openxmlformats.org/officeDocument/2006/relationships/image" Target="../media/image4.png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://ivo.garant.ru/document/redirect/12123875/2206" TargetMode="External"/><Relationship Id="rId2" Type="http://schemas.openxmlformats.org/officeDocument/2006/relationships/hyperlink" Target="http://ivo.garant.ru/document/redirect/12123875/1102" TargetMode="External"/><Relationship Id="rId1" Type="http://schemas.openxmlformats.org/officeDocument/2006/relationships/slideLayout" Target="../slideLayouts/slideLayout59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00034" y="1285860"/>
            <a:ext cx="8223034" cy="2628920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dirty="0" smtClean="0"/>
              <a:t>Информационная система «учет». Виды учета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                                                                                         </a:t>
            </a:r>
            <a:endParaRPr lang="ru-RU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428760"/>
          </a:xfrm>
        </p:spPr>
        <p:txBody>
          <a:bodyPr>
            <a:noAutofit/>
          </a:bodyPr>
          <a:lstStyle/>
          <a:p>
            <a:pPr algn="just"/>
            <a:r>
              <a:rPr lang="ru-RU" sz="2800" u="sng" dirty="0" smtClean="0"/>
              <a:t>В соответствии с технологией сбора, регистрации и обобщения информации выделяют следующие виды учета</a:t>
            </a:r>
            <a:r>
              <a:rPr lang="ru-RU" sz="2800" u="sng" dirty="0" smtClean="0"/>
              <a:t>:</a:t>
            </a:r>
            <a:endParaRPr lang="ru-RU" sz="28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>
            <a:normAutofit fontScale="70000" lnSpcReduction="20000"/>
          </a:bodyPr>
          <a:lstStyle/>
          <a:p>
            <a:pPr lvl="0"/>
            <a:endParaRPr lang="ru-RU" i="1" u="sng" dirty="0" smtClean="0"/>
          </a:p>
          <a:p>
            <a:pPr lvl="0"/>
            <a:r>
              <a:rPr lang="ru-RU" i="1" u="sng" dirty="0" smtClean="0"/>
              <a:t>Оперативно-технический </a:t>
            </a:r>
            <a:r>
              <a:rPr lang="ru-RU" i="1" u="sng" dirty="0" smtClean="0"/>
              <a:t>учет </a:t>
            </a:r>
            <a:r>
              <a:rPr lang="ru-RU" dirty="0" smtClean="0"/>
              <a:t>- осуществляется в отделах, его сведения ограничиваются рамками </a:t>
            </a:r>
            <a:r>
              <a:rPr lang="ru-RU" dirty="0" smtClean="0"/>
              <a:t>организации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i="1" u="sng" dirty="0" smtClean="0"/>
              <a:t>Статистический учет </a:t>
            </a:r>
            <a:r>
              <a:rPr lang="ru-RU" dirty="0" smtClean="0"/>
              <a:t>- способ наблюдения , регистрации и обработки данных о </a:t>
            </a:r>
            <a:r>
              <a:rPr lang="ru-RU" dirty="0" smtClean="0">
                <a:solidFill>
                  <a:srgbClr val="FF0000"/>
                </a:solidFill>
              </a:rPr>
              <a:t>массовых явлениях </a:t>
            </a:r>
            <a:r>
              <a:rPr lang="ru-RU" dirty="0" smtClean="0"/>
              <a:t>и процессах хозяйственной	 деятельности для получения обобщенных результатов по отрасли, в регионах, по стране в целом</a:t>
            </a:r>
            <a:r>
              <a:rPr lang="ru-RU" dirty="0" smtClean="0"/>
              <a:t>.</a:t>
            </a:r>
          </a:p>
          <a:p>
            <a:pPr lvl="0">
              <a:buNone/>
            </a:pPr>
            <a:endParaRPr lang="ru-RU" dirty="0" smtClean="0"/>
          </a:p>
          <a:p>
            <a:pPr lvl="0"/>
            <a:r>
              <a:rPr lang="ru-RU" i="1" u="sng" dirty="0" smtClean="0"/>
              <a:t>Бухгалтерский учет </a:t>
            </a:r>
            <a:r>
              <a:rPr lang="ru-RU" b="1" dirty="0" smtClean="0"/>
              <a:t>-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это упорядоченная система сбора , регистрации и обобщения информации в денежном выражении об имуществе, обязательствах организации и их движения путем сплошного, непрерывного и </a:t>
            </a:r>
            <a:r>
              <a:rPr lang="ru-RU" dirty="0" smtClean="0">
                <a:solidFill>
                  <a:srgbClr val="FF0000"/>
                </a:solidFill>
              </a:rPr>
              <a:t>взаимосвязанного документального </a:t>
            </a:r>
            <a:r>
              <a:rPr lang="ru-RU" dirty="0" smtClean="0">
                <a:solidFill>
                  <a:srgbClr val="FF0000"/>
                </a:solidFill>
              </a:rPr>
              <a:t>учета.       </a:t>
            </a:r>
            <a:r>
              <a:rPr lang="ru-RU" dirty="0" smtClean="0"/>
              <a:t>Это язык бизнеса, самый универсальный учет.  </a:t>
            </a:r>
            <a:endParaRPr lang="ru-RU" dirty="0" smtClean="0"/>
          </a:p>
          <a:p>
            <a:pPr lvl="0"/>
            <a:endParaRPr lang="ru-RU" dirty="0" smtClean="0"/>
          </a:p>
          <a:p>
            <a:r>
              <a:rPr lang="ru-RU" i="1" u="sng" dirty="0" smtClean="0"/>
              <a:t>Налоговый учет</a:t>
            </a:r>
            <a:r>
              <a:rPr lang="ru-RU" dirty="0" smtClean="0"/>
              <a:t> – система обобщения информации для определения налоговой базы на основе данных первичных документов в соответствии с порядком, предусмотренным </a:t>
            </a:r>
            <a:r>
              <a:rPr lang="ru-RU" dirty="0" err="1" smtClean="0"/>
              <a:t>НК</a:t>
            </a:r>
            <a:r>
              <a:rPr lang="ru-RU" dirty="0" smtClean="0"/>
              <a:t> РФ.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Основные задачи БУ</a:t>
            </a:r>
            <a:r>
              <a:rPr lang="ru-RU" dirty="0" smtClean="0"/>
              <a:t>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/>
          </a:bodyPr>
          <a:lstStyle/>
          <a:p>
            <a:pPr lvl="0" algn="just"/>
            <a:r>
              <a:rPr lang="ru-RU" dirty="0" smtClean="0"/>
              <a:t>Формирование полной и достоверной информации о деятельности </a:t>
            </a:r>
            <a:r>
              <a:rPr lang="ru-RU" dirty="0" smtClean="0"/>
              <a:t>организации, </a:t>
            </a:r>
            <a:r>
              <a:rPr lang="ru-RU" dirty="0" smtClean="0"/>
              <a:t>ее имущественном положении для внутренних и внешних пользователей.</a:t>
            </a:r>
          </a:p>
          <a:p>
            <a:pPr lvl="0" algn="just"/>
            <a:r>
              <a:rPr lang="ru-RU" dirty="0" smtClean="0"/>
              <a:t>Обеспечение информацией для контроля за соблюдением законодательства РФ при осуществлении хозяйственных операций, их целесообразностью, наличием и движением имущества, обязательств, использованием материальных, трудовых, финансовых ресурсов в соответствии с утвержденными нормами.</a:t>
            </a:r>
          </a:p>
          <a:p>
            <a:pPr algn="just"/>
            <a:r>
              <a:rPr lang="ru-RU" dirty="0" smtClean="0"/>
              <a:t>Предотвращение отрицательных результатов деятельности и выявление внутрихозяйственных резервов.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u="sng" dirty="0" smtClean="0"/>
              <a:t>Объекты учета в аптеке</a:t>
            </a:r>
            <a:r>
              <a:rPr lang="ru-RU" sz="4000" dirty="0" smtClean="0"/>
              <a:t>: 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/>
          </a:bodyPr>
          <a:lstStyle/>
          <a:p>
            <a:pPr lvl="0" algn="just"/>
            <a:r>
              <a:rPr lang="ru-RU" dirty="0" smtClean="0"/>
              <a:t>Хозяйственные процессы, составляющие хозяйственную деятельность предприятия и их результаты процессы.</a:t>
            </a:r>
          </a:p>
          <a:p>
            <a:pPr lvl="0" algn="just"/>
            <a:endParaRPr lang="ru-RU" dirty="0" smtClean="0"/>
          </a:p>
          <a:p>
            <a:pPr lvl="0" algn="just"/>
            <a:endParaRPr lang="ru-RU" dirty="0" smtClean="0"/>
          </a:p>
          <a:p>
            <a:pPr lvl="0" algn="just"/>
            <a:r>
              <a:rPr lang="ru-RU" dirty="0" smtClean="0"/>
              <a:t>Хозяйственные средства, обеспечивающие эту хозяйственную  деятельность. Это – материальные и нематериальные ресурсы, которыми владеет предприятие определенный период времени.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4000" u="sng" dirty="0" smtClean="0"/>
              <a:t>Хозяйственные средства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dirty="0" smtClean="0"/>
              <a:t>По составу и размещению :</a:t>
            </a:r>
          </a:p>
          <a:p>
            <a:pPr>
              <a:buNone/>
            </a:pPr>
            <a:r>
              <a:rPr lang="ru-RU" dirty="0" smtClean="0"/>
              <a:t>- </a:t>
            </a:r>
            <a:r>
              <a:rPr lang="ru-RU" dirty="0" err="1" smtClean="0"/>
              <a:t>внеоборотные</a:t>
            </a:r>
            <a:r>
              <a:rPr lang="ru-RU" dirty="0" smtClean="0"/>
              <a:t> средства </a:t>
            </a:r>
            <a:r>
              <a:rPr lang="ru-RU" dirty="0" smtClean="0"/>
              <a:t>(нематериальные </a:t>
            </a:r>
            <a:r>
              <a:rPr lang="ru-RU" dirty="0" smtClean="0"/>
              <a:t>активы и основные средства)</a:t>
            </a:r>
          </a:p>
          <a:p>
            <a:pPr>
              <a:buNone/>
            </a:pPr>
            <a:r>
              <a:rPr lang="ru-RU" dirty="0" smtClean="0"/>
              <a:t>- оборотные средства </a:t>
            </a:r>
            <a:r>
              <a:rPr lang="ru-RU" dirty="0" smtClean="0"/>
              <a:t>(МПЗ- </a:t>
            </a:r>
            <a:r>
              <a:rPr lang="ru-RU" dirty="0" smtClean="0"/>
              <a:t>сырье, товара, тара, вспомогательный материал;  денежные средства;                                           краткосрочные финансовые вложения;                                           дебиторская </a:t>
            </a:r>
            <a:r>
              <a:rPr lang="ru-RU" dirty="0" smtClean="0"/>
              <a:t>задолженность</a:t>
            </a:r>
            <a:r>
              <a:rPr lang="ru-RU" dirty="0" smtClean="0"/>
              <a:t>).</a:t>
            </a:r>
          </a:p>
          <a:p>
            <a:pPr lvl="0"/>
            <a:r>
              <a:rPr lang="ru-RU" dirty="0" smtClean="0"/>
              <a:t>По источникам образования и целевому назначению :</a:t>
            </a:r>
          </a:p>
          <a:p>
            <a:pPr>
              <a:buNone/>
            </a:pPr>
            <a:r>
              <a:rPr lang="ru-RU" dirty="0" smtClean="0"/>
              <a:t>- Собственные </a:t>
            </a:r>
            <a:r>
              <a:rPr lang="ru-RU" dirty="0" smtClean="0"/>
              <a:t>(Уставный </a:t>
            </a:r>
            <a:r>
              <a:rPr lang="ru-RU" dirty="0" smtClean="0"/>
              <a:t>капитал;</a:t>
            </a:r>
          </a:p>
          <a:p>
            <a:pPr>
              <a:buNone/>
            </a:pPr>
            <a:r>
              <a:rPr lang="ru-RU" dirty="0" smtClean="0"/>
              <a:t>                             Резервный капитал;</a:t>
            </a:r>
          </a:p>
          <a:p>
            <a:pPr>
              <a:buNone/>
            </a:pPr>
            <a:r>
              <a:rPr lang="ru-RU" dirty="0" smtClean="0"/>
              <a:t>                             Нераспределенная прибыль)</a:t>
            </a:r>
          </a:p>
          <a:p>
            <a:pPr>
              <a:buNone/>
            </a:pPr>
            <a:r>
              <a:rPr lang="ru-RU" dirty="0" smtClean="0"/>
              <a:t>- Заемные  (Кредиты;  займы; </a:t>
            </a:r>
            <a:r>
              <a:rPr lang="ru-RU" dirty="0" smtClean="0"/>
              <a:t>кредиторская задолженность</a:t>
            </a:r>
            <a:r>
              <a:rPr lang="ru-RU" dirty="0" smtClean="0"/>
              <a:t>).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071570"/>
          </a:xfrm>
        </p:spPr>
        <p:txBody>
          <a:bodyPr>
            <a:normAutofit/>
          </a:bodyPr>
          <a:lstStyle/>
          <a:p>
            <a:pPr algn="ctr"/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В настоящее время цели, состав и порядок применения нормативно-правовых актов в области бухгалтерского учета регламентированы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000" b="1" dirty="0" smtClean="0">
                <a:solidFill>
                  <a:srgbClr val="FF0000"/>
                </a:solidFill>
              </a:rPr>
              <a:t>Федеральным законом "О бухгалтерском учете" от 06.12.2011 N </a:t>
            </a:r>
            <a:r>
              <a:rPr lang="ru-RU" sz="2000" b="1" dirty="0" smtClean="0">
                <a:solidFill>
                  <a:srgbClr val="FF0000"/>
                </a:solidFill>
              </a:rPr>
              <a:t>402-ФЗ</a:t>
            </a:r>
            <a:endParaRPr lang="ru-RU" sz="2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2844" y="1285860"/>
            <a:ext cx="4643470" cy="535785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1200" b="1" dirty="0" smtClean="0">
                <a:hlinkClick r:id="rId2"/>
              </a:rPr>
              <a:t>Глава 1. Общие </a:t>
            </a:r>
            <a:r>
              <a:rPr lang="ru-RU" sz="1200" b="1" dirty="0" smtClean="0">
                <a:hlinkClick r:id="rId2"/>
              </a:rPr>
              <a:t>положения</a:t>
            </a:r>
            <a:r>
              <a:rPr lang="ru-RU" sz="1200" b="1" dirty="0" smtClean="0"/>
              <a:t>.</a:t>
            </a:r>
          </a:p>
          <a:p>
            <a:pPr>
              <a:buNone/>
            </a:pPr>
            <a:r>
              <a:rPr lang="ru-RU" sz="1200" b="1" dirty="0" smtClean="0">
                <a:hlinkClick r:id="rId3"/>
              </a:rPr>
              <a:t>Статья </a:t>
            </a:r>
            <a:r>
              <a:rPr lang="ru-RU" sz="1200" b="1" dirty="0" smtClean="0">
                <a:hlinkClick r:id="rId3"/>
              </a:rPr>
              <a:t>1. Цели и предмет настоящего Федерального закона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4"/>
              </a:rPr>
              <a:t>Статья 2. Сфера действия настоящего Федерального закона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5"/>
              </a:rPr>
              <a:t>Статья 3. Основные понятия, используемые в настоящем Федеральном законе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6"/>
              </a:rPr>
              <a:t>Статья 4. Законодательство Российской Федерации о бухгалтерском учете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7"/>
              </a:rPr>
              <a:t>Глава 2. Общие требования к бухгалтерскому </a:t>
            </a:r>
            <a:r>
              <a:rPr lang="ru-RU" sz="1200" b="1" dirty="0" smtClean="0">
                <a:hlinkClick r:id="rId7"/>
              </a:rPr>
              <a:t>учету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8"/>
              </a:rPr>
              <a:t>Статья </a:t>
            </a:r>
            <a:r>
              <a:rPr lang="ru-RU" sz="1200" b="1" dirty="0" smtClean="0">
                <a:hlinkClick r:id="rId8"/>
              </a:rPr>
              <a:t>5. Объекты бухгалтерского учета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9"/>
              </a:rPr>
              <a:t>Статья 6. Обязанность ведения бухгалтерского учета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0"/>
              </a:rPr>
              <a:t>Статья 7. Организация ведения бухгалтерского учета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1"/>
              </a:rPr>
              <a:t>Статья 8. Учетная политика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2"/>
              </a:rPr>
              <a:t>Статья 9. Первичные учетные документы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3"/>
              </a:rPr>
              <a:t>Статья 10. Регистры бухгалтерского учета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4"/>
              </a:rPr>
              <a:t>Статья 11. Инвентаризация активов и обязательств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5"/>
              </a:rPr>
              <a:t>Статья 12. Денежное измерение объектов бухгалтерского учета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6"/>
              </a:rPr>
              <a:t>Статья 13. Общие требования к бухгалтерской (финансовой) отчетности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7"/>
              </a:rPr>
              <a:t>Статья 14. Состав бухгалтерской (финансовой) отчетности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8"/>
              </a:rPr>
              <a:t>Статья 15. Отчетный период, отчетная дата</a:t>
            </a:r>
            <a:endParaRPr lang="ru-RU" sz="1200" b="1" dirty="0" smtClean="0"/>
          </a:p>
          <a:p>
            <a:pPr>
              <a:buNone/>
            </a:pPr>
            <a:r>
              <a:rPr lang="ru-RU" sz="1200" b="1" dirty="0" smtClean="0">
                <a:hlinkClick r:id="rId19"/>
              </a:rPr>
              <a:t>Статья 16. Особенности бухгалтерской (финансовой) отчетности при реорганизации юридического </a:t>
            </a:r>
            <a:r>
              <a:rPr lang="ru-RU" sz="1200" b="1" dirty="0" smtClean="0">
                <a:solidFill>
                  <a:srgbClr val="7030A0"/>
                </a:solidFill>
                <a:hlinkClick r:id="rId19"/>
              </a:rPr>
              <a:t>лица</a:t>
            </a:r>
            <a:endParaRPr lang="ru-RU" sz="1200" b="1" dirty="0">
              <a:solidFill>
                <a:srgbClr val="7030A0"/>
              </a:solidFill>
            </a:endParaRP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857752" y="1214422"/>
            <a:ext cx="4143404" cy="5357850"/>
          </a:xfrm>
        </p:spPr>
        <p:txBody>
          <a:bodyPr>
            <a:normAutofit fontScale="40000" lnSpcReduction="20000"/>
          </a:bodyPr>
          <a:lstStyle/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0"/>
              </a:rPr>
              <a:t>Статья 17. Особенности бухгалтерской (финансовой) отчетности при ликвидации юридического лица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1"/>
              </a:rPr>
              <a:t>Статья 18. Государственный информационный ресурс бухгалтерской (финансовой) отчетности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2"/>
              </a:rPr>
              <a:t>Статья 19. Внутренний контроль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3"/>
              </a:rPr>
              <a:t>Глава 3. Регулирование бухгалтерского </a:t>
            </a:r>
            <a:r>
              <a:rPr lang="ru-RU" sz="3000" b="1" dirty="0" smtClean="0">
                <a:solidFill>
                  <a:srgbClr val="7030A0"/>
                </a:solidFill>
                <a:hlinkClick r:id="rId23"/>
              </a:rPr>
              <a:t>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4"/>
              </a:rPr>
              <a:t>Статья </a:t>
            </a:r>
            <a:r>
              <a:rPr lang="ru-RU" sz="3000" b="1" dirty="0" smtClean="0">
                <a:solidFill>
                  <a:srgbClr val="7030A0"/>
                </a:solidFill>
                <a:hlinkClick r:id="rId24"/>
              </a:rPr>
              <a:t>20. Принципы регулирования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5"/>
              </a:rPr>
              <a:t>Статья 21. Документы в области регулирования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6"/>
              </a:rPr>
              <a:t>Статья 22. Субъекты регулирования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7"/>
              </a:rPr>
              <a:t>Статья 23. Функции органов государственного регулирования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8"/>
              </a:rPr>
              <a:t>Статья 24. Функции субъекта негосударственного регулирования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29"/>
              </a:rPr>
              <a:t>Статья 25. Совет по стандартам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0"/>
              </a:rPr>
              <a:t>Статья 25.1. Совет по стандартам бухгалтерского учета государственных финансов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1"/>
              </a:rPr>
              <a:t>Статья 26. Программы разработки федеральных стандартов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2"/>
              </a:rPr>
              <a:t>Статья 27. Разработка и утверждение федеральных стандартов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3"/>
              </a:rPr>
              <a:t>Статья 28. Разработка федеральных стандартов уполномоченным федеральным органом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4"/>
              </a:rPr>
              <a:t>Глава 4. Заключительные </a:t>
            </a:r>
            <a:r>
              <a:rPr lang="ru-RU" sz="3000" b="1" dirty="0" smtClean="0">
                <a:solidFill>
                  <a:srgbClr val="7030A0"/>
                </a:solidFill>
                <a:hlinkClick r:id="rId34"/>
              </a:rPr>
              <a:t>положения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5"/>
              </a:rPr>
              <a:t>Статья </a:t>
            </a:r>
            <a:r>
              <a:rPr lang="ru-RU" sz="3000" b="1" dirty="0" smtClean="0">
                <a:solidFill>
                  <a:srgbClr val="7030A0"/>
                </a:solidFill>
                <a:hlinkClick r:id="rId35"/>
              </a:rPr>
              <a:t>29. Хранение документов бухгалтерского учета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r>
              <a:rPr lang="ru-RU" sz="3000" b="1" dirty="0" smtClean="0">
                <a:solidFill>
                  <a:srgbClr val="7030A0"/>
                </a:solidFill>
                <a:hlinkClick r:id="rId36"/>
              </a:rPr>
              <a:t>Статья 30. Особенности применения настоящего Федерального закона</a:t>
            </a:r>
            <a:endParaRPr lang="ru-RU" sz="3000" b="1" dirty="0" smtClean="0">
              <a:solidFill>
                <a:srgbClr val="7030A0"/>
              </a:solidFill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582455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Метод бухгалтерского учета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совокупность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способов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приемов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позволяющих получить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всестороннюю характеристику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хозяйственно-финансовой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деятельности организации.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бухгалтерского учета включает 4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способа учета хозяйственно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– финансовой деятельности, состоящих из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отдельных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приемов, которые также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называются 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элементами 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метода бухгалтерского учета.</a:t>
            </a: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8" presetClass="entr" presetSubtype="0" ac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8000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1"/>
                                          </p:val>
                                        </p:tav>
                                        <p:tav tm="50000">
                                          <p:val>
                                            <p:fltVal val="0.9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Способы и приемы метода бухгалтерского </a:t>
            </a: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учета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57200" y="928670"/>
            <a:ext cx="8401080" cy="57864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1. Способ  первичного  наблюдения  объектов  учета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Документация                                               Инвентаризация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2. Способ   стоимостного   измерения   объектов учета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Оценка                                                          Калькуляция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3. Способ   текущей   группировки   данных  об   объектах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Система счетов                      Двойная запись                   Учетные регистры</a:t>
            </a:r>
          </a:p>
          <a:p>
            <a:pPr>
              <a:buNone/>
            </a:pP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бухгалтерского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учета   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    4. Способ   итогового   обобщения   и   представления   данных</a:t>
            </a:r>
          </a:p>
          <a:p>
            <a:pPr>
              <a:buNone/>
            </a:pPr>
            <a:endParaRPr lang="ru-RU" sz="18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ru-RU" sz="1800" b="1" dirty="0" smtClean="0">
                <a:latin typeface="Times New Roman" pitchFamily="18" charset="0"/>
                <a:cs typeface="Times New Roman" pitchFamily="18" charset="0"/>
              </a:rPr>
              <a:t>Баланс                                                             Другая бухгалтерская отчетность</a:t>
            </a:r>
            <a:endParaRPr lang="ru-RU" sz="1800" b="1" dirty="0"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rot="5400000">
            <a:off x="1428728" y="207167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 стрелкой 8"/>
          <p:cNvCxnSpPr/>
          <p:nvPr/>
        </p:nvCxnSpPr>
        <p:spPr>
          <a:xfrm rot="5400000">
            <a:off x="5036347" y="210739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 стрелкой 14"/>
          <p:cNvCxnSpPr/>
          <p:nvPr/>
        </p:nvCxnSpPr>
        <p:spPr>
          <a:xfrm rot="5400000">
            <a:off x="5182996" y="2726620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 rot="5400000">
            <a:off x="1286646" y="2785264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rot="5400000">
            <a:off x="1429522" y="4142586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rot="5400000">
            <a:off x="3751257" y="4106867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 стрелкой 22"/>
          <p:cNvCxnSpPr/>
          <p:nvPr/>
        </p:nvCxnSpPr>
        <p:spPr>
          <a:xfrm rot="5400000">
            <a:off x="6144430" y="4071148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 rot="5400000">
            <a:off x="5180017" y="5821379"/>
            <a:ext cx="357190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Прямая со стрелкой 28"/>
          <p:cNvCxnSpPr/>
          <p:nvPr/>
        </p:nvCxnSpPr>
        <p:spPr>
          <a:xfrm rot="5400000">
            <a:off x="1572398" y="5714222"/>
            <a:ext cx="428628" cy="158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i="1" u="sng" dirty="0" smtClean="0"/>
              <a:t>Документация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928670"/>
            <a:ext cx="8229600" cy="5395930"/>
          </a:xfrm>
        </p:spPr>
        <p:txBody>
          <a:bodyPr>
            <a:normAutofit/>
          </a:bodyPr>
          <a:lstStyle/>
          <a:p>
            <a:pPr algn="just"/>
            <a:r>
              <a:rPr lang="ru-RU" dirty="0" smtClean="0"/>
              <a:t>прием сплошного непрерывного наблюдения за </a:t>
            </a:r>
            <a:r>
              <a:rPr lang="ru-RU" dirty="0" err="1" smtClean="0"/>
              <a:t>хоз</a:t>
            </a:r>
            <a:r>
              <a:rPr lang="ru-RU" dirty="0" smtClean="0"/>
              <a:t>. операциями, когда каждый свершившийся факт (прием, передача, списание, уничтожение и др.) оформлен документально. </a:t>
            </a:r>
          </a:p>
          <a:p>
            <a:endParaRPr lang="ru-RU" dirty="0" smtClean="0"/>
          </a:p>
          <a:p>
            <a:pPr algn="ctr">
              <a:buNone/>
            </a:pPr>
            <a:r>
              <a:rPr lang="ru-RU" b="1" u="sng" dirty="0" smtClean="0"/>
              <a:t>Бухгалтерский </a:t>
            </a:r>
            <a:r>
              <a:rPr lang="ru-RU" b="1" u="sng" dirty="0" smtClean="0"/>
              <a:t>документ</a:t>
            </a:r>
          </a:p>
          <a:p>
            <a:pPr lvl="0" algn="just"/>
            <a:r>
              <a:rPr lang="ru-RU" dirty="0" smtClean="0"/>
              <a:t>Собственно первичные (бухгалтерией не составляются, приходят извне).</a:t>
            </a:r>
          </a:p>
          <a:p>
            <a:pPr algn="just"/>
            <a:r>
              <a:rPr lang="ru-RU" dirty="0" smtClean="0"/>
              <a:t>Учетные регистры (составляет бухгалтер на основании первичных, поступающих документов).</a:t>
            </a:r>
            <a:endParaRPr lang="ru-RU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u="sng" dirty="0" smtClean="0"/>
              <a:t>Требования к оформлению </a:t>
            </a:r>
            <a:r>
              <a:rPr lang="ru-RU" sz="4000" u="sng" dirty="0" smtClean="0"/>
              <a:t>документов: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pPr lvl="0" algn="just"/>
            <a:r>
              <a:rPr lang="ru-RU" dirty="0" smtClean="0"/>
              <a:t>Первичные документы оформляются в момент совершения или непосредственно после совершения </a:t>
            </a:r>
            <a:r>
              <a:rPr lang="ru-RU" dirty="0" err="1" smtClean="0"/>
              <a:t>хоз</a:t>
            </a:r>
            <a:r>
              <a:rPr lang="ru-RU" dirty="0" smtClean="0"/>
              <a:t>. операции.</a:t>
            </a:r>
          </a:p>
          <a:p>
            <a:pPr lvl="0" algn="just"/>
            <a:r>
              <a:rPr lang="ru-RU" dirty="0" smtClean="0"/>
              <a:t>Первичные документы проверяются бухгалтером по форме и содержанию.</a:t>
            </a:r>
          </a:p>
          <a:p>
            <a:pPr lvl="0" algn="just"/>
            <a:r>
              <a:rPr lang="ru-RU" dirty="0" smtClean="0"/>
              <a:t>На первых документах, прошедших обработку в регистрах учета (внутренние документы, оформляются бухгалтерией)  в делают отметку, чтобы исключить их повторное использование.</a:t>
            </a:r>
          </a:p>
          <a:p>
            <a:pPr algn="just"/>
            <a:r>
              <a:rPr lang="ru-RU" dirty="0" smtClean="0"/>
              <a:t>Составляются на бумажных или электронных носителях.</a:t>
            </a:r>
          </a:p>
          <a:p>
            <a:pPr algn="ctr"/>
            <a:r>
              <a:rPr lang="ru-RU" b="1" u="sng" dirty="0" smtClean="0"/>
              <a:t>Без документа – нет записи!</a:t>
            </a:r>
            <a:endParaRPr lang="ru-RU" u="sng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Обязательные реквизиты документа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•   наименование документа;</a:t>
            </a:r>
          </a:p>
          <a:p>
            <a:pPr>
              <a:buNone/>
            </a:pPr>
            <a:r>
              <a:rPr lang="ru-RU" dirty="0" smtClean="0"/>
              <a:t>•   дата составления документа;</a:t>
            </a:r>
          </a:p>
          <a:p>
            <a:pPr>
              <a:buNone/>
            </a:pPr>
            <a:r>
              <a:rPr lang="ru-RU" dirty="0" smtClean="0"/>
              <a:t>•    наименование организации, от имени которой составляется </a:t>
            </a:r>
            <a:r>
              <a:rPr lang="ru-RU" dirty="0" smtClean="0"/>
              <a:t>документ</a:t>
            </a:r>
            <a:r>
              <a:rPr lang="ru-RU" dirty="0" smtClean="0"/>
              <a:t>;</a:t>
            </a:r>
          </a:p>
          <a:p>
            <a:pPr>
              <a:buNone/>
            </a:pPr>
            <a:r>
              <a:rPr lang="ru-RU" dirty="0" smtClean="0"/>
              <a:t>•   содержание хозяйственной операции;</a:t>
            </a:r>
          </a:p>
          <a:p>
            <a:pPr>
              <a:buNone/>
            </a:pPr>
            <a:r>
              <a:rPr lang="ru-RU" dirty="0" smtClean="0"/>
              <a:t>•    измерители хозяйственной операции </a:t>
            </a:r>
            <a:r>
              <a:rPr lang="ru-RU" dirty="0" smtClean="0"/>
              <a:t>в </a:t>
            </a:r>
            <a:r>
              <a:rPr lang="ru-RU" dirty="0" smtClean="0"/>
              <a:t>натуральном и денежном выражении;</a:t>
            </a:r>
          </a:p>
          <a:p>
            <a:pPr>
              <a:buNone/>
            </a:pPr>
            <a:r>
              <a:rPr lang="ru-RU" dirty="0" smtClean="0"/>
              <a:t>•   наименование должностных лиц, ответственных за совершение </a:t>
            </a:r>
            <a:r>
              <a:rPr lang="ru-RU" dirty="0" smtClean="0"/>
              <a:t>хозяйственной </a:t>
            </a:r>
            <a:r>
              <a:rPr lang="ru-RU" dirty="0" smtClean="0"/>
              <a:t>операции и правильность её оформления;</a:t>
            </a:r>
          </a:p>
          <a:p>
            <a:pPr>
              <a:buNone/>
            </a:pPr>
            <a:r>
              <a:rPr lang="ru-RU" dirty="0" smtClean="0"/>
              <a:t>•   личные подписи указанных лиц и их расшифровки.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История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181616"/>
          </a:xfrm>
        </p:spPr>
        <p:txBody>
          <a:bodyPr>
            <a:normAutofit lnSpcReduction="10000"/>
          </a:bodyPr>
          <a:lstStyle/>
          <a:p>
            <a:pPr algn="just">
              <a:buNone/>
            </a:pPr>
            <a:r>
              <a:rPr lang="ru-RU" dirty="0" smtClean="0"/>
              <a:t>Учет появился одновременно с письменностью и стал одной из основных потребностей хозяйственной деятельности. В университетах всего мира он признается самым важным предметом для студентов, изучающих бизнес.</a:t>
            </a:r>
          </a:p>
          <a:p>
            <a:pPr algn="just">
              <a:buNone/>
            </a:pPr>
            <a:r>
              <a:rPr lang="ru-RU" dirty="0" smtClean="0"/>
              <a:t>И совсем не случайно первое описание практического применения двойной записи в бухгалтерии, дано известным математиком Лукой </a:t>
            </a:r>
            <a:r>
              <a:rPr lang="ru-RU" dirty="0" err="1" smtClean="0"/>
              <a:t>Пачоли</a:t>
            </a:r>
            <a:r>
              <a:rPr lang="ru-RU" dirty="0" smtClean="0"/>
              <a:t> в 1494 г. Это был момент становления и развития всемирной торговли, которая привела к формированию бухгалтерского учета, зарождению </a:t>
            </a:r>
            <a:r>
              <a:rPr lang="ru-RU" dirty="0" smtClean="0"/>
              <a:t>калькуляции </a:t>
            </a:r>
            <a:r>
              <a:rPr lang="ru-RU" dirty="0" smtClean="0"/>
              <a:t>и началу управленческого учета, все это способствовало промышленно­му и экономическому подъему.</a:t>
            </a:r>
            <a:endParaRPr lang="ru-RU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Типичные </a:t>
            </a:r>
            <a:r>
              <a:rPr lang="ru-RU" u="sng" dirty="0" smtClean="0"/>
              <a:t>нарушения: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00108"/>
            <a:ext cx="8229600" cy="5309252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• Документы принимаются к учёту не в том периоде, к которому относятся осуществлённые хозяйственные операции.</a:t>
            </a:r>
          </a:p>
          <a:p>
            <a:pPr algn="just">
              <a:buNone/>
            </a:pPr>
            <a:r>
              <a:rPr lang="ru-RU" dirty="0" smtClean="0"/>
              <a:t>•  Документы составлены не по установленной форме.</a:t>
            </a:r>
          </a:p>
          <a:p>
            <a:pPr algn="just">
              <a:buNone/>
            </a:pPr>
            <a:r>
              <a:rPr lang="ru-RU" dirty="0" smtClean="0"/>
              <a:t>•Созданные </a:t>
            </a:r>
            <a:r>
              <a:rPr lang="ru-RU" dirty="0" smtClean="0"/>
              <a:t>организацией формы первичных документов не утверждены руководителем в учётной политике.</a:t>
            </a:r>
          </a:p>
          <a:p>
            <a:pPr algn="just">
              <a:buNone/>
            </a:pPr>
            <a:r>
              <a:rPr lang="ru-RU" dirty="0" smtClean="0"/>
              <a:t>• Заполнены не все реквизиты, предусмотренные бланком первичного документа.</a:t>
            </a:r>
          </a:p>
          <a:p>
            <a:pPr algn="just">
              <a:buNone/>
            </a:pPr>
            <a:r>
              <a:rPr lang="ru-RU" dirty="0" smtClean="0"/>
              <a:t>• Отсутствие   необходимых подписей и печати, предусмотренных правилами оформления.</a:t>
            </a:r>
          </a:p>
          <a:p>
            <a:pPr algn="just">
              <a:buNone/>
            </a:pPr>
            <a:r>
              <a:rPr lang="ru-RU" dirty="0" smtClean="0"/>
              <a:t>• Арифметические ошибки.</a:t>
            </a:r>
          </a:p>
          <a:p>
            <a:pPr algn="just">
              <a:buNone/>
            </a:pPr>
            <a:r>
              <a:rPr lang="ru-RU" dirty="0" smtClean="0"/>
              <a:t>• Полномочия </a:t>
            </a:r>
            <a:r>
              <a:rPr lang="ru-RU" dirty="0" smtClean="0"/>
              <a:t>лиц, </a:t>
            </a:r>
            <a:r>
              <a:rPr lang="ru-RU" dirty="0" smtClean="0"/>
              <a:t>подписывающих первичный документ, не </a:t>
            </a:r>
            <a:r>
              <a:rPr lang="ru-RU" dirty="0" smtClean="0"/>
              <a:t>подтверждены </a:t>
            </a:r>
            <a:r>
              <a:rPr lang="ru-RU" dirty="0" smtClean="0"/>
              <a:t>соответствующими </a:t>
            </a:r>
            <a:r>
              <a:rPr lang="ru-RU" dirty="0" smtClean="0"/>
              <a:t>организационно-распорядительными </a:t>
            </a:r>
            <a:r>
              <a:rPr lang="ru-RU" dirty="0" smtClean="0"/>
              <a:t>документами.</a:t>
            </a:r>
            <a:endParaRPr lang="ru-RU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u="sng" dirty="0" smtClean="0"/>
              <a:t>Исправление </a:t>
            </a:r>
            <a:r>
              <a:rPr lang="ru-RU" u="sng" dirty="0" smtClean="0"/>
              <a:t>ошибок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8"/>
            <a:ext cx="8229600" cy="5643602"/>
          </a:xfrm>
        </p:spPr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ru-RU" b="1" u="sng" dirty="0" smtClean="0">
                <a:solidFill>
                  <a:srgbClr val="FF0000"/>
                </a:solidFill>
              </a:rPr>
              <a:t>Внесение исправлений в первичные кассовые и банковские документы не допускается</a:t>
            </a:r>
            <a:r>
              <a:rPr lang="ru-RU" dirty="0" smtClean="0">
                <a:solidFill>
                  <a:srgbClr val="FF0000"/>
                </a:solidFill>
              </a:rPr>
              <a:t>. </a:t>
            </a:r>
            <a:r>
              <a:rPr lang="ru-RU" dirty="0" smtClean="0"/>
              <a:t>Если допущена ошибка, документ должен быть написан или напечатан заново. </a:t>
            </a:r>
          </a:p>
          <a:p>
            <a:pPr algn="just">
              <a:buNone/>
            </a:pPr>
            <a:r>
              <a:rPr lang="ru-RU" dirty="0" smtClean="0"/>
              <a:t>В остальных первичных документах исправления делаются в следующем порядке:</a:t>
            </a:r>
          </a:p>
          <a:p>
            <a:pPr algn="just">
              <a:buNone/>
            </a:pPr>
            <a:r>
              <a:rPr lang="ru-RU" dirty="0" smtClean="0"/>
              <a:t>• неправильный текст или сумма зачёркиваются одной чертой так, чтобы можно было прочитать исправленное.</a:t>
            </a:r>
          </a:p>
          <a:p>
            <a:pPr algn="just">
              <a:buNone/>
            </a:pPr>
            <a:r>
              <a:rPr lang="ru-RU" dirty="0" smtClean="0"/>
              <a:t>• </a:t>
            </a:r>
            <a:r>
              <a:rPr lang="ru-RU" dirty="0" smtClean="0"/>
              <a:t>надписывается </a:t>
            </a:r>
            <a:r>
              <a:rPr lang="ru-RU" dirty="0" smtClean="0"/>
              <a:t>над зачёркнутым правильный текст или сумма.</a:t>
            </a:r>
          </a:p>
          <a:p>
            <a:pPr algn="just">
              <a:buNone/>
            </a:pPr>
            <a:r>
              <a:rPr lang="ru-RU" dirty="0" smtClean="0"/>
              <a:t>• исправление </a:t>
            </a:r>
            <a:r>
              <a:rPr lang="ru-RU" dirty="0" smtClean="0"/>
              <a:t>ошибок оговаривается надписью «исправлено», подтверждается подписью лиц, подписавших документ и ставится дата исправления.</a:t>
            </a:r>
          </a:p>
          <a:p>
            <a:pPr algn="just">
              <a:buNone/>
            </a:pPr>
            <a:r>
              <a:rPr lang="ru-RU" dirty="0" smtClean="0"/>
              <a:t>Не допускаются подчистки и не оговоренные исправления в тексте и цифровых данных первичных документов.</a:t>
            </a:r>
            <a:endParaRPr lang="ru-RU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/>
          </a:bodyPr>
          <a:lstStyle/>
          <a:p>
            <a:pPr algn="ctr"/>
            <a:r>
              <a:rPr lang="ru-RU" sz="4000" dirty="0" smtClean="0"/>
              <a:t>Организация бухгалтерского учёта</a:t>
            </a:r>
            <a:r>
              <a:rPr lang="ru-RU" sz="4000" dirty="0" smtClean="0"/>
              <a:t>: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/>
              <a:t>Руководитель </a:t>
            </a:r>
            <a:r>
              <a:rPr lang="ru-RU" dirty="0" smtClean="0"/>
              <a:t>аптечной организации </a:t>
            </a:r>
            <a:r>
              <a:rPr lang="ru-RU" dirty="0" smtClean="0"/>
              <a:t>имеет право в зависимости от объёма учётной работы:</a:t>
            </a:r>
          </a:p>
          <a:p>
            <a:pPr algn="just">
              <a:buNone/>
            </a:pPr>
            <a:r>
              <a:rPr lang="ru-RU" dirty="0" smtClean="0"/>
              <a:t>•  </a:t>
            </a:r>
            <a:r>
              <a:rPr lang="ru-RU" dirty="0" smtClean="0"/>
              <a:t>Учредить </a:t>
            </a:r>
            <a:r>
              <a:rPr lang="ru-RU" dirty="0" smtClean="0"/>
              <a:t>бухгалтерскую службу во главе с главным бухгалтером.</a:t>
            </a:r>
          </a:p>
          <a:p>
            <a:pPr algn="just">
              <a:buNone/>
            </a:pPr>
            <a:r>
              <a:rPr lang="ru-RU" dirty="0" smtClean="0"/>
              <a:t>•    Ввести в штат аптеки одну должность бухгалтера с правами главного.</a:t>
            </a:r>
          </a:p>
          <a:p>
            <a:pPr algn="just">
              <a:buNone/>
            </a:pPr>
            <a:r>
              <a:rPr lang="ru-RU" dirty="0" smtClean="0"/>
              <a:t>• </a:t>
            </a:r>
            <a:r>
              <a:rPr lang="ru-RU" dirty="0" smtClean="0"/>
              <a:t>Передать </a:t>
            </a:r>
            <a:r>
              <a:rPr lang="ru-RU" dirty="0" smtClean="0"/>
              <a:t>на договорных началах ведение </a:t>
            </a:r>
            <a:r>
              <a:rPr lang="ru-RU" dirty="0" smtClean="0"/>
              <a:t>бухгалтерского </a:t>
            </a:r>
            <a:r>
              <a:rPr lang="ru-RU" dirty="0" smtClean="0"/>
              <a:t>учёта </a:t>
            </a:r>
            <a:r>
              <a:rPr lang="ru-RU" dirty="0" smtClean="0"/>
              <a:t>централизованной </a:t>
            </a:r>
            <a:r>
              <a:rPr lang="ru-RU" dirty="0" smtClean="0"/>
              <a:t>бухгалтерии или специализирующейся на бухгалтерском учёте организации.</a:t>
            </a:r>
          </a:p>
          <a:p>
            <a:pPr>
              <a:buNone/>
            </a:pPr>
            <a:r>
              <a:rPr lang="ru-RU" dirty="0" smtClean="0"/>
              <a:t>•    Вести бухгалтерский учёт лично.</a:t>
            </a:r>
            <a:endParaRPr lang="ru-RU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64294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Нормативное регулирование бухучета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283379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I</a:t>
            </a:r>
            <a:r>
              <a:rPr lang="ru-RU" b="1" dirty="0" smtClean="0"/>
              <a:t> уровень</a:t>
            </a:r>
            <a:endParaRPr lang="en-US" b="1" dirty="0" smtClean="0"/>
          </a:p>
          <a:p>
            <a:r>
              <a:rPr lang="ru-RU" dirty="0" smtClean="0"/>
              <a:t>Законы</a:t>
            </a:r>
          </a:p>
          <a:p>
            <a:r>
              <a:rPr lang="ru-RU" dirty="0" smtClean="0"/>
              <a:t>Постановления правительства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II</a:t>
            </a:r>
            <a:r>
              <a:rPr lang="ru-RU" b="1" dirty="0" smtClean="0"/>
              <a:t> уровень</a:t>
            </a:r>
          </a:p>
          <a:p>
            <a:r>
              <a:rPr lang="ru-RU" dirty="0" smtClean="0"/>
              <a:t>Федеральные стандарты </a:t>
            </a:r>
            <a:r>
              <a:rPr lang="ru-RU" dirty="0" smtClean="0"/>
              <a:t>бухгалтерского учета </a:t>
            </a:r>
            <a:r>
              <a:rPr lang="ru-RU" dirty="0" smtClean="0"/>
              <a:t>– ФСБУ (Минфин России), ПБУ</a:t>
            </a:r>
            <a:endParaRPr lang="ru-RU" b="1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142984"/>
            <a:ext cx="4038600" cy="5211941"/>
          </a:xfrm>
        </p:spPr>
        <p:txBody>
          <a:bodyPr>
            <a:normAutofit fontScale="92500" lnSpcReduction="10000"/>
          </a:bodyPr>
          <a:lstStyle/>
          <a:p>
            <a:pPr algn="ctr">
              <a:buNone/>
            </a:pPr>
            <a:r>
              <a:rPr lang="en-US" b="1" dirty="0" smtClean="0"/>
              <a:t>III</a:t>
            </a:r>
            <a:r>
              <a:rPr lang="ru-RU" b="1" dirty="0" smtClean="0"/>
              <a:t> уровень</a:t>
            </a:r>
            <a:endParaRPr lang="en-US" b="1" dirty="0" smtClean="0"/>
          </a:p>
          <a:p>
            <a:r>
              <a:rPr lang="ru-RU" dirty="0" smtClean="0"/>
              <a:t>Методические указания по ведению бухучета (рекомендации, инструкции).</a:t>
            </a:r>
          </a:p>
          <a:p>
            <a:r>
              <a:rPr lang="ru-RU" dirty="0" smtClean="0"/>
              <a:t>План счетов бухучета</a:t>
            </a:r>
            <a:endParaRPr lang="en-US" dirty="0" smtClean="0"/>
          </a:p>
          <a:p>
            <a:endParaRPr lang="en-US" dirty="0" smtClean="0"/>
          </a:p>
          <a:p>
            <a:pPr algn="ctr">
              <a:buNone/>
            </a:pPr>
            <a:r>
              <a:rPr lang="en-US" b="1" dirty="0" smtClean="0"/>
              <a:t>IV </a:t>
            </a:r>
            <a:r>
              <a:rPr lang="ru-RU" b="1" dirty="0" smtClean="0"/>
              <a:t>уровень</a:t>
            </a:r>
          </a:p>
          <a:p>
            <a:pPr marL="514350" indent="-514350"/>
            <a:r>
              <a:rPr lang="ru-RU" dirty="0" smtClean="0"/>
              <a:t>Внутренние документы организации (учетная политика, </a:t>
            </a:r>
            <a:r>
              <a:rPr lang="ru-RU" dirty="0" smtClean="0"/>
              <a:t>рабочий План счетов </a:t>
            </a:r>
            <a:r>
              <a:rPr lang="ru-RU" dirty="0" smtClean="0"/>
              <a:t>бухучета</a:t>
            </a:r>
            <a:r>
              <a:rPr lang="ru-RU" dirty="0" smtClean="0"/>
              <a:t>, график </a:t>
            </a:r>
            <a:r>
              <a:rPr lang="ru-RU" dirty="0" smtClean="0"/>
              <a:t>документооборота )</a:t>
            </a:r>
            <a:endParaRPr lang="ru-RU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Заголовок 6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Счета </a:t>
            </a:r>
            <a:r>
              <a:rPr lang="ru-RU" dirty="0" smtClean="0"/>
              <a:t>бухучета</a:t>
            </a:r>
            <a:endParaRPr lang="ru-RU" dirty="0"/>
          </a:p>
        </p:txBody>
      </p:sp>
      <p:sp>
        <p:nvSpPr>
          <p:cNvPr id="8" name="Содержимое 7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5110178"/>
          </a:xfrm>
        </p:spPr>
        <p:txBody>
          <a:bodyPr/>
          <a:lstStyle/>
          <a:p>
            <a:r>
              <a:rPr lang="ru-RU" b="1" i="1" dirty="0" smtClean="0"/>
              <a:t>Счет – </a:t>
            </a:r>
            <a:r>
              <a:rPr lang="ru-RU" dirty="0" smtClean="0"/>
              <a:t>это группировка однородных </a:t>
            </a:r>
            <a:r>
              <a:rPr lang="ru-RU" dirty="0" err="1" smtClean="0"/>
              <a:t>хоз</a:t>
            </a:r>
            <a:r>
              <a:rPr lang="ru-RU" dirty="0" smtClean="0"/>
              <a:t>. средств и процессов, а также отражение </a:t>
            </a:r>
            <a:r>
              <a:rPr lang="ru-RU" dirty="0" err="1" smtClean="0"/>
              <a:t>хоз</a:t>
            </a:r>
            <a:r>
              <a:rPr lang="ru-RU" dirty="0" smtClean="0"/>
              <a:t>. операций по ним.</a:t>
            </a:r>
          </a:p>
          <a:p>
            <a:endParaRPr lang="ru-RU" dirty="0" smtClean="0"/>
          </a:p>
          <a:p>
            <a:r>
              <a:rPr lang="ru-RU" dirty="0" smtClean="0"/>
              <a:t> Счета в БУ бывают </a:t>
            </a:r>
            <a:r>
              <a:rPr lang="ru-RU" b="1" dirty="0" smtClean="0"/>
              <a:t>трех порядков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      -синтетические</a:t>
            </a:r>
          </a:p>
          <a:p>
            <a:pPr>
              <a:buNone/>
            </a:pPr>
            <a:r>
              <a:rPr lang="ru-RU" dirty="0" smtClean="0"/>
              <a:t>       - аналитические</a:t>
            </a:r>
          </a:p>
          <a:p>
            <a:pPr>
              <a:buNone/>
            </a:pPr>
            <a:r>
              <a:rPr lang="ru-RU" dirty="0" smtClean="0"/>
              <a:t>       - субсчета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214282" y="571480"/>
            <a:ext cx="8472518" cy="5737880"/>
          </a:xfrm>
        </p:spPr>
        <p:txBody>
          <a:bodyPr>
            <a:normAutofit fontScale="85000" lnSpcReduction="10000"/>
          </a:bodyPr>
          <a:lstStyle/>
          <a:p>
            <a:pPr algn="just">
              <a:lnSpc>
                <a:spcPct val="150000"/>
              </a:lnSpc>
            </a:pPr>
            <a:r>
              <a:rPr lang="ru-RU" dirty="0" smtClean="0"/>
              <a:t>Государственное регулирование </a:t>
            </a:r>
            <a:r>
              <a:rPr lang="ru-RU" dirty="0" err="1" smtClean="0"/>
              <a:t>хоз</a:t>
            </a:r>
            <a:r>
              <a:rPr lang="ru-RU" dirty="0" smtClean="0"/>
              <a:t>. деятельности предусматривает единообразие фиксирования объектов учета на всех предприятиях и организациях. Это достигается формированием Плана счетов – систематизированного перечня счетов, применяемых в учете.</a:t>
            </a:r>
          </a:p>
          <a:p>
            <a:endParaRPr lang="ru-RU" dirty="0" smtClean="0"/>
          </a:p>
          <a:p>
            <a:pPr>
              <a:lnSpc>
                <a:spcPct val="160000"/>
              </a:lnSpc>
            </a:pPr>
            <a:r>
              <a:rPr lang="ru-RU" dirty="0" smtClean="0"/>
              <a:t>План счетов утвержден </a:t>
            </a:r>
            <a:endParaRPr lang="ru-RU" dirty="0" smtClean="0"/>
          </a:p>
          <a:p>
            <a:pPr>
              <a:lnSpc>
                <a:spcPct val="160000"/>
              </a:lnSpc>
              <a:buNone/>
            </a:pPr>
            <a:r>
              <a:rPr lang="ru-RU" b="1" dirty="0" smtClean="0">
                <a:solidFill>
                  <a:srgbClr val="FF0000"/>
                </a:solidFill>
              </a:rPr>
              <a:t>Приказом </a:t>
            </a:r>
            <a:r>
              <a:rPr lang="ru-RU" b="1" dirty="0" smtClean="0">
                <a:solidFill>
                  <a:srgbClr val="FF0000"/>
                </a:solidFill>
              </a:rPr>
              <a:t>Минфина РФ от 31.10.2000 N 94н (ред. от 08.11.2010) "Об утверждении Плана счетов бухгалтерского учета финансово-хозяйственной деятельности организаций и Инструкции по его </a:t>
            </a:r>
            <a:r>
              <a:rPr lang="ru-RU" b="1" dirty="0" smtClean="0">
                <a:solidFill>
                  <a:srgbClr val="FF0000"/>
                </a:solidFill>
              </a:rPr>
              <a:t>применению»</a:t>
            </a:r>
            <a:endParaRPr lang="ru-RU" b="1" dirty="0" smtClean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357158" y="285728"/>
            <a:ext cx="8301038" cy="1143000"/>
          </a:xfrm>
        </p:spPr>
        <p:txBody>
          <a:bodyPr>
            <a:noAutofit/>
          </a:bodyPr>
          <a:lstStyle/>
          <a:p>
            <a:pPr algn="ctr"/>
            <a:r>
              <a:rPr lang="ru-RU" sz="4000" b="1" dirty="0" smtClean="0"/>
              <a:t>Активный счет</a:t>
            </a:r>
            <a:br>
              <a:rPr lang="ru-RU" sz="4000" b="1" dirty="0" smtClean="0"/>
            </a:br>
            <a:r>
              <a:rPr lang="ru-RU" sz="4000" b="1" dirty="0" smtClean="0"/>
              <a:t>Счет №41 «Товары</a:t>
            </a:r>
            <a:r>
              <a:rPr lang="ru-RU" sz="4000" b="1" dirty="0" smtClean="0"/>
              <a:t>»</a:t>
            </a:r>
            <a:endParaRPr lang="ru-RU" sz="4000" b="1" dirty="0"/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500034" y="1500174"/>
            <a:ext cx="4040188" cy="750887"/>
          </a:xfrm>
        </p:spPr>
        <p:txBody>
          <a:bodyPr/>
          <a:lstStyle/>
          <a:p>
            <a:r>
              <a:rPr lang="ru-RU" dirty="0" smtClean="0"/>
              <a:t>Дебет (он должен)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sz="half" idx="3"/>
          </p:nvPr>
        </p:nvSpPr>
        <p:spPr>
          <a:xfrm>
            <a:off x="5286380" y="1500174"/>
            <a:ext cx="4041775" cy="750887"/>
          </a:xfrm>
        </p:spPr>
        <p:txBody>
          <a:bodyPr/>
          <a:lstStyle/>
          <a:p>
            <a:r>
              <a:rPr lang="ru-RU" dirty="0" smtClean="0"/>
              <a:t>Кредит (он верит)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>
          <a:xfrm>
            <a:off x="785786" y="2357430"/>
            <a:ext cx="2471758" cy="2781311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Сн</a:t>
            </a:r>
            <a:endParaRPr lang="ru-RU" sz="2800" dirty="0" smtClean="0"/>
          </a:p>
          <a:p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          + ДО</a:t>
            </a:r>
          </a:p>
          <a:p>
            <a:pPr>
              <a:buNone/>
            </a:pPr>
            <a:endParaRPr lang="ru-RU" sz="2800" dirty="0" smtClean="0"/>
          </a:p>
          <a:p>
            <a:pPr>
              <a:buNone/>
            </a:pPr>
            <a:r>
              <a:rPr lang="ru-RU" sz="2800" dirty="0" smtClean="0"/>
              <a:t> </a:t>
            </a:r>
            <a:r>
              <a:rPr lang="ru-RU" sz="2800" dirty="0" err="1" smtClean="0"/>
              <a:t>Ск</a:t>
            </a:r>
            <a:endParaRPr lang="ru-RU" sz="2800" dirty="0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4"/>
          </p:nvPr>
        </p:nvSpPr>
        <p:spPr>
          <a:xfrm>
            <a:off x="4357686" y="2071678"/>
            <a:ext cx="4041775" cy="3763963"/>
          </a:xfrm>
        </p:spPr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sz="2800" dirty="0" smtClean="0"/>
              <a:t>- КО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 rot="5400000">
            <a:off x="1785918" y="4000504"/>
            <a:ext cx="4714908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единительная линия 11"/>
          <p:cNvCxnSpPr>
            <a:endCxn id="7" idx="2"/>
          </p:cNvCxnSpPr>
          <p:nvPr/>
        </p:nvCxnSpPr>
        <p:spPr>
          <a:xfrm flipV="1">
            <a:off x="357158" y="2251061"/>
            <a:ext cx="6950110" cy="349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642918"/>
            <a:ext cx="82296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 smtClean="0"/>
              <a:t>Пассивный счет</a:t>
            </a:r>
            <a:br>
              <a:rPr lang="ru-RU" b="1" dirty="0" smtClean="0"/>
            </a:br>
            <a:r>
              <a:rPr lang="ru-RU" b="1" dirty="0" smtClean="0"/>
              <a:t>Счет №42 «</a:t>
            </a:r>
            <a:r>
              <a:rPr lang="ru-RU" b="1" dirty="0" smtClean="0"/>
              <a:t>Торговая наценка»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Дебет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r>
              <a:rPr lang="ru-RU" dirty="0" smtClean="0"/>
              <a:t>Кредит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pPr>
              <a:buNone/>
            </a:pPr>
            <a:r>
              <a:rPr lang="ru-RU" sz="2800" dirty="0" smtClean="0"/>
              <a:t>  - ДО</a:t>
            </a:r>
            <a:endParaRPr lang="ru-RU" sz="2800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3357554" y="2357430"/>
            <a:ext cx="4041775" cy="3763963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     + КО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  <a:r>
              <a:rPr lang="ru-RU" dirty="0" err="1" smtClean="0"/>
              <a:t>Ск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5400000">
            <a:off x="1321571" y="4107661"/>
            <a:ext cx="450059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>
            <a:off x="214282" y="2357430"/>
            <a:ext cx="6286544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156136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Активно-пассивный счет</a:t>
            </a:r>
            <a:br>
              <a:rPr lang="ru-RU" b="1" dirty="0" smtClean="0"/>
            </a:br>
            <a:r>
              <a:rPr lang="ru-RU" sz="2800" b="1" dirty="0" smtClean="0"/>
              <a:t>Счет №60 «Расчеты с поставщиками</a:t>
            </a:r>
            <a:r>
              <a:rPr lang="ru-RU" sz="2800" b="1" dirty="0" smtClean="0"/>
              <a:t>»</a:t>
            </a:r>
            <a:endParaRPr lang="ru-RU" b="1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14282" y="285729"/>
            <a:ext cx="8358246" cy="71437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142844" y="142852"/>
            <a:ext cx="8685245" cy="214314"/>
          </a:xfrm>
        </p:spPr>
        <p:txBody>
          <a:bodyPr>
            <a:normAutofit fontScale="70000" lnSpcReduction="20000"/>
          </a:bodyPr>
          <a:lstStyle/>
          <a:p>
            <a:pPr algn="ctr"/>
            <a:endParaRPr lang="ru-RU" dirty="0" smtClean="0"/>
          </a:p>
          <a:p>
            <a:endParaRPr lang="ru-RU" dirty="0" smtClean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714348" y="2285992"/>
            <a:ext cx="2714644" cy="38354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ru-RU" b="1" dirty="0" smtClean="0">
                <a:solidFill>
                  <a:schemeClr val="tx2"/>
                </a:solidFill>
              </a:rPr>
              <a:t>  Дебет</a:t>
            </a:r>
          </a:p>
          <a:p>
            <a:pPr algn="ctr">
              <a:buNone/>
            </a:pPr>
            <a:endParaRPr lang="ru-RU" dirty="0" smtClean="0"/>
          </a:p>
          <a:p>
            <a:pPr>
              <a:buNone/>
            </a:pP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      + ДО </a:t>
            </a:r>
            <a:r>
              <a:rPr lang="ru-RU" sz="2800" dirty="0" err="1" smtClean="0"/>
              <a:t>хоз.средства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 </a:t>
            </a:r>
          </a:p>
          <a:p>
            <a:pPr>
              <a:buNone/>
            </a:pPr>
            <a:r>
              <a:rPr lang="ru-RU" dirty="0" err="1" smtClean="0"/>
              <a:t>Ск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3438" y="2428868"/>
            <a:ext cx="2928958" cy="3549649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400" b="1" dirty="0" smtClean="0">
                <a:solidFill>
                  <a:schemeClr val="tx2"/>
                </a:solidFill>
              </a:rPr>
              <a:t>Кредит</a:t>
            </a:r>
          </a:p>
          <a:p>
            <a:pPr>
              <a:buNone/>
            </a:pPr>
            <a:r>
              <a:rPr lang="ru-RU" dirty="0" smtClean="0"/>
              <a:t> </a:t>
            </a:r>
          </a:p>
          <a:p>
            <a:pPr>
              <a:buNone/>
            </a:pPr>
            <a:r>
              <a:rPr lang="ru-RU" dirty="0" err="1" smtClean="0"/>
              <a:t>Сн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2800" dirty="0" smtClean="0"/>
              <a:t>     + КО источники образования </a:t>
            </a:r>
            <a:r>
              <a:rPr lang="ru-RU" sz="2800" dirty="0" err="1" smtClean="0"/>
              <a:t>хоз.средства</a:t>
            </a:r>
            <a:endParaRPr lang="ru-RU" sz="2800" dirty="0" smtClean="0"/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err="1" smtClean="0"/>
              <a:t>Ск</a:t>
            </a:r>
            <a:endParaRPr lang="ru-RU" dirty="0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 rot="16200000" flipH="1">
            <a:off x="1714480" y="3929066"/>
            <a:ext cx="4357718" cy="7143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единительная линия 9"/>
          <p:cNvCxnSpPr/>
          <p:nvPr/>
        </p:nvCxnSpPr>
        <p:spPr>
          <a:xfrm flipV="1">
            <a:off x="285720" y="2285992"/>
            <a:ext cx="6500858" cy="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/>
          <a:lstStyle/>
          <a:p>
            <a:r>
              <a:rPr lang="ru-RU" b="1" dirty="0" smtClean="0"/>
              <a:t>Дебет </a:t>
            </a:r>
            <a:r>
              <a:rPr lang="ru-RU" dirty="0" smtClean="0"/>
              <a:t>– он должен, </a:t>
            </a:r>
            <a:r>
              <a:rPr lang="ru-RU" dirty="0" err="1" smtClean="0"/>
              <a:t>лавая</a:t>
            </a:r>
            <a:r>
              <a:rPr lang="ru-RU" dirty="0" smtClean="0"/>
              <a:t> сторона счета.</a:t>
            </a:r>
          </a:p>
          <a:p>
            <a:r>
              <a:rPr lang="ru-RU" b="1" dirty="0" smtClean="0"/>
              <a:t>Кредит </a:t>
            </a:r>
            <a:r>
              <a:rPr lang="ru-RU" dirty="0" smtClean="0"/>
              <a:t>– он верит, правая сторона счета</a:t>
            </a:r>
          </a:p>
          <a:p>
            <a:r>
              <a:rPr lang="ru-RU" b="1" dirty="0" smtClean="0"/>
              <a:t>Дебетовый оборот (ДО) </a:t>
            </a:r>
            <a:r>
              <a:rPr lang="ru-RU" dirty="0" smtClean="0"/>
              <a:t>– итого сумм, записанных по дебету счета без начального сальдо.</a:t>
            </a:r>
          </a:p>
          <a:p>
            <a:r>
              <a:rPr lang="ru-RU" b="1" dirty="0" smtClean="0"/>
              <a:t>Кредитовый оборот (КО)</a:t>
            </a:r>
            <a:r>
              <a:rPr lang="ru-RU" dirty="0" smtClean="0"/>
              <a:t> – итого сумм, записанных по </a:t>
            </a:r>
            <a:r>
              <a:rPr lang="ru-RU" dirty="0" smtClean="0"/>
              <a:t>кредиту </a:t>
            </a:r>
            <a:r>
              <a:rPr lang="ru-RU" dirty="0" smtClean="0"/>
              <a:t>счета без начального сальдо.</a:t>
            </a:r>
            <a:r>
              <a:rPr lang="ru-RU" dirty="0" smtClean="0"/>
              <a:t> </a:t>
            </a:r>
            <a:r>
              <a:rPr lang="ru-RU" dirty="0" smtClean="0"/>
              <a:t> </a:t>
            </a:r>
          </a:p>
          <a:p>
            <a:r>
              <a:rPr lang="ru-RU" b="1" dirty="0" smtClean="0"/>
              <a:t>Сальдо (остаток) </a:t>
            </a:r>
            <a:r>
              <a:rPr lang="ru-RU" dirty="0" smtClean="0"/>
              <a:t>– сумма остатка </a:t>
            </a:r>
            <a:r>
              <a:rPr lang="ru-RU" dirty="0" err="1" smtClean="0"/>
              <a:t>хоз.средств</a:t>
            </a:r>
            <a:r>
              <a:rPr lang="ru-RU" dirty="0" smtClean="0"/>
              <a:t> или источников, учитываемых на этом счете, определяемых в какой-то момент времени. </a:t>
            </a:r>
            <a:r>
              <a:rPr lang="ru-RU" dirty="0" err="1" smtClean="0"/>
              <a:t>Сн</a:t>
            </a:r>
            <a:r>
              <a:rPr lang="ru-RU" dirty="0" smtClean="0"/>
              <a:t> и </a:t>
            </a:r>
            <a:r>
              <a:rPr lang="ru-RU" dirty="0" err="1" smtClean="0"/>
              <a:t>Ск</a:t>
            </a:r>
            <a:endParaRPr lang="ru-RU" dirty="0" smtClean="0"/>
          </a:p>
          <a:p>
            <a:r>
              <a:rPr lang="ru-RU" b="1" dirty="0" smtClean="0"/>
              <a:t>Открытие счета </a:t>
            </a:r>
            <a:r>
              <a:rPr lang="ru-RU" dirty="0" smtClean="0"/>
              <a:t>– внесение на счет данных о </a:t>
            </a:r>
            <a:r>
              <a:rPr lang="ru-RU" dirty="0" err="1" smtClean="0"/>
              <a:t>Сн</a:t>
            </a: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28596" y="285728"/>
            <a:ext cx="4143404" cy="5000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43570" y="785794"/>
            <a:ext cx="2914650" cy="439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285852" y="5572140"/>
            <a:ext cx="2400300" cy="561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5214942" y="5286388"/>
            <a:ext cx="3786182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i="1" dirty="0" smtClean="0"/>
              <a:t>«То, что в пыли валялось</a:t>
            </a:r>
            <a:endParaRPr lang="ru-RU" b="1" dirty="0" smtClean="0"/>
          </a:p>
          <a:p>
            <a:pPr algn="ctr"/>
            <a:r>
              <a:rPr lang="ru-RU" b="1" i="1" dirty="0" smtClean="0"/>
              <a:t>и томилось забытым в темнице</a:t>
            </a:r>
            <a:endParaRPr lang="ru-RU" b="1" dirty="0" smtClean="0"/>
          </a:p>
          <a:p>
            <a:pPr algn="ctr"/>
            <a:r>
              <a:rPr lang="ru-RU" b="1" i="1" dirty="0" smtClean="0"/>
              <a:t>Лука нашел для тебя, друг и читатель».</a:t>
            </a:r>
            <a:endParaRPr lang="ru-RU" b="1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85725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Термины: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071546"/>
            <a:ext cx="8229600" cy="5253054"/>
          </a:xfrm>
        </p:spPr>
        <p:txBody>
          <a:bodyPr>
            <a:normAutofit lnSpcReduction="10000"/>
          </a:bodyPr>
          <a:lstStyle/>
          <a:p>
            <a:r>
              <a:rPr lang="ru-RU" b="1" dirty="0" smtClean="0"/>
              <a:t>Двойная запись,  </a:t>
            </a:r>
            <a:r>
              <a:rPr lang="ru-RU" dirty="0" smtClean="0"/>
              <a:t>как элемент способа </a:t>
            </a:r>
            <a:r>
              <a:rPr lang="ru-RU" dirty="0" err="1" smtClean="0"/>
              <a:t>БУ</a:t>
            </a:r>
            <a:r>
              <a:rPr lang="ru-RU" dirty="0" smtClean="0"/>
              <a:t>- прием , когда данные </a:t>
            </a:r>
            <a:r>
              <a:rPr lang="ru-RU" dirty="0" err="1" smtClean="0"/>
              <a:t>хоз</a:t>
            </a:r>
            <a:r>
              <a:rPr lang="ru-RU" dirty="0" smtClean="0"/>
              <a:t>. операций в денежном измерении повторяются одновременно в 2-х или нескольких счетах.</a:t>
            </a:r>
          </a:p>
          <a:p>
            <a:r>
              <a:rPr lang="ru-RU" dirty="0" smtClean="0"/>
              <a:t>Взаимодействие счетов при двойной </a:t>
            </a:r>
            <a:r>
              <a:rPr lang="ru-RU" dirty="0" smtClean="0"/>
              <a:t>записи - </a:t>
            </a:r>
            <a:r>
              <a:rPr lang="ru-RU" b="1" dirty="0" smtClean="0"/>
              <a:t>корреспонденция </a:t>
            </a:r>
            <a:r>
              <a:rPr lang="ru-RU" b="1" dirty="0" smtClean="0"/>
              <a:t>счетов</a:t>
            </a:r>
            <a:r>
              <a:rPr lang="ru-RU" i="1" u="sng" dirty="0" smtClean="0"/>
              <a:t>  </a:t>
            </a:r>
          </a:p>
          <a:p>
            <a:endParaRPr lang="ru-RU" dirty="0" smtClean="0"/>
          </a:p>
          <a:p>
            <a:r>
              <a:rPr lang="ru-RU" dirty="0" smtClean="0"/>
              <a:t>Счета </a:t>
            </a:r>
            <a:r>
              <a:rPr lang="ru-RU" smtClean="0"/>
              <a:t>взаимодействующие называются - </a:t>
            </a:r>
            <a:endParaRPr lang="ru-RU" b="1" i="1" u="sng" dirty="0" smtClean="0"/>
          </a:p>
          <a:p>
            <a:pPr>
              <a:buNone/>
            </a:pPr>
            <a:r>
              <a:rPr lang="ru-RU" b="1" dirty="0" smtClean="0"/>
              <a:t>корреспондирующие</a:t>
            </a:r>
          </a:p>
          <a:p>
            <a:endParaRPr lang="ru-RU" dirty="0" smtClean="0"/>
          </a:p>
          <a:p>
            <a:r>
              <a:rPr lang="ru-RU" dirty="0" smtClean="0"/>
              <a:t>Если в проводке участвуют 2 счета - это </a:t>
            </a:r>
            <a:r>
              <a:rPr lang="ru-RU" b="1" dirty="0" smtClean="0"/>
              <a:t>простая</a:t>
            </a:r>
            <a:r>
              <a:rPr lang="ru-RU" u="sng" dirty="0" smtClean="0"/>
              <a:t> </a:t>
            </a:r>
            <a:r>
              <a:rPr lang="ru-RU" dirty="0" smtClean="0"/>
              <a:t> проводка, если более двух - </a:t>
            </a:r>
            <a:r>
              <a:rPr lang="ru-RU" b="1" dirty="0" smtClean="0"/>
              <a:t>сложная</a:t>
            </a:r>
            <a:r>
              <a:rPr lang="ru-RU" u="sng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65321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571612"/>
            <a:ext cx="8229600" cy="475298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Аптека внесла наличные денежные средства (выручку от продажи товаров) в сумме 80 000 руб. на свой расчетный счет в банк.</a:t>
            </a:r>
          </a:p>
          <a:p>
            <a:pPr lvl="0">
              <a:buNone/>
            </a:pPr>
            <a:r>
              <a:rPr lang="x-none" smtClean="0"/>
              <a:t>Бухгалтерская проводка будет записана следующим образом (</a:t>
            </a:r>
            <a:r>
              <a:rPr lang="x-none" u="sng" smtClean="0"/>
              <a:t>начинается всегда с ДО</a:t>
            </a:r>
            <a:r>
              <a:rPr lang="x-none" smtClean="0"/>
              <a:t>):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Д Счет 51 «Расчетные счета»  80 000  руб.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К Счет 50 «Касса»                       80 000  руб</a:t>
            </a:r>
            <a:r>
              <a:rPr lang="ru-RU" dirty="0" smtClean="0"/>
              <a:t>.     </a:t>
            </a:r>
          </a:p>
          <a:p>
            <a:pPr>
              <a:buNone/>
            </a:pPr>
            <a:r>
              <a:rPr lang="ru-RU" dirty="0" smtClean="0"/>
              <a:t>ДО 51  = КО 50  (проводка сделана верно).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00042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ru-RU" dirty="0" smtClean="0"/>
              <a:t>Аптека получила от оптовый фирмы товар на сумму 50 000 тыс. руб. (без НДС). Сформировала розничную цену – сумма товара 60 000 руб.</a:t>
            </a:r>
          </a:p>
          <a:p>
            <a:pPr lvl="0">
              <a:buNone/>
            </a:pPr>
            <a:r>
              <a:rPr lang="x-none" smtClean="0"/>
              <a:t>Бухгалтерская проводка будет записана следующим образом (начинается всегда с ДО):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Д </a:t>
            </a:r>
            <a:r>
              <a:rPr lang="ru-RU" b="1" dirty="0" err="1" smtClean="0"/>
              <a:t>сч</a:t>
            </a:r>
            <a:r>
              <a:rPr lang="ru-RU" b="1" dirty="0" smtClean="0"/>
              <a:t>. 41 «Товары» 60 000 руб.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К </a:t>
            </a:r>
            <a:r>
              <a:rPr lang="ru-RU" b="1" dirty="0" err="1" smtClean="0"/>
              <a:t>сч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60 «Расчеты с поставщиками и подрядчиками» 50 000 руб.</a:t>
            </a:r>
            <a:endParaRPr lang="ru-RU" dirty="0" smtClean="0"/>
          </a:p>
          <a:p>
            <a:pPr>
              <a:buNone/>
            </a:pPr>
            <a:r>
              <a:rPr lang="ru-RU" b="1" dirty="0" smtClean="0"/>
              <a:t>К </a:t>
            </a:r>
            <a:r>
              <a:rPr lang="ru-RU" b="1" dirty="0" err="1" smtClean="0"/>
              <a:t>сч</a:t>
            </a:r>
            <a:r>
              <a:rPr lang="ru-RU" b="1" dirty="0" smtClean="0"/>
              <a:t>.</a:t>
            </a:r>
            <a:r>
              <a:rPr lang="ru-RU" dirty="0" smtClean="0"/>
              <a:t> </a:t>
            </a:r>
            <a:r>
              <a:rPr lang="ru-RU" b="1" dirty="0" smtClean="0"/>
              <a:t>42 «Торговая наценка» 10 000 руб.  </a:t>
            </a:r>
            <a:endParaRPr lang="ru-RU" dirty="0" smtClean="0"/>
          </a:p>
          <a:p>
            <a:pPr>
              <a:buNone/>
            </a:pPr>
            <a:r>
              <a:rPr lang="ru-RU" dirty="0" smtClean="0"/>
              <a:t>ДО </a:t>
            </a:r>
            <a:r>
              <a:rPr lang="ru-RU" dirty="0" err="1" smtClean="0"/>
              <a:t>сч</a:t>
            </a:r>
            <a:r>
              <a:rPr lang="ru-RU" dirty="0" smtClean="0"/>
              <a:t>. 41 60 000 руб. = КО </a:t>
            </a:r>
            <a:r>
              <a:rPr lang="ru-RU" dirty="0" err="1" smtClean="0"/>
              <a:t>сч</a:t>
            </a:r>
            <a:r>
              <a:rPr lang="ru-RU" dirty="0" smtClean="0"/>
              <a:t>. 60 		50 000 руб. + КО </a:t>
            </a:r>
            <a:r>
              <a:rPr lang="ru-RU" dirty="0" err="1" smtClean="0"/>
              <a:t>сч</a:t>
            </a:r>
            <a:r>
              <a:rPr lang="ru-RU" dirty="0" smtClean="0"/>
              <a:t>. 42 	10 000 руб.   </a:t>
            </a:r>
          </a:p>
          <a:p>
            <a:pPr>
              <a:buNone/>
            </a:pPr>
            <a:r>
              <a:rPr lang="ru-RU" dirty="0" smtClean="0"/>
              <a:t>(проводка сделана верно).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ru-RU" sz="4000" dirty="0" smtClean="0"/>
              <a:t>Статья 3. Основные понятия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1000108"/>
            <a:ext cx="8572560" cy="5572164"/>
          </a:xfrm>
        </p:spPr>
        <p:txBody>
          <a:bodyPr>
            <a:noAutofit/>
          </a:bodyPr>
          <a:lstStyle/>
          <a:p>
            <a:pPr marL="651510" indent="-514350" algn="just">
              <a:buNone/>
            </a:pPr>
            <a:r>
              <a:rPr lang="ru-RU" sz="1800" b="1" dirty="0" smtClean="0"/>
              <a:t>1)бухгалтерская </a:t>
            </a:r>
            <a:r>
              <a:rPr lang="ru-RU" sz="1800" b="1" dirty="0" smtClean="0"/>
              <a:t>(финансовая) отчетность</a:t>
            </a:r>
            <a:r>
              <a:rPr lang="ru-RU" sz="1800" dirty="0" smtClean="0"/>
              <a:t> - информация о финансовом положении экономического субъекта на отчетную дату, финансовом результате его деятельности и движении денежных средств за отчетный период, систематизированная в соответствии с требованиями, установленными настоящим Федеральным законом;</a:t>
            </a:r>
          </a:p>
          <a:p>
            <a:pPr marL="651510" indent="-514350" algn="just">
              <a:buNone/>
            </a:pPr>
            <a:r>
              <a:rPr lang="ru-RU" sz="1800" dirty="0" smtClean="0"/>
              <a:t> </a:t>
            </a:r>
            <a:r>
              <a:rPr lang="ru-RU" sz="1800" dirty="0" smtClean="0"/>
              <a:t>2)</a:t>
            </a:r>
            <a:r>
              <a:rPr lang="ru-RU" sz="1800" b="1" dirty="0" smtClean="0"/>
              <a:t>план </a:t>
            </a:r>
            <a:r>
              <a:rPr lang="ru-RU" sz="1800" b="1" dirty="0" smtClean="0"/>
              <a:t>счетов бухгалтерского учета</a:t>
            </a:r>
            <a:r>
              <a:rPr lang="ru-RU" sz="1800" dirty="0" smtClean="0"/>
              <a:t> - систематизированный перечень счетов бухгалтерского учета;</a:t>
            </a:r>
          </a:p>
          <a:p>
            <a:pPr algn="just">
              <a:buNone/>
            </a:pPr>
            <a:r>
              <a:rPr lang="ru-RU" sz="1800" dirty="0" smtClean="0"/>
              <a:t>3) </a:t>
            </a:r>
            <a:r>
              <a:rPr lang="ru-RU" sz="1800" b="1" dirty="0" smtClean="0"/>
              <a:t>отчетный период</a:t>
            </a:r>
            <a:r>
              <a:rPr lang="ru-RU" sz="1800" dirty="0" smtClean="0"/>
              <a:t> - </a:t>
            </a:r>
            <a:r>
              <a:rPr lang="ru-RU" sz="1800" dirty="0" err="1" smtClean="0"/>
              <a:t>период</a:t>
            </a:r>
            <a:r>
              <a:rPr lang="ru-RU" sz="1800" dirty="0" smtClean="0"/>
              <a:t>, за который составляется бухгалтерская (финансовая) отчетность;</a:t>
            </a:r>
          </a:p>
          <a:p>
            <a:pPr algn="just">
              <a:buNone/>
            </a:pPr>
            <a:r>
              <a:rPr lang="ru-RU" sz="1800" dirty="0" smtClean="0"/>
              <a:t>4) </a:t>
            </a:r>
            <a:r>
              <a:rPr lang="ru-RU" sz="1800" b="1" dirty="0" smtClean="0"/>
              <a:t>руководитель экономического субъекта</a:t>
            </a:r>
            <a:r>
              <a:rPr lang="ru-RU" sz="1800" dirty="0" smtClean="0"/>
              <a:t> - лицо, являющееся единоличным исполнительным органом экономического субъекта, либо лицо, ответственное за ведение дел экономического субъекта, либо управляющий, которому переданы функции единоличного исполнительного органа;</a:t>
            </a:r>
          </a:p>
          <a:p>
            <a:pPr algn="just">
              <a:buNone/>
            </a:pPr>
            <a:r>
              <a:rPr lang="ru-RU" sz="1800" dirty="0" smtClean="0"/>
              <a:t>5) </a:t>
            </a:r>
            <a:r>
              <a:rPr lang="ru-RU" sz="1800" b="1" dirty="0" smtClean="0"/>
              <a:t>факт хозяйственной жизни</a:t>
            </a:r>
            <a:r>
              <a:rPr lang="ru-RU" sz="1800" dirty="0" smtClean="0"/>
              <a:t> - сделка, событие, операция, которые оказывают или способны оказать влияние на финансовое положение экономического субъекта, финансовый результат его деятельности и (или) движение денежных средств</a:t>
            </a:r>
            <a:endParaRPr lang="ru-RU" sz="1800" dirty="0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07157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400" dirty="0" smtClean="0"/>
              <a:t>Статья 5. Объекты бухгалтерского учета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43050"/>
            <a:ext cx="8229600" cy="466631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/>
              <a:t>Объектами </a:t>
            </a:r>
            <a:r>
              <a:rPr lang="ru-RU" dirty="0" smtClean="0"/>
              <a:t>бухгалтерского учета экономического субъекта являются:</a:t>
            </a:r>
          </a:p>
          <a:p>
            <a:pPr>
              <a:buNone/>
            </a:pPr>
            <a:r>
              <a:rPr lang="ru-RU" dirty="0" smtClean="0"/>
              <a:t>1</a:t>
            </a:r>
            <a:r>
              <a:rPr lang="ru-RU" dirty="0" smtClean="0"/>
              <a:t>) факты хозяйственной жизни;</a:t>
            </a:r>
          </a:p>
          <a:p>
            <a:pPr>
              <a:buNone/>
            </a:pPr>
            <a:r>
              <a:rPr lang="ru-RU" dirty="0" smtClean="0"/>
              <a:t>2) активы;</a:t>
            </a:r>
          </a:p>
          <a:p>
            <a:pPr>
              <a:buNone/>
            </a:pPr>
            <a:r>
              <a:rPr lang="ru-RU" dirty="0" smtClean="0"/>
              <a:t>3) обязательства;</a:t>
            </a:r>
          </a:p>
          <a:p>
            <a:pPr>
              <a:buNone/>
            </a:pPr>
            <a:r>
              <a:rPr lang="ru-RU" dirty="0" smtClean="0"/>
              <a:t>4) источники финансирования его деятельности;</a:t>
            </a:r>
          </a:p>
          <a:p>
            <a:pPr>
              <a:buNone/>
            </a:pPr>
            <a:r>
              <a:rPr lang="ru-RU" dirty="0" smtClean="0"/>
              <a:t>5) доходы;</a:t>
            </a:r>
          </a:p>
          <a:p>
            <a:pPr>
              <a:buNone/>
            </a:pPr>
            <a:r>
              <a:rPr lang="ru-RU" dirty="0" smtClean="0"/>
              <a:t>6) Расходы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Бухгалтерский учет ведется непрерывно с </a:t>
            </a:r>
            <a:r>
              <a:rPr lang="ru-RU" dirty="0" smtClean="0">
                <a:hlinkClick r:id="rId2"/>
              </a:rPr>
              <a:t>даты</a:t>
            </a:r>
            <a:r>
              <a:rPr lang="ru-RU" dirty="0" smtClean="0"/>
              <a:t> государственной регистрации до </a:t>
            </a:r>
            <a:r>
              <a:rPr lang="ru-RU" dirty="0" smtClean="0">
                <a:hlinkClick r:id="rId3"/>
              </a:rPr>
              <a:t>даты</a:t>
            </a:r>
            <a:r>
              <a:rPr lang="ru-RU" dirty="0" smtClean="0"/>
              <a:t> прекращения деятельности в результате реорганизации или ликвидации.</a:t>
            </a:r>
            <a:endParaRPr lang="ru-RU" dirty="0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7. Организация ведения бухгалтерского учета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Ведение бухгалтерского учета и хранение документов бухгалтерского учета организуются руководителем экономического субъекта</a:t>
            </a:r>
          </a:p>
          <a:p>
            <a:r>
              <a:rPr lang="ru-RU" dirty="0" smtClean="0"/>
              <a:t>Руководитель экономического субъекта обязан возложить ведение бухгалтерского учета на главного бухгалтера или иное должностное лицо этого субъекта либо заключить договор об оказании услуг по ведению бухгалтерского учета. </a:t>
            </a:r>
            <a:endParaRPr lang="ru-RU" dirty="0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9. Первичные учетные документы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algn="just">
              <a:buNone/>
            </a:pPr>
            <a:r>
              <a:rPr lang="ru-RU" dirty="0" smtClean="0"/>
              <a:t>Первичный учетный документ должен быть составлен при совершении факта хозяйственной жизни, а если это не представляется возможным - непосредственно после его окончания. Лицо, ответственное за оформление факта хозяйственной жизни, обеспечивает своевременную передачу первичных учетных документов для регистрации содержащихся в них данных в регистрах бухгалтерского учета, а также достоверность этих данных. Лицо, на которое возложено ведение бухгалтерского учета, и лицо, с которым заключен договор об оказании услуг по ведению бухгалтерского учета, не несут ответственность за соответствие составленных другими лицами первичных учетных документов свершившимся фактам хозяйственной жизни.</a:t>
            </a:r>
            <a:endParaRPr lang="ru-RU" dirty="0"/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10. Регистры бухгалтерского учета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651510" indent="-514350" algn="just">
              <a:buNone/>
            </a:pPr>
            <a:r>
              <a:rPr lang="ru-RU" dirty="0" smtClean="0"/>
              <a:t>1</a:t>
            </a:r>
            <a:r>
              <a:rPr lang="ru-RU" dirty="0" smtClean="0"/>
              <a:t>. Данные</a:t>
            </a:r>
            <a:r>
              <a:rPr lang="ru-RU" dirty="0" smtClean="0"/>
              <a:t>, содержащиеся в первичных учетных документах, подлежат своевременной регистрации и накоплению в регистрах бухгалтерского учета.</a:t>
            </a:r>
          </a:p>
          <a:p>
            <a:pPr marL="651510" indent="-514350" algn="just">
              <a:buNone/>
            </a:pPr>
            <a:r>
              <a:rPr lang="ru-RU" dirty="0" smtClean="0"/>
              <a:t>2. Не допускаются пропуски или изъятия при регистрации объектов бухгалтерского учета в регистрах бухгалтерского учета, регистрация мнимых и притворных объектов бухгалтерского учета в регистрах бухгалтерского учета.</a:t>
            </a:r>
          </a:p>
          <a:p>
            <a:pPr marL="651510" indent="-514350" algn="just">
              <a:buNone/>
            </a:pPr>
            <a:r>
              <a:rPr lang="ru-RU" dirty="0" smtClean="0"/>
              <a:t>3. Бухгалтерский учет ведется посредством двойной записи на счетах бухгалтерского учета, если иное не установлено федеральными стандартами. Не допускается ведение счетов бухгалтерского учета вне применяемых экономическим субъектом регистров бухгалтерского учета.</a:t>
            </a:r>
            <a:endParaRPr lang="ru-RU" dirty="0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Статья 15. Отчетный период, отчетная </a:t>
            </a:r>
            <a:r>
              <a:rPr lang="ru-RU" dirty="0" smtClean="0"/>
              <a:t>дата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/>
              <a:t>Отчетным периодом для годовой бухгалтерской (финансовой) отчетности (отчетным годом) является календарный год - с 1 января по 31 декабря включительно, за исключением случаев создания, реорганизации и ликвидации юридического лица.</a:t>
            </a:r>
          </a:p>
          <a:p>
            <a:pPr algn="just">
              <a:buNone/>
            </a:pPr>
            <a:r>
              <a:rPr lang="ru-RU" dirty="0" smtClean="0"/>
              <a:t>Датой, на которую составляется бухгалтерская (финансовая) отчетность (отчетной датой), является последний календарный день отчетного периода, за исключением случаев реорганизации и ликвидации юридического лица.</a:t>
            </a:r>
          </a:p>
          <a:p>
            <a:pPr algn="just"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428628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Что такое бухучет?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785794"/>
            <a:ext cx="4038600" cy="556913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Кроха сын к отцу пришел,</a:t>
            </a:r>
            <a:br>
              <a:rPr lang="ru-RU" dirty="0" smtClean="0"/>
            </a:br>
            <a:r>
              <a:rPr lang="ru-RU" dirty="0" smtClean="0"/>
              <a:t>И спросила кроха:</a:t>
            </a:r>
            <a:br>
              <a:rPr lang="ru-RU" dirty="0" smtClean="0"/>
            </a:br>
            <a:r>
              <a:rPr lang="ru-RU" dirty="0" smtClean="0"/>
              <a:t>- Что такое бухучет?</a:t>
            </a:r>
            <a:br>
              <a:rPr lang="ru-RU" dirty="0" smtClean="0"/>
            </a:br>
            <a:r>
              <a:rPr lang="ru-RU" dirty="0" smtClean="0"/>
              <a:t>Бухгалтером быть плохо?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Рассмеялся тут отец, посмотрел на сына:</a:t>
            </a:r>
            <a:br>
              <a:rPr lang="ru-RU" dirty="0" smtClean="0"/>
            </a:br>
            <a:r>
              <a:rPr lang="ru-RU" dirty="0" smtClean="0"/>
              <a:t>- Бухгалтерия, сынок – сложная машина</a:t>
            </a:r>
            <a:br>
              <a:rPr lang="ru-RU" dirty="0" smtClean="0"/>
            </a:br>
            <a:r>
              <a:rPr lang="ru-RU" dirty="0" smtClean="0"/>
              <a:t>В производстве нужен толк и контроль с учетом,</a:t>
            </a:r>
            <a:br>
              <a:rPr lang="ru-RU" dirty="0" smtClean="0"/>
            </a:br>
            <a:r>
              <a:rPr lang="ru-RU" dirty="0" smtClean="0"/>
              <a:t>На бумаге пишет он формулы с расчетом.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Чтоб зарплату начислять,</a:t>
            </a:r>
            <a:br>
              <a:rPr lang="ru-RU" dirty="0" smtClean="0"/>
            </a:br>
            <a:r>
              <a:rPr lang="ru-RU" dirty="0" smtClean="0"/>
              <a:t>Про налоги нужно знать:</a:t>
            </a:r>
            <a:br>
              <a:rPr lang="ru-RU" dirty="0" smtClean="0"/>
            </a:br>
            <a:r>
              <a:rPr lang="ru-RU" dirty="0" smtClean="0"/>
              <a:t>Подоходный, пенсионный, медицинский и соцстрах,</a:t>
            </a:r>
            <a:br>
              <a:rPr lang="ru-RU" dirty="0" smtClean="0"/>
            </a:br>
            <a:r>
              <a:rPr lang="ru-RU" dirty="0" smtClean="0"/>
              <a:t>Надо ведомость заполнить,</a:t>
            </a:r>
            <a:br>
              <a:rPr lang="ru-RU" dirty="0" smtClean="0"/>
            </a:br>
            <a:r>
              <a:rPr lang="ru-RU" dirty="0" smtClean="0"/>
              <a:t>сумму вычислить в рублях.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785794"/>
            <a:ext cx="4038600" cy="5569131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В </a:t>
            </a:r>
            <a:r>
              <a:rPr lang="ru-RU" dirty="0" smtClean="0"/>
              <a:t>этом счет 70-ый нам помог с тобой, сынок,</a:t>
            </a:r>
            <a:br>
              <a:rPr lang="ru-RU" dirty="0" smtClean="0"/>
            </a:br>
            <a:r>
              <a:rPr lang="ru-RU" dirty="0" smtClean="0"/>
              <a:t>Он расскажет, сколько каждый заработать денег смог.</a:t>
            </a:r>
            <a:br>
              <a:rPr lang="ru-RU" dirty="0" smtClean="0"/>
            </a:br>
            <a:r>
              <a:rPr lang="ru-RU" dirty="0" smtClean="0"/>
              <a:t>Сколько нужно сил, стараний,</a:t>
            </a:r>
            <a:br>
              <a:rPr lang="ru-RU" dirty="0" smtClean="0"/>
            </a:br>
            <a:r>
              <a:rPr lang="ru-RU" dirty="0" smtClean="0"/>
              <a:t>Чтобы ты без запинаний</a:t>
            </a:r>
            <a:br>
              <a:rPr lang="ru-RU" dirty="0" smtClean="0"/>
            </a:br>
            <a:r>
              <a:rPr lang="ru-RU" dirty="0" smtClean="0"/>
              <a:t>Смог ответить каждый счет,</a:t>
            </a:r>
            <a:br>
              <a:rPr lang="ru-RU" dirty="0" smtClean="0"/>
            </a:br>
            <a:r>
              <a:rPr lang="ru-RU" dirty="0" smtClean="0"/>
              <a:t>Всю их сотню на «зачет».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А еще, </a:t>
            </a:r>
            <a:r>
              <a:rPr lang="ru-RU" dirty="0" err="1" smtClean="0"/>
              <a:t>сынуля</a:t>
            </a:r>
            <a:r>
              <a:rPr lang="ru-RU" dirty="0" smtClean="0"/>
              <a:t>, есть</a:t>
            </a:r>
            <a:br>
              <a:rPr lang="ru-RU" dirty="0" smtClean="0"/>
            </a:br>
            <a:r>
              <a:rPr lang="ru-RU" dirty="0" smtClean="0"/>
              <a:t>Субсчета, и их не счесть!</a:t>
            </a:r>
            <a:br>
              <a:rPr lang="ru-RU" dirty="0" smtClean="0"/>
            </a:br>
            <a:r>
              <a:rPr lang="ru-RU" dirty="0" smtClean="0"/>
              <a:t>Так что слушай, да вникай</a:t>
            </a:r>
            <a:br>
              <a:rPr lang="ru-RU" dirty="0" smtClean="0"/>
            </a:br>
            <a:r>
              <a:rPr lang="ru-RU" dirty="0" smtClean="0"/>
              <a:t>И урок запоминай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85728"/>
            <a:ext cx="8229600" cy="500066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dirty="0" smtClean="0"/>
              <a:t>Что такое бухучет?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928670"/>
            <a:ext cx="4038600" cy="5426255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Вот проводку ты читаешь,</a:t>
            </a:r>
            <a:br>
              <a:rPr lang="ru-RU" dirty="0" smtClean="0"/>
            </a:br>
            <a:r>
              <a:rPr lang="ru-RU" dirty="0" smtClean="0"/>
              <a:t>В ней о многом ты узнаешь</a:t>
            </a:r>
            <a:br>
              <a:rPr lang="ru-RU" dirty="0" smtClean="0"/>
            </a:br>
            <a:r>
              <a:rPr lang="ru-RU" dirty="0" smtClean="0"/>
              <a:t>Если счет стоит в активе</a:t>
            </a:r>
            <a:br>
              <a:rPr lang="ru-RU" dirty="0" smtClean="0"/>
            </a:br>
            <a:r>
              <a:rPr lang="ru-RU" dirty="0" smtClean="0"/>
              <a:t>И размер в рублях велик,</a:t>
            </a:r>
            <a:br>
              <a:rPr lang="ru-RU" dirty="0" smtClean="0"/>
            </a:br>
            <a:r>
              <a:rPr lang="ru-RU" dirty="0" smtClean="0"/>
              <a:t>Значит, много накопили,</a:t>
            </a:r>
            <a:br>
              <a:rPr lang="ru-RU" dirty="0" smtClean="0"/>
            </a:br>
            <a:r>
              <a:rPr lang="ru-RU" dirty="0" smtClean="0"/>
              <a:t>Не зайдем мы с ним в тупик.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же стоит в пассиве,</a:t>
            </a:r>
            <a:br>
              <a:rPr lang="ru-RU" dirty="0" smtClean="0"/>
            </a:br>
            <a:r>
              <a:rPr lang="ru-RU" dirty="0" smtClean="0"/>
              <a:t>Много функций у него:</a:t>
            </a:r>
            <a:br>
              <a:rPr lang="ru-RU" dirty="0" smtClean="0"/>
            </a:br>
            <a:r>
              <a:rPr lang="ru-RU" dirty="0" smtClean="0"/>
              <a:t>Здесь идет в увеличенье,</a:t>
            </a:r>
            <a:br>
              <a:rPr lang="ru-RU" dirty="0" smtClean="0"/>
            </a:br>
            <a:r>
              <a:rPr lang="ru-RU" dirty="0" smtClean="0"/>
              <a:t>Там задолженность давно.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Нужен строгий нам учет,</a:t>
            </a:r>
            <a:br>
              <a:rPr lang="ru-RU" dirty="0" smtClean="0"/>
            </a:br>
            <a:r>
              <a:rPr lang="ru-RU" dirty="0" smtClean="0"/>
              <a:t>Чтоб проверить каждый счет,</a:t>
            </a:r>
            <a:br>
              <a:rPr lang="ru-RU" dirty="0" smtClean="0"/>
            </a:br>
            <a:r>
              <a:rPr lang="ru-RU" dirty="0" smtClean="0"/>
              <a:t>Занести их все в баланс</a:t>
            </a:r>
            <a:br>
              <a:rPr lang="ru-RU" dirty="0" smtClean="0"/>
            </a:br>
            <a:r>
              <a:rPr lang="ru-RU" dirty="0" smtClean="0"/>
              <a:t>И не дать ошибке шанс.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857232"/>
            <a:ext cx="4038600" cy="5497693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ru-RU" dirty="0" smtClean="0"/>
              <a:t>Должен быть он достоверным, своевременным вполне.</a:t>
            </a:r>
            <a:br>
              <a:rPr lang="ru-RU" dirty="0" smtClean="0"/>
            </a:br>
            <a:r>
              <a:rPr lang="ru-RU" dirty="0" smtClean="0"/>
              <a:t>Дебет, кредит, сумма сальдо</a:t>
            </a:r>
            <a:br>
              <a:rPr lang="ru-RU" dirty="0" smtClean="0"/>
            </a:br>
            <a:r>
              <a:rPr lang="ru-RU" dirty="0" smtClean="0"/>
              <a:t>Их должна быть наравне.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Если допустил ошибку</a:t>
            </a:r>
            <a:br>
              <a:rPr lang="ru-RU" dirty="0" smtClean="0"/>
            </a:br>
            <a:r>
              <a:rPr lang="ru-RU" dirty="0" smtClean="0"/>
              <a:t>Ты в отчете невзначай,</a:t>
            </a:r>
            <a:br>
              <a:rPr lang="ru-RU" dirty="0" smtClean="0"/>
            </a:br>
            <a:r>
              <a:rPr lang="ru-RU" dirty="0" smtClean="0"/>
              <a:t>Ты ее скорей сторнируй</a:t>
            </a:r>
            <a:br>
              <a:rPr lang="ru-RU" dirty="0" smtClean="0"/>
            </a:br>
            <a:r>
              <a:rPr lang="ru-RU" dirty="0" smtClean="0"/>
              <a:t>И с ответом разлучай.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Ты стоять в ответе будешь</a:t>
            </a:r>
            <a:br>
              <a:rPr lang="ru-RU" dirty="0" smtClean="0"/>
            </a:br>
            <a:r>
              <a:rPr lang="ru-RU" dirty="0" smtClean="0"/>
              <a:t>Пред начальством за обман,</a:t>
            </a:r>
            <a:br>
              <a:rPr lang="ru-RU" dirty="0" smtClean="0"/>
            </a:br>
            <a:r>
              <a:rPr lang="ru-RU" dirty="0" smtClean="0"/>
              <a:t>И замучают проверки на работе тут и там.</a:t>
            </a: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Autofit/>
          </a:bodyPr>
          <a:lstStyle/>
          <a:p>
            <a:pPr algn="ctr"/>
            <a:r>
              <a:rPr lang="ru-RU" sz="4000" dirty="0" smtClean="0"/>
              <a:t>Что такое бухучет?</a:t>
            </a:r>
            <a:endParaRPr lang="ru-RU" sz="4000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071546"/>
            <a:ext cx="4038600" cy="528337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- Папа! Папа! Что за «10» тут указано в листе?</a:t>
            </a:r>
            <a:br>
              <a:rPr lang="ru-RU" dirty="0" smtClean="0"/>
            </a:br>
            <a:r>
              <a:rPr lang="ru-RU" dirty="0" smtClean="0"/>
              <a:t>- Это счет «Материалы», нужен он почти везде!</a:t>
            </a:r>
            <a:br>
              <a:rPr lang="ru-RU" dirty="0" smtClean="0"/>
            </a:br>
            <a:r>
              <a:rPr lang="ru-RU" dirty="0" smtClean="0"/>
              <a:t>Ведь без них, сынок, не станет</a:t>
            </a:r>
            <a:br>
              <a:rPr lang="ru-RU" dirty="0" smtClean="0"/>
            </a:br>
            <a:r>
              <a:rPr lang="ru-RU" dirty="0" smtClean="0"/>
              <a:t>Ни домов, ни городов,</a:t>
            </a:r>
            <a:br>
              <a:rPr lang="ru-RU" dirty="0" smtClean="0"/>
            </a:br>
            <a:r>
              <a:rPr lang="ru-RU" dirty="0" smtClean="0"/>
              <a:t>Производство резко встанет,</a:t>
            </a:r>
            <a:br>
              <a:rPr lang="ru-RU" dirty="0" smtClean="0"/>
            </a:br>
            <a:r>
              <a:rPr lang="ru-RU" dirty="0" smtClean="0"/>
              <a:t>Потеряют люди кров.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И товары, и услуги в магазинах пропадут,</a:t>
            </a:r>
            <a:br>
              <a:rPr lang="ru-RU" dirty="0" smtClean="0"/>
            </a:br>
            <a:r>
              <a:rPr lang="ru-RU" dirty="0" smtClean="0"/>
              <a:t>Если в цикле производства нам сырья не подадут.</a:t>
            </a:r>
            <a:br>
              <a:rPr lang="ru-RU" dirty="0" smtClean="0"/>
            </a:br>
            <a:r>
              <a:rPr lang="ru-RU" dirty="0" smtClean="0"/>
              <a:t>Завезем их в производство, пусть хранятся на складах,</a:t>
            </a:r>
            <a:br>
              <a:rPr lang="ru-RU" dirty="0" smtClean="0"/>
            </a:br>
            <a:r>
              <a:rPr lang="ru-RU" dirty="0" smtClean="0"/>
              <a:t>И в бухгалтерских отчетах мы отметим их в рублях.</a:t>
            </a:r>
            <a:br>
              <a:rPr lang="ru-RU" dirty="0" smtClean="0"/>
            </a:b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071546"/>
            <a:ext cx="4038600" cy="5283379"/>
          </a:xfrm>
        </p:spPr>
        <p:txBody>
          <a:bodyPr>
            <a:normAutofit fontScale="77500" lnSpcReduction="20000"/>
          </a:bodyPr>
          <a:lstStyle/>
          <a:p>
            <a:pPr algn="ctr">
              <a:buNone/>
            </a:pPr>
            <a:r>
              <a:rPr lang="ru-RU" dirty="0" smtClean="0"/>
              <a:t>Ведем расчеты по заказу</a:t>
            </a:r>
            <a:br>
              <a:rPr lang="ru-RU" dirty="0" smtClean="0"/>
            </a:br>
            <a:r>
              <a:rPr lang="ru-RU" dirty="0" smtClean="0"/>
              <a:t>Со всеми фирмами и сразу.</a:t>
            </a:r>
            <a:br>
              <a:rPr lang="ru-RU" dirty="0" smtClean="0"/>
            </a:br>
            <a:r>
              <a:rPr lang="ru-RU" dirty="0" smtClean="0"/>
              <a:t>Посмотри ты в план счетов -</a:t>
            </a:r>
            <a:br>
              <a:rPr lang="ru-RU" dirty="0" smtClean="0"/>
            </a:br>
            <a:r>
              <a:rPr lang="ru-RU" dirty="0" smtClean="0"/>
              <a:t>Там ответ уже готов!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Вот рассмотрим кассу мы.</a:t>
            </a:r>
            <a:br>
              <a:rPr lang="ru-RU" dirty="0" smtClean="0"/>
            </a:br>
            <a:r>
              <a:rPr lang="ru-RU" dirty="0" smtClean="0"/>
              <a:t>Можем дать тебе в займы,</a:t>
            </a:r>
            <a:br>
              <a:rPr lang="ru-RU" dirty="0" smtClean="0"/>
            </a:br>
            <a:r>
              <a:rPr lang="ru-RU" dirty="0" smtClean="0"/>
              <a:t>Если в дебете - рубли.</a:t>
            </a:r>
            <a:br>
              <a:rPr lang="ru-RU" dirty="0" smtClean="0"/>
            </a:br>
            <a:r>
              <a:rPr lang="ru-RU" dirty="0" smtClean="0"/>
              <a:t>Если в кредите они,</a:t>
            </a:r>
            <a:br>
              <a:rPr lang="ru-RU" dirty="0" smtClean="0"/>
            </a:br>
            <a:r>
              <a:rPr lang="ru-RU" dirty="0" smtClean="0"/>
              <a:t>Мы расчет произвели.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Буду брать из банка ссуду,</a:t>
            </a:r>
            <a:br>
              <a:rPr lang="ru-RU" dirty="0" smtClean="0"/>
            </a:br>
            <a:r>
              <a:rPr lang="ru-RU" dirty="0" smtClean="0"/>
              <a:t>Про проценты не забуду,</a:t>
            </a:r>
            <a:br>
              <a:rPr lang="ru-RU" dirty="0" smtClean="0"/>
            </a:br>
            <a:r>
              <a:rPr lang="ru-RU" dirty="0" smtClean="0"/>
              <a:t>Чтобы прибыль наперед</a:t>
            </a:r>
            <a:br>
              <a:rPr lang="ru-RU" dirty="0" smtClean="0"/>
            </a:br>
            <a:r>
              <a:rPr lang="ru-RU" dirty="0" smtClean="0"/>
              <a:t>Возрастала каждый год.</a:t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14380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Хозяйственный учет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357298"/>
            <a:ext cx="8229600" cy="4967302"/>
          </a:xfrm>
        </p:spPr>
        <p:txBody>
          <a:bodyPr/>
          <a:lstStyle/>
          <a:p>
            <a:pPr algn="ctr">
              <a:buNone/>
            </a:pPr>
            <a:r>
              <a:rPr lang="ru-RU" dirty="0" smtClean="0"/>
              <a:t>динамическая </a:t>
            </a:r>
            <a:r>
              <a:rPr lang="ru-RU" dirty="0" smtClean="0"/>
              <a:t>(меняющаяся </a:t>
            </a:r>
            <a:r>
              <a:rPr lang="ru-RU" dirty="0" smtClean="0"/>
              <a:t>во времени), открытая </a:t>
            </a:r>
            <a:r>
              <a:rPr lang="ru-RU" dirty="0" smtClean="0"/>
              <a:t>(связанная </a:t>
            </a:r>
            <a:r>
              <a:rPr lang="ru-RU" dirty="0" smtClean="0"/>
              <a:t>с внешней средой ) система переработки и передачи информации о функционировании внешней среды.</a:t>
            </a:r>
          </a:p>
          <a:p>
            <a:pPr algn="ctr">
              <a:buNone/>
            </a:pPr>
            <a:endParaRPr lang="ru-RU" dirty="0" smtClean="0"/>
          </a:p>
          <a:p>
            <a:pPr algn="ctr">
              <a:buNone/>
            </a:pPr>
            <a:r>
              <a:rPr lang="ru-RU" dirty="0" smtClean="0"/>
              <a:t>Учет служит связующим звеном между хозяйственной деятельностью и людьми, принимающими решения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428604"/>
            <a:ext cx="8229600" cy="785818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Учётные </a:t>
            </a:r>
            <a:r>
              <a:rPr lang="ru-RU" dirty="0" smtClean="0"/>
              <a:t>измерители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85860"/>
            <a:ext cx="8229600" cy="5038740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/>
              <a:t>Для полной, достоверной оценки хозяйственных операций и анализа результатов хозяйственной деятельности в хозяйственном учёте используются измерители: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/>
              <a:t>Натуральные измерители </a:t>
            </a:r>
            <a:r>
              <a:rPr lang="ru-RU" dirty="0" smtClean="0"/>
              <a:t>отражают натурально-вещественную форму учитываемых объектов: в количестве единицы массы, объёме. 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/>
              <a:t>Трудовые измерители </a:t>
            </a:r>
            <a:r>
              <a:rPr lang="ru-RU" dirty="0" smtClean="0"/>
              <a:t>служат для количественного выражения </a:t>
            </a:r>
            <a:r>
              <a:rPr lang="ru-RU" dirty="0" smtClean="0"/>
              <a:t>затрат </a:t>
            </a:r>
            <a:r>
              <a:rPr lang="ru-RU" dirty="0" smtClean="0"/>
              <a:t>труда в днях, часах, минутах. </a:t>
            </a:r>
          </a:p>
          <a:p>
            <a:pPr algn="just">
              <a:buFont typeface="Wingdings" pitchFamily="2" charset="2"/>
              <a:buChar char="v"/>
            </a:pPr>
            <a:r>
              <a:rPr lang="ru-RU" b="1" u="sng" dirty="0" smtClean="0"/>
              <a:t>Денежный измеритель </a:t>
            </a:r>
            <a:r>
              <a:rPr lang="ru-RU" dirty="0" smtClean="0"/>
              <a:t>является всеобщим, универсальным, с его помощью можно отразить разнообразные хозяйственные процессы, </a:t>
            </a:r>
            <a:r>
              <a:rPr lang="ru-RU" dirty="0" smtClean="0"/>
              <a:t>обобщить </a:t>
            </a:r>
            <a:r>
              <a:rPr lang="ru-RU" dirty="0" smtClean="0"/>
              <a:t>результаты финансово-хозяйственной деятельности в стоимостном выражении. 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57166"/>
            <a:ext cx="8229600" cy="571504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Виды </a:t>
            </a:r>
            <a:r>
              <a:rPr lang="ru-RU" dirty="0" smtClean="0"/>
              <a:t>учета: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5429288"/>
          </a:xfrm>
        </p:spPr>
        <p:txBody>
          <a:bodyPr>
            <a:normAutofit/>
          </a:bodyPr>
          <a:lstStyle/>
          <a:p>
            <a:endParaRPr lang="ru-RU" dirty="0" smtClean="0"/>
          </a:p>
          <a:p>
            <a:pPr lvl="0" algn="just"/>
            <a:r>
              <a:rPr lang="ru-RU" u="sng" dirty="0" smtClean="0"/>
              <a:t>Финансовый учет</a:t>
            </a:r>
            <a:r>
              <a:rPr lang="ru-RU" dirty="0" smtClean="0"/>
              <a:t> показывающий результаты деятельности предприятия (внешние потребители</a:t>
            </a:r>
            <a:r>
              <a:rPr lang="ru-RU" dirty="0" smtClean="0"/>
              <a:t>)</a:t>
            </a:r>
          </a:p>
          <a:p>
            <a:pPr lvl="0" algn="just">
              <a:buNone/>
            </a:pPr>
            <a:endParaRPr lang="ru-RU" dirty="0" smtClean="0"/>
          </a:p>
          <a:p>
            <a:r>
              <a:rPr lang="ru-RU" u="sng" dirty="0" smtClean="0"/>
              <a:t>Управленческий учет </a:t>
            </a:r>
            <a:r>
              <a:rPr lang="ru-RU" dirty="0" smtClean="0"/>
              <a:t> </a:t>
            </a:r>
            <a:r>
              <a:rPr lang="ru-RU" dirty="0" smtClean="0"/>
              <a:t>связан </a:t>
            </a:r>
            <a:r>
              <a:rPr lang="ru-RU" dirty="0" smtClean="0"/>
              <a:t>с процессом формирования, контроля и планирования затрат, с выбором управленческих решений (внутренние потребители).</a:t>
            </a:r>
            <a:endParaRPr lang="ru-RU" dirty="0"/>
          </a:p>
        </p:txBody>
      </p:sp>
    </p:spTree>
  </p:cSld>
  <p:clrMapOvr>
    <a:masterClrMapping/>
  </p:clrMapOvr>
</p:sld>
</file>

<file path=ppt/theme/_rels/theme5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6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2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1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3_Специальное оформление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1_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7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510</TotalTime>
  <Words>2379</Words>
  <Application>Microsoft Office PowerPoint</Application>
  <PresentationFormat>Экран (4:3)</PresentationFormat>
  <Paragraphs>283</Paragraphs>
  <Slides>38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38</vt:i4>
      </vt:variant>
    </vt:vector>
  </HeadingPairs>
  <TitlesOfParts>
    <vt:vector size="44" baseType="lpstr">
      <vt:lpstr>2_Специальное оформление</vt:lpstr>
      <vt:lpstr>Специальное оформление</vt:lpstr>
      <vt:lpstr>1_Специальное оформление</vt:lpstr>
      <vt:lpstr>3_Специальное оформление</vt:lpstr>
      <vt:lpstr>Поток</vt:lpstr>
      <vt:lpstr>1_Поток</vt:lpstr>
      <vt:lpstr>  Информационная система «учет». Виды учета</vt:lpstr>
      <vt:lpstr>История</vt:lpstr>
      <vt:lpstr>Слайд 3</vt:lpstr>
      <vt:lpstr>Что такое бухучет?</vt:lpstr>
      <vt:lpstr>Что такое бухучет?</vt:lpstr>
      <vt:lpstr>Что такое бухучет?</vt:lpstr>
      <vt:lpstr>Хозяйственный учет</vt:lpstr>
      <vt:lpstr>Учётные измерители</vt:lpstr>
      <vt:lpstr>Виды учета:</vt:lpstr>
      <vt:lpstr>В соответствии с технологией сбора, регистрации и обобщения информации выделяют следующие виды учета:</vt:lpstr>
      <vt:lpstr>Основные задачи БУ:</vt:lpstr>
      <vt:lpstr>Объекты учета в аптеке: </vt:lpstr>
      <vt:lpstr>Хозяйственные средства</vt:lpstr>
      <vt:lpstr>В настоящее время цели, состав и порядок применения нормативно-правовых актов в области бухгалтерского учета регламентированы: Федеральным законом "О бухгалтерском учете" от 06.12.2011 N 402-ФЗ</vt:lpstr>
      <vt:lpstr>Слайд 15</vt:lpstr>
      <vt:lpstr>Способы и приемы метода бухгалтерского учета</vt:lpstr>
      <vt:lpstr>Документация</vt:lpstr>
      <vt:lpstr>Требования к оформлению документов:</vt:lpstr>
      <vt:lpstr>Обязательные реквизиты документа:</vt:lpstr>
      <vt:lpstr>Типичные нарушения:</vt:lpstr>
      <vt:lpstr>Исправление ошибок</vt:lpstr>
      <vt:lpstr>Организация бухгалтерского учёта:</vt:lpstr>
      <vt:lpstr>Нормативное регулирование бухучета</vt:lpstr>
      <vt:lpstr>Счета бухучета</vt:lpstr>
      <vt:lpstr>Слайд 25</vt:lpstr>
      <vt:lpstr>Активный счет Счет №41 «Товары»</vt:lpstr>
      <vt:lpstr>Пассивный счет Счет №42 «Торговая наценка»</vt:lpstr>
      <vt:lpstr>Активно-пассивный счет Счет №60 «Расчеты с поставщиками»</vt:lpstr>
      <vt:lpstr>Термины:</vt:lpstr>
      <vt:lpstr>Термины:</vt:lpstr>
      <vt:lpstr>Пример</vt:lpstr>
      <vt:lpstr>Пример</vt:lpstr>
      <vt:lpstr>Статья 3. Основные понятия</vt:lpstr>
      <vt:lpstr>Статья 5. Объекты бухгалтерского учета</vt:lpstr>
      <vt:lpstr>Статья 7. Организация ведения бухгалтерского учета</vt:lpstr>
      <vt:lpstr>Статья 9. Первичные учетные документы</vt:lpstr>
      <vt:lpstr>Статья 10. Регистры бухгалтерского учета</vt:lpstr>
      <vt:lpstr>Статья 15. Отчетный период, отчетная дата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Организация бухгалтерского учета на фармацевтическом торговом предприятии</dc:title>
  <dc:creator>klass3</dc:creator>
  <cp:lastModifiedBy>Панда</cp:lastModifiedBy>
  <cp:revision>171</cp:revision>
  <dcterms:created xsi:type="dcterms:W3CDTF">2008-11-05T11:55:26Z</dcterms:created>
  <dcterms:modified xsi:type="dcterms:W3CDTF">2024-02-08T09:20:42Z</dcterms:modified>
</cp:coreProperties>
</file>