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1" r:id="rId25"/>
    <p:sldId id="282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908720"/>
            <a:ext cx="5105400" cy="2492848"/>
          </a:xfrm>
        </p:spPr>
        <p:txBody>
          <a:bodyPr/>
          <a:lstStyle/>
          <a:p>
            <a:r>
              <a:rPr lang="ru-RU" sz="2800" dirty="0" smtClean="0"/>
              <a:t>Выведение результатов хозяйственно-финансовой деятельности аптечной </a:t>
            </a:r>
            <a:r>
              <a:rPr lang="ru-RU" sz="2800" dirty="0" smtClean="0"/>
              <a:t>организации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91880" y="4293096"/>
            <a:ext cx="5114778" cy="1101248"/>
          </a:xfrm>
        </p:spPr>
        <p:txBody>
          <a:bodyPr/>
          <a:lstStyle/>
          <a:p>
            <a:r>
              <a:rPr lang="ru-RU" dirty="0" smtClean="0"/>
              <a:t>3 курс 6 семестр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432048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Определения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20688"/>
            <a:ext cx="7920880" cy="6048672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b="1" dirty="0" err="1" smtClean="0"/>
              <a:t>Валовый</a:t>
            </a:r>
            <a:r>
              <a:rPr lang="ru-RU" b="1" dirty="0" smtClean="0"/>
              <a:t> доход </a:t>
            </a:r>
            <a:r>
              <a:rPr lang="ru-RU" dirty="0" smtClean="0"/>
              <a:t>определяется как разница между продажной и покупной стоимостью товаров (торговые наложения). Его также называют маржинальной прибылью</a:t>
            </a:r>
            <a:r>
              <a:rPr lang="ru-RU" dirty="0" smtClean="0"/>
              <a:t>. </a:t>
            </a:r>
            <a:r>
              <a:rPr lang="ru-RU" dirty="0" err="1" smtClean="0"/>
              <a:t>Валовый</a:t>
            </a:r>
            <a:r>
              <a:rPr lang="ru-RU" dirty="0" smtClean="0"/>
              <a:t> </a:t>
            </a:r>
            <a:r>
              <a:rPr lang="ru-RU" dirty="0" smtClean="0"/>
              <a:t>доход аптечной организации образуется в основном за счет торговых надбавок, которые устанавливаются в процентах к отпускным ценам производителя или организации оптовой </a:t>
            </a:r>
            <a:r>
              <a:rPr lang="ru-RU" dirty="0" smtClean="0"/>
              <a:t>торговли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b="1" dirty="0" smtClean="0"/>
              <a:t>Торговая надбавка </a:t>
            </a:r>
            <a:r>
              <a:rPr lang="ru-RU" dirty="0" smtClean="0"/>
              <a:t>— это элемент цены продавца, </a:t>
            </a:r>
            <a:r>
              <a:rPr lang="ru-RU" dirty="0" smtClean="0"/>
              <a:t>обеспечивающий </a:t>
            </a:r>
            <a:r>
              <a:rPr lang="ru-RU" dirty="0" smtClean="0"/>
              <a:t>ему возмещение затрат по продаже товаров и </a:t>
            </a:r>
            <a:r>
              <a:rPr lang="ru-RU" dirty="0" smtClean="0"/>
              <a:t>получение прибыли.</a:t>
            </a:r>
          </a:p>
          <a:p>
            <a:pPr algn="just">
              <a:buNone/>
            </a:pPr>
            <a:r>
              <a:rPr lang="ru-RU" b="1" dirty="0" smtClean="0"/>
              <a:t>Прибыль от реализации товаров </a:t>
            </a:r>
            <a:r>
              <a:rPr lang="ru-RU" dirty="0" smtClean="0"/>
              <a:t>— это показатель, характеризующий финансовый результат торговой деятельности и определяемый как превышение валового дохода над </a:t>
            </a:r>
            <a:r>
              <a:rPr lang="ru-RU" dirty="0" smtClean="0"/>
              <a:t>издержками </a:t>
            </a:r>
            <a:r>
              <a:rPr lang="ru-RU" dirty="0" smtClean="0"/>
              <a:t>за определенный период времени</a:t>
            </a:r>
          </a:p>
          <a:p>
            <a:pPr algn="just">
              <a:buNone/>
            </a:pPr>
            <a:r>
              <a:rPr lang="ru-RU" b="1" dirty="0" smtClean="0"/>
              <a:t>Валовая прибыль</a:t>
            </a:r>
            <a:r>
              <a:rPr lang="ru-RU" i="1" dirty="0" smtClean="0"/>
              <a:t> </a:t>
            </a:r>
            <a:r>
              <a:rPr lang="ru-RU" dirty="0" smtClean="0"/>
              <a:t>— это показатель, характеризующий конечный финансовый результат деятельности </a:t>
            </a:r>
            <a:r>
              <a:rPr lang="ru-RU" dirty="0" smtClean="0"/>
              <a:t>организации </a:t>
            </a:r>
            <a:r>
              <a:rPr lang="ru-RU" dirty="0" smtClean="0"/>
              <a:t>и представляющий собой сумму прибыли от реализации товаров, услуг, имущества и сальдо доходов и расходов от </a:t>
            </a:r>
            <a:r>
              <a:rPr lang="ru-RU" dirty="0" err="1" smtClean="0"/>
              <a:t>внереализационных</a:t>
            </a:r>
            <a:r>
              <a:rPr lang="ru-RU" dirty="0" smtClean="0"/>
              <a:t> </a:t>
            </a:r>
            <a:r>
              <a:rPr lang="ru-RU" dirty="0" smtClean="0"/>
              <a:t>операций.</a:t>
            </a:r>
            <a:endParaRPr lang="ru-RU" dirty="0" smtClean="0"/>
          </a:p>
          <a:p>
            <a:pPr algn="just">
              <a:buNone/>
            </a:pPr>
            <a:r>
              <a:rPr lang="ru-RU" b="1" dirty="0" smtClean="0"/>
              <a:t>Чистая прибыль </a:t>
            </a:r>
            <a:r>
              <a:rPr lang="ru-RU" dirty="0" smtClean="0"/>
              <a:t>— это часть валовой прибыли, которая </a:t>
            </a:r>
            <a:r>
              <a:rPr lang="ru-RU" dirty="0" smtClean="0"/>
              <a:t>остается </a:t>
            </a:r>
            <a:r>
              <a:rPr lang="ru-RU" dirty="0" smtClean="0"/>
              <a:t>в распоряжении </a:t>
            </a:r>
            <a:r>
              <a:rPr lang="ru-RU" dirty="0" smtClean="0"/>
              <a:t>организации </a:t>
            </a:r>
            <a:r>
              <a:rPr lang="ru-RU" dirty="0" smtClean="0"/>
              <a:t>после уплаты в бюджет налога на </a:t>
            </a:r>
            <a:r>
              <a:rPr lang="ru-RU" dirty="0" smtClean="0"/>
              <a:t>прибыль.</a:t>
            </a:r>
            <a:endParaRPr lang="ru-RU" dirty="0" smtClean="0"/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764704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Общей положительной тенденцией является ежегодное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увеличение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валовой и чистой прибыли.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3105835"/>
            <a:ext cx="734481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 величину валовой и чистой прибыли оказывают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влияние определенные факторы</a:t>
            </a:r>
          </a:p>
          <a:p>
            <a:pPr algn="ctr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239000" cy="576064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РАСХОД</a:t>
            </a:r>
            <a:r>
              <a:rPr lang="ru-RU" sz="2400" dirty="0" err="1" smtClean="0"/>
              <a:t>ы</a:t>
            </a:r>
            <a:r>
              <a:rPr lang="en-US" sz="2400" dirty="0" smtClean="0"/>
              <a:t> </a:t>
            </a:r>
            <a:r>
              <a:rPr lang="en-US" sz="2400" dirty="0" smtClean="0"/>
              <a:t>АПТЕКИ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92696"/>
            <a:ext cx="7776864" cy="6048672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обоснованные и документально подтвержденные затраты, понесенные организацией для осуществления деятельности, направленной на получение дохода. </a:t>
            </a:r>
          </a:p>
          <a:p>
            <a:pPr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Обоснованные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это экономически оправданные затраты, оценка которых выражена в денежной форме. Под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документально подтвержденными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расходами понимаются затраты, подтвержденные документами, оформленными в соответствии с законодательством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РФ.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бухгалтерском учете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расходы организации в зависимости от их характера, условий осуществления и направлений деятельности орга­низации подразделяются на:</a:t>
            </a: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расходы по обычным видам деятельности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(в торговых организациях 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издержки  обращения);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операционные расходы;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внереализационные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расходы;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чрезвычайные расходы.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242048" cy="432048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Показатели: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692696"/>
            <a:ext cx="3726120" cy="5904656"/>
          </a:xfrm>
        </p:spPr>
        <p:txBody>
          <a:bodyPr>
            <a:normAutofit fontScale="47500" lnSpcReduction="20000"/>
          </a:bodyPr>
          <a:lstStyle/>
          <a:p>
            <a:pPr marL="0" indent="34290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Абсолютные</a:t>
            </a: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позволяют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определить, 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какие источники средств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в каком объеме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используются для покрытия запасов. Практическую работу по анализу показателей абсолютной финансовой устойчивости осуществляют на основании данных бухгалтерского баланса </a:t>
            </a: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ходе производственного процесса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происходит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постоянное пополнение запасов, товарно-материальных ценностей. В этих условиях используют как собственные оборотные средства, так и заемные (краткосрочные и долгосрочные займы и кредиты). Изучая излишек или недостаток средств для формирования запасов, также устанавливают абсолютные показатели финансовой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устойчивости.</a:t>
            </a: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Характеристика финансовой устойчивости в долгосрочном плане на основе расчета абсолютных показателей дает лишь общую оценку.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620688"/>
            <a:ext cx="3921584" cy="5976664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Относительные</a:t>
            </a:r>
          </a:p>
          <a:p>
            <a:pPr algn="ctr">
              <a:buNone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-324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Степень зависимости от внешних инвесторов и кредиторов характеризуют относительные показатели финансовой устойчивости. Относительные показатели финансовой устойчивости позволяют также оценить степень защищенности инвесторов и кредиторов, поскольку выражают способность организации погасить свои долгосрочные обязательства перед партнерами.</a:t>
            </a:r>
          </a:p>
          <a:p>
            <a:pPr indent="-32400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indent="-324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Относительные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показатели финансового состояния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анализируемой организации можно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сравнить с:</a:t>
            </a:r>
          </a:p>
          <a:p>
            <a:pPr indent="-324000" algn="just">
              <a:lnSpc>
                <a:spcPct val="120000"/>
              </a:lnSpc>
              <a:spcBef>
                <a:spcPts val="0"/>
              </a:spcBef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общепринятыми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«нормами» для оценки степени риска и прогнозирования возможности банкротства;</a:t>
            </a:r>
          </a:p>
          <a:p>
            <a:pPr indent="-324000" algn="just">
              <a:lnSpc>
                <a:spcPct val="120000"/>
              </a:lnSpc>
              <a:spcBef>
                <a:spcPts val="0"/>
              </a:spcBef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аналогичными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данными других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организаций,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что позволяет выявить сильные и слабые стороны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организации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ее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возможности;</a:t>
            </a:r>
          </a:p>
          <a:p>
            <a:pPr indent="-324000" algn="just">
              <a:lnSpc>
                <a:spcPct val="120000"/>
              </a:lnSpc>
              <a:spcBef>
                <a:spcPts val="0"/>
              </a:spcBef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аналогичными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данными за предыдущие годы для изучения тенденции улучшения или ухудшения финансового состояния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организации.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323528" y="449973"/>
            <a:ext cx="7704856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разных категорий пользователей или субъектов финансового анализа наибольший интерес представляют различия, соответствующие их профессиональным и финансовым интересам раздела анализа.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налоговой инспекции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необходимо в первую очередь знание таких финансовых показателей, как прибыль, рентабельность активов, рентабельность реализации и другие показатели рентабельности.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кредитующих банков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выписка о платежеспособности и ликвидности активов организации, то есть возможность покрыть свои обязательства быстро реализуемыми активами. Эту информацию дает исследование величины и динамики коэффициентов абсолютной и текущей ликвидности. Для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партнеров по договорным отношениям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(поставщиков продукции и ее потребителей) в первую очередь важна финансовая устойчивость организации, то есть степень зависимости своей хозяйственной деятельности от заемных средств, способность маневрировать средствами, финансовая независимость организации.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акционеров и инвесторов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первую очередь представляют интерес показатели, влияющие на доходность капитала организации, курс акций и уровень дивидендов.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Рентабельность капитала показывает, сколько прибыли за расчетный период организация получает на рубль своего капитала. Не менее важен объем реализации, непосредственно влияющий на прибыль.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93610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Методы анализа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финансово-хозяйственной деятельности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96752"/>
            <a:ext cx="7848872" cy="5472608"/>
          </a:xfrm>
        </p:spPr>
        <p:txBody>
          <a:bodyPr>
            <a:normAutofit fontScale="92500"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Горизонтальный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(временной) анализ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сравнение каждой позиции отчетности с предыдущим периодом.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Вертикальный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(структурный) анализ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определение структуры итоговых финансовых показателей с выявлением влияния каждой позиции отчетности на результат в целом.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Трендовый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анализ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сравнение каждой позиции отчетности с рядом предшествующих периодов и определение тренда, то есть основной тенденции динамики показателя, очищенной от случайных влияний и индивидуальных особенностей отдельных периодов. С помощью тренда формируют возможные значения показателей в будущем, а следовательно, ведется перспективный прогнозный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571184" cy="86409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Методы анализа финансово-хозяйственной деятельности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7776864" cy="554461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относительных показателей (коэффициентов)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- расчет отношений между отдельными позициями отчета или позициями разных форм отчетности, определение взаимосвязей показателей.</a:t>
            </a:r>
          </a:p>
          <a:p>
            <a:pPr algn="just">
              <a:spcBef>
                <a:spcPts val="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Сравнительный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(пространственный)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анализ включает как внутрихозяйственный анализ сводных показателей отчетности по отдельным показателям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организации,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филиалов, подразделений, цехов, так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межхозяйственный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анализ показателей данных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сравнении с показателями конкурентов, со среднеотраслевыми и другими хозяйственными данными.</a:t>
            </a:r>
          </a:p>
          <a:p>
            <a:pPr algn="just">
              <a:spcBef>
                <a:spcPts val="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Факторный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анализ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анализ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влияния одних факторов (причин) на результативный показатель с помощью детерминированных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приемов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исследования. Причем факторный анализ может быть как прямым (собственно анализ), когда анализ дробят на составные части, так и обратным, когда составляют баланс отклонений и на стадии обобщения суммируют все выявленные отклонения фактического показателя от базисного за счет отдельных факторов.</a:t>
            </a:r>
          </a:p>
          <a:p>
            <a:pPr algn="just">
              <a:spcBef>
                <a:spcPts val="0"/>
              </a:spcBef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920880" cy="93610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Информационной базой </a:t>
            </a:r>
            <a:r>
              <a:rPr lang="ru-RU" sz="2800" dirty="0" smtClean="0"/>
              <a:t>анализа </a:t>
            </a:r>
            <a:r>
              <a:rPr lang="ru-RU" sz="2800" dirty="0" smtClean="0"/>
              <a:t>являются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7848872" cy="5330992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Бухгалтерская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отчетность.</a:t>
            </a: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Статистическая отчетность.</a:t>
            </a: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Данные синтетического и аналитического учетов.</a:t>
            </a: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Данные оперативного учета.</a:t>
            </a:r>
          </a:p>
          <a:p>
            <a:pPr lvl="0"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Внеучетная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информация  и хозяйственно-правовая: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Устав, Учредительный договор – ООО, АО;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банковские документы (договоры расчетно-кассового обслуживания, открытие счета)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деловая переписка.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Нормативно-плановые документы.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Техническая   документация ( паспорта на оборудование).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239000" cy="648072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Анализ финансового состояния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включает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следующие основные разделы: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7571184" cy="5619024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активов и пассивов;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имущественного положения;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экспресс-анализ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финансового состояния;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ликвидность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финансовая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устойчивость;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деловой активности и оборачиваемости средств предприятия;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рентабельность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капитала и продаж;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эффект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финансового рычага;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эффект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производственного рычага.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Анализа динамики валюты баланса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7776864" cy="5544616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Сопоставляют данные о валюте баланса на начало и конец отчетного периода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None/>
            </a:pP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Уменьшение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абсолютной величины говорит о сокращении хозяйственной деятельности, причинами которой может быть - снижение спроса, ограничение поступления товара, задолженность аптеке и др. Причины этого нужно тщательно изучать .</a:t>
            </a:r>
          </a:p>
          <a:p>
            <a:pPr algn="just">
              <a:spcBef>
                <a:spcPts val="0"/>
              </a:spcBef>
              <a:buNone/>
            </a:pP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Увеличение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валюты баланса может быть связано с переоценкой основных фондов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, а не с развитием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7544" y="850539"/>
            <a:ext cx="7416824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современных экономических условиях деятельность каждого хозяйствующего субъекта является предметом внимания обширного круга участников рыночных отношений (организаций и лиц), заинтересованных в результате его функционирования. На основании доступной им отчетности, учетной информации указанные лица стремятся оценить финансовое положение организации. Основным инструментом для этого, как уже отмечалось, служит 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финансово-хозяйственной деятельности</a:t>
            </a:r>
            <a:r>
              <a:rPr kumimoji="0" lang="ru-RU" sz="21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 </a:t>
            </a: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помощи которого можно объективно оценить внутренние и внешние отношения анализируемого объекта: охарактеризовать его платежеспособность, эффективность и доходность деятельности, перспективы развития, а затем по его результатам принять обоснованные решения.</a:t>
            </a:r>
            <a:endParaRPr kumimoji="0" lang="ru-RU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57606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Анализа структуры пассивов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764704"/>
            <a:ext cx="7776864" cy="583264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Анализируют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собственные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Уставный капитал, прибыль) и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заемные средства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(кредиты банка, заемные средства, кредиторская задолженность), как абсолютные величины, так их соотношения в валюте баланса.</a:t>
            </a:r>
          </a:p>
          <a:p>
            <a:pPr algn="just"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Увеличение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собственных средств в валюте баланса повышает финансовую устойчивость и независимость от кредиторов.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Нужно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обратить внимание на задолженность организации перед бюджетом, внебюджетными фондами, по заработной плате сотрудникам, поставщиками.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50405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Анализ структуры активов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92696"/>
            <a:ext cx="7776864" cy="5976664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 ОС и НМА – изменение абсолютных показателей  за отчетный период (увеличение их свидетельствует о вводе новых объектов, наличие НМА – характеризует инновационную политику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организации.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анализе структуры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оборотных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средств определяют их скорость оборота, чем она выше, тем работа эффективнее, нет затоваривания и отвлечения денежных средств, уменьшается кредиторская задолженность организации.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К    оборачиваемости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это соотношение выручки от реализации к сумме оборотных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средств.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Особо обращают внимание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динамику дебиторской задолженности, высокие темпы ее роста свидетельствуют, что организация   фактически делится своими доходами с заказчиками, одновременно прибегая к кредитам банка для обеспечения собственной деятельности, а это может увеличивать ее затраты (банковские проценты) и зависимость от заемных средств.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этом нужно сделать глубокий анализ в разрезе должников, сроков погашения и перспектив возврата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долгов.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57606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Анализ ликвидности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7776864" cy="518457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Ликвидность баланса - степень покрытия обязательств организации ее активами, которая отражает скорость возврата в оборот денег, вложенных в различные виды имущества и обязательств. От того сколько времени займет этот процесс, зависит степень ликвидности. Анализ ликвидности баланса заключается в сравнении средств по активу, сгруппированных по степени их ликвидности и расположенных в порядке убывания ликвидности, с обязательствами по пассиву, сгруппированными по срокам их погашения и расположенными в порядке возрастания сроков.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136904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зависимости от степени ликвидности, то есть скорости превращения в денежные средства, активы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разделяются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следующие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группы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620689"/>
            <a:ext cx="4014152" cy="5112568"/>
          </a:xfrm>
        </p:spPr>
        <p:txBody>
          <a:bodyPr>
            <a:noAutofit/>
          </a:bodyPr>
          <a:lstStyle/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А1. Наиболее ликвидные активы. К ним относятся все статьи денежных средств предприятия и краткосрочные финансовые вложения (ценные бумаги). Данная группа рассчитывается следующим образом:</a:t>
            </a:r>
          </a:p>
          <a:p>
            <a:pPr algn="ctr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А1 = Денежные средства + Краткосрочные финансовые вложения.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А2. Быстро реализуемые активы - дебиторская задолженность, платежи по которой ожидаются в течение 12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мес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после отчетной даты.</a:t>
            </a:r>
          </a:p>
          <a:p>
            <a:pPr algn="ctr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А2 = Краткосрочная дебиторская задолженность.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A3. Медленно реализуемые активы - статьи раздела II актива баланса, включающие запасы, НДС, дебиторскую задолженность (платежи по которой ожидаются более чем через 12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мес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после отчетной даты) и прочие оборотные активы.</a:t>
            </a:r>
          </a:p>
          <a:p>
            <a:pPr algn="ctr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A3 = Запасы + Долгосрочная дебиторская задолженность + НДС + прочие оборотные активы.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А4. Трудно реализуемые активы - статьи раздела I актива баланса «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Внеоборотные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активы».</a:t>
            </a:r>
          </a:p>
          <a:p>
            <a:pPr algn="ctr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А4 =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Внеоборотные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активы.</a:t>
            </a:r>
          </a:p>
          <a:p>
            <a:pPr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692697"/>
            <a:ext cx="3849576" cy="5040560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Пассивы баланса группируются по степени срочности их оплаты.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П1. Наиболее срочные обязательства. К ним относится кредиторская задолженность.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П1 = Кредиторская задолженность.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П2. Краткосрочные пассивы - краткосрочные заемные средства, задолженность участникам по выплате доходов, прочие краткосрочные пассивы.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П2 = Краткосрочные заемные средства + Задолженность участникам по выплате доходов + + Прочие краткосрочные обязательства.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П3. Долгосрочные пассивы - статьи баланса, относящиеся к разделам IV и V, то есть долгосрочные кредиты и заемные средства, а также доходы будущих периодов, резервы предстоящих расходов и платежей.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П3 = Долгосрочные обязательства + Доходы будущих периодов + Резервы предстоящих расходов и платежей.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П4. Постоянные пассивы или устойчивые - статьи раздела III баланса «Капитал и резервы».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П4 = Капитал и резервы (собственный капитал организации).</a:t>
            </a:r>
          </a:p>
          <a:p>
            <a:endParaRPr lang="ru-RU" dirty="0"/>
          </a:p>
        </p:txBody>
      </p:sp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179512" y="5826627"/>
            <a:ext cx="784887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определения ликвидности баланса следует сопоставить итоги приведенных групп по активу и пассиву.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Бухгалтерский баланс является ликвидным, если соблюдаются следующие неравенства: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А1 ≥ П1; А2 ≥ П2; A3 ≥ П3; А4 ≤ П4.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76672"/>
            <a:ext cx="79208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Наиболее важными аналитическими коэффициентами, которые можно использовать для обобщенной оценки ликвидности организации, являются следующие коэффициенты.</a:t>
            </a:r>
          </a:p>
          <a:p>
            <a:pPr algn="jus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Коэффициент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абсолютной ликвидности (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ал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является наиболее жестким критерием ликвидности организации; показывает, какая часть краткосрочных обязательств может быть при необходимости погашена немедленно за счет имеющихся денежных средств и быстро реализуемых ценных бумаг. Нормальное значение коэффициента абсолютной ликвидности колеблется в пределах 0,2-0,3 и означает, что 20-30% краткосрочных обязательств может быть погашено предприятием сразу за счет денежных средств.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н.л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наиболее ликвидные активы;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денежные средства;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Кфв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краткосрочные финансовые вложения; Ко - краткосрочные обязательства.</a:t>
            </a:r>
          </a:p>
        </p:txBody>
      </p:sp>
      <p:pic>
        <p:nvPicPr>
          <p:cNvPr id="3" name="Рисунок 2" descr="https://www.studentlibrary.ru/cgi-bin/mb4x?usr_data=gd-image(doc,ISBN9785970452288-0012,pic_0130.jpg,-1,,00000000,)&amp;hide_Cookie=ye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365104"/>
            <a:ext cx="505777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683568" y="294966"/>
            <a:ext cx="72008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Коэффициент текущей (общей) ликвидности (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b="1" i="0" u="none" strike="noStrike" cap="none" normalizeH="0" baseline="-3000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тл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показывает, достаточно ли у организации средств, которые могут быть использованы для краткосрочных обязательств в течение определенного периода.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3489" name="Рисунок 4" descr="https://www.studentlibrary.ru/cgi-bin/mb4x?usr_data=gd-image(doc,ISBN9785970452288-0012,pic_0132.jpg,-1,,00000000,)&amp;hide_Cookie=y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412776"/>
            <a:ext cx="5057775" cy="1209675"/>
          </a:xfrm>
          <a:prstGeom prst="rect">
            <a:avLst/>
          </a:prstGeom>
          <a:noFill/>
        </p:spPr>
      </p:pic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395536" y="2734762"/>
            <a:ext cx="7632848" cy="83099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где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Олс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общая сумма ликвидных оборотных средств; Ко - краткосрочные обязательства;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Ккз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краткосрочные кредиты и займы;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кредиторская задолженность.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573016"/>
            <a:ext cx="75608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Коэффициент быстрой (промежуточной) ликвидности (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600" b="1" baseline="-25000" dirty="0" err="1" smtClean="0">
                <a:latin typeface="Times New Roman" pitchFamily="18" charset="0"/>
                <a:cs typeface="Times New Roman" pitchFamily="18" charset="0"/>
              </a:rPr>
              <a:t>бл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характеризует ту часть текущих обязательств, которая может быть погашена не только за счет наличности, но и за счет ожидаемых поступлений за отгруженную продукцию, выполненные работы или оказанные услуги.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https://www.studentlibrary.ru/cgi-bin/mb4x?usr_data=gd-image(doc,ISBN9785970452288-0012,pic_0131.jpg,-1,,00000000,)&amp;hide_Cookie=ye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4653136"/>
            <a:ext cx="50577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539552" y="5733256"/>
            <a:ext cx="74888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где </a:t>
            </a:r>
            <a:r>
              <a:rPr lang="ru-RU" sz="16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Дс</a:t>
            </a:r>
            <a:r>
              <a:rPr lang="ru-RU" sz="16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денежные средства; </a:t>
            </a:r>
            <a:r>
              <a:rPr lang="ru-RU" sz="16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Кфв</a:t>
            </a:r>
            <a:r>
              <a:rPr lang="ru-RU" sz="16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краткосрочные финансовые вложения; </a:t>
            </a:r>
            <a:r>
              <a:rPr lang="ru-RU" sz="16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Кдз</a:t>
            </a:r>
            <a:r>
              <a:rPr lang="ru-RU" sz="16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краткосрочная дебиторская задолженность; Ко - краткосрочные обязательства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792088"/>
          </a:xfrm>
        </p:spPr>
        <p:txBody>
          <a:bodyPr>
            <a:normAutofit/>
          </a:bodyPr>
          <a:lstStyle/>
          <a:p>
            <a:pPr lvl="0"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анализ финансово-хозяйственной деятельности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дает </a:t>
            </a:r>
            <a:r>
              <a:rPr lang="ru-RU" sz="20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возможность оценить</a:t>
            </a:r>
            <a:r>
              <a:rPr lang="ru-RU" sz="20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7776864" cy="5330992"/>
          </a:xfrm>
        </p:spPr>
        <p:txBody>
          <a:bodyPr>
            <a:norm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имущественное состояние предприятия;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 степень предпринимательского рынка, в частности возможность погашения обязательств перед третьими лицами;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 достаточность капитала для текущей деятельности и долгосрочных инвестиций;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 потребность в дополнительных источниках финансирования;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 способность к наращиванию капитала;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 рациональность привлечения заемных средств;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 обоснованность политики распределения прибыли и др.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323528" y="266495"/>
            <a:ext cx="7632848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современных условиях руководителей уже не устраивает обычная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констатация величины показателей отчетности, а интересует конкретное заключение о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достаточности платежных средств,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нормальных соотношений собственного и заемного капитала,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скорости оборота капитала и причинах ее изменения,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типах финансирования тех или иных видов деятельности.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Именно поэтому цифры, характеризующие объем реализации, чистую прибыль, становятся нагляднее 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сравнении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размером затраченного капитала.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Финансовое состояние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организации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 экономическая категория, отражающая состояние капитала в процессе его кругооборота и способность субъекта хозяйствования к саморазвитию на фиксированный момент времени.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процессе снабженческой, производственной, сбытовой и финансовой деятельности происходит непрерывный процесс кругооборота капитала, изменяются структура средств и источников их формирования, наличие и потребность в финансовых ресурсах и, как следствие,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финансовое состояние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организации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внешним проявлением которого выступает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платежеспособность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848872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Типы финансовой устойчивости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предприятия</a:t>
            </a:r>
            <a:endParaRPr lang="ru-RU" sz="28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7163" t="37394" r="27950" b="23387"/>
          <a:stretch>
            <a:fillRect/>
          </a:stretch>
        </p:blipFill>
        <p:spPr bwMode="auto">
          <a:xfrm>
            <a:off x="251520" y="2564904"/>
            <a:ext cx="7776864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51520" y="980728"/>
            <a:ext cx="78488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Финансовое состояние может быть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устойчивым, неустойчивым (предкризисным) и кризисным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Способность предприятия своевременно производить платежи, финансировать свою деятельность на расширенной основе, переносить непредвиденные потрясения и поддерживать свою платежеспособность в неблагоприятных обстоятельствах свидетельствует о его устойчивом финансовом состоянии, и наоборот.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395536" y="390019"/>
            <a:ext cx="7632848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обеспечения финансовой устойчивости организация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должна обладать гибкой структурой капитала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уметь организовать его движение таким образом, чтобы обеспечить постепенное превышение доходов над расходами с целью сохранения платежеспособности и создания условий для развития деятельности.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Следовательно,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финансовая устойчивость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это способность организации функционировать и развиваться, сохранять равновесие своих активов и пассивов в изменяющейся внутренней и внешней сфере, гарантирующего его постоянную платежеспособность и инвестиционную привлекательность в границах допустимого уровня риска.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Финансовое состояние организации, ее устойчивость и стабильность зависят от результатов его производственной, коммерческой и финансовой деятельности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производственный и финансовый планы успешно выполняются, то это положительно влияет на финансовое положение.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наоборот, в результате перевыполнения плана по производству и реализации продукции происходит повышение ее себестоимости, уменьшение выручки и суммы прибыли и, как следствие, ухудшение финансового состояния организации и ее платежеспособности.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323528" y="1099647"/>
            <a:ext cx="7776864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Следовательно, </a:t>
            </a:r>
            <a:r>
              <a:rPr kumimoji="0" lang="ru-RU" sz="21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устойчивое финансовое состояние </a:t>
            </a: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является счастливой случайностью, а итогом грамотного, умелого управления </a:t>
            </a:r>
            <a:r>
              <a:rPr kumimoji="0" lang="ru-RU" sz="21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всем комплексом факторов</a:t>
            </a: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определяющих результаты хозяйственной деятельности организации.</a:t>
            </a:r>
            <a:endParaRPr kumimoji="0" lang="ru-RU" sz="21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1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Устойчивое финансовое положение в сою очередь оказывает положительное влияние на выполнение производственных планов и обеспечение нужд производства необходимыми ресурсами.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1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Именно поэтому финансовая деятельность должна быть направлена на обеспечение планомерного поступления и расходования денежных ресурсов, выполнение расчетной дисциплины, дисциплины рациональных пропорций собственного и заемного капитала и наиболее эффективное его использование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20040"/>
            <a:ext cx="7848872" cy="1143000"/>
          </a:xfrm>
        </p:spPr>
        <p:txBody>
          <a:bodyPr>
            <a:normAutofit/>
          </a:bodyPr>
          <a:lstStyle/>
          <a:p>
            <a:pPr algn="just"/>
            <a:r>
              <a:rPr lang="ru-RU" sz="1800" u="sng" dirty="0" smtClean="0"/>
              <a:t>цель анализа</a:t>
            </a:r>
            <a:r>
              <a:rPr lang="ru-RU" sz="1800" i="1" dirty="0" smtClean="0"/>
              <a:t> </a:t>
            </a:r>
            <a:r>
              <a:rPr lang="ru-RU" sz="1800" dirty="0" smtClean="0"/>
              <a:t>- своевременно выявлять и устранять недостатки в финансовой деятельности и находить резервы улучшения финансового состояния предприятия и его платежеспособности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609416"/>
            <a:ext cx="7920880" cy="5131952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Задачи анализа:</a:t>
            </a:r>
            <a:endParaRPr lang="ru-RU" sz="3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основе изучения взаимосвязи между разными показателями производственной, коммерческой и финансовой деятельности дать оценку выполнения плана поступлению финансовых ресурсов и их использованию с позиции улучшения финансового состояния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организации;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прогнозировать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возможные финансовые результаты, экономическую рентабельность, исходя из различных условий хозяйственной деятельности, наличия собственных и заемных ресурсов и разработанных моделей финансового состояния при разнообразных вариантах использования ресурсов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выявлять внутренние резервы;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обосновывать экономические нормативы и бизнес-план организации;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разрабатывать конкретные мероприятия, направленные на более эффективное использование финансовых ресурсов и укрепления финансового состояния организации;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внедрять принятые управленческие решения.</a:t>
            </a:r>
          </a:p>
          <a:p>
            <a:pPr lvl="0"/>
            <a:endParaRPr lang="ru-RU" dirty="0" smtClean="0"/>
          </a:p>
          <a:p>
            <a:pPr algn="just"/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92088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Выведение </a:t>
            </a:r>
            <a:r>
              <a:rPr lang="ru-RU" sz="2800" dirty="0" smtClean="0"/>
              <a:t>результатов</a:t>
            </a:r>
            <a:br>
              <a:rPr lang="ru-RU" sz="2800" dirty="0" smtClean="0"/>
            </a:br>
            <a:r>
              <a:rPr lang="ru-RU" sz="2800" dirty="0" smtClean="0"/>
              <a:t>Виды </a:t>
            </a:r>
            <a:r>
              <a:rPr lang="ru-RU" sz="2800" dirty="0" smtClean="0"/>
              <a:t>прибыли</a:t>
            </a:r>
            <a:endParaRPr lang="ru-RU" sz="28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980728"/>
            <a:ext cx="7704855" cy="554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209</TotalTime>
  <Words>1771</Words>
  <Application>Microsoft Office PowerPoint</Application>
  <PresentationFormat>Экран (4:3)</PresentationFormat>
  <Paragraphs>171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Изящная</vt:lpstr>
      <vt:lpstr>Выведение результатов хозяйственно-финансовой деятельности аптечной организации</vt:lpstr>
      <vt:lpstr>Слайд 2</vt:lpstr>
      <vt:lpstr>анализ финансово-хозяйственной деятельности  дает возможность оценить:</vt:lpstr>
      <vt:lpstr>Слайд 4</vt:lpstr>
      <vt:lpstr>Типы финансовой устойчивости предприятия</vt:lpstr>
      <vt:lpstr>Слайд 6</vt:lpstr>
      <vt:lpstr>Слайд 7</vt:lpstr>
      <vt:lpstr>цель анализа - своевременно выявлять и устранять недостатки в финансовой деятельности и находить резервы улучшения финансового состояния предприятия и его платежеспособности</vt:lpstr>
      <vt:lpstr>Выведение результатов Виды прибыли</vt:lpstr>
      <vt:lpstr>Определения</vt:lpstr>
      <vt:lpstr>Слайд 11</vt:lpstr>
      <vt:lpstr>РАСХОДы АПТЕКИ</vt:lpstr>
      <vt:lpstr>Показатели:</vt:lpstr>
      <vt:lpstr>Слайд 14</vt:lpstr>
      <vt:lpstr>Методы анализа финансово-хозяйственной деятельности</vt:lpstr>
      <vt:lpstr>Методы анализа финансово-хозяйственной деятельности</vt:lpstr>
      <vt:lpstr>Информационной базой анализа являются</vt:lpstr>
      <vt:lpstr>Анализ финансового состояния включает следующие основные разделы:</vt:lpstr>
      <vt:lpstr>Анализа динамики валюты баланса</vt:lpstr>
      <vt:lpstr>Анализа структуры пассивов</vt:lpstr>
      <vt:lpstr>Анализ структуры активов</vt:lpstr>
      <vt:lpstr>Анализ ликвидности </vt:lpstr>
      <vt:lpstr>В зависимости от степени ликвидности, то есть скорости превращения в денежные средства, активы разделяются на следующие группы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Выведение результатов хозяйственно-финансовой деятельности аптечной организации</dc:title>
  <dc:creator>user</dc:creator>
  <cp:lastModifiedBy>user</cp:lastModifiedBy>
  <cp:revision>63</cp:revision>
  <dcterms:created xsi:type="dcterms:W3CDTF">2022-04-21T09:29:20Z</dcterms:created>
  <dcterms:modified xsi:type="dcterms:W3CDTF">2022-04-21T13:00:31Z</dcterms:modified>
</cp:coreProperties>
</file>