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59" r:id="rId16"/>
    <p:sldId id="26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 smtClean="0"/>
              <a:t>Бухгалтерская отчетность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3 курс 6 семестр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Анализ финансовых результатов деятельности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Отчет о прибылях и убытках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является важнейшим источником информации для анализа показателей рентабельности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рентабельности производства продукции, определения величины чистой прибыли, остающейся в распоряжении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других показателей.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Рентабельность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один из основных стоимостных качественных показателей эффективности производства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организации,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характеризующий уровень отдачи затрат и степень средств в процессе производства и реализации продукции (работ, услуг).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115212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Основные показатели рентабельности: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Показатели доходности продукции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7776864" cy="5400600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Рентабельность продаж (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b="1" baseline="-25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отражает удельный вес прибыли в каждом рубле выручки от продажи.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показательеще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называется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маржой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прибыли (коммерческой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маржой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aseline="-25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- прибыль от продажи;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baseline="-25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- выручка от продажи.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Рентабельность основной деятельности (Р</a:t>
            </a:r>
            <a:r>
              <a:rPr lang="ru-RU" sz="2000" b="1" baseline="-25000" dirty="0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000" baseline="-25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- чистая прибыль; З - затраты.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s://www.studentlibrary.ru/cgi-bin/mb4x?usr_data=gd-image(doc,ISBN9785970452288-0012,pic_0141.jpg,-1,,00000000,)&amp;hide_Cookie=y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285992"/>
            <a:ext cx="43434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www.studentlibrary.ru/cgi-bin/mb4x?usr_data=gd-image(doc,ISBN9785970452288-0012,pic_0142.jpg,-1,,00000000,)&amp;hide_Cookie=ye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4869160"/>
            <a:ext cx="30384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115212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Основные показатели рентабельности: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Показатели доходности имущества и его частей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7776864" cy="540060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Рентабельность всего капитала (активов)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один из синтетических показателей экономической деятельности организации в целом, который принято называть экономической рентабельностью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Это самый общий показатель, отвечающий на вопрос: сколько прибыли хозяйствующий субъект получает в расчете на 1 рубль своего имущества? От его уровня, в частности, зависит размер дивидендов на акции в акционерных обществах. В показателе рентабельности активов результат текущей деятельности анализируемого периода (прибыль) сопоставляется с имеющимися у организации основными и оборотными средствами (активами). С помощью тех же активов организация будет получать прибыль и в последующие периоды деятельности. Прибыль же является главным образом (почти на 98%) результатом от продажи продукции (работ, услуг).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чистая прибыль;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средняя стоимость активов.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s://www.studentlibrary.ru/cgi-bin/mb4x?usr_data=gd-image(doc,ISBN9785970452288-0012,pic_0143.jpg,-1,,00000000,)&amp;hide_Cookie=y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5229200"/>
            <a:ext cx="41338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Основные показатели рентабельности: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Рентабельность основных средств и прочих </a:t>
            </a:r>
            <a:r>
              <a:rPr lang="ru-RU" sz="2000" dirty="0" err="1" smtClean="0"/>
              <a:t>внеоборотных</a:t>
            </a:r>
            <a:r>
              <a:rPr lang="ru-RU" sz="2000" dirty="0" smtClean="0"/>
              <a:t> активов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7776864" cy="5400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Чистая рентабельность 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b="1" baseline="-250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показывает, сколько чистой прибыли приходится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реализованную продукцию или услугу.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чистая прибыль;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выручка от продаж.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www.studentlibrary.ru/cgi-bin/mb4x?usr_data=gd-image(doc,ISBN9785970452288-0012,pic_0144.jpg,-1,,00000000,)&amp;hide_Cookie=y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014662"/>
            <a:ext cx="39624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115212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Основные показатели рентабельности: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1800" dirty="0" smtClean="0"/>
              <a:t>Показатели доходности используемого капитала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7776864" cy="540060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Рентабельность собственного капитала 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baseline="-25000" dirty="0" err="1" smtClean="0">
                <a:latin typeface="Times New Roman" pitchFamily="18" charset="0"/>
                <a:cs typeface="Times New Roman" pitchFamily="18" charset="0"/>
              </a:rPr>
              <a:t>с.к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показывает, сколько единиц чистой прибыли заработала каждая единица, вложенная собственником организации.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чистая прибыль;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Ссск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средняя стоимость собственного капитала.</a:t>
            </a:r>
          </a:p>
          <a:p>
            <a:pPr algn="just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Рентабельность перманентного капитала 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baseline="-25000" dirty="0" err="1" smtClean="0">
                <a:latin typeface="Times New Roman" pitchFamily="18" charset="0"/>
                <a:cs typeface="Times New Roman" pitchFamily="18" charset="0"/>
              </a:rPr>
              <a:t>п.к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показывает эффективность использования капитала, вложенного в деятельность организации на длительный срок.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чистая прибыль;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Ссск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средняя стоимость собственного капитала;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Ссдо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средняя стоимость долгосрочных обязательств.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s://www.studentlibrary.ru/cgi-bin/mb4x?usr_data=gd-image(doc,ISBN9785970452288-0012,pic_0145.jpg,-1,,00000000,)&amp;hide_Cookie=y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132856"/>
            <a:ext cx="375302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www.studentlibrary.ru/cgi-bin/mb4x?usr_data=gd-image(doc,ISBN9785970452288-0012,pic_0146.jpg,-1,,00000000,)&amp;hide_Cookie=ye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4797152"/>
            <a:ext cx="50577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Синтетический учет финансовых результатов  и использования прибыли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7848872" cy="5616624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 от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реализации товаров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отражается на счете 90 «Реализация»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Выручка от реализации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ОС и НМА и расходы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связанные с их выбытием, прочие доходы и расходы  отражаются на 91  «Прочие доходы и расходы»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Результатные счета 90 и 91 ежемесячно закрываются, а результат от реализации и прочего выбытия по ним списываются на 99 счет ( КО &gt; ДО – прибыль – по К 99 «Прибыль и убытки» и наоборот ДО   &gt; КО – убыток – по Д 99.)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учета фин. рез-та  (прибыли или убытка) используется счет 99 «Прибыли и убытки»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 отражает полученную прибыль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внереализационные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доходы;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отражает  убыток от реализации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внереализационные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расходы,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Финансовый результат (прибыль/убыток) учитывается весь год нарастающим итогом.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Таким образом полученная прибыль и использованная прибыль учитываются на одном счете 99 «Прибыль и убытки». По итогам за год счет закрывается в конце года.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балансе учет неиспользованной прибыли ведется по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разделу пассива по статьям : 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Счет 84   «Не  распределенная  прибыль» где показывается 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К  не распределенная прибыль; 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Д -непокрытый убыток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556792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buNone/>
            </a:pPr>
            <a:r>
              <a:rPr lang="ru-RU" sz="2400" dirty="0" smtClean="0"/>
              <a:t>Таким образом, в основу системы анализа финансовой отчетности организаций заложен комплексный подход к анализу показателей их финансово-хозяйственной деятельности, отражающих наличие, размещение и использование финансовых ресурсов организации.</a:t>
            </a:r>
          </a:p>
          <a:p>
            <a:pPr indent="342900" algn="just">
              <a:buNone/>
            </a:pPr>
            <a:r>
              <a:rPr lang="ru-RU" sz="2400" dirty="0" smtClean="0"/>
              <a:t>В рыночных условиях аналитическая работа по изучению и прогнозированию финансового состояния организации приобретает особое значение и направлена на разработку комплекса мер, позволяющих предотвратить возможное банкротство.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Отчетность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совокупность сведений о результатах и условиях работы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определенный период, представленных потребителем учетной информации для анализа, контроля и планирования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Виды отчетности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9046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u="sng" dirty="0" smtClean="0"/>
              <a:t>Отчетность в зависимости от вида учета :</a:t>
            </a:r>
            <a:endParaRPr lang="ru-RU" dirty="0" smtClean="0"/>
          </a:p>
          <a:p>
            <a:pPr lvl="0"/>
            <a:r>
              <a:rPr lang="ru-RU" dirty="0" smtClean="0"/>
              <a:t>Оперативная.</a:t>
            </a:r>
          </a:p>
          <a:p>
            <a:pPr lvl="0"/>
            <a:r>
              <a:rPr lang="ru-RU" dirty="0" smtClean="0"/>
              <a:t>Статистическая.</a:t>
            </a:r>
          </a:p>
          <a:p>
            <a:pPr lvl="0"/>
            <a:r>
              <a:rPr lang="ru-RU" dirty="0" smtClean="0"/>
              <a:t>Бухгалтерская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Финансовая.</a:t>
            </a:r>
          </a:p>
          <a:p>
            <a:pPr lvl="0"/>
            <a:r>
              <a:rPr lang="ru-RU" dirty="0" smtClean="0"/>
              <a:t>Управленческая.</a:t>
            </a:r>
            <a:endParaRPr lang="ru-RU" dirty="0" smtClean="0"/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endParaRPr lang="ru-RU" u="sng" dirty="0" smtClean="0"/>
          </a:p>
          <a:p>
            <a:pPr algn="ctr">
              <a:buNone/>
            </a:pPr>
            <a:r>
              <a:rPr lang="ru-RU" u="sng" dirty="0" smtClean="0"/>
              <a:t>Отчетность в зависимости от календарного периода:</a:t>
            </a:r>
            <a:endParaRPr lang="ru-RU" dirty="0" smtClean="0"/>
          </a:p>
          <a:p>
            <a:pPr lvl="0"/>
            <a:r>
              <a:rPr lang="ru-RU" dirty="0" smtClean="0"/>
              <a:t>Месячная</a:t>
            </a:r>
          </a:p>
          <a:p>
            <a:pPr lvl="0"/>
            <a:r>
              <a:rPr lang="ru-RU" dirty="0" smtClean="0"/>
              <a:t>Квартальная  (промежуточные)</a:t>
            </a:r>
          </a:p>
          <a:p>
            <a:r>
              <a:rPr lang="ru-RU" dirty="0" smtClean="0"/>
              <a:t>Годовая (основной отчетный период)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Формы бухгалтерской отчетности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9416"/>
            <a:ext cx="7992888" cy="5059944"/>
          </a:xfrm>
        </p:spPr>
        <p:txBody>
          <a:bodyPr>
            <a:normAutofit fontScale="92500"/>
          </a:bodyPr>
          <a:lstStyle/>
          <a:p>
            <a:pPr lvl="0" algn="just"/>
            <a:r>
              <a:rPr lang="ru-RU" dirty="0" smtClean="0"/>
              <a:t>Форма №1 – Бухгалтерский баланс.</a:t>
            </a:r>
          </a:p>
          <a:p>
            <a:pPr lvl="0" algn="just"/>
            <a:r>
              <a:rPr lang="ru-RU" dirty="0" smtClean="0"/>
              <a:t>Форма №2 - Отчет о прибылях и убытках.</a:t>
            </a:r>
          </a:p>
          <a:p>
            <a:pPr lvl="0" algn="just"/>
            <a:r>
              <a:rPr lang="ru-RU" dirty="0" smtClean="0"/>
              <a:t>Форма №3 - Отчет об изменении капитала.</a:t>
            </a:r>
          </a:p>
          <a:p>
            <a:pPr lvl="0" algn="just"/>
            <a:r>
              <a:rPr lang="ru-RU" dirty="0" smtClean="0"/>
              <a:t>Форма №4 – Отчет о движении денежных средств.</a:t>
            </a:r>
          </a:p>
          <a:p>
            <a:pPr lvl="0" algn="just"/>
            <a:r>
              <a:rPr lang="ru-RU" dirty="0" smtClean="0"/>
              <a:t>Форма №5 - Приложение к бух. балансу (первоначальная и остаточная стоимость ОС и НМА, их износ за отчетный период – для  расчета средней стоимости имущества при исчисления налога на имущество; финансовые вложения; дебиторская и кредиторская задолженность; ИО ).</a:t>
            </a:r>
          </a:p>
          <a:p>
            <a:pPr lvl="0" algn="just"/>
            <a:r>
              <a:rPr lang="ru-RU" dirty="0" smtClean="0"/>
              <a:t>Форма №6 - Отчет о целевом использовании полученных средств.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57606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показателям, характеризующим финансовую устойчивость организации: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7920880" cy="597666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1800" b="1" dirty="0" smtClean="0"/>
              <a:t>Коэффициент капитализации (коэффициент соотношения заемных и собственных средств) (</a:t>
            </a:r>
            <a:r>
              <a:rPr lang="ru-RU" sz="1800" b="1" i="1" dirty="0" err="1" smtClean="0"/>
              <a:t>К</a:t>
            </a:r>
            <a:r>
              <a:rPr lang="ru-RU" sz="1800" b="1" baseline="-25000" dirty="0" err="1" smtClean="0"/>
              <a:t>к</a:t>
            </a:r>
            <a:r>
              <a:rPr lang="ru-RU" sz="1800" b="1" dirty="0" smtClean="0"/>
              <a:t>). </a:t>
            </a:r>
            <a:r>
              <a:rPr lang="ru-RU" sz="1800" dirty="0" smtClean="0"/>
              <a:t>Показывает, каких средств у </a:t>
            </a:r>
            <a:r>
              <a:rPr lang="ru-RU" sz="1800" dirty="0" smtClean="0"/>
              <a:t>организации </a:t>
            </a:r>
            <a:r>
              <a:rPr lang="ru-RU" sz="1800" dirty="0" smtClean="0"/>
              <a:t>больше - заемных или собственных. Он также показывает, сколько заемных средств привлекало предприятие на 1 рубль вложенных в активы собственных средств. Чем меньше величина коэффициента, тем устойчивее финансовое положение организации.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где </a:t>
            </a:r>
            <a:r>
              <a:rPr lang="ru-RU" sz="1800" dirty="0" err="1" smtClean="0"/>
              <a:t>Зк</a:t>
            </a:r>
            <a:r>
              <a:rPr lang="ru-RU" sz="1800" dirty="0" smtClean="0"/>
              <a:t> - заемный капитал; </a:t>
            </a:r>
            <a:r>
              <a:rPr lang="ru-RU" sz="1800" dirty="0" err="1" smtClean="0"/>
              <a:t>Ск</a:t>
            </a:r>
            <a:r>
              <a:rPr lang="ru-RU" sz="1800" dirty="0" smtClean="0"/>
              <a:t> - собственный капитал.</a:t>
            </a:r>
          </a:p>
          <a:p>
            <a:pPr algn="just">
              <a:buNone/>
            </a:pPr>
            <a:endParaRPr lang="ru-RU" sz="1800" b="1" dirty="0" smtClean="0"/>
          </a:p>
          <a:p>
            <a:pPr algn="just">
              <a:buNone/>
            </a:pPr>
            <a:r>
              <a:rPr lang="ru-RU" sz="1800" b="1" dirty="0" smtClean="0"/>
              <a:t>Коэффициент финансовой независимости (автономии) (</a:t>
            </a:r>
            <a:r>
              <a:rPr lang="ru-RU" sz="1800" b="1" i="1" dirty="0" err="1" smtClean="0"/>
              <a:t>К</a:t>
            </a:r>
            <a:r>
              <a:rPr lang="ru-RU" sz="1800" b="1" baseline="-25000" dirty="0" err="1" smtClean="0"/>
              <a:t>ф.н</a:t>
            </a:r>
            <a:r>
              <a:rPr lang="ru-RU" sz="1800" b="1" dirty="0" smtClean="0"/>
              <a:t>). </a:t>
            </a:r>
            <a:r>
              <a:rPr lang="ru-RU" sz="1800" dirty="0" smtClean="0"/>
              <a:t>Показывает, удельный вес собственных средств в общей сумме источников финансирования. Данный коэффициент указывает, насколько организация может уменьшить величину активов без нанесения ущерба интересам кредиторов. Чем выше значение коэффициента, тем более устойчивое финансовое положение организации.</a:t>
            </a:r>
          </a:p>
          <a:p>
            <a:pPr algn="just"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где </a:t>
            </a:r>
            <a:r>
              <a:rPr lang="ru-RU" sz="1800" dirty="0" err="1" smtClean="0"/>
              <a:t>Ск</a:t>
            </a:r>
            <a:r>
              <a:rPr lang="ru-RU" sz="1800" dirty="0" smtClean="0"/>
              <a:t> - собственный капитал; Вб - валюта баланса.</a:t>
            </a:r>
          </a:p>
          <a:p>
            <a:pPr>
              <a:buNone/>
            </a:pPr>
            <a:endParaRPr lang="ru-RU" sz="1800" dirty="0" smtClean="0"/>
          </a:p>
          <a:p>
            <a:endParaRPr lang="ru-RU" dirty="0"/>
          </a:p>
        </p:txBody>
      </p:sp>
      <p:pic>
        <p:nvPicPr>
          <p:cNvPr id="4" name="Рисунок 3" descr="https://www.studentlibrary.ru/cgi-bin/mb4x?usr_data=gd-image(doc,ISBN9785970452288-0012,pic_0133.jpg,-1,,00000000,)&amp;hide_Cookie=y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9" y="2492896"/>
            <a:ext cx="237626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www.studentlibrary.ru/cgi-bin/mb4x?usr_data=gd-image(doc,ISBN9785970452288-0012,pic_0134.jpg,-1,,00000000,)&amp;hide_Cookie=ye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5301208"/>
            <a:ext cx="235418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72008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показателям, характеризующим финансовую устойчивость организации: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7776864" cy="5832648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1900" b="1" dirty="0" smtClean="0"/>
              <a:t>Коэффициент финансирования (</a:t>
            </a:r>
            <a:r>
              <a:rPr lang="ru-RU" sz="1900" b="1" i="1" dirty="0" err="1" smtClean="0"/>
              <a:t>К</a:t>
            </a:r>
            <a:r>
              <a:rPr lang="ru-RU" sz="1900" b="1" baseline="-25000" dirty="0" err="1" smtClean="0"/>
              <a:t>ф</a:t>
            </a:r>
            <a:r>
              <a:rPr lang="ru-RU" sz="1900" b="1" dirty="0" smtClean="0"/>
              <a:t>).</a:t>
            </a:r>
            <a:r>
              <a:rPr lang="ru-RU" sz="1900" dirty="0" smtClean="0"/>
              <a:t> Показывает, какая часть деятельности организации финансируется за счет собственных, а какая - за счет заемных средств. Если величина коэффициента финансирования меньше 1 (большая часть имущества предприятия сформирована за счет заемных средств), это может свидетельствовать об опасности неплатежеспособности и нередко затрудняет возможность получения кредита.</a:t>
            </a:r>
          </a:p>
          <a:p>
            <a:pPr algn="just">
              <a:buNone/>
            </a:pPr>
            <a:endParaRPr lang="ru-RU" sz="1900" dirty="0" smtClean="0"/>
          </a:p>
          <a:p>
            <a:pPr>
              <a:buNone/>
            </a:pPr>
            <a:endParaRPr lang="ru-RU" sz="1900" dirty="0" smtClean="0"/>
          </a:p>
          <a:p>
            <a:pPr>
              <a:buNone/>
            </a:pPr>
            <a:r>
              <a:rPr lang="ru-RU" sz="1900" dirty="0" smtClean="0"/>
              <a:t>где </a:t>
            </a:r>
            <a:r>
              <a:rPr lang="ru-RU" sz="1900" dirty="0" err="1" smtClean="0"/>
              <a:t>Ск</a:t>
            </a:r>
            <a:r>
              <a:rPr lang="ru-RU" sz="1900" dirty="0" smtClean="0"/>
              <a:t> - собственный капитал; </a:t>
            </a:r>
            <a:r>
              <a:rPr lang="ru-RU" sz="1900" dirty="0" err="1" smtClean="0"/>
              <a:t>Зк</a:t>
            </a:r>
            <a:r>
              <a:rPr lang="ru-RU" sz="1900" dirty="0" smtClean="0"/>
              <a:t> - заемный капитал.</a:t>
            </a:r>
          </a:p>
          <a:p>
            <a:pPr algn="just">
              <a:buNone/>
            </a:pPr>
            <a:endParaRPr lang="ru-RU" sz="1900" b="1" dirty="0" smtClean="0"/>
          </a:p>
          <a:p>
            <a:pPr algn="just">
              <a:buNone/>
            </a:pPr>
            <a:r>
              <a:rPr lang="ru-RU" sz="1900" b="1" dirty="0" smtClean="0"/>
              <a:t>Коэффициент финансовой устойчивости (</a:t>
            </a:r>
            <a:r>
              <a:rPr lang="ru-RU" sz="1900" b="1" i="1" dirty="0" err="1" smtClean="0"/>
              <a:t>К</a:t>
            </a:r>
            <a:r>
              <a:rPr lang="ru-RU" sz="1900" b="1" baseline="-25000" dirty="0" err="1" smtClean="0"/>
              <a:t>ф.у</a:t>
            </a:r>
            <a:r>
              <a:rPr lang="ru-RU" sz="1900" b="1" dirty="0" smtClean="0"/>
              <a:t>). </a:t>
            </a:r>
            <a:r>
              <a:rPr lang="ru-RU" sz="1900" dirty="0" smtClean="0"/>
              <a:t>Показывает, какая часть актива финансируется за счет устойчивых источников, то есть долю тех источников финансирования, которые организация может использовать в своей деятельности длительное время. Если величина коэффициента колеблется в пределах 80-90% и имеет положительную тенденцию, то финансовое положение организации является устойчивым.</a:t>
            </a:r>
          </a:p>
          <a:p>
            <a:pPr>
              <a:buNone/>
            </a:pPr>
            <a:endParaRPr lang="ru-RU" sz="1900" dirty="0" smtClean="0"/>
          </a:p>
          <a:p>
            <a:pPr>
              <a:buNone/>
            </a:pPr>
            <a:endParaRPr lang="ru-RU" sz="1900" dirty="0" smtClean="0"/>
          </a:p>
          <a:p>
            <a:pPr>
              <a:buNone/>
            </a:pPr>
            <a:endParaRPr lang="ru-RU" sz="1900" dirty="0" smtClean="0"/>
          </a:p>
          <a:p>
            <a:pPr>
              <a:buNone/>
            </a:pPr>
            <a:r>
              <a:rPr lang="ru-RU" sz="1900" dirty="0" smtClean="0"/>
              <a:t>где </a:t>
            </a:r>
            <a:r>
              <a:rPr lang="ru-RU" sz="1900" dirty="0" err="1" smtClean="0"/>
              <a:t>Ск</a:t>
            </a:r>
            <a:r>
              <a:rPr lang="ru-RU" sz="1900" dirty="0" smtClean="0"/>
              <a:t> - собственный капитал; До - долгосрочные обязательства; Вб - валюта баланса.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s://www.studentlibrary.ru/cgi-bin/mb4x?usr_data=gd-image(doc,ISBN9785970452288-0012,pic_0135.jpg,-1,,00000000,)&amp;hide_Cookie=y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420889"/>
            <a:ext cx="194421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www.studentlibrary.ru/cgi-bin/mb4x?usr_data=gd-image(doc,ISBN9785970452288-0012,pic_0136.jpg,-1,,00000000,)&amp;hide_Cookie=ye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4941168"/>
            <a:ext cx="3214861" cy="868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365026"/>
            <a:ext cx="784887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Деловая активность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- это результативность работы организации относительно величины авансированных ресурсов или величины их потребления в процессе производства. Деловая активность проявляется в динамичности развития хозяйствующего субъекта, достижении им поставленных целей, а также в скорости оборота средств. Деловая активность организации в финансовом аспекте проявляется, прежде всего, в скорости оборота его средств. Анализ деловой активности заключается в исследовании уровней и динамики разнообразных финансовых коэффициентов оборачиваемости.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Ускорение оборачиваемости уменьшает потребность в средствах либо позволяет обеспечить дополнительный выпуск продукции.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результате ускорения оборота высвобождаются вещественные элементы оборотных средств, меньше требуется запасов сырья, материалов, топлива, заделов незавершенного производства, а следовательно, высвобождаются и денежные ресурсы, ранее вложенные в эти запасы и заделы. Увеличение числа оборотов достигается за счет сокращения времени производства и времени обращения. Для сокращения времени производства надо совершенствовать технологию, механизировать и автоматизировать труд. Сокращение времени обращения достигается путем развития специализации и кооперирования, ускорения перевозок, документооборота и расчетов.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43204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показатели оборачиваемости: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7848872" cy="60486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b="1" dirty="0" smtClean="0"/>
              <a:t>Коэффициент общей оборачиваемости капитала (обороты) (</a:t>
            </a:r>
            <a:r>
              <a:rPr lang="ru-RU" sz="2000" b="1" dirty="0" err="1" smtClean="0"/>
              <a:t>К</a:t>
            </a:r>
            <a:r>
              <a:rPr lang="ru-RU" sz="2000" b="1" baseline="-25000" dirty="0" err="1" smtClean="0"/>
              <a:t>о.о.к</a:t>
            </a:r>
            <a:r>
              <a:rPr lang="ru-RU" sz="2000" b="1" dirty="0" smtClean="0"/>
              <a:t>) </a:t>
            </a:r>
            <a:r>
              <a:rPr lang="ru-RU" sz="2000" dirty="0" smtClean="0"/>
              <a:t>отражает скорость оборота (количество оборотов за период) всего капитала организации. Рост коэффициента общей оборачиваемости капитала означает ускорение кругооборота средств организации или инфляционный рост, а снижение - замедление кругооборота средств организации.</a:t>
            </a:r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где </a:t>
            </a:r>
            <a:r>
              <a:rPr lang="ru-RU" sz="2000" dirty="0" err="1" smtClean="0"/>
              <a:t>В</a:t>
            </a:r>
            <a:r>
              <a:rPr lang="ru-RU" sz="2000" baseline="-25000" dirty="0" err="1" smtClean="0"/>
              <a:t>п</a:t>
            </a:r>
            <a:r>
              <a:rPr lang="ru-RU" sz="2000" dirty="0" smtClean="0"/>
              <a:t> - выручка от продажи; </a:t>
            </a:r>
            <a:r>
              <a:rPr lang="ru-RU" sz="2000" dirty="0" err="1" smtClean="0"/>
              <a:t>Сса</a:t>
            </a:r>
            <a:r>
              <a:rPr lang="ru-RU" sz="2000" dirty="0" smtClean="0"/>
              <a:t> - среднегодовая стоимость активов.</a:t>
            </a:r>
          </a:p>
          <a:p>
            <a:pPr algn="just">
              <a:buNone/>
            </a:pPr>
            <a:r>
              <a:rPr lang="ru-RU" sz="2000" b="1" dirty="0" smtClean="0"/>
              <a:t>Коэффициент оборачиваемости оборотных средств (обороты) </a:t>
            </a:r>
            <a:r>
              <a:rPr lang="ru-RU" sz="2000" b="1" i="1" dirty="0" smtClean="0"/>
              <a:t>(</a:t>
            </a:r>
            <a:r>
              <a:rPr lang="ru-RU" sz="2000" b="1" i="1" dirty="0" err="1" smtClean="0"/>
              <a:t>К</a:t>
            </a:r>
            <a:r>
              <a:rPr lang="ru-RU" sz="2000" b="1" baseline="-25000" dirty="0" err="1" smtClean="0"/>
              <a:t>о</a:t>
            </a:r>
            <a:r>
              <a:rPr lang="ru-RU" sz="2000" b="1" i="1" baseline="-25000" dirty="0" err="1" smtClean="0"/>
              <a:t>.</a:t>
            </a:r>
            <a:r>
              <a:rPr lang="ru-RU" sz="2000" b="1" baseline="-25000" dirty="0" err="1" smtClean="0"/>
              <a:t>о.с</a:t>
            </a:r>
            <a:r>
              <a:rPr lang="ru-RU" sz="2000" b="1" dirty="0" smtClean="0"/>
              <a:t>) </a:t>
            </a:r>
            <a:r>
              <a:rPr lang="ru-RU" sz="2000" dirty="0" smtClean="0"/>
              <a:t>показывает скорость оборота всех оборотных средств организации (как материальных, так и денежных).</a:t>
            </a:r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где </a:t>
            </a:r>
            <a:r>
              <a:rPr lang="ru-RU" sz="2000" dirty="0" err="1" smtClean="0"/>
              <a:t>В</a:t>
            </a:r>
            <a:r>
              <a:rPr lang="ru-RU" sz="2000" baseline="-25000" dirty="0" err="1" smtClean="0"/>
              <a:t>п</a:t>
            </a:r>
            <a:r>
              <a:rPr lang="ru-RU" sz="2000" dirty="0" smtClean="0"/>
              <a:t> - выручка от продажи; </a:t>
            </a:r>
            <a:r>
              <a:rPr lang="ru-RU" sz="2000" dirty="0" err="1" smtClean="0"/>
              <a:t>Ссоа</a:t>
            </a:r>
            <a:r>
              <a:rPr lang="ru-RU" sz="2000" dirty="0" smtClean="0"/>
              <a:t> - среднегодовая стоимость оборотных активов.</a:t>
            </a:r>
          </a:p>
          <a:p>
            <a:endParaRPr lang="ru-RU" dirty="0"/>
          </a:p>
        </p:txBody>
      </p:sp>
      <p:pic>
        <p:nvPicPr>
          <p:cNvPr id="4" name="Рисунок 3" descr="https://www.studentlibrary.ru/cgi-bin/mb4x?usr_data=gd-image(doc,ISBN9785970452288-0012,pic_0137.jpg,-1,,00000000,)&amp;hide_Cookie=y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564904"/>
            <a:ext cx="2297807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www.studentlibrary.ru/cgi-bin/mb4x?usr_data=gd-image(doc,ISBN9785970452288-0012,pic_0138.jpg,-1,,00000000,)&amp;hide_Cookie=ye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5085184"/>
            <a:ext cx="2794050" cy="710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50405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показатели оборачиваемости: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7848872" cy="59766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Фондоотдача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отношение суммы выручки от реализации к средней стоимости основных средств в течение года (то есть сколько дохода от реализации удалось «выжать» из основных средств).</a:t>
            </a: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baseline="-25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- выручка от продажи;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</a:t>
            </a:r>
            <a:r>
              <a:rPr lang="ru-RU" sz="2000" baseline="-25000" dirty="0" err="1" smtClean="0">
                <a:latin typeface="Times New Roman" pitchFamily="18" charset="0"/>
                <a:cs typeface="Times New Roman" pitchFamily="18" charset="0"/>
              </a:rPr>
              <a:t>сс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- средняя стоимость основных средств.</a:t>
            </a:r>
          </a:p>
          <a:p>
            <a:pPr algn="just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Коэффициент отдачи собственного капитала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b="1" baseline="-25000" dirty="0" err="1" smtClean="0">
                <a:latin typeface="Times New Roman" pitchFamily="18" charset="0"/>
                <a:cs typeface="Times New Roman" pitchFamily="18" charset="0"/>
              </a:rPr>
              <a:t>о.с.к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показывает скорость оборота собственного капитала (сколько рублей выручки приходится на 1 рубль вложенного собственного капитала). </a:t>
            </a: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baseline="-25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- выручка от продажи;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Ссск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средняя стоимость собственного капитала.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www.studentlibrary.ru/cgi-bin/mb4x?usr_data=gd-image(doc,ISBN9785970452288-0012,pic_0139.jpg,-1,,00000000,)&amp;hide_Cookie=y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2275" y="1700809"/>
            <a:ext cx="2113781" cy="648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www.studentlibrary.ru/cgi-bin/mb4x?usr_data=gd-image(doc,ISBN9785970452288-0012,pic_0140.jpg,-1,,00000000,)&amp;hide_Cookie=ye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4653136"/>
            <a:ext cx="3186857" cy="949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75</TotalTime>
  <Words>530</Words>
  <Application>Microsoft Office PowerPoint</Application>
  <PresentationFormat>Экран (4:3)</PresentationFormat>
  <Paragraphs>121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Бухгалтерская отчетность</vt:lpstr>
      <vt:lpstr>Отчетность</vt:lpstr>
      <vt:lpstr>Виды отчетности</vt:lpstr>
      <vt:lpstr>Формы бухгалтерской отчетности</vt:lpstr>
      <vt:lpstr>показателям, характеризующим финансовую устойчивость организации:</vt:lpstr>
      <vt:lpstr>показателям, характеризующим финансовую устойчивость организации:</vt:lpstr>
      <vt:lpstr>Слайд 7</vt:lpstr>
      <vt:lpstr>Основные показатели оборачиваемости:</vt:lpstr>
      <vt:lpstr>Основные показатели оборачиваемости:</vt:lpstr>
      <vt:lpstr>Анализ финансовых результатов деятельности</vt:lpstr>
      <vt:lpstr>Основные показатели рентабельности:  Показатели доходности продукции </vt:lpstr>
      <vt:lpstr>Основные показатели рентабельности:   Показатели доходности имущества и его частей </vt:lpstr>
      <vt:lpstr>Основные показатели рентабельности:   Рентабельность основных средств и прочих внеоборотных активов </vt:lpstr>
      <vt:lpstr>Основные показатели рентабельности:   Показатели доходности используемого капитала </vt:lpstr>
      <vt:lpstr>Синтетический учет финансовых результатов  и использования прибыли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Бухгалтерская отчетность</dc:title>
  <dc:creator>user</dc:creator>
  <cp:lastModifiedBy>Панда</cp:lastModifiedBy>
  <cp:revision>43</cp:revision>
  <dcterms:created xsi:type="dcterms:W3CDTF">2022-04-26T10:44:16Z</dcterms:created>
  <dcterms:modified xsi:type="dcterms:W3CDTF">2022-04-29T05:52:49Z</dcterms:modified>
</cp:coreProperties>
</file>