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60" r:id="rId2"/>
    <p:sldMasterId id="2147483673" r:id="rId3"/>
    <p:sldMasterId id="2147483723" r:id="rId4"/>
    <p:sldMasterId id="2147483735" r:id="rId5"/>
    <p:sldMasterId id="2147483747" r:id="rId6"/>
  </p:sldMasterIdLst>
  <p:notesMasterIdLst>
    <p:notesMasterId r:id="rId27"/>
  </p:notesMasterIdLst>
  <p:sldIdLst>
    <p:sldId id="256" r:id="rId7"/>
    <p:sldId id="301" r:id="rId8"/>
    <p:sldId id="305" r:id="rId9"/>
    <p:sldId id="306" r:id="rId10"/>
    <p:sldId id="302" r:id="rId11"/>
    <p:sldId id="303" r:id="rId12"/>
    <p:sldId id="304" r:id="rId13"/>
    <p:sldId id="265" r:id="rId14"/>
    <p:sldId id="266" r:id="rId15"/>
    <p:sldId id="288" r:id="rId16"/>
    <p:sldId id="289" r:id="rId17"/>
    <p:sldId id="290" r:id="rId18"/>
    <p:sldId id="291" r:id="rId19"/>
    <p:sldId id="292" r:id="rId20"/>
    <p:sldId id="293" r:id="rId21"/>
    <p:sldId id="296" r:id="rId22"/>
    <p:sldId id="297" r:id="rId23"/>
    <p:sldId id="298" r:id="rId24"/>
    <p:sldId id="300" r:id="rId25"/>
    <p:sldId id="29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68F12-586D-4C29-81AA-C2F8CF51B526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B037-7EE1-460F-B820-7AA53FF4A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3B037-7EE1-460F-B820-7AA53FF4AED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1A9B-D1A6-4729-A80F-161EB34CFF51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EDA2-3832-4E17-84E7-49E5A95F451D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076E-2BF2-454E-84EC-99BA5630A119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14.02.2024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8223034" cy="26289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Баланс. Типы изменений в балансе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 хозяйственных операций и их влияние на валюту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u="sng" dirty="0" smtClean="0"/>
              <a:t>1 тип</a:t>
            </a:r>
            <a:r>
              <a:rPr lang="ru-RU" dirty="0" smtClean="0"/>
              <a:t> </a:t>
            </a:r>
            <a:r>
              <a:rPr lang="ru-RU" dirty="0" err="1" smtClean="0"/>
              <a:t>хоз.операции</a:t>
            </a:r>
            <a:r>
              <a:rPr lang="ru-RU" dirty="0" smtClean="0"/>
              <a:t> – изменения идут внутри Актива баланса: на одном счете идет </a:t>
            </a:r>
            <a:r>
              <a:rPr lang="ru-RU" dirty="0" err="1" smtClean="0"/>
              <a:t>увеличеие</a:t>
            </a:r>
            <a:r>
              <a:rPr lang="ru-RU" dirty="0" smtClean="0"/>
              <a:t> </a:t>
            </a:r>
            <a:r>
              <a:rPr lang="ru-RU" dirty="0" err="1" smtClean="0"/>
              <a:t>хоз</a:t>
            </a:r>
            <a:r>
              <a:rPr lang="ru-RU" dirty="0" smtClean="0"/>
              <a:t>. средств, на другом счете на эту же сумму идет уменьшение </a:t>
            </a:r>
            <a:r>
              <a:rPr lang="ru-RU" dirty="0" err="1" smtClean="0"/>
              <a:t>хоз.средств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Это операции:</a:t>
            </a:r>
          </a:p>
          <a:p>
            <a:pPr lvl="0"/>
            <a:r>
              <a:rPr lang="ru-RU" dirty="0" smtClean="0"/>
              <a:t>получение денег из </a:t>
            </a:r>
            <a:r>
              <a:rPr lang="ru-RU" dirty="0" err="1" smtClean="0"/>
              <a:t>р</a:t>
            </a:r>
            <a:r>
              <a:rPr lang="ru-RU" dirty="0" smtClean="0"/>
              <a:t>/с в кассу на выдачу </a:t>
            </a:r>
            <a:r>
              <a:rPr lang="ru-RU" dirty="0" err="1" smtClean="0"/>
              <a:t>ЗП</a:t>
            </a:r>
            <a:r>
              <a:rPr lang="ru-RU" dirty="0" smtClean="0"/>
              <a:t> ( А/А);  </a:t>
            </a:r>
          </a:p>
          <a:p>
            <a:pPr lvl="0"/>
            <a:r>
              <a:rPr lang="ru-RU" dirty="0" smtClean="0"/>
              <a:t>Погашение дебиторской </a:t>
            </a:r>
            <a:r>
              <a:rPr lang="ru-RU" dirty="0" err="1" smtClean="0"/>
              <a:t>задолжности</a:t>
            </a:r>
            <a:r>
              <a:rPr lang="ru-RU" dirty="0" smtClean="0"/>
              <a:t> ( МО долг за полученные </a:t>
            </a:r>
            <a:r>
              <a:rPr lang="ru-RU" dirty="0" err="1" smtClean="0"/>
              <a:t>ЛП</a:t>
            </a:r>
            <a:r>
              <a:rPr lang="ru-RU" dirty="0" smtClean="0"/>
              <a:t>)</a:t>
            </a:r>
          </a:p>
          <a:p>
            <a:pPr algn="ctr">
              <a:buNone/>
            </a:pPr>
            <a:r>
              <a:rPr lang="ru-RU" dirty="0" smtClean="0"/>
              <a:t> Формула      А + </a:t>
            </a:r>
            <a:r>
              <a:rPr lang="ru-RU" dirty="0" err="1" smtClean="0"/>
              <a:t>х</a:t>
            </a:r>
            <a:r>
              <a:rPr lang="ru-RU" dirty="0" smtClean="0"/>
              <a:t> – </a:t>
            </a:r>
            <a:r>
              <a:rPr lang="ru-RU" dirty="0" err="1" smtClean="0"/>
              <a:t>х</a:t>
            </a:r>
            <a:r>
              <a:rPr lang="ru-RU" dirty="0" smtClean="0"/>
              <a:t>  =  </a:t>
            </a:r>
            <a:r>
              <a:rPr lang="ru-RU" dirty="0" err="1" smtClean="0"/>
              <a:t>П</a:t>
            </a:r>
            <a:r>
              <a:rPr lang="ru-RU" dirty="0" smtClean="0"/>
              <a:t>                    </a:t>
            </a:r>
          </a:p>
          <a:p>
            <a:pPr algn="ctr">
              <a:buNone/>
            </a:pPr>
            <a:r>
              <a:rPr lang="ru-RU" u="sng" dirty="0" smtClean="0"/>
              <a:t>Итог</a:t>
            </a:r>
            <a:r>
              <a:rPr lang="ru-RU" dirty="0" smtClean="0"/>
              <a:t> валюты баланса </a:t>
            </a:r>
            <a:r>
              <a:rPr lang="ru-RU" u="sng" dirty="0" smtClean="0"/>
              <a:t>не меняется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 хозяйственных операций и их влияние на валюту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2 тип </a:t>
            </a:r>
            <a:r>
              <a:rPr lang="ru-RU" dirty="0" err="1" smtClean="0"/>
              <a:t>хоз</a:t>
            </a:r>
            <a:r>
              <a:rPr lang="ru-RU" dirty="0" smtClean="0"/>
              <a:t>. операций – изменение идут по Пассиву баланса: на одном счете идет </a:t>
            </a:r>
            <a:r>
              <a:rPr lang="ru-RU" dirty="0" smtClean="0"/>
              <a:t>увеличение </a:t>
            </a:r>
            <a:r>
              <a:rPr lang="ru-RU" dirty="0" smtClean="0"/>
              <a:t>источников образования  </a:t>
            </a:r>
            <a:r>
              <a:rPr lang="ru-RU" dirty="0" err="1" smtClean="0"/>
              <a:t>хоз</a:t>
            </a:r>
            <a:r>
              <a:rPr lang="ru-RU" dirty="0" smtClean="0"/>
              <a:t>. ср., на другом счете на эту же сумму идет их уменьшение</a:t>
            </a:r>
          </a:p>
          <a:p>
            <a:endParaRPr lang="ru-RU" dirty="0" smtClean="0"/>
          </a:p>
          <a:p>
            <a:r>
              <a:rPr lang="ru-RU" dirty="0" smtClean="0"/>
              <a:t> Это операции: </a:t>
            </a:r>
          </a:p>
          <a:p>
            <a:r>
              <a:rPr lang="ru-RU" dirty="0" smtClean="0"/>
              <a:t> начисление премии за счет нераспределенной прибыли К 70 - Д 84</a:t>
            </a:r>
          </a:p>
          <a:p>
            <a:pPr lvl="0"/>
            <a:r>
              <a:rPr lang="ru-RU" dirty="0" smtClean="0"/>
              <a:t>удержания из </a:t>
            </a:r>
            <a:r>
              <a:rPr lang="ru-RU" dirty="0" err="1" smtClean="0"/>
              <a:t>ЗП</a:t>
            </a:r>
            <a:r>
              <a:rPr lang="ru-RU" dirty="0" smtClean="0"/>
              <a:t>-  налога на доходы физических лиц, недостачи </a:t>
            </a:r>
            <a:r>
              <a:rPr lang="ru-RU" dirty="0" err="1" smtClean="0"/>
              <a:t>ТМЦ</a:t>
            </a:r>
            <a:r>
              <a:rPr lang="ru-RU" dirty="0" smtClean="0"/>
              <a:t>, сумм кредита по заявлению сотрудника, алименты и др.</a:t>
            </a:r>
          </a:p>
          <a:p>
            <a:pPr algn="ctr">
              <a:buNone/>
            </a:pPr>
            <a:r>
              <a:rPr lang="ru-RU" dirty="0" smtClean="0"/>
              <a:t>Формула      А  =  </a:t>
            </a:r>
            <a:r>
              <a:rPr lang="ru-RU" dirty="0" err="1" smtClean="0"/>
              <a:t>П</a:t>
            </a:r>
            <a:r>
              <a:rPr lang="ru-RU" dirty="0" smtClean="0"/>
              <a:t> + </a:t>
            </a:r>
            <a:r>
              <a:rPr lang="ru-RU" dirty="0" err="1" smtClean="0"/>
              <a:t>х</a:t>
            </a:r>
            <a:r>
              <a:rPr lang="ru-RU" dirty="0" smtClean="0"/>
              <a:t> – </a:t>
            </a:r>
            <a:r>
              <a:rPr lang="ru-RU" dirty="0" err="1" smtClean="0"/>
              <a:t>х</a:t>
            </a:r>
            <a:r>
              <a:rPr lang="ru-RU" dirty="0" smtClean="0"/>
              <a:t>                   </a:t>
            </a:r>
          </a:p>
          <a:p>
            <a:pPr algn="ctr">
              <a:buNone/>
            </a:pPr>
            <a:r>
              <a:rPr lang="ru-RU" u="sng" dirty="0" smtClean="0"/>
              <a:t>Итог</a:t>
            </a:r>
            <a:r>
              <a:rPr lang="ru-RU" dirty="0" smtClean="0"/>
              <a:t> валюты баланса </a:t>
            </a:r>
            <a:r>
              <a:rPr lang="ru-RU" u="sng" dirty="0" smtClean="0"/>
              <a:t>не меняется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 хозяйственных операций и их влияние на валюту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3 тип</a:t>
            </a:r>
            <a:r>
              <a:rPr lang="ru-RU" dirty="0" smtClean="0"/>
              <a:t> </a:t>
            </a:r>
            <a:r>
              <a:rPr lang="ru-RU" dirty="0" err="1" smtClean="0"/>
              <a:t>хоз</a:t>
            </a:r>
            <a:r>
              <a:rPr lang="ru-RU" dirty="0" smtClean="0"/>
              <a:t>. операций – увеличение идет по Активу  и Пассиву баланса.</a:t>
            </a:r>
          </a:p>
          <a:p>
            <a:r>
              <a:rPr lang="ru-RU" dirty="0" smtClean="0"/>
              <a:t>Это операции: </a:t>
            </a:r>
          </a:p>
          <a:p>
            <a:pPr lvl="0"/>
            <a:r>
              <a:rPr lang="ru-RU" dirty="0" smtClean="0"/>
              <a:t>проведение начисленных  </a:t>
            </a:r>
            <a:r>
              <a:rPr lang="ru-RU" dirty="0" err="1" smtClean="0"/>
              <a:t>ЗП</a:t>
            </a:r>
            <a:r>
              <a:rPr lang="ru-RU" dirty="0" smtClean="0"/>
              <a:t> и премий по издержкам обращения аптеки</a:t>
            </a:r>
          </a:p>
          <a:p>
            <a:pPr lvl="0"/>
            <a:r>
              <a:rPr lang="ru-RU" dirty="0" smtClean="0"/>
              <a:t>начисление износа ОС, </a:t>
            </a:r>
            <a:r>
              <a:rPr lang="ru-RU" dirty="0" err="1" smtClean="0"/>
              <a:t>НМА</a:t>
            </a:r>
            <a:r>
              <a:rPr lang="ru-RU" dirty="0" smtClean="0"/>
              <a:t> и проведение по ИО</a:t>
            </a:r>
          </a:p>
          <a:p>
            <a:pPr lvl="0"/>
            <a:r>
              <a:rPr lang="ru-RU" dirty="0" smtClean="0"/>
              <a:t>получение кредита банка</a:t>
            </a:r>
          </a:p>
          <a:p>
            <a:pPr lvl="0"/>
            <a:r>
              <a:rPr lang="ru-RU" dirty="0" smtClean="0"/>
              <a:t>получение и </a:t>
            </a:r>
            <a:r>
              <a:rPr lang="ru-RU" dirty="0" err="1" smtClean="0"/>
              <a:t>оприходование</a:t>
            </a:r>
            <a:r>
              <a:rPr lang="ru-RU" dirty="0" smtClean="0"/>
              <a:t> товара </a:t>
            </a:r>
          </a:p>
          <a:p>
            <a:pPr algn="ctr">
              <a:buNone/>
            </a:pPr>
            <a:r>
              <a:rPr lang="ru-RU" dirty="0" smtClean="0"/>
              <a:t>    Формула      А + </a:t>
            </a:r>
            <a:r>
              <a:rPr lang="ru-RU" dirty="0" err="1" smtClean="0"/>
              <a:t>х</a:t>
            </a:r>
            <a:r>
              <a:rPr lang="ru-RU" dirty="0" smtClean="0"/>
              <a:t> =  </a:t>
            </a:r>
            <a:r>
              <a:rPr lang="ru-RU" dirty="0" err="1" smtClean="0"/>
              <a:t>П</a:t>
            </a:r>
            <a:r>
              <a:rPr lang="ru-RU" dirty="0" smtClean="0"/>
              <a:t> + </a:t>
            </a:r>
            <a:r>
              <a:rPr lang="ru-RU" dirty="0" err="1" smtClean="0"/>
              <a:t>х</a:t>
            </a:r>
            <a:r>
              <a:rPr lang="ru-RU" dirty="0" smtClean="0"/>
              <a:t>                   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u="sng" dirty="0" smtClean="0"/>
              <a:t>Итог</a:t>
            </a:r>
            <a:r>
              <a:rPr lang="ru-RU" dirty="0" smtClean="0"/>
              <a:t> валюты баланса </a:t>
            </a:r>
            <a:r>
              <a:rPr lang="ru-RU" u="sng" dirty="0" smtClean="0"/>
              <a:t>увеличивается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Типы  хозяйственных операций и их влияние на валюту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/>
              <a:t>4 тип</a:t>
            </a:r>
            <a:r>
              <a:rPr lang="ru-RU" dirty="0" smtClean="0"/>
              <a:t> </a:t>
            </a:r>
            <a:r>
              <a:rPr lang="ru-RU" dirty="0" err="1" smtClean="0"/>
              <a:t>хоз</a:t>
            </a:r>
            <a:r>
              <a:rPr lang="ru-RU" dirty="0" smtClean="0"/>
              <a:t>. операций – уменьшение идет по Активу  и Пассиву баланса: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Это операции: </a:t>
            </a:r>
          </a:p>
          <a:p>
            <a:pPr lvl="0"/>
            <a:r>
              <a:rPr lang="ru-RU" dirty="0" smtClean="0"/>
              <a:t>оплата кредиторской </a:t>
            </a:r>
            <a:r>
              <a:rPr lang="ru-RU" dirty="0" smtClean="0"/>
              <a:t>задолженности</a:t>
            </a:r>
            <a:endParaRPr lang="ru-RU" dirty="0" smtClean="0"/>
          </a:p>
          <a:p>
            <a:pPr lvl="0"/>
            <a:r>
              <a:rPr lang="ru-RU" dirty="0" smtClean="0"/>
              <a:t>за полученный товар перед поставщиком,</a:t>
            </a:r>
          </a:p>
          <a:p>
            <a:pPr lvl="0"/>
            <a:r>
              <a:rPr lang="ru-RU" dirty="0" smtClean="0"/>
              <a:t>перед бюджетом- налоги, </a:t>
            </a:r>
          </a:p>
          <a:p>
            <a:pPr lvl="0"/>
            <a:r>
              <a:rPr lang="ru-RU" dirty="0" smtClean="0"/>
              <a:t>работникам по </a:t>
            </a:r>
            <a:r>
              <a:rPr lang="ru-RU" dirty="0" err="1" smtClean="0"/>
              <a:t>ЗП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Формула      А - </a:t>
            </a:r>
            <a:r>
              <a:rPr lang="ru-RU" dirty="0" err="1" smtClean="0"/>
              <a:t>х</a:t>
            </a:r>
            <a:r>
              <a:rPr lang="ru-RU" dirty="0" smtClean="0"/>
              <a:t> =  П -  </a:t>
            </a:r>
            <a:r>
              <a:rPr lang="ru-RU" dirty="0" err="1" smtClean="0"/>
              <a:t>х</a:t>
            </a:r>
            <a:r>
              <a:rPr lang="ru-RU" dirty="0" smtClean="0"/>
              <a:t>                    </a:t>
            </a:r>
          </a:p>
          <a:p>
            <a:pPr algn="ctr">
              <a:buNone/>
            </a:pPr>
            <a:r>
              <a:rPr lang="ru-RU" u="sng" dirty="0" smtClean="0"/>
              <a:t>Итог</a:t>
            </a:r>
            <a:r>
              <a:rPr lang="ru-RU" dirty="0" smtClean="0"/>
              <a:t> валюты баланса </a:t>
            </a:r>
            <a:r>
              <a:rPr lang="ru-RU" u="sng" dirty="0" smtClean="0"/>
              <a:t>уменьшается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Учётная политика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это совокупность способов ведения бухгалтерского учёта данного предприятия.</a:t>
            </a:r>
          </a:p>
          <a:p>
            <a:pPr algn="just">
              <a:buNone/>
            </a:pPr>
            <a:r>
              <a:rPr lang="ru-RU" dirty="0" smtClean="0"/>
              <a:t>Руководитель и бухгалтер должны не позднее 90 дней со дня государственной регистрации организации разработать и утвердить «учётную политику предприятия».</a:t>
            </a:r>
          </a:p>
          <a:p>
            <a:pPr algn="just">
              <a:buNone/>
            </a:pPr>
            <a:r>
              <a:rPr lang="ru-RU" dirty="0" smtClean="0"/>
              <a:t>Значение учетной политики достаточно велико, она влияет на принятие управленческих решений, на формирование других организационно-распорядительных документов.</a:t>
            </a:r>
          </a:p>
          <a:p>
            <a:pPr algn="just">
              <a:buNone/>
            </a:pPr>
            <a:r>
              <a:rPr lang="ru-RU" dirty="0" smtClean="0"/>
              <a:t>При формировании ученой политики организация должна выбрать один из нескольких, допускаемых законодательством, способов ведения бухгалтерского учета.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Приказ об учетной политике можно разделить на три раздела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64360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1.1. Организация учетной работы.</a:t>
            </a:r>
          </a:p>
          <a:p>
            <a:r>
              <a:rPr lang="ru-RU" dirty="0" smtClean="0"/>
              <a:t>1.2. Учет в филиалах (обособленных подразделениях).</a:t>
            </a:r>
          </a:p>
          <a:p>
            <a:r>
              <a:rPr lang="ru-RU" dirty="0" smtClean="0"/>
              <a:t>1.3. Система и План счетов бухгалтерского учета.</a:t>
            </a:r>
          </a:p>
          <a:p>
            <a:r>
              <a:rPr lang="ru-RU" dirty="0" smtClean="0"/>
              <a:t>1.4. Форма бухгалтерского учета.</a:t>
            </a:r>
          </a:p>
          <a:p>
            <a:r>
              <a:rPr lang="ru-RU" dirty="0" smtClean="0"/>
              <a:t>1.5. Применяемые формы первичных учетных документов.</a:t>
            </a:r>
          </a:p>
          <a:p>
            <a:r>
              <a:rPr lang="ru-RU" dirty="0" smtClean="0"/>
              <a:t>1.6. Перечень лиц, имеющих право подписи первичных документов.</a:t>
            </a:r>
          </a:p>
          <a:p>
            <a:r>
              <a:rPr lang="ru-RU" dirty="0" smtClean="0"/>
              <a:t>1.7. График и правила документооборота.</a:t>
            </a:r>
          </a:p>
          <a:p>
            <a:r>
              <a:rPr lang="ru-RU" dirty="0" smtClean="0"/>
              <a:t>1.8. Номенклатура учета материально-производственных запасов. </a:t>
            </a:r>
          </a:p>
          <a:p>
            <a:r>
              <a:rPr lang="ru-RU" dirty="0" smtClean="0"/>
              <a:t>1.9. Порядок и  сроки  проведения инвентаризации  имущества  и обяза­тельств.</a:t>
            </a:r>
          </a:p>
          <a:p>
            <a:r>
              <a:rPr lang="ru-RU" b="1" dirty="0" smtClean="0"/>
              <a:t>2. Способы ведения бухгалтерского учета.</a:t>
            </a:r>
          </a:p>
          <a:p>
            <a:r>
              <a:rPr lang="ru-RU" dirty="0" smtClean="0"/>
              <a:t>2.1. Принятие к учету стоимости основных средств.</a:t>
            </a:r>
          </a:p>
          <a:p>
            <a:r>
              <a:rPr lang="ru-RU" dirty="0" smtClean="0"/>
              <a:t>2.2. Переоценка объектов основных средств.</a:t>
            </a:r>
          </a:p>
          <a:p>
            <a:r>
              <a:rPr lang="ru-RU" dirty="0" smtClean="0"/>
              <a:t>2.3. Начисление амортизации основных средств.</a:t>
            </a:r>
          </a:p>
          <a:p>
            <a:r>
              <a:rPr lang="ru-RU" dirty="0" smtClean="0"/>
              <a:t>2.4. Начисление амортизации нематериальных активов.</a:t>
            </a:r>
          </a:p>
          <a:p>
            <a:r>
              <a:rPr lang="ru-RU" dirty="0" smtClean="0"/>
              <a:t>2.5. Способы списания материально-производственных запасов (материа­лов, товаров, готовой продукции).</a:t>
            </a:r>
          </a:p>
          <a:p>
            <a:r>
              <a:rPr lang="ru-RU" dirty="0" smtClean="0"/>
              <a:t>2.6. Оценка товаров (для организаций и подразделений розничной торгов­ли).</a:t>
            </a:r>
          </a:p>
          <a:p>
            <a:r>
              <a:rPr lang="ru-RU" dirty="0" smtClean="0"/>
              <a:t>2.7. Порядок определения доходов и расходов.</a:t>
            </a:r>
          </a:p>
          <a:p>
            <a:r>
              <a:rPr lang="ru-RU" dirty="0" smtClean="0"/>
              <a:t>2.8. Перечень создаваемых резервов предстоящих расходов и платежей.</a:t>
            </a:r>
          </a:p>
          <a:p>
            <a:r>
              <a:rPr lang="ru-RU" b="1" dirty="0" smtClean="0"/>
              <a:t>3.  Порядок ведения налогового учета.</a:t>
            </a:r>
          </a:p>
          <a:p>
            <a:r>
              <a:rPr lang="ru-RU" dirty="0" smtClean="0"/>
              <a:t>3.1. Организация ведения налогового учета.</a:t>
            </a:r>
          </a:p>
          <a:p>
            <a:r>
              <a:rPr lang="ru-RU" dirty="0" smtClean="0"/>
              <a:t>3.2. Аналитические регистры налогового учета.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Учетная политика АО должна обеспечивать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50072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 </a:t>
            </a:r>
            <a:r>
              <a:rPr lang="ru-RU" b="1" dirty="0" smtClean="0"/>
              <a:t>полноту</a:t>
            </a:r>
            <a:r>
              <a:rPr lang="ru-RU" dirty="0" smtClean="0"/>
              <a:t> отражения в бухгалтерском учете всех фактов хозяйственной деятельности (требование полноты);</a:t>
            </a:r>
          </a:p>
          <a:p>
            <a:pPr algn="just"/>
            <a:r>
              <a:rPr lang="ru-RU" b="1" dirty="0" smtClean="0"/>
              <a:t>большую </a:t>
            </a:r>
            <a:r>
              <a:rPr lang="ru-RU" b="1" dirty="0" smtClean="0"/>
              <a:t>готовность к бухгалтерскому учету потерь (расходов) и пассивов</a:t>
            </a:r>
            <a:r>
              <a:rPr lang="ru-RU" dirty="0" smtClean="0"/>
              <a:t>, чем возможных доходов и активов (не допуская создания скрытых резервов) (требование осмотрительности);</a:t>
            </a:r>
          </a:p>
          <a:p>
            <a:pPr algn="just"/>
            <a:r>
              <a:rPr lang="ru-RU" b="1" dirty="0" smtClean="0"/>
              <a:t>отражение </a:t>
            </a:r>
            <a:r>
              <a:rPr lang="ru-RU" b="1" dirty="0" smtClean="0"/>
              <a:t>в бухгалтерском учете фактов хозяйственной деятельности, исходя не только из их правовой формы</a:t>
            </a:r>
            <a:r>
              <a:rPr lang="ru-RU" dirty="0" smtClean="0"/>
              <a:t>, но и из экономического содержания фактов и условий хозяйствования (требование приоритета содержания перед формой)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Учетная политика АО должна обеспечивать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• </a:t>
            </a:r>
            <a:r>
              <a:rPr lang="ru-RU" b="1" dirty="0" smtClean="0"/>
              <a:t>тождество данных </a:t>
            </a:r>
            <a:r>
              <a:rPr lang="ru-RU" dirty="0" smtClean="0"/>
              <a:t>аналитического учета оборотам и остаткам по счетам синтетического учета на первое число каждого месяца, а также показателей бухгалтерской отчетности данным синтетического и аналитического учета (требование непротиворечивости);</a:t>
            </a:r>
          </a:p>
          <a:p>
            <a:pPr algn="just">
              <a:buNone/>
            </a:pPr>
            <a:r>
              <a:rPr lang="ru-RU" dirty="0" smtClean="0"/>
              <a:t>•</a:t>
            </a:r>
            <a:r>
              <a:rPr lang="ru-RU" b="1" dirty="0" smtClean="0"/>
              <a:t> рациональное и экономное ведение </a:t>
            </a:r>
            <a:r>
              <a:rPr lang="ru-RU" dirty="0" smtClean="0"/>
              <a:t>бухгалтерского учета, исходя из условий хозяйственной деятельности и величины предприятия (требование рациональности).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42862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Учетная политика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Изменения в учетной политике предприятия могут иметь место в случае: реорганизации предприятия (слияния, разделения, присоединения); смены собственников; изменений законодательства РФ или в системе нормативного регулирования бухгалтерского учета в РФ; разработки новых способов бухгалтерского учета.</a:t>
            </a:r>
          </a:p>
          <a:p>
            <a:pPr algn="just">
              <a:buNone/>
            </a:pPr>
            <a:r>
              <a:rPr lang="ru-RU" dirty="0" smtClean="0"/>
              <a:t>Предприятие должно раскрывать избранные при формировании учетной политики способы ведения бухгалтерского учета, существенно влияющие на оценку и принятие решения пользователей бухгалтерской отчетности. Существенными признаются способы ведения бухгалтерского учета, без знания о применении которых пользователями бухгалтерской отчетности невозможна достоверная оценка имущественного финансового состояния, денежного оборота или результатов деятельности предприятия.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Учетная политика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643998" cy="60007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/>
              <a:t>Кроме того, в приказе об учетной политике следует определить, в какие сроки подразделения или работники предприятия сдают главному бухгалтеру отчеты о движении товара, материалов, тары, сметы и другую документацию; требования к этой документации; ответственность должностных лиц за несвоевременное представление и некачественную подготовку документов.</a:t>
            </a:r>
          </a:p>
          <a:p>
            <a:pPr algn="ctr">
              <a:buNone/>
            </a:pPr>
            <a:endParaRPr lang="ru-RU" sz="1600" b="1" dirty="0" smtClean="0"/>
          </a:p>
          <a:p>
            <a:pPr algn="ctr">
              <a:buNone/>
            </a:pPr>
            <a:r>
              <a:rPr lang="ru-RU" sz="1600" b="1" dirty="0" smtClean="0"/>
              <a:t>Права и обязанности главного бухгалтера. </a:t>
            </a:r>
          </a:p>
          <a:p>
            <a:pPr algn="just">
              <a:buNone/>
            </a:pPr>
            <a:r>
              <a:rPr lang="ru-RU" sz="1600" dirty="0" smtClean="0"/>
              <a:t>Главный бухгалтер обеспечивает соответствие осуществляемых хозяйственных операций законодательству РФ, контроль движения имущества и выполнения обязательств.</a:t>
            </a:r>
          </a:p>
          <a:p>
            <a:pPr algn="just">
              <a:buNone/>
            </a:pPr>
            <a:r>
              <a:rPr lang="ru-RU" sz="1600" dirty="0" smtClean="0"/>
              <a:t>Требования главного бухгалтера по документальному оформлению хозяйственных операций и представлению в бухгалтерию необходимых документов и сведений обязательны для всех рабочих организации. Без подписи главного бухгалтера денежные и расчетные, финансовые и кредитные обязательства считаются недействительными и не должны приниматься к исполнению.</a:t>
            </a:r>
          </a:p>
          <a:p>
            <a:pPr algn="just">
              <a:buNone/>
            </a:pPr>
            <a:r>
              <a:rPr lang="ru-RU" sz="1600" dirty="0" smtClean="0"/>
              <a:t>В случае разногласий между руководителем организации и главным бухгалтером по осуществлению отдельных хозяйственных операций документы по ним могут быть приняты к исполнению с письменного распоряжения руководителя организации, который несет всю полноту ответственности за последствия осуществления таких операций.</a:t>
            </a:r>
          </a:p>
          <a:p>
            <a:pPr algn="just"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Повторим !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i="1" dirty="0" smtClean="0"/>
              <a:t>Счет – </a:t>
            </a:r>
            <a:r>
              <a:rPr lang="ru-RU" dirty="0" smtClean="0"/>
              <a:t>это группировка однородных </a:t>
            </a:r>
            <a:r>
              <a:rPr lang="ru-RU" dirty="0" err="1" smtClean="0"/>
              <a:t>хоз</a:t>
            </a:r>
            <a:r>
              <a:rPr lang="ru-RU" dirty="0" smtClean="0"/>
              <a:t>. средств и процессов, а также отражение </a:t>
            </a:r>
            <a:r>
              <a:rPr lang="ru-RU" dirty="0" err="1" smtClean="0"/>
              <a:t>хоз</a:t>
            </a:r>
            <a:r>
              <a:rPr lang="ru-RU" dirty="0" smtClean="0"/>
              <a:t>. операций по ним.</a:t>
            </a:r>
          </a:p>
          <a:p>
            <a:pPr algn="just">
              <a:lnSpc>
                <a:spcPct val="150000"/>
              </a:lnSpc>
              <a:buNone/>
            </a:pPr>
            <a:r>
              <a:rPr lang="ru-RU" b="1" dirty="0" smtClean="0"/>
              <a:t>Плана счетов </a:t>
            </a:r>
            <a:r>
              <a:rPr lang="ru-RU" dirty="0" smtClean="0"/>
              <a:t>– систематизированного перечня счетов, применяемых в учете.</a:t>
            </a:r>
          </a:p>
          <a:p>
            <a:endParaRPr lang="ru-RU" dirty="0" smtClean="0"/>
          </a:p>
          <a:p>
            <a:pPr>
              <a:lnSpc>
                <a:spcPct val="160000"/>
              </a:lnSpc>
              <a:buNone/>
            </a:pPr>
            <a:r>
              <a:rPr lang="ru-RU" dirty="0" smtClean="0"/>
              <a:t>План счетов утвержден </a:t>
            </a:r>
          </a:p>
          <a:p>
            <a:pPr>
              <a:lnSpc>
                <a:spcPct val="16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Приказом Минфина РФ от 31.10.2000 N 94н (ред. от 08.11.2010) "Об утверждении Плана счетов бухгалтерского учета финансово-хозяйственной деятельности организаций и Инструкции по его применению»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Учетная политика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8647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В приказе или распоряжении руководителя об учетной политике, как правило, отражаются следующие вопросы:</a:t>
            </a:r>
          </a:p>
          <a:p>
            <a:pPr algn="just">
              <a:buNone/>
            </a:pPr>
            <a:r>
              <a:rPr lang="ru-RU" dirty="0" smtClean="0"/>
              <a:t>• стоимостный предел отнесения предметов к основным средствам или материалам;</a:t>
            </a:r>
          </a:p>
          <a:p>
            <a:pPr algn="just">
              <a:buNone/>
            </a:pPr>
            <a:r>
              <a:rPr lang="ru-RU" dirty="0" smtClean="0"/>
              <a:t>• способ начисления износа основным средствам;</a:t>
            </a:r>
          </a:p>
          <a:p>
            <a:pPr algn="just">
              <a:buNone/>
            </a:pPr>
            <a:r>
              <a:rPr lang="ru-RU" dirty="0" smtClean="0"/>
              <a:t>• порядок отнесения затрат по ремонту основных средств на себестоимость продукции (работ, услуг);</a:t>
            </a:r>
          </a:p>
          <a:p>
            <a:pPr algn="just">
              <a:buNone/>
            </a:pPr>
            <a:r>
              <a:rPr lang="ru-RU" dirty="0" smtClean="0"/>
              <a:t>• метод оценки поступающих производственных запасов;</a:t>
            </a:r>
          </a:p>
          <a:p>
            <a:pPr algn="just">
              <a:buNone/>
            </a:pPr>
            <a:r>
              <a:rPr lang="ru-RU" dirty="0" smtClean="0"/>
              <a:t>• выбор учета затрат на производство и выпуск продукции (работ, услуг);</a:t>
            </a:r>
          </a:p>
          <a:p>
            <a:pPr algn="just">
              <a:buNone/>
            </a:pPr>
            <a:r>
              <a:rPr lang="ru-RU" dirty="0" smtClean="0"/>
              <a:t>• срок погашения расходов будущих периодов;</a:t>
            </a:r>
          </a:p>
          <a:p>
            <a:pPr algn="just">
              <a:buNone/>
            </a:pPr>
            <a:r>
              <a:rPr lang="ru-RU" dirty="0" smtClean="0"/>
              <a:t>• момент реализации продукции;</a:t>
            </a:r>
          </a:p>
          <a:p>
            <a:pPr algn="just">
              <a:buNone/>
            </a:pPr>
            <a:r>
              <a:rPr lang="ru-RU" dirty="0" smtClean="0"/>
              <a:t>• перечень создаваемых фондов и резервов, порядок их формирования и </a:t>
            </a:r>
            <a:r>
              <a:rPr lang="ru-RU" dirty="0" smtClean="0"/>
              <a:t>использования.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ru-RU" b="1" dirty="0" smtClean="0"/>
              <a:t>Дебет </a:t>
            </a:r>
            <a:r>
              <a:rPr lang="ru-RU" dirty="0" smtClean="0"/>
              <a:t>– он должен, </a:t>
            </a:r>
            <a:r>
              <a:rPr lang="ru-RU" dirty="0" smtClean="0"/>
              <a:t>левая </a:t>
            </a:r>
            <a:r>
              <a:rPr lang="ru-RU" dirty="0" smtClean="0"/>
              <a:t>сторона счета.</a:t>
            </a:r>
          </a:p>
          <a:p>
            <a:r>
              <a:rPr lang="ru-RU" b="1" dirty="0" smtClean="0"/>
              <a:t>Кредит </a:t>
            </a:r>
            <a:r>
              <a:rPr lang="ru-RU" dirty="0" smtClean="0"/>
              <a:t>– он верит, правая сторона счета</a:t>
            </a:r>
          </a:p>
          <a:p>
            <a:r>
              <a:rPr lang="ru-RU" b="1" dirty="0" smtClean="0"/>
              <a:t>Дебетовый оборот (ДО) </a:t>
            </a:r>
            <a:r>
              <a:rPr lang="ru-RU" dirty="0" smtClean="0"/>
              <a:t>– итого сумм, записанных по дебету счета без начального сальдо.</a:t>
            </a:r>
          </a:p>
          <a:p>
            <a:r>
              <a:rPr lang="ru-RU" b="1" dirty="0" smtClean="0"/>
              <a:t>Кредитовый оборот (КО)</a:t>
            </a:r>
            <a:r>
              <a:rPr lang="ru-RU" dirty="0" smtClean="0"/>
              <a:t> – итого сумм, записанных по кредиту счета без начального сальдо.  </a:t>
            </a:r>
          </a:p>
          <a:p>
            <a:r>
              <a:rPr lang="ru-RU" b="1" dirty="0" smtClean="0"/>
              <a:t>Сальдо (остаток) </a:t>
            </a:r>
            <a:r>
              <a:rPr lang="ru-RU" dirty="0" smtClean="0"/>
              <a:t>– сумма остатка </a:t>
            </a:r>
            <a:r>
              <a:rPr lang="ru-RU" dirty="0" err="1" smtClean="0"/>
              <a:t>хоз.средств</a:t>
            </a:r>
            <a:r>
              <a:rPr lang="ru-RU" dirty="0" smtClean="0"/>
              <a:t> или источников, учитываемых на этом счете, определяемых в какой-то момент времени. </a:t>
            </a:r>
            <a:r>
              <a:rPr lang="ru-RU" dirty="0" err="1" smtClean="0"/>
              <a:t>Сн</a:t>
            </a:r>
            <a:r>
              <a:rPr lang="ru-RU" dirty="0" smtClean="0"/>
              <a:t> и </a:t>
            </a:r>
            <a:r>
              <a:rPr lang="ru-RU" dirty="0" err="1" smtClean="0"/>
              <a:t>Ск</a:t>
            </a:r>
            <a:endParaRPr lang="ru-RU" dirty="0" smtClean="0"/>
          </a:p>
          <a:p>
            <a:r>
              <a:rPr lang="ru-RU" b="1" dirty="0" smtClean="0"/>
              <a:t>Открытие счета </a:t>
            </a:r>
            <a:r>
              <a:rPr lang="ru-RU" dirty="0" smtClean="0"/>
              <a:t>– внесение на счет данных о </a:t>
            </a:r>
            <a:r>
              <a:rPr lang="ru-RU" dirty="0" err="1" smtClean="0"/>
              <a:t>Сн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Двойная запись,  </a:t>
            </a:r>
            <a:r>
              <a:rPr lang="ru-RU" dirty="0" smtClean="0"/>
              <a:t>как элемент способа </a:t>
            </a:r>
            <a:r>
              <a:rPr lang="ru-RU" dirty="0" err="1" smtClean="0"/>
              <a:t>БУ</a:t>
            </a:r>
            <a:r>
              <a:rPr lang="ru-RU" dirty="0" smtClean="0"/>
              <a:t>- прием , когда данные </a:t>
            </a:r>
            <a:r>
              <a:rPr lang="ru-RU" dirty="0" err="1" smtClean="0"/>
              <a:t>хоз</a:t>
            </a:r>
            <a:r>
              <a:rPr lang="ru-RU" dirty="0" smtClean="0"/>
              <a:t>. операций в денежном измерении повторяются одновременно в 2-х или нескольких счетах.</a:t>
            </a:r>
          </a:p>
          <a:p>
            <a:r>
              <a:rPr lang="ru-RU" dirty="0" smtClean="0"/>
              <a:t>Взаимодействие счетов при двойной записи - </a:t>
            </a:r>
            <a:r>
              <a:rPr lang="ru-RU" b="1" dirty="0" smtClean="0"/>
              <a:t>корреспонденция счетов</a:t>
            </a:r>
            <a:r>
              <a:rPr lang="ru-RU" i="1" u="sng" dirty="0" smtClean="0"/>
              <a:t>  </a:t>
            </a:r>
          </a:p>
          <a:p>
            <a:endParaRPr lang="ru-RU" dirty="0" smtClean="0"/>
          </a:p>
          <a:p>
            <a:r>
              <a:rPr lang="ru-RU" dirty="0" smtClean="0"/>
              <a:t>Счета </a:t>
            </a:r>
            <a:r>
              <a:rPr lang="ru-RU" smtClean="0"/>
              <a:t>взаимодействующие называются - </a:t>
            </a:r>
            <a:endParaRPr lang="ru-RU" b="1" i="1" u="sng" dirty="0" smtClean="0"/>
          </a:p>
          <a:p>
            <a:pPr>
              <a:buNone/>
            </a:pPr>
            <a:r>
              <a:rPr lang="ru-RU" b="1" dirty="0" smtClean="0"/>
              <a:t>корреспондирующие</a:t>
            </a:r>
          </a:p>
          <a:p>
            <a:endParaRPr lang="ru-RU" dirty="0" smtClean="0"/>
          </a:p>
          <a:p>
            <a:r>
              <a:rPr lang="ru-RU" dirty="0" smtClean="0"/>
              <a:t>Если в проводке участвуют 2 счета - это </a:t>
            </a:r>
            <a:r>
              <a:rPr lang="ru-RU" b="1" dirty="0" smtClean="0"/>
              <a:t>простая</a:t>
            </a:r>
            <a:r>
              <a:rPr lang="ru-RU" u="sng" dirty="0" smtClean="0"/>
              <a:t> </a:t>
            </a:r>
            <a:r>
              <a:rPr lang="ru-RU" dirty="0" smtClean="0"/>
              <a:t> проводка, если более двух - </a:t>
            </a:r>
            <a:r>
              <a:rPr lang="ru-RU" b="1" dirty="0" smtClean="0"/>
              <a:t>сложная</a:t>
            </a:r>
            <a:r>
              <a:rPr lang="ru-RU" u="sng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01038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Активный счет</a:t>
            </a:r>
            <a:br>
              <a:rPr lang="ru-RU" sz="4000" b="1" dirty="0" smtClean="0"/>
            </a:br>
            <a:r>
              <a:rPr lang="ru-RU" sz="4000" b="1" dirty="0" smtClean="0"/>
              <a:t>Счет №41 «Товары»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750887"/>
          </a:xfrm>
        </p:spPr>
        <p:txBody>
          <a:bodyPr/>
          <a:lstStyle/>
          <a:p>
            <a:r>
              <a:rPr lang="ru-RU" dirty="0" smtClean="0"/>
              <a:t>Дебет (он должен)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5286380" y="1500174"/>
            <a:ext cx="4041775" cy="750887"/>
          </a:xfrm>
        </p:spPr>
        <p:txBody>
          <a:bodyPr/>
          <a:lstStyle/>
          <a:p>
            <a:r>
              <a:rPr lang="ru-RU" dirty="0" smtClean="0"/>
              <a:t>Кредит (он верит)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785786" y="2357430"/>
            <a:ext cx="2471758" cy="2781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Сн</a:t>
            </a: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+ ДО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Ск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357686" y="2071678"/>
            <a:ext cx="4041775" cy="3763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- КО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1785918" y="4000504"/>
            <a:ext cx="47149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7" idx="2"/>
          </p:cNvCxnSpPr>
          <p:nvPr/>
        </p:nvCxnSpPr>
        <p:spPr>
          <a:xfrm flipV="1">
            <a:off x="357158" y="2251061"/>
            <a:ext cx="6950110" cy="34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Пассивный счет</a:t>
            </a:r>
            <a:br>
              <a:rPr lang="ru-RU" b="1" dirty="0" smtClean="0"/>
            </a:br>
            <a:r>
              <a:rPr lang="ru-RU" b="1" dirty="0" smtClean="0"/>
              <a:t>Счет №42 «Торговая наценка»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Дебет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Кредит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  - ДО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357554" y="2357430"/>
            <a:ext cx="4041775" cy="3763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     + КО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Ск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321571" y="4107661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357430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Активно-пассивный счет</a:t>
            </a:r>
            <a:br>
              <a:rPr lang="ru-RU" b="1" dirty="0" smtClean="0"/>
            </a:br>
            <a:r>
              <a:rPr lang="ru-RU" sz="2800" b="1" dirty="0" smtClean="0"/>
              <a:t>Счет №60 «Расчеты с поставщиками»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85729"/>
            <a:ext cx="8358246" cy="714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42844" y="142852"/>
            <a:ext cx="8685245" cy="214314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dirty="0" smtClean="0"/>
          </a:p>
          <a:p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714348" y="2285992"/>
            <a:ext cx="2714644" cy="38354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Дебет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+ ДО </a:t>
            </a:r>
            <a:r>
              <a:rPr lang="ru-RU" sz="2800" dirty="0" err="1" smtClean="0"/>
              <a:t>хоз.средства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err="1" smtClean="0"/>
              <a:t>Ск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428868"/>
            <a:ext cx="2928958" cy="35496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Кредит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+ КО источники образования </a:t>
            </a:r>
            <a:r>
              <a:rPr lang="ru-RU" sz="2800" dirty="0" err="1" smtClean="0"/>
              <a:t>хоз.средства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Ск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714480" y="3929066"/>
            <a:ext cx="43577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85720" y="2285992"/>
            <a:ext cx="650085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939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Баланс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Баланс – прием группировки и обобщенного отражения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состава имущественного комплекса, финансовых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обязательств организации и источников их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формирования в денежной оценке на определенную дату.</a:t>
            </a:r>
          </a:p>
          <a:p>
            <a:pPr lvl="0"/>
            <a:r>
              <a:rPr lang="ru-RU" sz="2400" dirty="0" smtClean="0"/>
              <a:t>Левая сторона – Актив ( содержит информацию о размещении хозяйственных средств по составу) – что я имею?</a:t>
            </a:r>
          </a:p>
          <a:p>
            <a:pPr lvl="0"/>
            <a:r>
              <a:rPr lang="ru-RU" sz="2400" dirty="0" smtClean="0"/>
              <a:t>Правая сторона - Пассив ( отражает источники образования хозяйственных средств)  - За счет чего, я имею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5720" y="0"/>
            <a:ext cx="8329642" cy="127478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Стороны баланса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85720" y="1142984"/>
            <a:ext cx="4040188" cy="639762"/>
          </a:xfrm>
        </p:spPr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</a:t>
            </a:r>
            <a:endParaRPr lang="ru-RU" dirty="0" smtClean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>
          <a:xfrm>
            <a:off x="4500562" y="1357298"/>
            <a:ext cx="4041775" cy="639762"/>
          </a:xfrm>
        </p:spPr>
        <p:txBody>
          <a:bodyPr/>
          <a:lstStyle/>
          <a:p>
            <a:pPr lvl="0"/>
            <a:r>
              <a:rPr lang="ru-RU" dirty="0" smtClean="0"/>
              <a:t>Пассив</a:t>
            </a:r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0" y="1785926"/>
            <a:ext cx="4040188" cy="3951288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Внеоборотные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активы: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-Нематериальные активы (04, 05)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-Основные средства (01, 02, 03)                                 </a:t>
            </a:r>
            <a:r>
              <a:rPr lang="ru-RU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 по разделу </a:t>
            </a:r>
            <a:r>
              <a:rPr lang="en-US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="1" i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Оборотные активы: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-МПЗ , в т.ч. : 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-сырье, материалы (10)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 товары для перепродажи (41)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-Денежные средства (50,51)</a:t>
            </a: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-Дебиторская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задолжность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-Издержки обращения (44) ….</a:t>
            </a:r>
          </a:p>
          <a:p>
            <a:pPr lvl="1">
              <a:buNone/>
            </a:pP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Итого по разделу </a:t>
            </a:r>
            <a:r>
              <a:rPr lang="en-US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b="1" i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357686" y="1714488"/>
            <a:ext cx="4041775" cy="3951288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Капитал и резервы.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-Установочный капитал (80)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-Добавочный капитал (83)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-Резервный капитал 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-Нераспределенная прибыль (99)   и т.д. </a:t>
            </a:r>
          </a:p>
          <a:p>
            <a:pPr lvl="0">
              <a:buNone/>
            </a:pP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 по разделу </a:t>
            </a:r>
            <a:r>
              <a:rPr lang="en-US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Долгосрочные обязательства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V.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Краткосрочные обязательства.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-Займы и кредиты (66) и др.кредиторская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задолжность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 по разделу </a:t>
            </a:r>
            <a:r>
              <a:rPr lang="en-US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b="1" i="1" u="sng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57356" y="6000768"/>
            <a:ext cx="4064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БАЛАНС                =            БАЛАНС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1260</Words>
  <Application>Microsoft Office PowerPoint</Application>
  <PresentationFormat>Экран (4:3)</PresentationFormat>
  <Paragraphs>188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2_Специальное оформление</vt:lpstr>
      <vt:lpstr>Специальное оформление</vt:lpstr>
      <vt:lpstr>1_Специальное оформление</vt:lpstr>
      <vt:lpstr>3_Специальное оформление</vt:lpstr>
      <vt:lpstr>Поток</vt:lpstr>
      <vt:lpstr>1_Поток</vt:lpstr>
      <vt:lpstr>  Баланс. Типы изменений в балансе</vt:lpstr>
      <vt:lpstr>Повторим !</vt:lpstr>
      <vt:lpstr>Термины:</vt:lpstr>
      <vt:lpstr>Термины:</vt:lpstr>
      <vt:lpstr>Активный счет Счет №41 «Товары»</vt:lpstr>
      <vt:lpstr>Пассивный счет Счет №42 «Торговая наценка»</vt:lpstr>
      <vt:lpstr>Активно-пассивный счет Счет №60 «Расчеты с поставщиками»</vt:lpstr>
      <vt:lpstr>Баланс</vt:lpstr>
      <vt:lpstr>Стороны баланса</vt:lpstr>
      <vt:lpstr>Типы  хозяйственных операций и их влияние на валюту баланса</vt:lpstr>
      <vt:lpstr>Типы  хозяйственных операций и их влияние на валюту баланса</vt:lpstr>
      <vt:lpstr>Типы  хозяйственных операций и их влияние на валюту баланса</vt:lpstr>
      <vt:lpstr>Типы  хозяйственных операций и их влияние на валюту баланса</vt:lpstr>
      <vt:lpstr>Учётная политика</vt:lpstr>
      <vt:lpstr>Приказ об учетной политике можно разделить на три раздела</vt:lpstr>
      <vt:lpstr>Учетная политика АО должна обеспечивать</vt:lpstr>
      <vt:lpstr>Учетная политика АО должна обеспечивать</vt:lpstr>
      <vt:lpstr>Учетная политика</vt:lpstr>
      <vt:lpstr>Учетная политика</vt:lpstr>
      <vt:lpstr>Учетная политика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бухгалтерского учета на фармацевтическом торговом предприятии</dc:title>
  <dc:creator>klass3</dc:creator>
  <cp:lastModifiedBy>Панда</cp:lastModifiedBy>
  <cp:revision>105</cp:revision>
  <dcterms:created xsi:type="dcterms:W3CDTF">2008-11-05T11:55:26Z</dcterms:created>
  <dcterms:modified xsi:type="dcterms:W3CDTF">2024-02-14T18:48:47Z</dcterms:modified>
</cp:coreProperties>
</file>