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82" r:id="rId5"/>
    <p:sldId id="258" r:id="rId6"/>
    <p:sldId id="260" r:id="rId7"/>
    <p:sldId id="283" r:id="rId8"/>
    <p:sldId id="261" r:id="rId9"/>
    <p:sldId id="259" r:id="rId10"/>
    <p:sldId id="284" r:id="rId11"/>
    <p:sldId id="262" r:id="rId12"/>
    <p:sldId id="263" r:id="rId13"/>
    <p:sldId id="264" r:id="rId14"/>
    <p:sldId id="285" r:id="rId15"/>
    <p:sldId id="265" r:id="rId16"/>
    <p:sldId id="286" r:id="rId17"/>
    <p:sldId id="266" r:id="rId18"/>
    <p:sldId id="267" r:id="rId19"/>
    <p:sldId id="289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8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796568"/>
          </a:xfrm>
        </p:spPr>
        <p:txBody>
          <a:bodyPr>
            <a:normAutofit/>
          </a:bodyPr>
          <a:lstStyle/>
          <a:p>
            <a:r>
              <a:rPr lang="ru-RU" dirty="0" smtClean="0"/>
              <a:t>Учет основных средств и нематериальных активов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715016"/>
            <a:ext cx="7772400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3 курс 6 сем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643602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первоначальная;</a:t>
            </a:r>
          </a:p>
          <a:p>
            <a:pPr lvl="0"/>
            <a:r>
              <a:rPr lang="ru-RU" dirty="0" smtClean="0"/>
              <a:t>переоцененная стоимость – это стоимость воспроизводства объектов основных средств в действующих ценах настоящего времени, которые определяются в результате их переоценки с учетом инфляции или модернизации;</a:t>
            </a:r>
          </a:p>
          <a:p>
            <a:pPr lvl="0"/>
            <a:r>
              <a:rPr lang="ru-RU" dirty="0" smtClean="0"/>
              <a:t>ликвидационная стоимость.</a:t>
            </a:r>
          </a:p>
          <a:p>
            <a:pPr lvl="0"/>
            <a:r>
              <a:rPr lang="ru-RU" u="sng" dirty="0" smtClean="0"/>
              <a:t>В балансе по разнице между первоначальной (переоцененной) стоимостью и суммой износа каждого объекта учета ОС</a:t>
            </a:r>
            <a:r>
              <a:rPr lang="ru-RU" dirty="0" smtClean="0"/>
              <a:t>. Она служит базой для начисления налога на имущества организации.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оценки основных средств: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5791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Основные средства принимаются к бухгалтерскому учету по </a:t>
            </a:r>
            <a:r>
              <a:rPr lang="ru-RU" dirty="0" smtClean="0">
                <a:solidFill>
                  <a:srgbClr val="FF0000"/>
                </a:solidFill>
              </a:rPr>
              <a:t>первоначальной стоимости</a:t>
            </a:r>
          </a:p>
          <a:p>
            <a:r>
              <a:rPr lang="ru-RU" dirty="0" smtClean="0"/>
              <a:t>Первоначальной стоимостью основных средств, приобретенных за плату, признается </a:t>
            </a:r>
            <a:r>
              <a:rPr lang="ru-RU" dirty="0" smtClean="0">
                <a:solidFill>
                  <a:srgbClr val="FF0000"/>
                </a:solidFill>
              </a:rPr>
              <a:t>сумма фактических затрат</a:t>
            </a:r>
            <a:r>
              <a:rPr lang="ru-RU" dirty="0" smtClean="0"/>
              <a:t> организации на приобретение, сооружение и изготовление, за исключением налога на добавленную стоимость и иных возмещаемых налогов (кроме случаев, предусмотренных законодательством Российской Федерации).</a:t>
            </a:r>
          </a:p>
          <a:p>
            <a:r>
              <a:rPr lang="ru-RU" dirty="0" smtClean="0"/>
              <a:t>Фактическими затратами на приобретение, сооружение и изготовление основных средств являются: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суммы, уплачиваемые в соответствии с договором поставщику (продавцу), а также суммы, уплачиваемые за доставку объекта и приведение его в состояние, пригодное для </a:t>
            </a:r>
            <a:r>
              <a:rPr lang="ru-RU" dirty="0" smtClean="0">
                <a:solidFill>
                  <a:srgbClr val="FF0000"/>
                </a:solidFill>
              </a:rPr>
              <a:t>использования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Учет ОС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Амортизация </a:t>
            </a:r>
            <a:r>
              <a:rPr lang="ru-RU" dirty="0" smtClean="0"/>
              <a:t>– процесс постепенного перенесения стоимости ОС по мере их износа на производимый продукт или услугу в целях возмещения их стоимости и накопления средств для приобретения, ремонта, восстановления объектов ОС</a:t>
            </a:r>
          </a:p>
          <a:p>
            <a:endParaRPr lang="ru-RU" dirty="0" smtClean="0"/>
          </a:p>
          <a:p>
            <a:r>
              <a:rPr lang="ru-RU" dirty="0" smtClean="0"/>
              <a:t>линейный способ;</a:t>
            </a:r>
          </a:p>
          <a:p>
            <a:r>
              <a:rPr lang="ru-RU" dirty="0" smtClean="0"/>
              <a:t>способ уменьшаемого остатка;</a:t>
            </a:r>
          </a:p>
          <a:p>
            <a:r>
              <a:rPr lang="ru-RU" dirty="0" smtClean="0"/>
              <a:t>способ списания стоимости пропорционально объему продукции (работ)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Способы начисления амортизации: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Начисление амортизационных отчислений по объекту основных средств </a:t>
            </a:r>
            <a:r>
              <a:rPr lang="ru-RU" u="sng" dirty="0" smtClean="0">
                <a:solidFill>
                  <a:srgbClr val="FF0000"/>
                </a:solidFill>
              </a:rPr>
              <a:t>начинается с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первого числа месяца, следующего за месяцем принятия этого объекта к бухгалтерскому учету</a:t>
            </a:r>
            <a:r>
              <a:rPr lang="ru-RU" dirty="0" smtClean="0"/>
              <a:t>, и производится до полного погашения стоимости этого объекта либо списания этого объекта с бухгалтерского учета.</a:t>
            </a:r>
          </a:p>
          <a:p>
            <a:r>
              <a:rPr lang="ru-RU" dirty="0" smtClean="0"/>
              <a:t>Начисление амортизационных отчислений по объекту основных средств </a:t>
            </a:r>
            <a:r>
              <a:rPr lang="ru-RU" u="sng" dirty="0" smtClean="0">
                <a:solidFill>
                  <a:srgbClr val="FF0000"/>
                </a:solidFill>
              </a:rPr>
              <a:t>прекращается</a:t>
            </a:r>
            <a:r>
              <a:rPr lang="ru-RU" dirty="0" smtClean="0">
                <a:solidFill>
                  <a:srgbClr val="FF0000"/>
                </a:solidFill>
              </a:rPr>
              <a:t> с первого числа месяца, следующего за месяцем полного погашения стоимости </a:t>
            </a:r>
            <a:r>
              <a:rPr lang="ru-RU" dirty="0" smtClean="0"/>
              <a:t>этого объекта либо списания этого объекта с бухгалтерского учета.</a:t>
            </a:r>
          </a:p>
          <a:p>
            <a:r>
              <a:rPr lang="ru-RU" dirty="0" smtClean="0"/>
              <a:t>В течение срока полезного использования объекта основных средств начисление амортизационных отчислений </a:t>
            </a:r>
            <a:r>
              <a:rPr lang="ru-RU" dirty="0" smtClean="0">
                <a:solidFill>
                  <a:srgbClr val="FF0000"/>
                </a:solidFill>
              </a:rPr>
              <a:t>не приостанавливается</a:t>
            </a:r>
            <a:r>
              <a:rPr lang="ru-RU" dirty="0" smtClean="0"/>
              <a:t>, кроме случаев перевода его по решению руководителя организации на консервацию на срок более трех месяцев, а также в период восстановления объекта, продолжительность которого превышает 12 месяцев.</a:t>
            </a:r>
          </a:p>
          <a:p>
            <a:r>
              <a:rPr lang="ru-RU" dirty="0" smtClean="0"/>
              <a:t>Начисление амортизационных отчислений по объектам основных средств производится </a:t>
            </a:r>
            <a:r>
              <a:rPr lang="ru-RU" u="sng" dirty="0" smtClean="0">
                <a:solidFill>
                  <a:srgbClr val="FF0000"/>
                </a:solidFill>
              </a:rPr>
              <a:t>независимо</a:t>
            </a:r>
            <a:r>
              <a:rPr lang="ru-RU" dirty="0" smtClean="0">
                <a:solidFill>
                  <a:srgbClr val="FF0000"/>
                </a:solidFill>
              </a:rPr>
              <a:t> от результатов деятельности организации</a:t>
            </a:r>
            <a:r>
              <a:rPr lang="ru-RU" dirty="0" smtClean="0"/>
              <a:t> в отчетном периоде и отражается в бухгалтерском учете отчетного периода, к которому оно относится.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Начисление амортизационных отчислений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64360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i="1" dirty="0" smtClean="0"/>
              <a:t>Акт ( накладная)- приемки – передачи ОС </a:t>
            </a:r>
            <a:r>
              <a:rPr lang="ru-RU" dirty="0" smtClean="0"/>
              <a:t> </a:t>
            </a:r>
            <a:r>
              <a:rPr lang="ru-RU" dirty="0" smtClean="0"/>
              <a:t>– составляется на каждый объект, в 2-х </a:t>
            </a:r>
            <a:r>
              <a:rPr lang="ru-RU" dirty="0" err="1" smtClean="0"/>
              <a:t>экз</a:t>
            </a:r>
            <a:r>
              <a:rPr lang="ru-RU" dirty="0" smtClean="0"/>
              <a:t>, с указанием времени поступления в эксплуатацию, даты изготовления, первоначальной стоимости и суммы износа). К нему прилагается техническая документация ( паспорт, инструкция по эксплуатации, гарантийный талон).</a:t>
            </a:r>
          </a:p>
          <a:p>
            <a:pPr lvl="0"/>
            <a:endParaRPr lang="ru-RU" i="1" dirty="0" smtClean="0"/>
          </a:p>
          <a:p>
            <a:pPr lvl="0"/>
            <a:r>
              <a:rPr lang="ru-RU" b="1" i="1" dirty="0" smtClean="0"/>
              <a:t>Накладная</a:t>
            </a:r>
            <a:r>
              <a:rPr lang="ru-RU" b="1" dirty="0" smtClean="0"/>
              <a:t> </a:t>
            </a:r>
            <a:r>
              <a:rPr lang="ru-RU" b="1" i="1" dirty="0" smtClean="0"/>
              <a:t>на внутреннее перемещение</a:t>
            </a:r>
            <a:r>
              <a:rPr lang="ru-RU" b="1" dirty="0" smtClean="0"/>
              <a:t> объектов  ОС </a:t>
            </a:r>
            <a:r>
              <a:rPr lang="ru-RU" dirty="0" smtClean="0"/>
              <a:t>- </a:t>
            </a:r>
            <a:r>
              <a:rPr lang="ru-RU" dirty="0" smtClean="0"/>
              <a:t>для передачи МОЛ в отделы</a:t>
            </a:r>
            <a:r>
              <a:rPr lang="ru-RU" dirty="0" smtClean="0"/>
              <a:t>.</a:t>
            </a:r>
          </a:p>
          <a:p>
            <a:pPr lvl="0"/>
            <a:endParaRPr lang="ru-RU" dirty="0" smtClean="0"/>
          </a:p>
          <a:p>
            <a:pPr lvl="0"/>
            <a:r>
              <a:rPr lang="ru-RU" b="1" i="1" dirty="0" smtClean="0"/>
              <a:t>Инвентарная карточка учета объекта </a:t>
            </a:r>
            <a:r>
              <a:rPr lang="ru-RU" b="1" i="1" dirty="0" smtClean="0"/>
              <a:t>ОС</a:t>
            </a:r>
            <a:r>
              <a:rPr lang="ru-RU" dirty="0" smtClean="0"/>
              <a:t> </a:t>
            </a:r>
            <a:r>
              <a:rPr lang="ru-RU" dirty="0" smtClean="0"/>
              <a:t>– для учета наличия и перемещения ОС внутри организации, открывается в бухгалтерии, заполняется  на основе первичных документов</a:t>
            </a:r>
          </a:p>
          <a:p>
            <a:pPr lvl="0"/>
            <a:r>
              <a:rPr lang="ru-RU" b="1" i="1" dirty="0" smtClean="0"/>
              <a:t>Инвентарная книга учета объектов ОС </a:t>
            </a:r>
            <a:r>
              <a:rPr lang="ru-RU" dirty="0" smtClean="0"/>
              <a:t> </a:t>
            </a:r>
            <a:r>
              <a:rPr lang="ru-RU" dirty="0" smtClean="0"/>
              <a:t>– в случаях малого количества объектов ОС – в аптечных организациях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 </a:t>
            </a:r>
            <a:r>
              <a:rPr lang="ru-RU" b="1" i="1" dirty="0" smtClean="0"/>
              <a:t>Акт о списании ОС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smtClean="0"/>
              <a:t>для учета и оформления списания  пришедших в негодность объектов ОС. Составляется комиссией, указывается техническое состояние объекта ОС и причина его списания в 2 экз., утверждается руководителем. Один экз. передается в бухгалтерию для внесения данных в инвентарную карточку или книгу, другой остается у лица, ответственного за сохранность ОС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МОЛ ведут учет ОС в </a:t>
            </a:r>
            <a:r>
              <a:rPr lang="ru-RU" b="1" i="1" dirty="0" smtClean="0"/>
              <a:t>Инвентарном списке ОС  </a:t>
            </a:r>
            <a:r>
              <a:rPr lang="ru-RU" dirty="0" smtClean="0"/>
              <a:t>(по месту нахождения и эксплуатации ОС). В конце месяца МОЛ составляет отчет о движении ОС.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8581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Документальное оформление движения объектов ОС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Стоимость объекта основных средств, который выбывает или не способен приносить организации экономические выгоды (доход) в будущем, подлежит списанию с бухгалтерского учета.</a:t>
            </a:r>
          </a:p>
          <a:p>
            <a:r>
              <a:rPr lang="ru-RU" dirty="0" smtClean="0"/>
              <a:t>Выбытие объекта основных средств имеет место в случае: продажи; прекращения использования вследствие </a:t>
            </a:r>
            <a:r>
              <a:rPr lang="ru-RU" b="1" dirty="0" smtClean="0"/>
              <a:t>морального или физического износа</a:t>
            </a:r>
            <a:r>
              <a:rPr lang="ru-RU" dirty="0" smtClean="0"/>
              <a:t>; ликвидации при аварии, стихийном бедствии и иной чрезвычайной ситуации; передачи в виде вклада в уставный (складочный) капитал другой организации, паевой фонд; передачи по договору мены, дарения; внесения в счет вклада по договору о совместной деятельности; выявления недостачи или порчи активов при их инвентаризации; частичной ликвидации при выполнении работ по реконструкции; в иных случаях.</a:t>
            </a:r>
          </a:p>
          <a:p>
            <a:r>
              <a:rPr lang="ru-RU" dirty="0" smtClean="0"/>
              <a:t>Если списание объекта основных средств производится в результате его продажи, то выручка от продажи принимается к бухгалтерскому учету в сумме, согласованной сторонами в договоре.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/>
            <a:r>
              <a:rPr lang="ru-RU" dirty="0" smtClean="0"/>
              <a:t>Выбытие ОС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 err="1" smtClean="0"/>
              <a:t>Сч</a:t>
            </a:r>
            <a:r>
              <a:rPr lang="ru-RU" b="1" u="sng" dirty="0" smtClean="0"/>
              <a:t>. 01 «ОС» </a:t>
            </a:r>
            <a:r>
              <a:rPr lang="ru-RU" dirty="0" smtClean="0"/>
              <a:t>предназначен для обобщения информации о наличии о наличии и движении ОС организации. Счет активный. Сальдо дебетовое. </a:t>
            </a:r>
          </a:p>
          <a:p>
            <a:r>
              <a:rPr lang="ru-RU" dirty="0" smtClean="0"/>
              <a:t>По ДО отражается принятие к БУ ОС по </a:t>
            </a:r>
            <a:r>
              <a:rPr lang="ru-RU" i="1" u="sng" dirty="0" smtClean="0"/>
              <a:t>первоначальной  </a:t>
            </a:r>
            <a:r>
              <a:rPr lang="ru-RU" dirty="0" smtClean="0"/>
              <a:t>стоимости.  </a:t>
            </a:r>
          </a:p>
          <a:p>
            <a:r>
              <a:rPr lang="ru-RU" dirty="0" smtClean="0"/>
              <a:t>По  КО отражается выбытие ОС (продажа, </a:t>
            </a:r>
            <a:r>
              <a:rPr lang="ru-RU" dirty="0" err="1" smtClean="0"/>
              <a:t>безвозм</a:t>
            </a:r>
            <a:r>
              <a:rPr lang="ru-RU" dirty="0" smtClean="0"/>
              <a:t>. передача, списание). </a:t>
            </a:r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  <a:p>
            <a:r>
              <a:rPr lang="ru-RU" dirty="0" smtClean="0"/>
              <a:t>По окончанию процедуры выбытия     остаточная стоимость ОС списывается по К </a:t>
            </a:r>
            <a:r>
              <a:rPr lang="ru-RU" dirty="0" err="1" smtClean="0"/>
              <a:t>сч</a:t>
            </a:r>
            <a:r>
              <a:rPr lang="ru-RU" dirty="0" smtClean="0"/>
              <a:t>. 01 «ОС» в корреспонденции со счетом 91. </a:t>
            </a:r>
          </a:p>
          <a:p>
            <a:r>
              <a:rPr lang="ru-RU" dirty="0" smtClean="0"/>
              <a:t>Д </a:t>
            </a:r>
            <a:r>
              <a:rPr lang="ru-RU" dirty="0" err="1" smtClean="0"/>
              <a:t>сч</a:t>
            </a:r>
            <a:r>
              <a:rPr lang="ru-RU" dirty="0" smtClean="0"/>
              <a:t>    99 «Прибыли и убытки»  (убыток)</a:t>
            </a:r>
          </a:p>
          <a:p>
            <a:r>
              <a:rPr lang="ru-RU" dirty="0" smtClean="0"/>
              <a:t>К </a:t>
            </a:r>
            <a:r>
              <a:rPr lang="ru-RU" dirty="0" err="1" smtClean="0"/>
              <a:t>сч</a:t>
            </a:r>
            <a:r>
              <a:rPr lang="ru-RU" dirty="0" smtClean="0"/>
              <a:t>. 91 «Прочие доходы и расходы»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 </a:t>
            </a:r>
            <a:r>
              <a:rPr lang="ru-RU" dirty="0" err="1" smtClean="0"/>
              <a:t>сч</a:t>
            </a:r>
            <a:r>
              <a:rPr lang="ru-RU" dirty="0" smtClean="0"/>
              <a:t>. 91   «Прочие доходы и расходы»  операции по счету, таким образом, закрываются.</a:t>
            </a:r>
          </a:p>
          <a:p>
            <a:pPr>
              <a:buNone/>
            </a:pPr>
            <a:r>
              <a:rPr lang="ru-RU" dirty="0" smtClean="0"/>
              <a:t>Счет 04  « </a:t>
            </a:r>
            <a:r>
              <a:rPr lang="ru-RU" dirty="0" err="1" smtClean="0"/>
              <a:t>Аммортизация</a:t>
            </a:r>
            <a:r>
              <a:rPr lang="ru-RU" dirty="0" smtClean="0"/>
              <a:t> ОС» - </a:t>
            </a:r>
            <a:r>
              <a:rPr lang="ru-RU" dirty="0" err="1" smtClean="0"/>
              <a:t>контрактивный</a:t>
            </a:r>
            <a:r>
              <a:rPr lang="ru-RU" dirty="0" smtClean="0"/>
              <a:t> (пассивный счет, расположен в Активе баланса), в валюте баланса остаточная  стоимость ОС.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Синтетический учет 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000108"/>
            <a:ext cx="8715436" cy="55721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а) </a:t>
            </a:r>
            <a:r>
              <a:rPr lang="ru-RU" dirty="0" smtClean="0">
                <a:solidFill>
                  <a:srgbClr val="FF0000"/>
                </a:solidFill>
              </a:rPr>
              <a:t>не имеет </a:t>
            </a:r>
            <a:r>
              <a:rPr lang="ru-RU" dirty="0" smtClean="0"/>
              <a:t>материально-вещественной формы;</a:t>
            </a:r>
          </a:p>
          <a:p>
            <a:r>
              <a:rPr lang="ru-RU" dirty="0" smtClean="0"/>
              <a:t>б) предназначен для использования организацией в ходе обычной деятельности </a:t>
            </a:r>
            <a:r>
              <a:rPr lang="ru-RU" dirty="0" smtClean="0">
                <a:solidFill>
                  <a:srgbClr val="FF0000"/>
                </a:solidFill>
              </a:rPr>
              <a:t>при производстве и (или) продаже ею продукции (товаров), при выполнении работ или оказании услуг</a:t>
            </a:r>
            <a:r>
              <a:rPr lang="ru-RU" dirty="0" smtClean="0"/>
              <a:t>, для предоставления за плату во временное пользование, для управленческих нужд либо для использования в деятельности некоммерческой организации, направленной на достижение целей, ради которых она создана;</a:t>
            </a:r>
          </a:p>
          <a:p>
            <a:r>
              <a:rPr lang="ru-RU" dirty="0" smtClean="0"/>
              <a:t>в) предназначен для использования организацией в течение периода </a:t>
            </a:r>
            <a:r>
              <a:rPr lang="ru-RU" dirty="0" smtClean="0">
                <a:solidFill>
                  <a:srgbClr val="FF0000"/>
                </a:solidFill>
              </a:rPr>
              <a:t>более 12 месяцев </a:t>
            </a:r>
            <a:r>
              <a:rPr lang="ru-RU" dirty="0" smtClean="0"/>
              <a:t>или обычного операционного цикла, превышающего 12 месяцев;</a:t>
            </a:r>
          </a:p>
          <a:p>
            <a:r>
              <a:rPr lang="ru-RU" dirty="0" smtClean="0"/>
              <a:t>г) способен приносить организации </a:t>
            </a:r>
            <a:r>
              <a:rPr lang="ru-RU" dirty="0" smtClean="0">
                <a:solidFill>
                  <a:srgbClr val="FF0000"/>
                </a:solidFill>
              </a:rPr>
              <a:t>экономические выгоды (доход)</a:t>
            </a:r>
            <a:r>
              <a:rPr lang="ru-RU" dirty="0" smtClean="0"/>
              <a:t> в будущем (обеспечить достижение некоммерческой организацией целей, ради которых она создана), на получение которых организация имеет право (в частности, в отношении такого актива у организации при его приобретении (создании) возникли исключительные права, права в соответствии с лицензионными договорами либо иными документами, подтверждающими существование права на такой актив) и доступ иных лиц к которым организация способна ограничить;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может быть </a:t>
            </a:r>
            <a:r>
              <a:rPr lang="ru-RU" dirty="0" smtClean="0">
                <a:solidFill>
                  <a:srgbClr val="FF0000"/>
                </a:solidFill>
              </a:rPr>
              <a:t>выделен (идентифицирован) из других активов или отделен от них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Условия принятия у бухгалтерскому учету в </a:t>
            </a:r>
            <a:r>
              <a:rPr lang="ru-RU" sz="2800" dirty="0" err="1" smtClean="0"/>
              <a:t>качесте</a:t>
            </a:r>
            <a:r>
              <a:rPr lang="ru-RU" sz="2800" dirty="0" smtClean="0"/>
              <a:t> НМА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600" dirty="0" smtClean="0"/>
              <a:t>а) результаты </a:t>
            </a:r>
            <a:r>
              <a:rPr lang="ru-RU" sz="4600" dirty="0" smtClean="0"/>
              <a:t>интеллектуальной деятельности</a:t>
            </a:r>
            <a:r>
              <a:rPr lang="ru-RU" sz="4600" dirty="0" smtClean="0"/>
              <a:t>;</a:t>
            </a:r>
          </a:p>
          <a:p>
            <a:pPr>
              <a:buNone/>
            </a:pPr>
            <a:r>
              <a:rPr lang="ru-RU" sz="4600" dirty="0" smtClean="0"/>
              <a:t>б) средства индивидуализации юридического лица, товаров, работ, услуг и предприятий (далее - средства индивидуализации);</a:t>
            </a:r>
          </a:p>
          <a:p>
            <a:pPr>
              <a:buNone/>
            </a:pPr>
            <a:r>
              <a:rPr lang="ru-RU" sz="4600" dirty="0" smtClean="0"/>
              <a:t>в) разрешения (лицензии) на осуществление отдельных видов деятельности</a:t>
            </a:r>
            <a:r>
              <a:rPr lang="ru-RU" sz="4600" dirty="0" smtClean="0"/>
              <a:t>.</a:t>
            </a:r>
          </a:p>
          <a:p>
            <a:pPr>
              <a:buNone/>
            </a:pPr>
            <a:endParaRPr lang="ru-RU" sz="4600" dirty="0" smtClean="0"/>
          </a:p>
          <a:p>
            <a:pPr>
              <a:buNone/>
            </a:pPr>
            <a:r>
              <a:rPr lang="ru-RU" sz="4600" b="1" dirty="0" smtClean="0"/>
              <a:t>Средства индивидуализации</a:t>
            </a:r>
            <a:r>
              <a:rPr lang="ru-RU" sz="4600" dirty="0" smtClean="0"/>
              <a:t> — это определенные условные обозначения (изобразительные, звуковые и другие), при помощи которых юридическое лицо </a:t>
            </a:r>
            <a:r>
              <a:rPr lang="ru-RU" sz="4600" dirty="0" smtClean="0"/>
              <a:t>выделяется </a:t>
            </a:r>
            <a:r>
              <a:rPr lang="ru-RU" sz="4600" dirty="0" smtClean="0"/>
              <a:t>среди множества остальных</a:t>
            </a:r>
            <a:r>
              <a:rPr lang="ru-RU" sz="4600" dirty="0" smtClean="0"/>
              <a:t>.</a:t>
            </a:r>
          </a:p>
          <a:p>
            <a:pPr>
              <a:buNone/>
            </a:pPr>
            <a:endParaRPr lang="ru-RU" sz="4600" dirty="0" smtClean="0"/>
          </a:p>
          <a:p>
            <a:pPr algn="ctr"/>
            <a:r>
              <a:rPr lang="ru-RU" sz="4600" dirty="0" smtClean="0"/>
              <a:t>фирменное </a:t>
            </a:r>
            <a:r>
              <a:rPr lang="ru-RU" sz="4600" dirty="0" smtClean="0"/>
              <a:t>наименование юридического лица</a:t>
            </a:r>
            <a:r>
              <a:rPr lang="ru-RU" sz="4600" smtClean="0"/>
              <a:t>; </a:t>
            </a:r>
            <a:r>
              <a:rPr lang="ru-RU" sz="4600" smtClean="0"/>
              <a:t>знаки </a:t>
            </a:r>
            <a:r>
              <a:rPr lang="ru-RU" sz="4600" dirty="0" smtClean="0"/>
              <a:t>обслуживания; географическое указание и наименование места происхождения товара; коммерческие обозначения.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НМА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dirty="0" smtClean="0"/>
              <a:t>Для </a:t>
            </a:r>
            <a:r>
              <a:rPr lang="ru-RU" sz="2800" dirty="0" smtClean="0"/>
              <a:t>целей бухгалтерского учета нематериальные активы подлежат классификации </a:t>
            </a:r>
            <a:r>
              <a:rPr lang="ru-RU" sz="2800" b="1" dirty="0" smtClean="0"/>
              <a:t>по </a:t>
            </a:r>
            <a:r>
              <a:rPr lang="ru-RU" sz="2800" b="1" dirty="0" smtClean="0"/>
              <a:t>видам:</a:t>
            </a:r>
          </a:p>
          <a:p>
            <a:pPr>
              <a:buNone/>
            </a:pPr>
            <a:endParaRPr lang="ru-RU" sz="2800" b="1" dirty="0" smtClean="0"/>
          </a:p>
          <a:p>
            <a:r>
              <a:rPr lang="ru-RU" sz="2800" dirty="0" smtClean="0"/>
              <a:t>произведения </a:t>
            </a:r>
            <a:r>
              <a:rPr lang="ru-RU" sz="2800" dirty="0" smtClean="0"/>
              <a:t>науки, литературы и искусства; </a:t>
            </a:r>
            <a:endParaRPr lang="ru-RU" sz="2800" dirty="0" smtClean="0"/>
          </a:p>
          <a:p>
            <a:r>
              <a:rPr lang="ru-RU" sz="2800" dirty="0" smtClean="0"/>
              <a:t>программы </a:t>
            </a:r>
            <a:r>
              <a:rPr lang="ru-RU" sz="2800" dirty="0" smtClean="0"/>
              <a:t>для электронных вычислительных машин (программы ЭВМ</a:t>
            </a:r>
            <a:r>
              <a:rPr lang="ru-RU" sz="2800" dirty="0" smtClean="0"/>
              <a:t>);</a:t>
            </a:r>
          </a:p>
          <a:p>
            <a:r>
              <a:rPr lang="ru-RU" sz="2800" dirty="0" smtClean="0"/>
              <a:t> </a:t>
            </a:r>
            <a:r>
              <a:rPr lang="ru-RU" sz="2800" dirty="0" smtClean="0"/>
              <a:t>базы данных; </a:t>
            </a:r>
            <a:endParaRPr lang="ru-RU" sz="2800" dirty="0" smtClean="0"/>
          </a:p>
          <a:p>
            <a:r>
              <a:rPr lang="ru-RU" sz="2800" dirty="0" smtClean="0"/>
              <a:t>изобретения</a:t>
            </a:r>
            <a:r>
              <a:rPr lang="ru-RU" sz="2800" dirty="0" smtClean="0"/>
              <a:t>; </a:t>
            </a:r>
            <a:endParaRPr lang="ru-RU" sz="2800" dirty="0" smtClean="0"/>
          </a:p>
          <a:p>
            <a:r>
              <a:rPr lang="ru-RU" sz="2800" dirty="0" smtClean="0"/>
              <a:t>полезные </a:t>
            </a:r>
            <a:r>
              <a:rPr lang="ru-RU" sz="2800" dirty="0" smtClean="0"/>
              <a:t>модели; </a:t>
            </a:r>
            <a:endParaRPr lang="ru-RU" sz="2800" dirty="0" smtClean="0"/>
          </a:p>
          <a:p>
            <a:r>
              <a:rPr lang="ru-RU" sz="2800" dirty="0" smtClean="0"/>
              <a:t>промышленные </a:t>
            </a:r>
            <a:r>
              <a:rPr lang="ru-RU" sz="2800" dirty="0" smtClean="0"/>
              <a:t>образцы; </a:t>
            </a:r>
            <a:endParaRPr lang="ru-RU" sz="2800" dirty="0" smtClean="0"/>
          </a:p>
          <a:p>
            <a:r>
              <a:rPr lang="ru-RU" sz="2800" dirty="0" smtClean="0"/>
              <a:t>секреты </a:t>
            </a:r>
            <a:r>
              <a:rPr lang="ru-RU" sz="2800" dirty="0" smtClean="0"/>
              <a:t>производства (ноу-хау</a:t>
            </a:r>
            <a:r>
              <a:rPr lang="ru-RU" sz="2800" dirty="0" smtClean="0"/>
              <a:t>);</a:t>
            </a:r>
          </a:p>
          <a:p>
            <a:r>
              <a:rPr lang="ru-RU" sz="2800" dirty="0" smtClean="0"/>
              <a:t> </a:t>
            </a:r>
            <a:r>
              <a:rPr lang="ru-RU" sz="2800" dirty="0" smtClean="0"/>
              <a:t>селекционные достижения; </a:t>
            </a:r>
            <a:endParaRPr lang="ru-RU" sz="2800" dirty="0" smtClean="0"/>
          </a:p>
          <a:p>
            <a:r>
              <a:rPr lang="ru-RU" sz="2800" dirty="0" smtClean="0"/>
              <a:t>лицензии </a:t>
            </a:r>
            <a:r>
              <a:rPr lang="ru-RU" sz="2800" dirty="0" smtClean="0"/>
              <a:t>и </a:t>
            </a:r>
            <a:r>
              <a:rPr lang="ru-RU" sz="2800" dirty="0" smtClean="0"/>
              <a:t>разрешения.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НМА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50059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Приказ Минфина РФ от 17 сентября 2020 г. N 204н  ОБ УТВЕРЖДЕНИИ ФЕДЕРАЛЬНЫХ  СТАНДАРТОВ БУХГАЛТЕРСКОГО УЧЕТА ФСБУ 6/2020 "ОСНОВНЫЕ СРЕДСТВА"  И ФСБУ 26/2020 "КАПИТАЛЬНЫЕ ВЛОЖЕНИЯ«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Приказ Минфина России от 30 мая 2022 г. N 86н "Об утверждении Федерального стандарта бухгалтерского учета ФСБУ 14/2022 "Нематериальные активы" 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Единицей учета нематериальных активов является инвентарный объект.</a:t>
            </a:r>
          </a:p>
          <a:p>
            <a:r>
              <a:rPr lang="ru-RU" b="1" dirty="0" smtClean="0"/>
              <a:t>Инвентарным объектом </a:t>
            </a:r>
            <a:r>
              <a:rPr lang="ru-RU" dirty="0" smtClean="0"/>
              <a:t>нематериальных активов признается </a:t>
            </a:r>
            <a:r>
              <a:rPr lang="ru-RU" dirty="0" smtClean="0">
                <a:solidFill>
                  <a:srgbClr val="FF0000"/>
                </a:solidFill>
              </a:rPr>
              <a:t>совокупность прав </a:t>
            </a:r>
            <a:r>
              <a:rPr lang="ru-RU" dirty="0" smtClean="0"/>
              <a:t>на него, возникающих в соответствии с договорами либо иными документами, подтверждающими существование у организации прав на такой актив.</a:t>
            </a:r>
          </a:p>
          <a:p>
            <a:r>
              <a:rPr lang="ru-RU" dirty="0" smtClean="0"/>
              <a:t>В качестве инвентарного объекта нематериальных активов может признаваться также </a:t>
            </a:r>
            <a:r>
              <a:rPr lang="ru-RU" dirty="0" smtClean="0">
                <a:solidFill>
                  <a:srgbClr val="FF0000"/>
                </a:solidFill>
              </a:rPr>
              <a:t>сложный объект, включающий несколько охраняемых результатов интеллектуальной деятельности </a:t>
            </a:r>
            <a:r>
              <a:rPr lang="ru-RU" dirty="0" smtClean="0"/>
              <a:t>(например, кинофильм, иное аудиовизуальное произведение, театрально-зрелищное представление, </a:t>
            </a:r>
            <a:r>
              <a:rPr lang="ru-RU" dirty="0" err="1" smtClean="0"/>
              <a:t>мультимедийный</a:t>
            </a:r>
            <a:r>
              <a:rPr lang="ru-RU" dirty="0" smtClean="0"/>
              <a:t> продукт, единая технология).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ctr"/>
            <a:r>
              <a:rPr lang="ru-RU" dirty="0" smtClean="0"/>
              <a:t>Инвентарный объект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/>
            <a:r>
              <a:rPr lang="ru-RU" dirty="0" smtClean="0"/>
              <a:t>Нематериальный актив принимается к бухгалтерскому учету по фактической (первоначальной) стоимости, определенной по состоянию на дату принятия его к бухгалтерскому учету.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оценки: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7864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Сроком </a:t>
            </a:r>
            <a:r>
              <a:rPr lang="ru-RU" dirty="0" smtClean="0"/>
              <a:t>полезного использования считается </a:t>
            </a:r>
            <a:r>
              <a:rPr lang="ru-RU" dirty="0" smtClean="0">
                <a:solidFill>
                  <a:srgbClr val="FF0000"/>
                </a:solidFill>
              </a:rPr>
              <a:t>период, в течение которого использование объекта нематериальных активов будет приносить экономические выгоды (доход) организации</a:t>
            </a:r>
            <a:r>
              <a:rPr lang="ru-RU" dirty="0" smtClean="0"/>
              <a:t>. </a:t>
            </a:r>
            <a:r>
              <a:rPr lang="ru-RU" dirty="0" smtClean="0"/>
              <a:t>Срок </a:t>
            </a:r>
            <a:r>
              <a:rPr lang="ru-RU" dirty="0" smtClean="0"/>
              <a:t>полезного использования объекта нематериальных активов </a:t>
            </a:r>
            <a:r>
              <a:rPr lang="ru-RU" dirty="0" smtClean="0"/>
              <a:t>Определяется </a:t>
            </a:r>
            <a:r>
              <a:rPr lang="ru-RU" dirty="0" smtClean="0"/>
              <a:t>исходя из:</a:t>
            </a:r>
          </a:p>
          <a:p>
            <a:pPr>
              <a:buNone/>
            </a:pPr>
            <a:r>
              <a:rPr lang="ru-RU" dirty="0" smtClean="0"/>
              <a:t>а) срока действия прав организации на результаты интеллектуальной деятельности, средства индивидуализации;</a:t>
            </a:r>
          </a:p>
          <a:p>
            <a:pPr>
              <a:buNone/>
            </a:pPr>
            <a:r>
              <a:rPr lang="ru-RU" dirty="0" smtClean="0"/>
              <a:t>б) срока действия специального разрешения (лицензии) на осуществление отдельных видов деятельности;</a:t>
            </a:r>
          </a:p>
          <a:p>
            <a:pPr>
              <a:buNone/>
            </a:pPr>
            <a:r>
              <a:rPr lang="ru-RU" dirty="0" smtClean="0"/>
              <a:t>в) ожидаемого периода использования объекта нематериальных активов с учетом нормативных, договорных и других ограничений использования, намерений руководства организации в отношении использования такого объекта;</a:t>
            </a:r>
          </a:p>
          <a:p>
            <a:pPr>
              <a:buNone/>
            </a:pPr>
            <a:r>
              <a:rPr lang="ru-RU" dirty="0" smtClean="0"/>
              <a:t>г) ожидаемого морального устаревания, например, в результате изменения или усовершенствования производственного процесса или в результате изменения рыночного спроса на продукцию, работы, услуги, производимые с использованием нематериального актива;</a:t>
            </a:r>
          </a:p>
          <a:p>
            <a:pPr>
              <a:buNone/>
            </a:pPr>
            <a:r>
              <a:rPr lang="ru-RU" dirty="0" err="1" smtClean="0"/>
              <a:t>д</a:t>
            </a:r>
            <a:r>
              <a:rPr lang="ru-RU" dirty="0" smtClean="0"/>
              <a:t>) срока полезного использования иного актива, с которым объект нематериальных активов непосредственно связан (например, срока полезного использования материального носителя (вещи), в которой выражены результаты интеллектуальной деятельности, средства индивидуализации)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Срок полезного использования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линейный способ;</a:t>
            </a:r>
          </a:p>
          <a:p>
            <a:r>
              <a:rPr lang="ru-RU" dirty="0" smtClean="0"/>
              <a:t>способ уменьшаемого остатка;</a:t>
            </a:r>
          </a:p>
          <a:p>
            <a:r>
              <a:rPr lang="ru-RU" dirty="0" smtClean="0"/>
              <a:t>способ списания стоимости пропорционально объему продукции (работ).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Способы начисления амортизации: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Амортизационные отчисления по нематериальным активам начинаются с первого числа месяца, следующего за месяцем принятия этого актива к бухгалтерскому учету, и начисляются до полного погашения стоимости либо списания этого актива с бухгалтерского учета.</a:t>
            </a:r>
          </a:p>
          <a:p>
            <a:r>
              <a:rPr lang="ru-RU" dirty="0" smtClean="0"/>
              <a:t>В течение срока полезного использования нематериальных активов начисление амортизационных отчислений не приостанавливается.</a:t>
            </a:r>
          </a:p>
          <a:p>
            <a:r>
              <a:rPr lang="ru-RU" dirty="0" smtClean="0"/>
              <a:t>Амортизационные отчисления по нематериальным активам прекращаются с первого числа месяца, следующего за месяцем полного погашения стоимости или списания этого актива с бухгалтерского учета.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/>
            <a:r>
              <a:rPr lang="ru-RU" dirty="0" smtClean="0"/>
              <a:t>Амортизационные отчисления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5715040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3600" dirty="0" smtClean="0"/>
              <a:t>Объект нематериальных активов, который выбывает или не способен приносить экономические выгоды в будущем, списывается с бухгалтерского учета. Списание объекта нематериальных активов обусловливается, например:</a:t>
            </a:r>
          </a:p>
          <a:p>
            <a:pPr>
              <a:buNone/>
            </a:pPr>
            <a:r>
              <a:rPr lang="ru-RU" sz="3600" dirty="0" smtClean="0"/>
              <a:t>а) истечением срока действия прав на результаты интеллектуальной деятельности, средства индивидуализации;</a:t>
            </a:r>
          </a:p>
          <a:p>
            <a:pPr>
              <a:buNone/>
            </a:pPr>
            <a:r>
              <a:rPr lang="ru-RU" sz="3600" dirty="0" smtClean="0"/>
              <a:t>б) прекращением использования объекта нематериальных активов вследствие его морального устаревания при отсутствии перспектив продажи или возобновления использования;</a:t>
            </a:r>
          </a:p>
          <a:p>
            <a:pPr>
              <a:buNone/>
            </a:pPr>
            <a:r>
              <a:rPr lang="ru-RU" sz="3600" dirty="0" smtClean="0"/>
              <a:t>в) отчуждением исключительных прав на объект нематериальных активов другому лицу в связи с продажей, меной, передачей в виде вклада в капитал другой организации, передачей в некоммерческую организацию;</a:t>
            </a:r>
          </a:p>
          <a:p>
            <a:pPr>
              <a:buNone/>
            </a:pPr>
            <a:r>
              <a:rPr lang="ru-RU" sz="3600" dirty="0" smtClean="0"/>
              <a:t>г) выбытием материального носителя (вещи), в котором выражены результаты интеллектуальной деятельности, средства индивидуализации, признанные объектом нематериальных активов, в связи с утратой, стихийным бедствием, пожаром, аварией и другими чрезвычайными ситуациями, приводящими к невозможности дальнейшего использования объекта нематериальных активов;</a:t>
            </a:r>
          </a:p>
          <a:p>
            <a:pPr>
              <a:buNone/>
            </a:pPr>
            <a:r>
              <a:rPr lang="ru-RU" sz="3600" dirty="0" err="1" smtClean="0"/>
              <a:t>д</a:t>
            </a:r>
            <a:r>
              <a:rPr lang="ru-RU" sz="3600" dirty="0" smtClean="0"/>
              <a:t>) прекращением организацией деятельности, в которой использовался объект нематериальных активов, при отсутствии возможности его использования в продолжающейся деятельности, в том числе в связи с истечением срока действия специального разрешения (лицензии) на осуществление отдельных видов деятельности.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Списание нематериальных активов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928670"/>
            <a:ext cx="8472518" cy="58579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Деловая репутация, или </a:t>
            </a:r>
            <a:r>
              <a:rPr lang="ru-RU" b="1" dirty="0" err="1" smtClean="0"/>
              <a:t>гудвилл</a:t>
            </a:r>
            <a:r>
              <a:rPr lang="ru-RU" dirty="0" smtClean="0"/>
              <a:t>, — это тоже нематериальный актив. Но ее можно продать или купить только вместе с бизнесом. Получить ее отдельно нельзя.</a:t>
            </a:r>
          </a:p>
          <a:p>
            <a:pPr>
              <a:buNone/>
            </a:pPr>
            <a:r>
              <a:rPr lang="ru-RU" dirty="0" smtClean="0"/>
              <a:t>На балансе компании деловая репутация не отображается. Но если бизнес продают, то покупатель может включить ее в бухгалтерскую отчетность. В таком случае стоимость деловой репутации определяется </a:t>
            </a:r>
            <a:r>
              <a:rPr lang="ru-RU" dirty="0" smtClean="0"/>
              <a:t>как</a:t>
            </a:r>
            <a:r>
              <a:rPr lang="ru-RU" dirty="0" smtClean="0"/>
              <a:t> </a:t>
            </a:r>
            <a:r>
              <a:rPr lang="ru-RU" dirty="0" smtClean="0"/>
              <a:t>разность между стоимостью сделки и суммой активов за минусом кредиторской  задолженности.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Положительную </a:t>
            </a:r>
            <a:r>
              <a:rPr lang="ru-RU" b="1" dirty="0" smtClean="0"/>
              <a:t>деловую репутацию </a:t>
            </a:r>
            <a:r>
              <a:rPr lang="ru-RU" dirty="0" smtClean="0"/>
              <a:t>следует рассматривать как надбавку к цене, уплачиваемую покупателем в ожидании будущих экономических выгод в связи с приобретенными </a:t>
            </a:r>
            <a:r>
              <a:rPr lang="ru-RU" dirty="0" smtClean="0"/>
              <a:t>активами.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Отрицательную деловую репутацию </a:t>
            </a:r>
            <a:r>
              <a:rPr lang="ru-RU" dirty="0" smtClean="0"/>
              <a:t>следует рассматривать как скидку с цены, предоставляемую покупателю в связи с отсутствием факторов наличия стабильных покупателей, репутации качества, навыков маркетинга и сбыта, деловых связей, опыта управления, уровня квалификации </a:t>
            </a:r>
            <a:r>
              <a:rPr lang="ru-RU" dirty="0" smtClean="0"/>
              <a:t>персонала.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Деловая репутация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311781"/>
          </a:xfrm>
        </p:spPr>
        <p:txBody>
          <a:bodyPr>
            <a:normAutofit/>
          </a:bodyPr>
          <a:lstStyle/>
          <a:p>
            <a:r>
              <a:rPr lang="ru-RU" dirty="0" smtClean="0"/>
              <a:t>Счет 04 « Нематериальные активы» , активный, сальдо начальное и конечное по дебету,</a:t>
            </a:r>
          </a:p>
          <a:p>
            <a:r>
              <a:rPr lang="ru-RU" dirty="0" smtClean="0"/>
              <a:t> +ДО означает постановку на учет объекта НМА</a:t>
            </a:r>
          </a:p>
          <a:p>
            <a:r>
              <a:rPr lang="ru-RU" dirty="0" smtClean="0"/>
              <a:t>- КО – выбытие с учета объекта НМА.</a:t>
            </a:r>
          </a:p>
          <a:p>
            <a:r>
              <a:rPr lang="ru-RU" dirty="0" smtClean="0"/>
              <a:t>Счет 05  </a:t>
            </a:r>
            <a:r>
              <a:rPr lang="ru-RU" smtClean="0"/>
              <a:t>« Амортизация </a:t>
            </a:r>
            <a:r>
              <a:rPr lang="ru-RU" dirty="0" smtClean="0"/>
              <a:t>НМА» - </a:t>
            </a:r>
            <a:r>
              <a:rPr lang="ru-RU" dirty="0" err="1" smtClean="0"/>
              <a:t>контрактивный</a:t>
            </a:r>
            <a:r>
              <a:rPr lang="ru-RU" dirty="0" smtClean="0"/>
              <a:t> (пассивный счет, расположен в Активе баланса), в валюте баланса остаточная  стоимость НМА.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Синтетический учет НМА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Для осуществления процесса производства, товарного обращения в организации приобретают средства труда, которые </a:t>
            </a:r>
            <a:r>
              <a:rPr lang="ru-RU" dirty="0" smtClean="0">
                <a:solidFill>
                  <a:srgbClr val="FF0000"/>
                </a:solidFill>
              </a:rPr>
              <a:t>многократно</a:t>
            </a:r>
            <a:r>
              <a:rPr lang="ru-RU" dirty="0" smtClean="0"/>
              <a:t> участвуют в процессе производства и обращения, </a:t>
            </a:r>
            <a:r>
              <a:rPr lang="ru-RU" dirty="0" smtClean="0">
                <a:solidFill>
                  <a:srgbClr val="FF0000"/>
                </a:solidFill>
              </a:rPr>
              <a:t>сохраняя</a:t>
            </a:r>
            <a:r>
              <a:rPr lang="ru-RU" dirty="0" smtClean="0"/>
              <a:t> свою натурально-вещественную </a:t>
            </a:r>
            <a:r>
              <a:rPr lang="ru-RU" dirty="0" smtClean="0">
                <a:solidFill>
                  <a:srgbClr val="FF0000"/>
                </a:solidFill>
              </a:rPr>
              <a:t>форму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средства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правильное оформление документов и своевременное отражение в учете движения основных средств, их внутреннего перемещения, выбытия;</a:t>
            </a:r>
          </a:p>
          <a:p>
            <a:pPr lvl="0"/>
            <a:r>
              <a:rPr lang="ru-RU" dirty="0" smtClean="0"/>
              <a:t>достоверное определение результатов от реализации и прочего выбытия основных средств;</a:t>
            </a:r>
          </a:p>
          <a:p>
            <a:pPr lvl="0"/>
            <a:r>
              <a:rPr lang="ru-RU" dirty="0" smtClean="0"/>
              <a:t>полное определение затрат, связанных с поддержанием основных средств в рабочем состоянии (расходы на технический осмотр и уход, на проведение всех видов ремонта);</a:t>
            </a:r>
          </a:p>
          <a:p>
            <a:pPr lvl="0"/>
            <a:r>
              <a:rPr lang="ru-RU" dirty="0" smtClean="0"/>
              <a:t>контроль за сохранностью основных средств, принятых к бухгалтерскому учету.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Основными задачами учета основных средств являются: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5721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а) объект предназначен </a:t>
            </a:r>
            <a:r>
              <a:rPr lang="ru-RU" dirty="0" smtClean="0">
                <a:solidFill>
                  <a:srgbClr val="FF0000"/>
                </a:solidFill>
              </a:rPr>
              <a:t>для использования в производстве продукции, при выполнении работ или оказании услуг, для управленческих нужд </a:t>
            </a:r>
            <a:r>
              <a:rPr lang="ru-RU" dirty="0" smtClean="0"/>
              <a:t>организации либо для предоставления организацией за плату во временное владение и пользование или во временное пользование;</a:t>
            </a:r>
          </a:p>
          <a:p>
            <a:endParaRPr lang="ru-RU" dirty="0" smtClean="0"/>
          </a:p>
          <a:p>
            <a:r>
              <a:rPr lang="ru-RU" dirty="0" smtClean="0"/>
              <a:t>б) объект предназначен для использования </a:t>
            </a:r>
            <a:r>
              <a:rPr lang="ru-RU" dirty="0" smtClean="0">
                <a:solidFill>
                  <a:srgbClr val="FF0000"/>
                </a:solidFill>
              </a:rPr>
              <a:t>в течение длительного времени</a:t>
            </a:r>
            <a:r>
              <a:rPr lang="ru-RU" dirty="0" smtClean="0"/>
              <a:t>, т.е. срока продолжительностью </a:t>
            </a:r>
            <a:r>
              <a:rPr lang="ru-RU" dirty="0" smtClean="0">
                <a:solidFill>
                  <a:srgbClr val="FF0000"/>
                </a:solidFill>
              </a:rPr>
              <a:t>свыше 12 месяцев </a:t>
            </a:r>
            <a:r>
              <a:rPr lang="ru-RU" dirty="0" smtClean="0"/>
              <a:t>или обычного операционного цикла, если он превышает 12 месяцев;</a:t>
            </a:r>
          </a:p>
          <a:p>
            <a:endParaRPr lang="ru-RU" dirty="0" smtClean="0"/>
          </a:p>
          <a:p>
            <a:r>
              <a:rPr lang="ru-RU" dirty="0" smtClean="0"/>
              <a:t>в) организация </a:t>
            </a:r>
            <a:r>
              <a:rPr lang="ru-RU" dirty="0" smtClean="0">
                <a:solidFill>
                  <a:srgbClr val="FF0000"/>
                </a:solidFill>
              </a:rPr>
              <a:t>не предполагает </a:t>
            </a:r>
            <a:r>
              <a:rPr lang="ru-RU" dirty="0" smtClean="0"/>
              <a:t>последующую </a:t>
            </a:r>
            <a:r>
              <a:rPr lang="ru-RU" dirty="0" smtClean="0">
                <a:solidFill>
                  <a:srgbClr val="FF0000"/>
                </a:solidFill>
              </a:rPr>
              <a:t>перепродажу</a:t>
            </a:r>
            <a:r>
              <a:rPr lang="ru-RU" dirty="0" smtClean="0"/>
              <a:t> данного объекта;</a:t>
            </a:r>
          </a:p>
          <a:p>
            <a:endParaRPr lang="ru-RU" dirty="0" smtClean="0"/>
          </a:p>
          <a:p>
            <a:r>
              <a:rPr lang="ru-RU" dirty="0" smtClean="0"/>
              <a:t>г) объект способен </a:t>
            </a:r>
            <a:r>
              <a:rPr lang="ru-RU" dirty="0" smtClean="0">
                <a:solidFill>
                  <a:srgbClr val="FF0000"/>
                </a:solidFill>
              </a:rPr>
              <a:t>приносить</a:t>
            </a:r>
            <a:r>
              <a:rPr lang="ru-RU" dirty="0" smtClean="0"/>
              <a:t> организации экономические </a:t>
            </a:r>
            <a:r>
              <a:rPr lang="ru-RU" dirty="0" smtClean="0">
                <a:solidFill>
                  <a:srgbClr val="FF0000"/>
                </a:solidFill>
              </a:rPr>
              <a:t>выгоды (доход)</a:t>
            </a:r>
            <a:r>
              <a:rPr lang="ru-RU" dirty="0" smtClean="0"/>
              <a:t> в будущем.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Условия принятия к бухгалтерскому учету в качестве основных средств: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здания, сооружения, рабочие и силовые машины и оборудование, измерительные и регулирующие приборы и устройства, вычислительная техника, транспортные средства, инструмент, производственный и хозяйственный инвентарь и принадлежности, рабочий, продуктивный и племенной скот, многолетние насаждения, внутрихозяйственные дороги и прочие соответствующие объекты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 основным средствам относятся: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	Классификация основных средств осуществляется по различным признакам:</a:t>
            </a:r>
          </a:p>
          <a:p>
            <a:pPr algn="ctr">
              <a:buNone/>
            </a:pPr>
            <a:endParaRPr lang="ru-RU" dirty="0" smtClean="0"/>
          </a:p>
          <a:p>
            <a:pPr lvl="0"/>
            <a:r>
              <a:rPr lang="ru-RU" dirty="0" smtClean="0"/>
              <a:t>по видам - здания, сооружения, машины и оборудование, транспортные средства и др.;</a:t>
            </a:r>
          </a:p>
          <a:p>
            <a:pPr lvl="0"/>
            <a:r>
              <a:rPr lang="ru-RU" dirty="0" smtClean="0"/>
              <a:t>по функциональному назначению – производственные и непроизводственные;</a:t>
            </a:r>
          </a:p>
          <a:p>
            <a:pPr lvl="0"/>
            <a:r>
              <a:rPr lang="ru-RU" dirty="0" smtClean="0"/>
              <a:t>по степени использования – находящиеся в эксплуатации, в запасе, на консервации, в стадии достройки, дооборудования, </a:t>
            </a:r>
            <a:r>
              <a:rPr lang="ru-RU" dirty="0" err="1" smtClean="0"/>
              <a:t>реконструции</a:t>
            </a:r>
            <a:r>
              <a:rPr lang="ru-RU" dirty="0" smtClean="0"/>
              <a:t> и частичной ликвидации;</a:t>
            </a:r>
          </a:p>
          <a:p>
            <a:r>
              <a:rPr lang="ru-RU" dirty="0" smtClean="0"/>
              <a:t>от имеющихся прав на объекты – на праве собственности, в оперативном управлении или хозяйственном ведении, полученные организацией в аренду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основных средств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85791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Единицей бухгалтерского учета основных средств является инвентарный объект. </a:t>
            </a:r>
          </a:p>
          <a:p>
            <a:pPr algn="just"/>
            <a:r>
              <a:rPr lang="ru-RU" b="1" dirty="0" smtClean="0"/>
              <a:t>Инвентарным объектом </a:t>
            </a:r>
            <a:r>
              <a:rPr lang="ru-RU" dirty="0" smtClean="0"/>
              <a:t>основных средств признается объект со всеми приспособлениями и принадлежностями или отдельный конструктивно обособленный предмет, предназначенный для </a:t>
            </a:r>
            <a:r>
              <a:rPr lang="ru-RU" dirty="0" smtClean="0">
                <a:solidFill>
                  <a:srgbClr val="FF0000"/>
                </a:solidFill>
              </a:rPr>
              <a:t>выполнения определенных </a:t>
            </a:r>
            <a:r>
              <a:rPr lang="ru-RU" b="1" u="sng" dirty="0" smtClean="0">
                <a:solidFill>
                  <a:srgbClr val="FF0000"/>
                </a:solidFill>
              </a:rPr>
              <a:t>самостоятельных</a:t>
            </a:r>
            <a:r>
              <a:rPr lang="ru-RU" dirty="0" smtClean="0">
                <a:solidFill>
                  <a:srgbClr val="FF0000"/>
                </a:solidFill>
              </a:rPr>
              <a:t> функций</a:t>
            </a:r>
            <a:r>
              <a:rPr lang="ru-RU" dirty="0" smtClean="0"/>
              <a:t>, или же обособленный комплекс конструктивно сочлененных предметов, представляющих собой единое целое и предназначенный для </a:t>
            </a:r>
            <a:r>
              <a:rPr lang="ru-RU" dirty="0" smtClean="0">
                <a:solidFill>
                  <a:srgbClr val="FF0000"/>
                </a:solidFill>
              </a:rPr>
              <a:t>выполнения </a:t>
            </a:r>
            <a:r>
              <a:rPr lang="ru-RU" b="1" u="sng" dirty="0" smtClean="0">
                <a:solidFill>
                  <a:srgbClr val="FF0000"/>
                </a:solidFill>
              </a:rPr>
              <a:t>определенной</a:t>
            </a:r>
            <a:r>
              <a:rPr lang="ru-RU" dirty="0" smtClean="0">
                <a:solidFill>
                  <a:srgbClr val="FF0000"/>
                </a:solidFill>
              </a:rPr>
              <a:t> работы</a:t>
            </a:r>
            <a:r>
              <a:rPr lang="ru-RU" dirty="0" smtClean="0"/>
              <a:t>. </a:t>
            </a:r>
            <a:r>
              <a:rPr lang="ru-RU" b="1" dirty="0" smtClean="0"/>
              <a:t>Комплекс конструктивно сочлененных предметов -</a:t>
            </a:r>
            <a:r>
              <a:rPr lang="ru-RU" dirty="0" smtClean="0"/>
              <a:t> это один или несколько предметов одного или разного назначения, имеющих общие приспособления и принадлежности, общее управление, смонтированные на одном фундаменте, в результате чего каждый входящий в комплекс предмет может выполнять свои функции только в составе комплекса, а не самостоятельно.</a:t>
            </a:r>
          </a:p>
          <a:p>
            <a:r>
              <a:rPr lang="ru-RU" dirty="0" smtClean="0"/>
              <a:t>В случае наличия у одного объекта нескольких частей, сроки полезного использования которых существенно отличаются, каждая такая часть учитывается как самостоятельный инвентарный объект.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/>
          <a:lstStyle/>
          <a:p>
            <a:pPr algn="ctr"/>
            <a:r>
              <a:rPr lang="ru-RU" dirty="0" smtClean="0"/>
              <a:t>Инвентарный объект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8647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Период, в течение которого использование объекта основных средств приносит экономические выгоды (доход) организации. </a:t>
            </a:r>
            <a:r>
              <a:rPr lang="ru-RU" sz="2000" dirty="0" smtClean="0"/>
              <a:t>Для отдельных групп основных средств срок полезного использования определяется исходя из количества продукции (объема работ в натуральном выражении), ожидаемого к получению в результате использования этого объекта. Срок полезного использования объекта основных средств определяется организацией при принятии объекта к бухгалтерскому учету.</a:t>
            </a:r>
          </a:p>
          <a:p>
            <a:pPr algn="just">
              <a:buNone/>
            </a:pPr>
            <a:r>
              <a:rPr lang="ru-RU" sz="2000" dirty="0" smtClean="0"/>
              <a:t>Определение срока полезного использования объекта основных средств производится исходя из:</a:t>
            </a:r>
          </a:p>
          <a:p>
            <a:r>
              <a:rPr lang="ru-RU" sz="2000" dirty="0" smtClean="0"/>
              <a:t>ожидаемого срока использования этого объекта в соответствии с ожидаемой производительностью или мощностью;</a:t>
            </a:r>
          </a:p>
          <a:p>
            <a:r>
              <a:rPr lang="ru-RU" sz="2000" dirty="0" smtClean="0"/>
              <a:t>ожидаемого физического износа, зависящего от режима эксплуатации (количества смен), естественных условий и влияния агрессивной среды, системы проведения ремонта;</a:t>
            </a:r>
          </a:p>
          <a:p>
            <a:r>
              <a:rPr lang="ru-RU" sz="2000" dirty="0" smtClean="0"/>
              <a:t>нормативно-правовых и других ограничений использования этого объекта (например, срок аренды).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Срок полезного использования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412</TotalTime>
  <Words>2252</Words>
  <Application>Microsoft Office PowerPoint</Application>
  <PresentationFormat>Экран (4:3)</PresentationFormat>
  <Paragraphs>156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Открытая</vt:lpstr>
      <vt:lpstr>Учет основных средств и нематериальных активов </vt:lpstr>
      <vt:lpstr>НД</vt:lpstr>
      <vt:lpstr>Основные средства</vt:lpstr>
      <vt:lpstr>Основными задачами учета основных средств являются:</vt:lpstr>
      <vt:lpstr>Условия принятия к бухгалтерскому учету в качестве основных средств:</vt:lpstr>
      <vt:lpstr>К основным средствам относятся:</vt:lpstr>
      <vt:lpstr>Классификация основных средств</vt:lpstr>
      <vt:lpstr>Инвентарный объект</vt:lpstr>
      <vt:lpstr>Срок полезного использования</vt:lpstr>
      <vt:lpstr>Виды оценки основных средств:</vt:lpstr>
      <vt:lpstr>Учет ОС</vt:lpstr>
      <vt:lpstr>Способы начисления амортизации:</vt:lpstr>
      <vt:lpstr>Начисление амортизационных отчислений</vt:lpstr>
      <vt:lpstr>Документальное оформление движения объектов ОС</vt:lpstr>
      <vt:lpstr>Выбытие ОС</vt:lpstr>
      <vt:lpstr>Синтетический учет ОС</vt:lpstr>
      <vt:lpstr>Условия принятия у бухгалтерскому учету в качесте НМА</vt:lpstr>
      <vt:lpstr>НМА</vt:lpstr>
      <vt:lpstr>НМА</vt:lpstr>
      <vt:lpstr>Инвентарный объект</vt:lpstr>
      <vt:lpstr>Виды оценки:</vt:lpstr>
      <vt:lpstr>Срок полезного использования</vt:lpstr>
      <vt:lpstr>Способы начисления амортизации:</vt:lpstr>
      <vt:lpstr>Амортизационные отчисления</vt:lpstr>
      <vt:lpstr>Списание нематериальных активов</vt:lpstr>
      <vt:lpstr>Деловая репутация</vt:lpstr>
      <vt:lpstr>Синтетический учет НМА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Панда</dc:creator>
  <cp:lastModifiedBy>Панда</cp:lastModifiedBy>
  <cp:revision>110</cp:revision>
  <dcterms:created xsi:type="dcterms:W3CDTF">2021-02-07T14:48:31Z</dcterms:created>
  <dcterms:modified xsi:type="dcterms:W3CDTF">2024-02-21T18:23:55Z</dcterms:modified>
</cp:coreProperties>
</file>