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9" r:id="rId4"/>
    <p:sldId id="277" r:id="rId5"/>
    <p:sldId id="276" r:id="rId6"/>
    <p:sldId id="278" r:id="rId7"/>
    <p:sldId id="279" r:id="rId8"/>
    <p:sldId id="298" r:id="rId9"/>
    <p:sldId id="294" r:id="rId10"/>
    <p:sldId id="299" r:id="rId11"/>
    <p:sldId id="293" r:id="rId12"/>
    <p:sldId id="295" r:id="rId13"/>
    <p:sldId id="300" r:id="rId14"/>
    <p:sldId id="280" r:id="rId15"/>
    <p:sldId id="296" r:id="rId16"/>
    <p:sldId id="301" r:id="rId17"/>
    <p:sldId id="297" r:id="rId18"/>
    <p:sldId id="302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document/redirect/73798403/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796568"/>
          </a:xfrm>
        </p:spPr>
        <p:txBody>
          <a:bodyPr>
            <a:normAutofit/>
          </a:bodyPr>
          <a:lstStyle/>
          <a:p>
            <a:r>
              <a:rPr lang="ru-RU" dirty="0" smtClean="0"/>
              <a:t>Учет производственных запасов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715016"/>
            <a:ext cx="77724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3 курс </a:t>
            </a:r>
            <a:r>
              <a:rPr lang="ru-RU" smtClean="0"/>
              <a:t>6 семестр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714356"/>
            <a:ext cx="8501122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себестоимость приобретаемых (создаваемых) запасов </a:t>
            </a:r>
            <a:r>
              <a:rPr lang="ru-RU" b="1" dirty="0" smtClean="0">
                <a:solidFill>
                  <a:srgbClr val="FF0000"/>
                </a:solidFill>
              </a:rPr>
              <a:t>не включаются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а) затраты, возникшие в связи со стихийными бедствиями, пожарами, авариями и другими чрезвычайными ситуациями;</a:t>
            </a:r>
          </a:p>
          <a:p>
            <a:r>
              <a:rPr lang="ru-RU" dirty="0" smtClean="0"/>
              <a:t>б) управленческие расходы, кроме случаев, когда они непосредственно связаны с приобретением (созданием) запасов;</a:t>
            </a:r>
          </a:p>
          <a:p>
            <a:r>
              <a:rPr lang="ru-RU" dirty="0" smtClean="0"/>
              <a:t>в) расходы на хранение запасов, за исключением случаев, когда хранение является частью технологии подготовки запасов к потреблению (продаже, использованию) или обусловлено условиями приобретения (создания) запасов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При осуществлении розничной торговли приобретенные </a:t>
            </a:r>
            <a:r>
              <a:rPr lang="ru-RU" b="1" dirty="0" smtClean="0">
                <a:solidFill>
                  <a:srgbClr val="FF0000"/>
                </a:solidFill>
              </a:rPr>
              <a:t>товары допускается оценивать по </a:t>
            </a:r>
            <a:r>
              <a:rPr lang="ru-RU" b="1" u="sng" dirty="0" smtClean="0">
                <a:solidFill>
                  <a:srgbClr val="FF0000"/>
                </a:solidFill>
              </a:rPr>
              <a:t>продажной стоимости </a:t>
            </a:r>
            <a:r>
              <a:rPr lang="ru-RU" b="1" dirty="0" smtClean="0">
                <a:solidFill>
                  <a:srgbClr val="FF0000"/>
                </a:solidFill>
              </a:rPr>
              <a:t>с отдельным учетом наценок</a:t>
            </a:r>
            <a:r>
              <a:rPr lang="ru-RU" dirty="0" smtClean="0"/>
              <a:t>. Величина наценок подлежит регулярному пересмотру в соответствии с текущими условиями закупки и продажи товаров.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 smtClean="0"/>
              <a:t>осуществлении торговой деятельности допускается включать в состав расходов на продажу </a:t>
            </a:r>
            <a:r>
              <a:rPr lang="ru-RU" b="1" dirty="0" smtClean="0">
                <a:solidFill>
                  <a:srgbClr val="FF0000"/>
                </a:solidFill>
              </a:rPr>
              <a:t>затраты по заготовке и доставке товаров </a:t>
            </a:r>
            <a:r>
              <a:rPr lang="ru-RU" dirty="0" smtClean="0"/>
              <a:t>до центральных складов (баз), производимые до момента их передачи в продажу.</a:t>
            </a:r>
          </a:p>
          <a:p>
            <a:pPr algn="just"/>
            <a:r>
              <a:rPr lang="ru-RU" dirty="0" smtClean="0"/>
              <a:t>Запасы, принадлежащие организации, но находящиеся в пути, либо переданные покупателю под залог, оцениваются в бухгалтерском учете в сумме, предусмотренной в договоре, с последующим определением их фактической себестоимости.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92935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В фактическую себестоимость </a:t>
            </a:r>
            <a:r>
              <a:rPr lang="ru-RU" b="1" dirty="0" smtClean="0">
                <a:solidFill>
                  <a:srgbClr val="FF0000"/>
                </a:solidFill>
              </a:rPr>
              <a:t>готовой продукции </a:t>
            </a:r>
            <a:r>
              <a:rPr lang="ru-RU" dirty="0" smtClean="0"/>
              <a:t>включаются затраты, связанные с производством продукции, выполнением работ, оказанием услуг. К таким затратам относятся: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а) материальные затраты;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б) затраты на оплату труда;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в) отчисления на социальные нужды;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г) амортизация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д</a:t>
            </a:r>
            <a:r>
              <a:rPr lang="ru-RU" dirty="0" smtClean="0"/>
              <a:t>) прочие затраты.</a:t>
            </a:r>
          </a:p>
          <a:p>
            <a:pPr algn="just">
              <a:buNone/>
            </a:pPr>
            <a:r>
              <a:rPr lang="ru-RU" dirty="0" smtClean="0"/>
              <a:t>В фактическую себестоимость готовой продукции включаются затраты, прямо относящиеся к производству конкретного вида продукции, работ, услуг (прямые затраты), и затраты, которые не могут быть прямо отнесены к производству конкретного вида продукции, работ, услуг (косвенные затраты</a:t>
            </a:r>
            <a:r>
              <a:rPr lang="ru-RU" dirty="0" smtClean="0"/>
              <a:t>).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В </a:t>
            </a:r>
            <a:r>
              <a:rPr lang="ru-RU" dirty="0" smtClean="0"/>
              <a:t>фактическую себестоимость готовой продукции </a:t>
            </a:r>
            <a:r>
              <a:rPr lang="ru-RU" b="1" dirty="0" smtClean="0">
                <a:solidFill>
                  <a:srgbClr val="FF0000"/>
                </a:solidFill>
              </a:rPr>
              <a:t>не включаю</a:t>
            </a:r>
            <a:r>
              <a:rPr lang="ru-RU" dirty="0" smtClean="0"/>
              <a:t>тся:</a:t>
            </a:r>
          </a:p>
          <a:p>
            <a:pPr algn="just"/>
            <a:r>
              <a:rPr lang="ru-RU" dirty="0" smtClean="0"/>
              <a:t>а) затраты, возникшие в связи с ненадлежащей организацией производственного процесса (сверхнормативный расход сырья, материалов, энергии, труда, потери от простоев, брака, нарушений трудовой и технологической дисциплины);</a:t>
            </a:r>
          </a:p>
          <a:p>
            <a:pPr algn="just"/>
            <a:r>
              <a:rPr lang="ru-RU" dirty="0" smtClean="0"/>
              <a:t>б) затраты, возникшие в связи со стихийными бедствиями, пожарами, авариями и другими чрезвычайными ситуациями;</a:t>
            </a:r>
          </a:p>
          <a:p>
            <a:pPr algn="just"/>
            <a:r>
              <a:rPr lang="ru-RU" dirty="0" smtClean="0"/>
              <a:t>в) обесценение других активов независимо от того, использовались ли эти активы в производстве продукции, выполнении работ, оказании услуг;</a:t>
            </a:r>
          </a:p>
          <a:p>
            <a:pPr algn="just"/>
            <a:r>
              <a:rPr lang="ru-RU" dirty="0" smtClean="0"/>
              <a:t>г) управленческие расходы, кроме случаев, когда они непосредственно связаны с производством продукции, выполнением работ, оказанием услуг;</a:t>
            </a:r>
          </a:p>
          <a:p>
            <a:pPr algn="just"/>
            <a:r>
              <a:rPr lang="ru-RU" dirty="0" err="1" smtClean="0"/>
              <a:t>д</a:t>
            </a:r>
            <a:r>
              <a:rPr lang="ru-RU" dirty="0" smtClean="0"/>
              <a:t>) расходы на хранение, за исключением случаев, когда хранение является частью технологии производства продукции (выполнения работ, оказания услуг);</a:t>
            </a:r>
          </a:p>
          <a:p>
            <a:pPr algn="just"/>
            <a:r>
              <a:rPr lang="ru-RU" dirty="0" smtClean="0"/>
              <a:t>е) расходы на рекламу и продвижение продукции;</a:t>
            </a:r>
          </a:p>
          <a:p>
            <a:pPr algn="just"/>
            <a:r>
              <a:rPr lang="ru-RU" dirty="0" smtClean="0"/>
              <a:t>ж) иные затраты, осуществление которых не является необходимым для осуществления производства продукции, выполнения работ, оказания услуг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При отпуске запасов в производство, отгрузке готовой продукции, товаров покупателю, списании запасов, себестоимость запасов рассчитывается одним из </a:t>
            </a:r>
            <a:r>
              <a:rPr lang="ru-RU" b="1" dirty="0" smtClean="0"/>
              <a:t>следующих способов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а) по себестоимости каждой единицы;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б) по средней себестоимости;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в) по себестоимости первых по времени поступления единиц (способ ФИФО).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Отпуск и списание запасов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57216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Для расчета себестоимости запасов, имеющих сходные свойства и характер использования, должен последовательно применяться один и тот же способ расчета себестоимости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Способ по средней себестоимости</a:t>
            </a:r>
            <a:r>
              <a:rPr lang="ru-RU" b="1" dirty="0" smtClean="0"/>
              <a:t> </a:t>
            </a:r>
            <a:r>
              <a:rPr lang="ru-RU" dirty="0" smtClean="0"/>
              <a:t>предполагает расчет себестоимости единицы учета запасов путем деления общей себестоимости вида запасов на их количество, складывающихся соответственно из себестоимости и количества остатка на начало периода (месяц или другой, определенный организацией период) и поступивших запасов в течение данного периода. Средняя себестоимость может рассчитываться периодически через равные интервалы времени либо по мере поступления каждой новой партии запасов.</a:t>
            </a:r>
          </a:p>
          <a:p>
            <a:pPr algn="just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Отпуск и списание запасов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57216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Способ ФИФО </a:t>
            </a:r>
            <a:r>
              <a:rPr lang="ru-RU" dirty="0" smtClean="0"/>
              <a:t>основан на допущении, что запасы используются в последовательности их поступления, то есть запасы, первыми поступающие в производство (продажу), должны быть оценены по себестоимости первых по времени приобретений. При применении этого способа оценка имеющихся в наличии на отчетную дату запасов соответствует оценке последних по времени поступивших запасов.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Отпуск и списание запасов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8579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Запасы списываются:</a:t>
            </a:r>
          </a:p>
          <a:p>
            <a:pPr algn="just"/>
            <a:r>
              <a:rPr lang="ru-RU" dirty="0" smtClean="0"/>
              <a:t>а) одновременно с признанием выручки от их продажи;</a:t>
            </a:r>
          </a:p>
          <a:p>
            <a:pPr algn="just"/>
            <a:r>
              <a:rPr lang="ru-RU" dirty="0" smtClean="0"/>
              <a:t>б) при выбытии в случаях, отличных от продажи;</a:t>
            </a:r>
          </a:p>
          <a:p>
            <a:pPr algn="just"/>
            <a:r>
              <a:rPr lang="ru-RU" dirty="0" smtClean="0"/>
              <a:t>в) при возникновении обстоятельств, в связи с которыми организация не ожидает поступление экономических выгод в будущем от потребления (продажи, использования) запасов (некоммерческая организация не может использовать запасы в целях своей деятельности</a:t>
            </a:r>
            <a:r>
              <a:rPr lang="ru-RU" dirty="0" smtClean="0"/>
              <a:t>).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Отпуск и списание запасов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85791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Операции</a:t>
            </a:r>
            <a:r>
              <a:rPr lang="ru-RU" dirty="0" smtClean="0"/>
              <a:t>, приводящие к изменению вида запасов (отпуск запасов в производство, выпуск продукции, отгрузка готовой продукции, товаров покупателю до признания выручки), не являются основанием прекращения признания запасов активами.</a:t>
            </a:r>
          </a:p>
          <a:p>
            <a:pPr algn="just">
              <a:buNone/>
            </a:pPr>
            <a:r>
              <a:rPr lang="ru-RU" dirty="0" smtClean="0"/>
              <a:t>Балансовая стоимость списываемых запасов признается расходом периода:</a:t>
            </a:r>
          </a:p>
          <a:p>
            <a:pPr algn="just"/>
            <a:r>
              <a:rPr lang="ru-RU" dirty="0" smtClean="0"/>
              <a:t>а) в котором признана выручка от продажи этих запасов;</a:t>
            </a:r>
          </a:p>
          <a:p>
            <a:pPr algn="just"/>
            <a:r>
              <a:rPr lang="ru-RU" dirty="0" smtClean="0"/>
              <a:t>б) в котором данное выбытие (списание) произошло, в случаях, отличных от продажи запасов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Отпуск и списание запасов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/>
              <a:t>Поставщиков – по товарным накладным и по накладной</a:t>
            </a:r>
          </a:p>
          <a:p>
            <a:pPr lvl="0" algn="just"/>
            <a:r>
              <a:rPr lang="ru-RU" dirty="0" smtClean="0"/>
              <a:t>Для учета внутри организации по отделам и МОЛ – «Требование-накладная».</a:t>
            </a:r>
          </a:p>
          <a:p>
            <a:pPr lvl="0" algn="just"/>
            <a:r>
              <a:rPr lang="ru-RU" dirty="0" smtClean="0"/>
              <a:t>При покупке за наличный расчет – кассовый и товарный чек (первичные документы), безналичным путем- платежное поручение.</a:t>
            </a:r>
          </a:p>
          <a:p>
            <a:pPr lvl="0" algn="just"/>
            <a:r>
              <a:rPr lang="ru-RU" dirty="0" smtClean="0"/>
              <a:t>«Карточка учета материалов</a:t>
            </a:r>
            <a:r>
              <a:rPr lang="ru-RU" dirty="0" smtClean="0"/>
              <a:t>», </a:t>
            </a:r>
            <a:r>
              <a:rPr lang="ru-RU" dirty="0" smtClean="0"/>
              <a:t>заводится на каждый вид, сорт, записи ведут МОЛ на основании первичный приходно-расходный документов.</a:t>
            </a:r>
          </a:p>
          <a:p>
            <a:pPr lvl="0" algn="just"/>
            <a:r>
              <a:rPr lang="ru-RU" dirty="0" smtClean="0"/>
              <a:t>«Акт списания материалов»</a:t>
            </a:r>
          </a:p>
          <a:p>
            <a:pPr algn="just"/>
            <a:r>
              <a:rPr lang="ru-RU" dirty="0" smtClean="0"/>
              <a:t>«Оборотная ведомость», составляется по итогам месяца бухгалтером (отражается движение по количеству и сумме).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Аналитический учет материалов (поступление и выбытие):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721431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solidFill>
                  <a:srgbClr val="FF0000"/>
                </a:solidFill>
                <a:hlinkClick r:id="rId2"/>
              </a:rPr>
              <a:t>Приказ Минфина России от 15 ноября 2019 г. N 180н "Об утверждении Федерального стандарта бухгалтерского учета ФСБУ 5/2019 "Запасы</a:t>
            </a:r>
            <a:r>
              <a:rPr lang="ru-RU" dirty="0" smtClean="0">
                <a:hlinkClick r:id="rId2"/>
              </a:rPr>
              <a:t>"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8579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Счет 10 "Материалы" </a:t>
            </a:r>
            <a:r>
              <a:rPr lang="ru-RU" dirty="0" smtClean="0"/>
              <a:t>предназначен для обобщения информации о наличии и движении сырья, материалов, топлива, запасных частей, инвентаря и хозяйственных принадлежностей, тары и т.п. ценностей организации (в том числе находящихся в пути и переработке</a:t>
            </a:r>
            <a:r>
              <a:rPr lang="ru-RU" dirty="0" smtClean="0"/>
              <a:t>). </a:t>
            </a:r>
            <a:r>
              <a:rPr lang="ru-RU" u="sng" dirty="0" smtClean="0">
                <a:solidFill>
                  <a:srgbClr val="FF0000"/>
                </a:solidFill>
              </a:rPr>
              <a:t>Активный</a:t>
            </a:r>
            <a:endParaRPr lang="ru-RU" u="sng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К счету 10 "Материалы" могут быть открыты субсчета:</a:t>
            </a:r>
          </a:p>
          <a:p>
            <a:r>
              <a:rPr lang="ru-RU" dirty="0" smtClean="0"/>
              <a:t>10-1 "Сырье и материалы";</a:t>
            </a:r>
          </a:p>
          <a:p>
            <a:r>
              <a:rPr lang="ru-RU" dirty="0" smtClean="0"/>
              <a:t>10-2 "Покупные полуфабрикаты и комплектующие изделия, конструкции и детали";</a:t>
            </a:r>
          </a:p>
          <a:p>
            <a:r>
              <a:rPr lang="ru-RU" dirty="0" smtClean="0"/>
              <a:t>10-3 "Топливо";</a:t>
            </a:r>
          </a:p>
          <a:p>
            <a:r>
              <a:rPr lang="ru-RU" dirty="0" smtClean="0"/>
              <a:t>10-4 "Тара и тарные материалы";</a:t>
            </a:r>
          </a:p>
          <a:p>
            <a:r>
              <a:rPr lang="ru-RU" dirty="0" smtClean="0"/>
              <a:t>10-5 "Запасные части";</a:t>
            </a:r>
          </a:p>
          <a:p>
            <a:r>
              <a:rPr lang="ru-RU" dirty="0" smtClean="0"/>
              <a:t>10-6 "Прочие материалы";</a:t>
            </a:r>
          </a:p>
          <a:p>
            <a:r>
              <a:rPr lang="ru-RU" dirty="0" smtClean="0"/>
              <a:t>10-7 "Материалы, переданные в переработку на сторону";</a:t>
            </a:r>
          </a:p>
          <a:p>
            <a:r>
              <a:rPr lang="ru-RU" dirty="0" smtClean="0"/>
              <a:t>10-8 "Строительные материалы";</a:t>
            </a:r>
          </a:p>
          <a:p>
            <a:r>
              <a:rPr lang="ru-RU" dirty="0" smtClean="0"/>
              <a:t>10-9 "Инвентарь и хозяйственные принадлежности";</a:t>
            </a:r>
          </a:p>
          <a:p>
            <a:r>
              <a:rPr lang="ru-RU" dirty="0" smtClean="0"/>
              <a:t>10-10 "Специальная оснастка и специальная одежда на складе";</a:t>
            </a:r>
          </a:p>
          <a:p>
            <a:r>
              <a:rPr lang="ru-RU" dirty="0" smtClean="0"/>
              <a:t>10-11 "Специальная оснастка и специальная одежда в эксплуатации" и др.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Синтетический учет материалов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61436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Счет 10 активный, сальдо начальное и конечное по дебету.</a:t>
            </a:r>
          </a:p>
          <a:p>
            <a:r>
              <a:rPr lang="ru-RU" dirty="0" smtClean="0"/>
              <a:t>                       +  ДО отражает принятие к учету поступивших материалов</a:t>
            </a:r>
          </a:p>
          <a:p>
            <a:pPr algn="just"/>
            <a:r>
              <a:rPr lang="ru-RU" dirty="0" smtClean="0"/>
              <a:t>                        - КО отражает выбытие с учета </a:t>
            </a:r>
            <a:r>
              <a:rPr lang="ru-RU" smtClean="0"/>
              <a:t>материалом (расход</a:t>
            </a:r>
            <a:r>
              <a:rPr lang="ru-RU" dirty="0" smtClean="0"/>
              <a:t>, продажу, списание как пришедшее </a:t>
            </a:r>
            <a:r>
              <a:rPr lang="ru-RU" smtClean="0"/>
              <a:t>в негодности)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Материалы учитываются на счете 10 "Материалы" по фактической себестоимости их приобретения (заготовления). </a:t>
            </a:r>
          </a:p>
          <a:p>
            <a:pPr>
              <a:buNone/>
            </a:pPr>
            <a:r>
              <a:rPr lang="ru-RU" dirty="0" smtClean="0"/>
              <a:t>Счет корреспондирует со счетами с активными   50 «Касса», 51 «Расчетный счет» 44 «Расходы на продажу»,  с активно-пассивным 60 «Расчеты с поставщиками и подрядчиками»,  71 «Расчеты с подотчетными лицами»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Синтетический учет материалов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это </a:t>
            </a:r>
            <a:r>
              <a:rPr lang="ru-RU" dirty="0" smtClean="0"/>
              <a:t>активы, используемые при производстве продукции, выполнении  работ и  оказании  услуг, либо  для управленческих нужд организации в течение периода, </a:t>
            </a:r>
            <a:r>
              <a:rPr lang="ru-RU" dirty="0" smtClean="0">
                <a:solidFill>
                  <a:srgbClr val="FF0000"/>
                </a:solidFill>
              </a:rPr>
              <a:t>не превышающего 12 </a:t>
            </a:r>
            <a:r>
              <a:rPr lang="ru-RU" dirty="0" smtClean="0"/>
              <a:t>месяцев или операционный цикл до  12 месяцев. 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Они относятся к </a:t>
            </a:r>
            <a:r>
              <a:rPr lang="ru-RU" b="1" dirty="0" smtClean="0">
                <a:solidFill>
                  <a:srgbClr val="FF0000"/>
                </a:solidFill>
              </a:rPr>
              <a:t>оборотным средствам </a:t>
            </a:r>
            <a:r>
              <a:rPr lang="ru-RU" dirty="0" smtClean="0"/>
              <a:t>аптеки</a:t>
            </a:r>
          </a:p>
          <a:p>
            <a:pPr algn="ctr"/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7030A0"/>
                </a:solidFill>
              </a:rPr>
              <a:t>Условия</a:t>
            </a:r>
            <a:r>
              <a:rPr lang="ru-RU" dirty="0" smtClean="0"/>
              <a:t> должного учета и контроля за сохранностью МПЗ </a:t>
            </a:r>
            <a:r>
              <a:rPr lang="ru-RU" sz="5400" b="1" dirty="0" smtClean="0">
                <a:solidFill>
                  <a:srgbClr val="7030A0"/>
                </a:solidFill>
              </a:rPr>
              <a:t>?</a:t>
            </a:r>
            <a:endParaRPr lang="ru-RU" sz="5400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Материально-производственные запасы (МПЗ)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338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а) затраты, понесенные в связи с приобретением или созданием запасов, обеспечат </a:t>
            </a:r>
            <a:r>
              <a:rPr lang="ru-RU" dirty="0" smtClean="0">
                <a:solidFill>
                  <a:srgbClr val="FF0000"/>
                </a:solidFill>
              </a:rPr>
              <a:t>получение в будущем экономических выгод организацией </a:t>
            </a:r>
            <a:r>
              <a:rPr lang="ru-RU" dirty="0" smtClean="0"/>
              <a:t>(достижение некоммерческой организацией целей, ради которых она создана);</a:t>
            </a:r>
          </a:p>
          <a:p>
            <a:r>
              <a:rPr lang="ru-RU" dirty="0" smtClean="0"/>
              <a:t>б) </a:t>
            </a:r>
            <a:r>
              <a:rPr lang="ru-RU" dirty="0" smtClean="0">
                <a:solidFill>
                  <a:srgbClr val="FF0000"/>
                </a:solidFill>
              </a:rPr>
              <a:t>определена сумма затрат</a:t>
            </a:r>
            <a:r>
              <a:rPr lang="ru-RU" dirty="0" smtClean="0"/>
              <a:t>, понесенных в связи с приобретением или созданием запасов, или приравненная к ней величина.</a:t>
            </a:r>
          </a:p>
          <a:p>
            <a:r>
              <a:rPr lang="ru-RU" dirty="0" smtClean="0"/>
              <a:t>Для целей бухгалтерского учета запасами считаются активы, потребляемые или продаваемые в рамках обычного операционного цикла организации, либо используемые в течение периода </a:t>
            </a:r>
            <a:r>
              <a:rPr lang="ru-RU" dirty="0" smtClean="0">
                <a:solidFill>
                  <a:srgbClr val="FF0000"/>
                </a:solidFill>
              </a:rPr>
              <a:t>не более 12 месяцев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признания запасов в бухгалтерском учете: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 </a:t>
            </a:r>
            <a:r>
              <a:rPr lang="ru-RU" b="1" dirty="0" smtClean="0">
                <a:solidFill>
                  <a:srgbClr val="FF0000"/>
                </a:solidFill>
              </a:rPr>
              <a:t>сырье, материалы</a:t>
            </a:r>
            <a:r>
              <a:rPr lang="ru-RU" dirty="0" smtClean="0"/>
              <a:t>, топливо, запасные части, комплектующие изделия, покупные </a:t>
            </a:r>
            <a:r>
              <a:rPr lang="ru-RU" b="1" dirty="0" smtClean="0">
                <a:solidFill>
                  <a:srgbClr val="FF0000"/>
                </a:solidFill>
              </a:rPr>
              <a:t>полуфабрикаты</a:t>
            </a:r>
            <a:r>
              <a:rPr lang="ru-RU" dirty="0" smtClean="0"/>
              <a:t>, предназначенные для использования при производстве продукции, выполнении работ, оказании услуг;</a:t>
            </a:r>
          </a:p>
          <a:p>
            <a:r>
              <a:rPr lang="ru-RU" dirty="0" smtClean="0"/>
              <a:t>б) </a:t>
            </a:r>
            <a:r>
              <a:rPr lang="ru-RU" b="1" dirty="0" smtClean="0">
                <a:solidFill>
                  <a:srgbClr val="FF0000"/>
                </a:solidFill>
              </a:rPr>
              <a:t>инструменты, инвентарь, специальная одежда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специальная оснастка (специальные приспособления, специальные инструменты, специальное оборудование), </a:t>
            </a:r>
            <a:r>
              <a:rPr lang="ru-RU" b="1" dirty="0" smtClean="0">
                <a:solidFill>
                  <a:srgbClr val="FF0000"/>
                </a:solidFill>
              </a:rPr>
              <a:t>тара</a:t>
            </a:r>
            <a:r>
              <a:rPr lang="ru-RU" dirty="0" smtClean="0"/>
              <a:t> и другие аналогичные объекты, используемые при производстве продукции, продаже товаров, выполнении работ, оказании услуг, за исключением случаев, когда указанные объекты считаются для целей бухгалтерского учета основными средствами;</a:t>
            </a:r>
          </a:p>
          <a:p>
            <a:r>
              <a:rPr lang="ru-RU" dirty="0" smtClean="0"/>
              <a:t>в) </a:t>
            </a:r>
            <a:r>
              <a:rPr lang="ru-RU" b="1" dirty="0" smtClean="0">
                <a:solidFill>
                  <a:srgbClr val="FF0000"/>
                </a:solidFill>
              </a:rPr>
              <a:t>готовая продукция </a:t>
            </a:r>
            <a:r>
              <a:rPr lang="ru-RU" dirty="0" smtClean="0"/>
              <a:t>(конечный результат производственного цикла, активы, законченные обработкой (комплектацией), технические и качественные характеристики которых соответствуют условиям договора или требованиям иных документов, в случаях, установленных законодательством), предназначенная для продажи в ходе обычной деятельности организации;</a:t>
            </a:r>
          </a:p>
          <a:p>
            <a:r>
              <a:rPr lang="ru-RU" dirty="0" smtClean="0"/>
              <a:t>г) </a:t>
            </a:r>
            <a:r>
              <a:rPr lang="ru-RU" b="1" dirty="0" smtClean="0">
                <a:solidFill>
                  <a:srgbClr val="FF0000"/>
                </a:solidFill>
              </a:rPr>
              <a:t>товары</a:t>
            </a:r>
            <a:r>
              <a:rPr lang="ru-RU" dirty="0" smtClean="0"/>
              <a:t>, приобретенные у других лиц и предназначенные для продажи в ходе обычной деятельности организации;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Запасами являются: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Единица учета запасов </a:t>
            </a:r>
            <a:r>
              <a:rPr lang="ru-RU" dirty="0" smtClean="0">
                <a:solidFill>
                  <a:srgbClr val="FF0000"/>
                </a:solidFill>
              </a:rPr>
              <a:t>устанавливается организацией самостоятельно</a:t>
            </a:r>
            <a:r>
              <a:rPr lang="ru-RU" dirty="0" smtClean="0"/>
              <a:t> таким образом, чтобы обеспечить формирование полной и достоверной информации о запасах в бухгалтерском учете, а также надлежащий контроль наличия и движения их. В зависимости от вида запасов, характера и порядка приобретения (создания) и (или) потребления (продажи, использования) организация устанавливает единицей учета запасов </a:t>
            </a:r>
            <a:r>
              <a:rPr lang="ru-RU" dirty="0" smtClean="0">
                <a:solidFill>
                  <a:srgbClr val="FF0000"/>
                </a:solidFill>
              </a:rPr>
              <a:t>номенклатурный номер, </a:t>
            </a:r>
            <a:r>
              <a:rPr lang="ru-RU" dirty="0" smtClean="0">
                <a:solidFill>
                  <a:srgbClr val="FF0000"/>
                </a:solidFill>
              </a:rPr>
              <a:t>партию</a:t>
            </a:r>
            <a:r>
              <a:rPr lang="ru-RU" dirty="0" smtClean="0">
                <a:solidFill>
                  <a:srgbClr val="FF0000"/>
                </a:solidFill>
              </a:rPr>
              <a:t>, однородную группу, отдельный объект или иную единицу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После признания запасов в бухгалтерском учете допускаются последующие изменения единиц их учета.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Единица учета запасов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8579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Запасы признаются в бухгалтерском учете по </a:t>
            </a:r>
            <a:r>
              <a:rPr lang="ru-RU" b="1" dirty="0" smtClean="0">
                <a:solidFill>
                  <a:srgbClr val="FF0000"/>
                </a:solidFill>
              </a:rPr>
              <a:t>фактической себестоимости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 smtClean="0"/>
              <a:t>В фактическую себестоимость запасов, кроме незавершенного производства и готовой продукции, включаются фактические затраты на приобретение (создание) запасов, приведение их в состояние и местоположение, необходимые для потребления, продажи или использования.</a:t>
            </a:r>
          </a:p>
          <a:p>
            <a:pPr algn="just"/>
            <a:r>
              <a:rPr lang="ru-RU" dirty="0" smtClean="0"/>
              <a:t>Для целей настоящего Стандарта затратами считается выбытие (уменьшение) активов организации или возникновение (увеличение) ее обязательств, связанных с приобретением (созданием) запасов. Не считается затратами предварительная оплата поставщику (подрядчику) до момента исполнения им своих договорных обязанностей предоставления запасов, выполнения работ, оказания услуг.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857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фактическую себестоимость запасов включаются:</a:t>
            </a:r>
          </a:p>
          <a:p>
            <a:pPr algn="just"/>
            <a:r>
              <a:rPr lang="ru-RU" dirty="0" smtClean="0"/>
              <a:t>а) </a:t>
            </a:r>
            <a:r>
              <a:rPr lang="ru-RU" b="1" dirty="0" smtClean="0">
                <a:solidFill>
                  <a:srgbClr val="FF0000"/>
                </a:solidFill>
              </a:rPr>
              <a:t>уплаченные</a:t>
            </a:r>
            <a:r>
              <a:rPr lang="ru-RU" dirty="0" smtClean="0"/>
              <a:t> и (или) подлежащие уплате организацией </a:t>
            </a:r>
            <a:r>
              <a:rPr lang="ru-RU" b="1" dirty="0" smtClean="0">
                <a:solidFill>
                  <a:srgbClr val="FF0000"/>
                </a:solidFill>
              </a:rPr>
              <a:t>поставщику</a:t>
            </a:r>
            <a:r>
              <a:rPr lang="ru-RU" dirty="0" smtClean="0"/>
              <a:t> при приобретении (создании) запасов </a:t>
            </a:r>
            <a:r>
              <a:rPr lang="ru-RU" b="1" dirty="0" smtClean="0">
                <a:solidFill>
                  <a:srgbClr val="FF0000"/>
                </a:solidFill>
              </a:rPr>
              <a:t>суммы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б) затраты на заготовку и </a:t>
            </a:r>
            <a:r>
              <a:rPr lang="ru-RU" b="1" dirty="0" smtClean="0">
                <a:solidFill>
                  <a:srgbClr val="FF0000"/>
                </a:solidFill>
              </a:rPr>
              <a:t>доставку</a:t>
            </a:r>
            <a:r>
              <a:rPr lang="ru-RU" dirty="0" smtClean="0"/>
              <a:t> запасов до места их потребления (продажи, использования);</a:t>
            </a:r>
          </a:p>
          <a:p>
            <a:pPr algn="just"/>
            <a:r>
              <a:rPr lang="ru-RU" dirty="0" smtClean="0"/>
              <a:t>в) затраты по </a:t>
            </a:r>
            <a:r>
              <a:rPr lang="ru-RU" b="1" dirty="0" smtClean="0">
                <a:solidFill>
                  <a:srgbClr val="FF0000"/>
                </a:solidFill>
              </a:rPr>
              <a:t>доведению запасов до состояния</a:t>
            </a:r>
            <a:r>
              <a:rPr lang="ru-RU" dirty="0" smtClean="0"/>
              <a:t>, в котором они пригодны к использованию в запланированных целях. Данные затраты включают затраты организации по доработке, сортировке, фасовке и улучшению технических характеристик запасов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Суммы, уплаченные и (или) подлежащие уплате организацией при приобретении (создании) запасов, включаются в фактическую себестоимость запасов:</a:t>
            </a:r>
          </a:p>
          <a:p>
            <a:pPr algn="just"/>
            <a:r>
              <a:rPr lang="ru-RU" dirty="0" smtClean="0"/>
              <a:t>а) за вычетом возмещаемых сумм налогов и сборов;</a:t>
            </a:r>
          </a:p>
          <a:p>
            <a:pPr algn="just"/>
            <a:r>
              <a:rPr lang="ru-RU" dirty="0" smtClean="0"/>
              <a:t>б) с учетом всех скидок, уступок, вычетов, премий, льгот, предоставляемых организации, вне зависимости от формы их предоставления.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714356"/>
            <a:ext cx="8501122" cy="585791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В случае если в качестве запасов признаются материальные ценности, </a:t>
            </a:r>
            <a:r>
              <a:rPr lang="ru-RU" b="1" dirty="0" smtClean="0">
                <a:solidFill>
                  <a:srgbClr val="FF0000"/>
                </a:solidFill>
              </a:rPr>
              <a:t>остающиеся от выбытия (в том числе частичного) </a:t>
            </a:r>
            <a:r>
              <a:rPr lang="ru-RU" b="1" dirty="0" err="1" smtClean="0">
                <a:solidFill>
                  <a:srgbClr val="FF0000"/>
                </a:solidFill>
              </a:rPr>
              <a:t>внеоборотных</a:t>
            </a:r>
            <a:r>
              <a:rPr lang="ru-RU" b="1" dirty="0" smtClean="0">
                <a:solidFill>
                  <a:srgbClr val="FF0000"/>
                </a:solidFill>
              </a:rPr>
              <a:t> активов </a:t>
            </a:r>
            <a:r>
              <a:rPr lang="ru-RU" dirty="0" smtClean="0"/>
              <a:t>или извлекаемые в процессе текущего содержания, ремонта, модернизации, реконструкции </a:t>
            </a:r>
            <a:r>
              <a:rPr lang="ru-RU" dirty="0" err="1" smtClean="0"/>
              <a:t>внеоборотных</a:t>
            </a:r>
            <a:r>
              <a:rPr lang="ru-RU" dirty="0" smtClean="0"/>
              <a:t> активов, затратами, включаемыми в фактическую себестоимость запасов, считается наименьшая из следующих величин:</a:t>
            </a:r>
          </a:p>
          <a:p>
            <a:pPr algn="just"/>
            <a:r>
              <a:rPr lang="ru-RU" dirty="0" smtClean="0"/>
              <a:t>а) стоимость, по которой учитываются аналогичные запасы, приобретенные (созданные) организацией в рамках обычного операционного цикла;</a:t>
            </a:r>
          </a:p>
          <a:p>
            <a:pPr algn="just"/>
            <a:r>
              <a:rPr lang="ru-RU" dirty="0" smtClean="0"/>
              <a:t>б) </a:t>
            </a:r>
            <a:r>
              <a:rPr lang="ru-RU" b="1" dirty="0" smtClean="0">
                <a:solidFill>
                  <a:srgbClr val="FF0000"/>
                </a:solidFill>
              </a:rPr>
              <a:t>сумма балансовой стоимости </a:t>
            </a:r>
            <a:r>
              <a:rPr lang="ru-RU" dirty="0" smtClean="0"/>
              <a:t>списываемых активов и затрат, понесенных в связи с демонтажем и разборкой объектов, извлечением материальных ценностей и приведением их в состояние, необходимое для потребления (продажи, использования) в качестве запасов.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при признании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585</TotalTime>
  <Words>1832</Words>
  <Application>Microsoft Office PowerPoint</Application>
  <PresentationFormat>Экран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Учет производственных запасов</vt:lpstr>
      <vt:lpstr>НД</vt:lpstr>
      <vt:lpstr>  Материально-производственные запасы (МПЗ)  </vt:lpstr>
      <vt:lpstr>Условия признания запасов в бухгалтерском учете:</vt:lpstr>
      <vt:lpstr>Запасами являются:</vt:lpstr>
      <vt:lpstr>Единица учета запасов</vt:lpstr>
      <vt:lpstr>Оценка при признании</vt:lpstr>
      <vt:lpstr>Оценка при признании</vt:lpstr>
      <vt:lpstr>Оценка при признании</vt:lpstr>
      <vt:lpstr>Оценка при признании</vt:lpstr>
      <vt:lpstr>Оценка при признании</vt:lpstr>
      <vt:lpstr>Оценка при признании</vt:lpstr>
      <vt:lpstr>Оценка при признании</vt:lpstr>
      <vt:lpstr>Отпуск и списание запасов</vt:lpstr>
      <vt:lpstr>Отпуск и списание запасов</vt:lpstr>
      <vt:lpstr>Отпуск и списание запасов</vt:lpstr>
      <vt:lpstr>Отпуск и списание запасов</vt:lpstr>
      <vt:lpstr>Отпуск и списание запасов</vt:lpstr>
      <vt:lpstr>Аналитический учет материалов (поступление и выбытие):</vt:lpstr>
      <vt:lpstr>Синтетический учет материалов</vt:lpstr>
      <vt:lpstr>Синтетический учет материалов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Панда</dc:creator>
  <cp:lastModifiedBy>Панда</cp:lastModifiedBy>
  <cp:revision>119</cp:revision>
  <dcterms:created xsi:type="dcterms:W3CDTF">2021-02-07T14:48:31Z</dcterms:created>
  <dcterms:modified xsi:type="dcterms:W3CDTF">2024-02-29T07:16:35Z</dcterms:modified>
</cp:coreProperties>
</file>