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76" r:id="rId11"/>
    <p:sldId id="269" r:id="rId12"/>
    <p:sldId id="274" r:id="rId13"/>
    <p:sldId id="270" r:id="rId14"/>
    <p:sldId id="271" r:id="rId15"/>
    <p:sldId id="266" r:id="rId16"/>
    <p:sldId id="275" r:id="rId17"/>
    <p:sldId id="272" r:id="rId18"/>
    <p:sldId id="264" r:id="rId19"/>
    <p:sldId id="267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szdravnadzor.ru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207404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3657600"/>
            <a:ext cx="7086600" cy="12192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/>
              <a:t>Учет поступления товаров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3</a:t>
            </a:r>
            <a:r>
              <a:rPr lang="ru-RU" smtClean="0"/>
              <a:t> курс 6 </a:t>
            </a:r>
            <a:r>
              <a:rPr lang="ru-RU" dirty="0" smtClean="0"/>
              <a:t>семестр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Сопроводительные документы: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Товар поступает с </a:t>
            </a:r>
            <a:r>
              <a:rPr lang="ru-RU" b="1" u="sng" dirty="0" smtClean="0"/>
              <a:t>пакетом сопроводительных документов</a:t>
            </a:r>
            <a:r>
              <a:rPr lang="ru-RU" dirty="0" smtClean="0"/>
              <a:t>, которые поставщик при отгрузке товара выписывает аптечной организации:</a:t>
            </a:r>
          </a:p>
          <a:p>
            <a:pPr algn="ctr"/>
            <a:r>
              <a:rPr lang="ru-RU" dirty="0" smtClean="0"/>
              <a:t>расчетные документы </a:t>
            </a: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счета, платежные требования</a:t>
            </a:r>
            <a:r>
              <a:rPr lang="ru-RU" dirty="0" smtClean="0"/>
              <a:t>;</a:t>
            </a:r>
          </a:p>
          <a:p>
            <a:pPr algn="ctr"/>
            <a:r>
              <a:rPr lang="ru-RU" dirty="0" smtClean="0"/>
              <a:t>товарные документы </a:t>
            </a: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товарные накладные, товарно-транспортные накладные</a:t>
            </a:r>
            <a:r>
              <a:rPr lang="ru-RU" dirty="0" smtClean="0"/>
              <a:t>;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протокол согласования цены на ЖНВЛС</a:t>
            </a:r>
            <a:r>
              <a:rPr lang="ru-RU" dirty="0" smtClean="0"/>
              <a:t>; </a:t>
            </a:r>
          </a:p>
          <a:p>
            <a:pPr algn="ctr"/>
            <a:r>
              <a:rPr lang="ru-RU" dirty="0" smtClean="0"/>
              <a:t>налоговые документы </a:t>
            </a:r>
            <a:r>
              <a:rPr lang="ru-RU" dirty="0" smtClean="0">
                <a:sym typeface="Symbol"/>
              </a:rPr>
              <a:t>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счета-фактуры</a:t>
            </a:r>
            <a:r>
              <a:rPr lang="ru-RU" dirty="0" smtClean="0"/>
              <a:t>;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упаковочный вкладыш </a:t>
            </a:r>
            <a:r>
              <a:rPr lang="ru-RU" dirty="0" smtClean="0"/>
              <a:t>(вкладывается в транспортную тару).</a:t>
            </a:r>
          </a:p>
          <a:p>
            <a:pPr>
              <a:buNone/>
            </a:pPr>
            <a:r>
              <a:rPr lang="ru-RU" dirty="0" smtClean="0"/>
              <a:t>Количество поступивших товаров при приемке внутри организации фиксируется в тех же единицах, которые были указаны в сопроводительных документах.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000" dirty="0" smtClean="0"/>
              <a:t>ПОСТАНОВЛЕНИЕ от 26 ноября 2019 г. N 1510 О ПОРЯДКЕ ВВОДА В ГРАЖДАНСКИЙ ОБОРОТ ЛЕКАРСТВЕННЫХ ПРЕПАРАТОВ ДЛЯ МЕДИЦИНСКОГО ПРИМЕНЕНИЯ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Если ЛП введены в гражданский оборот до 29 ноября 2019 года, то их сопровождает реестр документов по качеству (сертификатов соответствия и других документов, подтверждающие качество). </a:t>
            </a:r>
          </a:p>
          <a:p>
            <a:r>
              <a:rPr lang="ru-RU" dirty="0" smtClean="0"/>
              <a:t>Если ЛП, за исключением иммунобиологических ЛП, введены в гражданский оборот после 29 ноября 2019 года, то не будут сопровождаться документами, содержащими сведения о зарегистрированных декларациях о соответствии и выданных сертификатах соответствия. </a:t>
            </a:r>
          </a:p>
          <a:p>
            <a:pPr>
              <a:buNone/>
            </a:pPr>
            <a:r>
              <a:rPr lang="ru-RU" dirty="0" smtClean="0"/>
              <a:t>Поставка таких ЛП может сопровождаться следующими документами:</a:t>
            </a:r>
          </a:p>
          <a:p>
            <a:r>
              <a:rPr lang="ru-RU" dirty="0" smtClean="0"/>
              <a:t>– паспортом (сертификатом) производителя о соответствии серии (партии) лекарственного препарата требованиям нормативной документации; </a:t>
            </a:r>
          </a:p>
          <a:p>
            <a:r>
              <a:rPr lang="ru-RU" dirty="0" smtClean="0"/>
              <a:t>–подтверждением уполномоченного лица производителя лекарственных средств (для препаратов, произведенных на отечественных производственных площадках) или ответственного лица организации, осуществляющей ввоз лекарственного препарата в Российскую Федерацию и уполномоченной иностранным производителем лекарственных средств, соответствия ввозимого лекарственного препарата требованиям, установленным при его государственной регистрации.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Законность нахождения серии (партии) лекарственного препарата проверяется через официальный сайт </a:t>
            </a:r>
            <a:r>
              <a:rPr lang="ru-RU" b="1" dirty="0" err="1" smtClean="0">
                <a:solidFill>
                  <a:srgbClr val="FF0000"/>
                </a:solidFill>
              </a:rPr>
              <a:t>Росздравнадзора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hlinkClick r:id="rId2"/>
              </a:rPr>
              <a:t>www.roszdravnadzor.ru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dirty="0" smtClean="0"/>
              <a:t>Поставка </a:t>
            </a:r>
            <a:r>
              <a:rPr lang="ru-RU" b="1" dirty="0" smtClean="0">
                <a:solidFill>
                  <a:srgbClr val="FF0000"/>
                </a:solidFill>
              </a:rPr>
              <a:t>иммунобиологических лекарственных препаратов </a:t>
            </a:r>
            <a:r>
              <a:rPr lang="ru-RU" dirty="0" smtClean="0"/>
              <a:t>(вакцин, сывороток, иммуноглобулинов, токсинов и анатоксинов) может сопровождаться </a:t>
            </a:r>
            <a:r>
              <a:rPr lang="ru-RU" b="1" dirty="0" smtClean="0">
                <a:solidFill>
                  <a:srgbClr val="FF0000"/>
                </a:solidFill>
              </a:rPr>
              <a:t>копией разрешения </a:t>
            </a:r>
            <a:r>
              <a:rPr lang="ru-RU" b="1" dirty="0" err="1" smtClean="0">
                <a:solidFill>
                  <a:srgbClr val="FF0000"/>
                </a:solidFill>
              </a:rPr>
              <a:t>Росздравнадзора</a:t>
            </a:r>
            <a:r>
              <a:rPr lang="ru-RU" b="1" dirty="0" smtClean="0">
                <a:solidFill>
                  <a:srgbClr val="FF0000"/>
                </a:solidFill>
              </a:rPr>
              <a:t> на ввод в гражданский оборот</a:t>
            </a:r>
            <a:r>
              <a:rPr lang="ru-RU" dirty="0" smtClean="0"/>
              <a:t>, заверенной электронной цифровой подписью. </a:t>
            </a:r>
          </a:p>
          <a:p>
            <a:r>
              <a:rPr lang="ru-RU" dirty="0" smtClean="0"/>
              <a:t>с 1 июля 2020 года качество  подтверждается государственной информационной системой (ГИС) мониторинга «Честный знак» с помощью уникального двумерного штрихового кода </a:t>
            </a:r>
            <a:r>
              <a:rPr lang="ru-RU" dirty="0" err="1" smtClean="0"/>
              <a:t>Data</a:t>
            </a:r>
            <a:r>
              <a:rPr lang="ru-RU" dirty="0" smtClean="0"/>
              <a:t> </a:t>
            </a:r>
            <a:r>
              <a:rPr lang="ru-RU" dirty="0" err="1" smtClean="0"/>
              <a:t>Matrix</a:t>
            </a:r>
            <a:r>
              <a:rPr lang="ru-RU" dirty="0" smtClean="0"/>
              <a:t> 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Приемочный контроль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Приемочный контроль </a:t>
            </a:r>
            <a:r>
              <a:rPr lang="ru-RU" dirty="0" smtClean="0"/>
              <a:t>заключается в проверке поступающих лекарственных препаратов путем оценки:</a:t>
            </a:r>
          </a:p>
          <a:p>
            <a:pPr>
              <a:buNone/>
            </a:pPr>
            <a:r>
              <a:rPr lang="ru-RU" dirty="0" smtClean="0"/>
              <a:t>а) внешнего вида, цвета, запаха;</a:t>
            </a:r>
          </a:p>
          <a:p>
            <a:pPr>
              <a:buNone/>
            </a:pPr>
            <a:r>
              <a:rPr lang="ru-RU" dirty="0" smtClean="0"/>
              <a:t>б) целостности упаковки;</a:t>
            </a:r>
          </a:p>
          <a:p>
            <a:pPr>
              <a:buNone/>
            </a:pPr>
            <a:r>
              <a:rPr lang="ru-RU" dirty="0" smtClean="0"/>
              <a:t>в) соответствия маркировки лекарственных препаратов требованиям, установленным законодательством об обращении лекарственных средств;</a:t>
            </a:r>
          </a:p>
          <a:p>
            <a:pPr>
              <a:buNone/>
            </a:pPr>
            <a:r>
              <a:rPr lang="ru-RU" dirty="0" smtClean="0"/>
              <a:t>г) правильности оформления сопроводительных документов;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Подтверждение факта приемки товара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Прием товара подтверждается </a:t>
            </a:r>
            <a:r>
              <a:rPr lang="ru-RU" b="1" dirty="0" smtClean="0">
                <a:solidFill>
                  <a:srgbClr val="FF0000"/>
                </a:solidFill>
              </a:rPr>
              <a:t>материально-ответственным лицом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На одном из экземпляров товарной накладной, сопровождающей груз, ставится печать ФО, указывается количество принятых мест, суммы товара по товарным накладным, дата приемки и подпись материально ответственного лица и штамп приемки.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(Приказ Министерства здравоохранения РФ от 31 августа 2016 г № 647н).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Регистрация поступившего товара: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334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 местам нахождения и хранения, поступившие товары по каждому документу учитываются в хронологическом порядке: </a:t>
            </a:r>
          </a:p>
          <a:p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«Журнал регистрации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</a:t>
            </a:r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туп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ивших</a:t>
            </a:r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товаров»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«Журнал регистрации результатов приемочного контроля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lvl="0">
              <a:buNone/>
            </a:pPr>
            <a:r>
              <a:rPr lang="x-none" sz="1400" smtClean="0">
                <a:latin typeface="Times New Roman" pitchFamily="18" charset="0"/>
                <a:cs typeface="Times New Roman" pitchFamily="18" charset="0"/>
              </a:rPr>
              <a:t> Кроме того: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400" smtClean="0">
                <a:latin typeface="Times New Roman" pitchFamily="18" charset="0"/>
                <a:cs typeface="Times New Roman" pitchFamily="18" charset="0"/>
              </a:rPr>
              <a:t>ЛС, подлежащие Предметно-количественному учету в аптечных организациях  согласно перечню, установленному приказом Приказ Минздрава России от 22.04.2014 N 183н (ред. от 27.07.2018) "Об утверждении перечня лекарственных средств для медицинского применения, подлежащих предметно-количественному учету" дополнительно регистрируются: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x-none" sz="1400" smtClean="0">
                <a:latin typeface="Times New Roman" pitchFamily="18" charset="0"/>
                <a:cs typeface="Times New Roman" pitchFamily="18" charset="0"/>
              </a:rPr>
              <a:t>Наркотические средства и психотропные вещества в специальном </a:t>
            </a:r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«Журнале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регистрации операций, связанных с оборотом наркотических средств и психотропных веществ, в результате которых изменяются количество и состояние наркотических средств и психотропных веществ</a:t>
            </a:r>
            <a:r>
              <a:rPr lang="x-none" sz="140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x-none" sz="1400" smtClean="0">
                <a:latin typeface="Times New Roman" pitchFamily="18" charset="0"/>
                <a:cs typeface="Times New Roman" pitchFamily="18" charset="0"/>
              </a:rPr>
              <a:t>Прекурсоры наркотических средства и психотропные вещества в специальном </a:t>
            </a:r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«Журнале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регистрации операций, при которых изменяется количество 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прекурсоров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наркотических </a:t>
            </a:r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средств и психотропных веществ». 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x-none" sz="1400" smtClean="0">
                <a:latin typeface="Times New Roman" pitchFamily="18" charset="0"/>
                <a:cs typeface="Times New Roman" pitchFamily="18" charset="0"/>
              </a:rPr>
              <a:t>Все остальные ЛС, подлежащие ПКУ в </a:t>
            </a:r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Журнале учета операций, связанных с обращением лекарственных средств для медицинского применения</a:t>
            </a:r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«Журнал учета движения иммунобиологических препаратов»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Лекарственные средства, имеющие ограниченный срок годности ( до 2-х лет) регистрируются ( по наименованиям ) в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«Журнале учета ЛП с ограниченным сроком годности» </a:t>
            </a:r>
          </a:p>
          <a:p>
            <a:r>
              <a:rPr lang="x-none" sz="1400" smtClean="0">
                <a:latin typeface="Times New Roman" pitchFamily="18" charset="0"/>
                <a:cs typeface="Times New Roman" pitchFamily="18" charset="0"/>
              </a:rPr>
              <a:t>приходной части </a:t>
            </a:r>
            <a:r>
              <a:rPr lang="x-none" sz="1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«Товарного отчета»</a:t>
            </a:r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Случаи несоответствия товара условиям договора: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Если товар пришел без сопроводительных документов, МОЛ составляет </a:t>
            </a:r>
            <a:r>
              <a:rPr lang="ru-RU" b="1" dirty="0" smtClean="0">
                <a:solidFill>
                  <a:srgbClr val="FF0000"/>
                </a:solidFill>
              </a:rPr>
              <a:t>«АКТ приемки товара без счета поставщика»</a:t>
            </a:r>
            <a:r>
              <a:rPr lang="ru-RU" dirty="0" smtClean="0"/>
              <a:t>. В дальнейшем принимаются меры к получению обязательных сопроводительных документов.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Если обнаружено расхождение с документами поставщика, приёмка приостанавливается, создаются условия для сохранности принимаемого товара. По телефону сообщается поставщику о расхождении и решается вопрос о выезде его представителя или создании комиссии по приёмке товара без представителя поставщика. По результатам приемки составляется </a:t>
            </a:r>
            <a:r>
              <a:rPr lang="ru-RU" b="1" dirty="0" smtClean="0">
                <a:solidFill>
                  <a:srgbClr val="FF0000"/>
                </a:solidFill>
              </a:rPr>
              <a:t>«Акт об установленном расхождении по количеству и качеству при приёмке товарно-материальных ценностей»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Предпродажная подготовка: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Товары аптечного ассортимента до подачи в торговую зону должны пройти, которая включает распаковку, рассортировку и осмотр, проверку качества товара (по внешним признакам) и наличия необходимой информации о товаре и его поставщике.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Продукты лечебного, детского и диетического питания, биологически активные добавки должны быть освобождены от тары, оберточных и </a:t>
            </a:r>
            <a:r>
              <a:rPr lang="ru-RU" dirty="0" err="1" smtClean="0"/>
              <a:t>увязочных</a:t>
            </a:r>
            <a:r>
              <a:rPr lang="ru-RU" dirty="0" smtClean="0"/>
              <a:t> материалов, металлических клипс.  Торговля продуктами лечебного, детского и диетического питания, биологически активными добавками запрещается при нарушении целостности упаковки.  В случае нарушения целостности упаковки, отсутствия полного пакета документов продукты лечебного, детского и диетического питания, биологически активные добавки подлежат возврату поставщику.</a:t>
            </a:r>
          </a:p>
          <a:p>
            <a:pPr algn="just"/>
            <a:r>
              <a:rPr lang="ru-RU" dirty="0" smtClean="0"/>
              <a:t> Дезинфицирующие средства до подачи их в торговую зону, размещения в месте продажи должны пройти предпродажную подготовку, которая включает освобождение от транспортной тары, сортировку, проверку целостности упаковки (в том числе функционирования аэрозольной упаковки) и качества товара по внешним признакам, наличия необходимой информации о дезинфицирующих средствах и его изготовителе, инструкций по применению.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Синтетический учет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x-none" smtClean="0"/>
              <a:t>Бухгалтерская проводка будет записана следующим образом (начинается всегда с ДО):</a:t>
            </a:r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Д </a:t>
            </a:r>
            <a:r>
              <a:rPr lang="ru-RU" b="1" dirty="0" err="1" smtClean="0"/>
              <a:t>сч</a:t>
            </a:r>
            <a:r>
              <a:rPr lang="ru-RU" b="1" dirty="0" smtClean="0"/>
              <a:t>. 41 «Товары» 60 000 руб.</a:t>
            </a:r>
            <a:endParaRPr lang="ru-RU" dirty="0" smtClean="0"/>
          </a:p>
          <a:p>
            <a:r>
              <a:rPr lang="ru-RU" b="1" dirty="0" smtClean="0"/>
              <a:t>К </a:t>
            </a:r>
            <a:r>
              <a:rPr lang="ru-RU" b="1" dirty="0" err="1" smtClean="0"/>
              <a:t>сч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b="1" dirty="0" smtClean="0"/>
              <a:t>60 «Расчеты с поставщиками и подрядчиками» 50 000 руб.</a:t>
            </a:r>
            <a:endParaRPr lang="ru-RU" dirty="0" smtClean="0"/>
          </a:p>
          <a:p>
            <a:r>
              <a:rPr lang="ru-RU" b="1" dirty="0" smtClean="0"/>
              <a:t>К </a:t>
            </a:r>
            <a:r>
              <a:rPr lang="ru-RU" b="1" dirty="0" err="1" smtClean="0"/>
              <a:t>сч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b="1" dirty="0" smtClean="0"/>
              <a:t>42 «Торговая наценка» 10 000 руб.  </a:t>
            </a:r>
            <a:endParaRPr lang="ru-RU" dirty="0" smtClean="0"/>
          </a:p>
          <a:p>
            <a:r>
              <a:rPr lang="ru-RU" dirty="0" smtClean="0"/>
              <a:t>ДО </a:t>
            </a:r>
            <a:r>
              <a:rPr lang="ru-RU" dirty="0" err="1" smtClean="0"/>
              <a:t>сч</a:t>
            </a:r>
            <a:r>
              <a:rPr lang="ru-RU" dirty="0" smtClean="0"/>
              <a:t>. 41 60 000 руб. = КО </a:t>
            </a:r>
            <a:r>
              <a:rPr lang="ru-RU" dirty="0" err="1" smtClean="0"/>
              <a:t>сч</a:t>
            </a:r>
            <a:r>
              <a:rPr lang="ru-RU" dirty="0" smtClean="0"/>
              <a:t>. 60 		50 000 руб. + КО </a:t>
            </a:r>
            <a:r>
              <a:rPr lang="ru-RU" dirty="0" err="1" smtClean="0"/>
              <a:t>сч</a:t>
            </a:r>
            <a:r>
              <a:rPr lang="ru-RU" dirty="0" smtClean="0"/>
              <a:t>. 42 	10 000 руб.   </a:t>
            </a:r>
          </a:p>
          <a:p>
            <a:pPr algn="ctr"/>
            <a:r>
              <a:rPr lang="ru-RU" dirty="0" smtClean="0"/>
              <a:t>(проводка сделана верно).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Приходные товарные операции: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Поступление товара от поставщика является основной, но не единственной приходной товарной операцией. Так, в розничной фармацевтической организации к этому виду хозяйственных операций также относятся:</a:t>
            </a:r>
          </a:p>
          <a:p>
            <a:r>
              <a:rPr lang="ru-RU" dirty="0" smtClean="0"/>
              <a:t>перемещение товара из отдела в отдел; в этом случае должна быть оформлена «Накладная на внутреннее перемещение»;</a:t>
            </a:r>
          </a:p>
          <a:p>
            <a:r>
              <a:rPr lang="ru-RU" dirty="0" err="1" smtClean="0"/>
              <a:t>дооценка</a:t>
            </a:r>
            <a:r>
              <a:rPr lang="ru-RU" dirty="0" smtClean="0"/>
              <a:t> по лабораторно-фасовочным работам, а также взимание тарифа за изготовление </a:t>
            </a:r>
            <a:r>
              <a:rPr lang="ru-RU" dirty="0" err="1" smtClean="0"/>
              <a:t>экстемпоральных</a:t>
            </a:r>
            <a:r>
              <a:rPr lang="ru-RU" dirty="0" smtClean="0"/>
              <a:t> лекарственных форм и внутриаптечной заготовки, воды очищенной (документируется на основании «Справки о </a:t>
            </a:r>
            <a:r>
              <a:rPr lang="ru-RU" dirty="0" err="1" smtClean="0"/>
              <a:t>дооценке</a:t>
            </a:r>
            <a:r>
              <a:rPr lang="ru-RU" dirty="0" smtClean="0"/>
              <a:t> и уценке по лабораторно-фасовочным работам, реализации услуг»);</a:t>
            </a:r>
          </a:p>
          <a:p>
            <a:r>
              <a:rPr lang="ru-RU" dirty="0" smtClean="0"/>
              <a:t>переоценка товаров в сторону увеличения стоимости (на основании «Акта о переоценке»).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Учет тары: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Тара </a:t>
            </a:r>
            <a:r>
              <a:rPr lang="ru-RU" dirty="0" smtClean="0"/>
              <a:t>- это вид запасов, предназначенных для упаковки, транспортировки и хранения продукции, товаров и других материальных ценностей.</a:t>
            </a:r>
          </a:p>
          <a:p>
            <a:pPr algn="ctr">
              <a:buNone/>
            </a:pPr>
            <a:endParaRPr lang="ru-RU" dirty="0" smtClean="0"/>
          </a:p>
          <a:p>
            <a:pPr algn="just"/>
            <a:r>
              <a:rPr lang="ru-RU" b="1" dirty="0" smtClean="0"/>
              <a:t>Тара </a:t>
            </a:r>
            <a:r>
              <a:rPr lang="ru-RU" b="1" i="1" dirty="0" smtClean="0"/>
              <a:t>однократного использования</a:t>
            </a:r>
            <a:r>
              <a:rPr lang="ru-RU" i="1" dirty="0" smtClean="0"/>
              <a:t> </a:t>
            </a:r>
            <a:r>
              <a:rPr lang="ru-RU" dirty="0" smtClean="0"/>
              <a:t>(бумажная, картонная, полиэтиленовая и др.), а также мешки бумажные и из полимерных материалов, использованные для упаковки продукции (товаров), как правило, включаются в себестоимость </a:t>
            </a:r>
            <a:r>
              <a:rPr lang="ru-RU" dirty="0" err="1" smtClean="0"/>
              <a:t>затаренной</a:t>
            </a:r>
            <a:r>
              <a:rPr lang="ru-RU" dirty="0" smtClean="0"/>
              <a:t> продукции и покупателем отдельно не оплачиваются.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Термины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b="1" dirty="0" smtClean="0"/>
              <a:t>Торговая деятельность  </a:t>
            </a:r>
            <a:r>
              <a:rPr lang="ru-RU" dirty="0" smtClean="0"/>
              <a:t>(торговля): Вид предпринимательской деятельности, связанный с приобретением и продажей товаров.</a:t>
            </a:r>
          </a:p>
          <a:p>
            <a:r>
              <a:rPr lang="ru-RU" b="1" dirty="0" smtClean="0"/>
              <a:t>Оптовая торговля</a:t>
            </a:r>
            <a:r>
              <a:rPr lang="ru-RU" dirty="0" smtClean="0"/>
              <a:t>: Вид торговой деятельности, связанный с приобретением и продажей товаров для использования их в предпринимательской деятельности, в том числе для перепродажи, или в иных целях, не связанных с личным, семейным, домашним и иным подобным использованием.</a:t>
            </a:r>
          </a:p>
          <a:p>
            <a:r>
              <a:rPr lang="ru-RU" b="1" dirty="0" smtClean="0"/>
              <a:t>Розничная торговля</a:t>
            </a:r>
            <a:r>
              <a:rPr lang="ru-RU" dirty="0" smtClean="0"/>
              <a:t>: Вид торговой деятельности, связанный с приобретением и продажей товаров для использования их в личных, семейных, домашних и иных целях, не связанных с осуществлением предпринимательской деятельности.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"ГОСТ Р 51303-2023. Национальный стандарт Российской Федерации. Торговля. Термины и определения" (утв. Приказом </a:t>
            </a:r>
            <a:r>
              <a:rPr lang="ru-RU" b="1" dirty="0" err="1" smtClean="0"/>
              <a:t>Росстандарта</a:t>
            </a:r>
            <a:r>
              <a:rPr lang="ru-RU" b="1" dirty="0" smtClean="0"/>
              <a:t> от 30.06.2023 N 469-ст)</a:t>
            </a:r>
          </a:p>
          <a:p>
            <a:pPr algn="ctr">
              <a:buNone/>
            </a:pPr>
            <a:endParaRPr lang="ru-RU" b="1" dirty="0" smtClean="0"/>
          </a:p>
          <a:p>
            <a:pPr algn="ctr"/>
            <a:r>
              <a:rPr lang="ru-RU" b="1" dirty="0" smtClean="0"/>
              <a:t>Приказ Минздрава России от 31.08.2016 N 647н</a:t>
            </a:r>
            <a:br>
              <a:rPr lang="ru-RU" b="1" dirty="0" smtClean="0"/>
            </a:br>
            <a:r>
              <a:rPr lang="ru-RU" b="1" dirty="0" smtClean="0"/>
              <a:t>"Об утверждении Правил надлежащей аптечной практики лекарственных препаратов для медицинского применения«</a:t>
            </a:r>
          </a:p>
          <a:p>
            <a:pPr algn="ctr"/>
            <a:r>
              <a:rPr lang="ru-RU" dirty="0" smtClean="0">
                <a:hlinkClick r:id="rId2"/>
              </a:rPr>
              <a:t>Решение Совета Евразийской экономической комиссии от 03.11.2016 N 80 "Об утверждении Правил надлежащей дистрибьюторской практики в рамках Евразийского экономического союза"</a:t>
            </a:r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Учет тары: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Договорами поставки продукции (товаров) может предусматриваться использование </a:t>
            </a:r>
            <a:r>
              <a:rPr lang="ru-RU" b="1" dirty="0" smtClean="0"/>
              <a:t>многооборотной тары</a:t>
            </a:r>
            <a:r>
              <a:rPr lang="ru-RU" dirty="0" smtClean="0"/>
              <a:t>, подлежащей обязательному возврату поставщикам продукции (товаров) или сдаче </a:t>
            </a:r>
            <a:r>
              <a:rPr lang="ru-RU" dirty="0" err="1" smtClean="0"/>
              <a:t>тароремонтным</a:t>
            </a:r>
            <a:r>
              <a:rPr lang="ru-RU" dirty="0" smtClean="0"/>
              <a:t> организациям (возвратная тара).</a:t>
            </a:r>
          </a:p>
          <a:p>
            <a:endParaRPr lang="ru-RU" i="1" dirty="0" smtClean="0"/>
          </a:p>
          <a:p>
            <a:pPr algn="just"/>
            <a:r>
              <a:rPr lang="ru-RU" i="1" dirty="0" smtClean="0"/>
              <a:t>Многооборотная тара </a:t>
            </a:r>
            <a:r>
              <a:rPr lang="ru-RU" dirty="0" smtClean="0"/>
              <a:t>под товаром и порожняя учитывается на субсчете 41-3 «Тара под товаром и порожняя». </a:t>
            </a:r>
          </a:p>
          <a:p>
            <a:endParaRPr lang="ru-RU" dirty="0" smtClean="0"/>
          </a:p>
          <a:p>
            <a:pPr algn="just"/>
            <a:r>
              <a:rPr lang="ru-RU" b="1" i="1" dirty="0" smtClean="0"/>
              <a:t>Инвентарная тара</a:t>
            </a:r>
            <a:r>
              <a:rPr lang="ru-RU" i="1" dirty="0" smtClean="0"/>
              <a:t>, </a:t>
            </a:r>
            <a:r>
              <a:rPr lang="ru-RU" dirty="0" smtClean="0"/>
              <a:t>предназначенная для хранения значительных объемов товара, учитывается на субсчете 9 счета 10 «Материалы» на основании регистрации в карточках учета материалов.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Товары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часть МПЗ, приобретенных или полученных от других юридических или физических лиц и предназначенных для продажи.</a:t>
            </a:r>
          </a:p>
          <a:p>
            <a:r>
              <a:rPr lang="ru-RU" dirty="0" smtClean="0"/>
              <a:t>часть оборотных средств, обеспечивающих хозяйственную деятельность ФО, приобретенных или полученных у поставщика и предназначенных для продажи.</a:t>
            </a:r>
          </a:p>
          <a:p>
            <a:r>
              <a:rPr lang="ru-RU" b="1" dirty="0" smtClean="0"/>
              <a:t>Товародвижение</a:t>
            </a:r>
            <a:r>
              <a:rPr lang="ru-RU" dirty="0" smtClean="0"/>
              <a:t> - деятельность по перемещению товара от производителя к потребителю.</a:t>
            </a:r>
          </a:p>
          <a:p>
            <a:r>
              <a:rPr lang="ru-RU" dirty="0" smtClean="0"/>
              <a:t>В основе учета лежит формула товарно-материального баланса:</a:t>
            </a:r>
          </a:p>
          <a:p>
            <a:pPr algn="ctr"/>
            <a:r>
              <a:rPr lang="ru-RU" dirty="0" err="1" smtClean="0"/>
              <a:t>О</a:t>
            </a:r>
            <a:r>
              <a:rPr lang="ru-RU" baseline="-25000" dirty="0" err="1" smtClean="0"/>
              <a:t>1</a:t>
            </a:r>
            <a:r>
              <a:rPr lang="ru-RU" dirty="0" smtClean="0"/>
              <a:t> + </a:t>
            </a:r>
            <a:r>
              <a:rPr lang="ru-RU" dirty="0" err="1" smtClean="0"/>
              <a:t>П</a:t>
            </a:r>
            <a:r>
              <a:rPr lang="ru-RU" dirty="0" smtClean="0"/>
              <a:t> = </a:t>
            </a:r>
            <a:r>
              <a:rPr lang="ru-RU" dirty="0" err="1" smtClean="0"/>
              <a:t>Р</a:t>
            </a:r>
            <a:r>
              <a:rPr lang="ru-RU" dirty="0" smtClean="0"/>
              <a:t> + </a:t>
            </a:r>
            <a:r>
              <a:rPr lang="ru-RU" dirty="0" err="1" smtClean="0"/>
              <a:t>О</a:t>
            </a:r>
            <a:r>
              <a:rPr lang="ru-RU" baseline="-25000" dirty="0" err="1" smtClean="0"/>
              <a:t>2</a:t>
            </a:r>
            <a:r>
              <a:rPr lang="ru-RU" dirty="0" smtClean="0"/>
              <a:t>,</a:t>
            </a:r>
          </a:p>
          <a:p>
            <a:r>
              <a:rPr lang="ru-RU" dirty="0" smtClean="0"/>
              <a:t>где </a:t>
            </a:r>
            <a:r>
              <a:rPr lang="ru-RU" dirty="0" err="1" smtClean="0"/>
              <a:t>О</a:t>
            </a:r>
            <a:r>
              <a:rPr lang="ru-RU" baseline="-25000" dirty="0" err="1" smtClean="0"/>
              <a:t>1</a:t>
            </a:r>
            <a:r>
              <a:rPr lang="ru-RU" dirty="0" smtClean="0"/>
              <a:t> - остаток на начало отчетного периода; </a:t>
            </a:r>
            <a:r>
              <a:rPr lang="ru-RU" dirty="0" err="1" smtClean="0"/>
              <a:t>П</a:t>
            </a:r>
            <a:r>
              <a:rPr lang="ru-RU" dirty="0" smtClean="0"/>
              <a:t> - приход; </a:t>
            </a:r>
            <a:r>
              <a:rPr lang="ru-RU" dirty="0" err="1" smtClean="0"/>
              <a:t>Р</a:t>
            </a:r>
            <a:r>
              <a:rPr lang="ru-RU" dirty="0" smtClean="0"/>
              <a:t> - расход; </a:t>
            </a:r>
            <a:r>
              <a:rPr lang="ru-RU" dirty="0" err="1" smtClean="0"/>
              <a:t>О</a:t>
            </a:r>
            <a:r>
              <a:rPr lang="ru-RU" baseline="-25000" dirty="0" err="1" smtClean="0"/>
              <a:t>2</a:t>
            </a:r>
            <a:r>
              <a:rPr lang="ru-RU" dirty="0" smtClean="0"/>
              <a:t> - остаток на конец отчетного периода.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Процессу  </a:t>
            </a:r>
            <a:r>
              <a:rPr lang="ru-RU" dirty="0" smtClean="0"/>
              <a:t>товародвижения предшествует несколько этапов: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1) подготовительный (анализ фармацевтического рынка, изучение спроса и предложения, выбор поставщиков);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2) договорной (согласование и подписание договора о поставке - форма расчета, сроки, цены);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 построение системы учета товаров в аптеке.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/>
              <a:t>В основе учета товаров фармацевтической торговой организации лежит несколько принципов: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1. Организация учета по каждому материально ответственному лицу. При нарушении этого принципа администрация не может предъявить обоснованный иск виновным по товарным потерям.</a:t>
            </a:r>
          </a:p>
          <a:p>
            <a:r>
              <a:rPr lang="ru-RU" dirty="0" smtClean="0"/>
              <a:t>2. Выбор схемы учета товаров, наиболее целесообразный в условиях работы данного фармацевтического предприятия. </a:t>
            </a:r>
            <a:r>
              <a:rPr lang="ru-RU" u="sng" dirty="0" smtClean="0"/>
              <a:t>Возможно использование таких схем</a:t>
            </a:r>
            <a:r>
              <a:rPr lang="ru-RU" dirty="0" smtClean="0"/>
              <a:t>, как:</a:t>
            </a:r>
          </a:p>
          <a:p>
            <a:r>
              <a:rPr lang="ru-RU" dirty="0" smtClean="0"/>
              <a:t>• индивидуальная (</a:t>
            </a:r>
            <a:r>
              <a:rPr lang="ru-RU" dirty="0" err="1" smtClean="0"/>
              <a:t>попредметная</a:t>
            </a:r>
            <a:r>
              <a:rPr lang="ru-RU" dirty="0" smtClean="0"/>
              <a:t>) - фиксирует движение каждой единицы товаров (обеспечивается системой штрихового кодирования и автоматизацией процедуры учета движения товарных единиц);</a:t>
            </a:r>
          </a:p>
          <a:p>
            <a:r>
              <a:rPr lang="ru-RU" dirty="0" smtClean="0"/>
              <a:t>• натурально-стоимостная - фиксирует движение товаров по отдельным наименованиям в натуральном и стоимостном измерителях (предметно-количественный учет);</a:t>
            </a:r>
          </a:p>
          <a:p>
            <a:r>
              <a:rPr lang="ru-RU" dirty="0" smtClean="0"/>
              <a:t>• </a:t>
            </a:r>
            <a:r>
              <a:rPr lang="ru-RU" dirty="0" err="1" smtClean="0"/>
              <a:t>партионная</a:t>
            </a:r>
            <a:r>
              <a:rPr lang="ru-RU" dirty="0" smtClean="0"/>
              <a:t> - фиксирует движение отдельной партии товаров (характерна для фармацевтических организаций оптовой торговли);</a:t>
            </a:r>
          </a:p>
          <a:p>
            <a:r>
              <a:rPr lang="ru-RU" dirty="0" smtClean="0"/>
              <a:t>• стоимостная - фиксирует общий объем товарной массы.</a:t>
            </a:r>
          </a:p>
          <a:p>
            <a:r>
              <a:rPr lang="ru-RU" dirty="0" smtClean="0"/>
              <a:t>3. Единство оценки товаров при их </a:t>
            </a:r>
            <a:r>
              <a:rPr lang="ru-RU" dirty="0" err="1" smtClean="0"/>
              <a:t>оприходовании</a:t>
            </a:r>
            <a:r>
              <a:rPr lang="ru-RU" dirty="0" smtClean="0"/>
              <a:t> и выбытии. </a:t>
            </a:r>
          </a:p>
          <a:p>
            <a:r>
              <a:rPr lang="ru-RU" dirty="0" smtClean="0"/>
              <a:t>4. Отчетность о наличии и движении товаров материально ответственными лицами в установленные сроки.</a:t>
            </a:r>
          </a:p>
          <a:p>
            <a:r>
              <a:rPr lang="ru-RU" dirty="0" smtClean="0"/>
              <a:t>5. Периодическая проверка путем проведения инвентаризации.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Процесс снабжения ФО товарами состоит из следующих операций: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• анализ и определение спроса на товары аптечного ассортимента, выбор поставщика и оформление договорных отношений;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 доставка товара и его приемка;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 оплата товара и транспортных расходов по его доставке.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Критерии выбора поставщика: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соответствие поставщика требованиям действующего законодательства Российской Федерации о лицензировании отдельных видов деятельности;</a:t>
            </a:r>
          </a:p>
          <a:p>
            <a:r>
              <a:rPr lang="ru-RU" dirty="0" smtClean="0"/>
              <a:t>деловая репутация поставщика на фармацевтическом рынке;</a:t>
            </a:r>
          </a:p>
          <a:p>
            <a:r>
              <a:rPr lang="ru-RU" dirty="0" smtClean="0"/>
              <a:t>соответствие качества товаров аптечного ассортимента требованиям законодательства Российской Федерации;</a:t>
            </a:r>
          </a:p>
          <a:p>
            <a:r>
              <a:rPr lang="ru-RU" dirty="0" smtClean="0"/>
              <a:t>соблюдение поставщиком требований к оформлению документации;</a:t>
            </a:r>
          </a:p>
          <a:p>
            <a:r>
              <a:rPr lang="ru-RU" dirty="0" smtClean="0"/>
              <a:t>соблюдение поставщиком температурного режима при транспортировке </a:t>
            </a:r>
            <a:r>
              <a:rPr lang="ru-RU" dirty="0" err="1" smtClean="0"/>
              <a:t>термолабильных</a:t>
            </a:r>
            <a:r>
              <a:rPr lang="ru-RU" dirty="0" smtClean="0"/>
              <a:t> лекарственных препаратов, в том числе иммунобиологических лекарственных препаратов;</a:t>
            </a:r>
          </a:p>
          <a:p>
            <a:r>
              <a:rPr lang="ru-RU" dirty="0" smtClean="0"/>
              <a:t>конкурентоспособность предлагаемых поставщиком условий договора;</a:t>
            </a:r>
          </a:p>
          <a:p>
            <a:r>
              <a:rPr lang="ru-RU" dirty="0" smtClean="0"/>
              <a:t>экономическая обоснованность предлагаемых поставщиком условий поставки товара (кратность поставляемых упаковок, минимальная сумма поставки, соответствие времени поставки рабочему времени субъекта розничной торговли);</a:t>
            </a:r>
          </a:p>
          <a:p>
            <a:r>
              <a:rPr lang="ru-RU" dirty="0" smtClean="0"/>
              <a:t>возможность поставки широкого ассортимента.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Междугородняя поставка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В случае междугородней поставки для оптовой фармацевтической организации приемка груза осуществляется на железнодорожных, водных станциях или аэровокзалах.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Приемку осуществляют по количеству мест и массе брутто на основании:</a:t>
            </a:r>
          </a:p>
          <a:p>
            <a:pPr algn="just">
              <a:buNone/>
            </a:pPr>
            <a:r>
              <a:rPr lang="ru-RU" dirty="0" smtClean="0"/>
              <a:t>• </a:t>
            </a:r>
            <a:r>
              <a:rPr lang="ru-RU" b="1" dirty="0" smtClean="0">
                <a:solidFill>
                  <a:srgbClr val="FF0000"/>
                </a:solidFill>
              </a:rPr>
              <a:t>грузовой квитанции (железнодорожной накладной) </a:t>
            </a:r>
            <a:r>
              <a:rPr lang="ru-RU" dirty="0" smtClean="0"/>
              <a:t>- при следовании груза по железной дороге или воздушным путем;</a:t>
            </a:r>
          </a:p>
          <a:p>
            <a:pPr algn="just">
              <a:buNone/>
            </a:pPr>
            <a:r>
              <a:rPr lang="ru-RU" dirty="0" smtClean="0"/>
              <a:t>• </a:t>
            </a:r>
            <a:r>
              <a:rPr lang="ru-RU" b="1" dirty="0" smtClean="0">
                <a:solidFill>
                  <a:srgbClr val="FF0000"/>
                </a:solidFill>
              </a:rPr>
              <a:t>коносамента </a:t>
            </a:r>
            <a:r>
              <a:rPr lang="ru-RU" dirty="0" smtClean="0"/>
              <a:t>- при доставке водным путем;</a:t>
            </a:r>
          </a:p>
          <a:p>
            <a:pPr algn="just">
              <a:buNone/>
            </a:pPr>
            <a:r>
              <a:rPr lang="ru-RU" dirty="0" smtClean="0"/>
              <a:t>• </a:t>
            </a:r>
            <a:r>
              <a:rPr lang="ru-RU" b="1" dirty="0" smtClean="0">
                <a:solidFill>
                  <a:srgbClr val="FF0000"/>
                </a:solidFill>
              </a:rPr>
              <a:t>счета-фактуры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При отсутствии сопроводительных документов составляют </a:t>
            </a:r>
            <a:r>
              <a:rPr lang="ru-RU" b="1" dirty="0" smtClean="0">
                <a:solidFill>
                  <a:srgbClr val="FF0000"/>
                </a:solidFill>
              </a:rPr>
              <a:t>«Акт о фактическом наличии товаров», </a:t>
            </a:r>
            <a:r>
              <a:rPr lang="ru-RU" dirty="0" smtClean="0"/>
              <a:t>в котором указывают на отсутствие сопроводительных документов. В случае обнаружения недостачи или порчи груза комиссией составляется </a:t>
            </a:r>
            <a:r>
              <a:rPr lang="ru-RU" b="1" dirty="0" smtClean="0">
                <a:solidFill>
                  <a:srgbClr val="FF0000"/>
                </a:solidFill>
              </a:rPr>
              <a:t>«Коммерческий акт». </a:t>
            </a:r>
            <a:r>
              <a:rPr lang="ru-RU" dirty="0" smtClean="0"/>
              <a:t>В состав комиссии обязательно входит представитель транспортной организации.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Принятый товар регистрируется в документах первичного учета:</a:t>
            </a:r>
          </a:p>
          <a:p>
            <a:pPr algn="just">
              <a:buNone/>
            </a:pPr>
            <a:r>
              <a:rPr lang="ru-RU" dirty="0" smtClean="0"/>
              <a:t>• </a:t>
            </a:r>
            <a:r>
              <a:rPr lang="ru-RU" b="1" dirty="0" smtClean="0">
                <a:solidFill>
                  <a:srgbClr val="FF0000"/>
                </a:solidFill>
              </a:rPr>
              <a:t>«Журнал учета поступающих грузов», «</a:t>
            </a:r>
            <a:r>
              <a:rPr lang="ru-RU" b="1" dirty="0" err="1" smtClean="0">
                <a:solidFill>
                  <a:srgbClr val="FF0000"/>
                </a:solidFill>
              </a:rPr>
              <a:t>Партионная</a:t>
            </a:r>
            <a:r>
              <a:rPr lang="ru-RU" b="1" dirty="0" smtClean="0">
                <a:solidFill>
                  <a:srgbClr val="FF0000"/>
                </a:solidFill>
              </a:rPr>
              <a:t> карта», «Отчет о движении товарно-материальных ценностей в местах хранения»;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• «Журнал регистрации результатов приемочного контроля».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err="1" smtClean="0"/>
              <a:t>Одногородняя</a:t>
            </a:r>
            <a:r>
              <a:rPr lang="ru-RU" dirty="0" smtClean="0"/>
              <a:t> поставка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Руководство аптеки само устанавливает организацию приемки, проверки, регистрации, оплату поступающих в соответствии с требованиями законодательства РФ (</a:t>
            </a:r>
            <a:r>
              <a:rPr lang="ru-RU" b="1" dirty="0" smtClean="0"/>
              <a:t>Приказ Министерства здравоохранения РФ от 31 августа 2016 г. № 647н</a:t>
            </a:r>
            <a:r>
              <a:rPr lang="ru-RU" dirty="0" smtClean="0"/>
              <a:t>, Приказ Минздрава России от 26 октября 2015 г. №751н), кроме того порядок приемки предусмотрен договором с поставщиком. Определяет ответственных за приемку товара лиц. Приемка товаров аптечного ассортимента осуществляется материально ответственным лицом. </a:t>
            </a:r>
          </a:p>
          <a:p>
            <a:endParaRPr lang="ru-RU" dirty="0" smtClean="0"/>
          </a:p>
          <a:p>
            <a:pPr algn="ctr"/>
            <a:r>
              <a:rPr lang="ru-RU" dirty="0" smtClean="0"/>
              <a:t>Порядок и место приемки товара зависят от способа их получения.</a:t>
            </a:r>
          </a:p>
          <a:p>
            <a:pPr algn="just"/>
            <a:r>
              <a:rPr lang="ru-RU" dirty="0" smtClean="0"/>
              <a:t>Если товары доставляются транспортом поставщика, то приемка по количеству и качеству товаров производится непосредственно в аптеке. Если товары аптечного ассортимента находятся в транспортной таре без повреждений, то приемка может проводиться по количеству мест или по количеству товарных единиц и маркировке на таре. Если проверка фактического наличия товаров аптечного ассортимента в таре не проводится, то необходимо сделать отметку об этом в сопроводительном документе.</a:t>
            </a:r>
          </a:p>
          <a:p>
            <a:endParaRPr lang="ru-RU" dirty="0" smtClean="0"/>
          </a:p>
          <a:p>
            <a:r>
              <a:rPr lang="ru-RU" dirty="0" smtClean="0"/>
              <a:t>Если представитель аптеки сам приезжает за товаром к поставщику, то полная приемка с проверкой количества и качества производится на складе поставщика.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249</TotalTime>
  <Words>1554</Words>
  <Application>Microsoft Office PowerPoint</Application>
  <PresentationFormat>Экран (4:3)</PresentationFormat>
  <Paragraphs>143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Начальная</vt:lpstr>
      <vt:lpstr>Учет поступления товаров</vt:lpstr>
      <vt:lpstr>Термины</vt:lpstr>
      <vt:lpstr>Товары</vt:lpstr>
      <vt:lpstr>Процессу  товародвижения предшествует несколько этапов:</vt:lpstr>
      <vt:lpstr>В основе учета товаров фармацевтической торговой организации лежит несколько принципов:</vt:lpstr>
      <vt:lpstr>Процесс снабжения ФО товарами состоит из следующих операций:</vt:lpstr>
      <vt:lpstr>Критерии выбора поставщика:</vt:lpstr>
      <vt:lpstr>Междугородняя поставка</vt:lpstr>
      <vt:lpstr>Одногородняя поставка</vt:lpstr>
      <vt:lpstr>Сопроводительные документы:</vt:lpstr>
      <vt:lpstr>ПОСТАНОВЛЕНИЕ от 26 ноября 2019 г. N 1510 О ПОРЯДКЕ ВВОДА В ГРАЖДАНСКИЙ ОБОРОТ ЛЕКАРСТВЕННЫХ ПРЕПАРАТОВ ДЛЯ МЕДИЦИНСКОГО ПРИМЕНЕНИЯ </vt:lpstr>
      <vt:lpstr>Приемочный контроль</vt:lpstr>
      <vt:lpstr>Подтверждение факта приемки товара</vt:lpstr>
      <vt:lpstr>Регистрация поступившего товара:</vt:lpstr>
      <vt:lpstr>Случаи несоответствия товара условиям договора:</vt:lpstr>
      <vt:lpstr>Предпродажная подготовка:</vt:lpstr>
      <vt:lpstr>Синтетический учет</vt:lpstr>
      <vt:lpstr>Приходные товарные операции:</vt:lpstr>
      <vt:lpstr>Учет тары:</vt:lpstr>
      <vt:lpstr>Учет тары: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777</dc:creator>
  <cp:lastModifiedBy>Панда</cp:lastModifiedBy>
  <cp:revision>81</cp:revision>
  <dcterms:created xsi:type="dcterms:W3CDTF">2021-02-14T18:13:25Z</dcterms:created>
  <dcterms:modified xsi:type="dcterms:W3CDTF">2024-03-07T06:19:14Z</dcterms:modified>
</cp:coreProperties>
</file>