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81" r:id="rId4"/>
    <p:sldId id="258" r:id="rId5"/>
    <p:sldId id="280" r:id="rId6"/>
    <p:sldId id="260" r:id="rId7"/>
    <p:sldId id="261" r:id="rId8"/>
    <p:sldId id="273" r:id="rId9"/>
    <p:sldId id="262" r:id="rId10"/>
    <p:sldId id="263" r:id="rId11"/>
    <p:sldId id="276" r:id="rId12"/>
    <p:sldId id="271" r:id="rId13"/>
    <p:sldId id="266" r:id="rId14"/>
    <p:sldId id="275" r:id="rId15"/>
    <p:sldId id="279" r:id="rId16"/>
    <p:sldId id="272" r:id="rId17"/>
    <p:sldId id="264" r:id="rId18"/>
    <p:sldId id="267" r:id="rId19"/>
    <p:sldId id="277" r:id="rId20"/>
    <p:sldId id="268" r:id="rId21"/>
    <p:sldId id="278" r:id="rId22"/>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B2535B-F5C7-4867-823E-6D724E1B7F71}" type="datetimeFigureOut">
              <a:rPr lang="ru-RU" smtClean="0"/>
              <a:pPr/>
              <a:t>14.03.2024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9488DA-2470-4F4C-969B-4D70B8254C1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F9488DA-2470-4F4C-969B-4D70B8254C1E}" type="slidenum">
              <a:rPr lang="ru-RU" smtClean="0"/>
              <a:pPr/>
              <a:t>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EF9488DA-2470-4F4C-969B-4D70B8254C1E}" type="slidenum">
              <a:rPr lang="ru-RU" smtClean="0"/>
              <a:pPr/>
              <a:t>8</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400800" y="6355080"/>
            <a:ext cx="2286000" cy="365760"/>
          </a:xfrm>
        </p:spPr>
        <p:txBody>
          <a:bodyPr/>
          <a:lstStyle>
            <a:lvl1pPr>
              <a:defRPr sz="1400"/>
            </a:lvl1pPr>
          </a:lstStyle>
          <a:p>
            <a:fld id="{7EAF463A-BC7C-46EE-9F1E-7F377CCA4891}" type="datetimeFigureOut">
              <a:rPr lang="en-US" smtClean="0"/>
              <a:pPr/>
              <a:t>3/14/2024</a:t>
            </a:fld>
            <a:endParaRPr lang="en-US"/>
          </a:p>
        </p:txBody>
      </p:sp>
      <p:sp>
        <p:nvSpPr>
          <p:cNvPr id="17" name="Нижний колонтитул 16"/>
          <p:cNvSpPr>
            <a:spLocks noGrp="1"/>
          </p:cNvSpPr>
          <p:nvPr>
            <p:ph type="ftr" sz="quarter" idx="11"/>
          </p:nvPr>
        </p:nvSpPr>
        <p:spPr>
          <a:xfrm>
            <a:off x="2898648" y="6355080"/>
            <a:ext cx="3474720" cy="365760"/>
          </a:xfrm>
        </p:spPr>
        <p:txBody>
          <a:bodyPr/>
          <a:lstStyle/>
          <a:p>
            <a:endParaRPr lang="en-US"/>
          </a:p>
        </p:txBody>
      </p:sp>
      <p:sp>
        <p:nvSpPr>
          <p:cNvPr id="29" name="Номер слайда 28"/>
          <p:cNvSpPr>
            <a:spLocks noGrp="1"/>
          </p:cNvSpPr>
          <p:nvPr>
            <p:ph type="sldNum" sz="quarter" idx="12"/>
          </p:nvPr>
        </p:nvSpPr>
        <p:spPr>
          <a:xfrm>
            <a:off x="1216152" y="6355080"/>
            <a:ext cx="1219200" cy="365760"/>
          </a:xfrm>
        </p:spPr>
        <p:txBody>
          <a:bodyPr/>
          <a:lstStyle/>
          <a:p>
            <a:fld id="{A483448D-3A78-4528-A469-B745A65DA480}" type="slidenum">
              <a:rPr lang="en-US" smtClean="0"/>
              <a:pPr/>
              <a:t>‹#›</a:t>
            </a:fld>
            <a:endParaRPr lang="en-US"/>
          </a:p>
        </p:txBody>
      </p:sp>
      <p:sp>
        <p:nvSpPr>
          <p:cNvPr id="21" name="Прямоугольник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Прямоугольник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Прямоугольник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
        <p:nvSpPr>
          <p:cNvPr id="7" name="Прямая соединительная линия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Равнобедренный треугольник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3/14/2024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
        <p:nvSpPr>
          <p:cNvPr id="8" name="Содержимое 7"/>
          <p:cNvSpPr>
            <a:spLocks noGrp="1"/>
          </p:cNvSpPr>
          <p:nvPr>
            <p:ph sz="quarter" idx="1"/>
          </p:nvPr>
        </p:nvSpPr>
        <p:spPr>
          <a:xfrm>
            <a:off x="457200" y="1219200"/>
            <a:ext cx="8229600"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6400800" y="6355080"/>
            <a:ext cx="2286000" cy="365760"/>
          </a:xfrm>
        </p:spPr>
        <p:txBody>
          <a:bodyPr/>
          <a:lstStyle/>
          <a:p>
            <a:fld id="{7EAF463A-BC7C-46EE-9F1E-7F377CCA4891}" type="datetimeFigureOut">
              <a:rPr lang="en-US" smtClean="0"/>
              <a:pPr/>
              <a:t>3/14/2024</a:t>
            </a:fld>
            <a:endParaRPr lang="en-US"/>
          </a:p>
        </p:txBody>
      </p:sp>
      <p:sp>
        <p:nvSpPr>
          <p:cNvPr id="5" name="Нижний колонтитул 4"/>
          <p:cNvSpPr>
            <a:spLocks noGrp="1"/>
          </p:cNvSpPr>
          <p:nvPr>
            <p:ph type="ftr" sz="quarter" idx="11"/>
          </p:nvPr>
        </p:nvSpPr>
        <p:spPr>
          <a:xfrm>
            <a:off x="2898648" y="6355080"/>
            <a:ext cx="3474720" cy="365760"/>
          </a:xfrm>
        </p:spPr>
        <p:txBody>
          <a:bodyPr/>
          <a:lstStyle/>
          <a:p>
            <a:endParaRPr lang="en-US"/>
          </a:p>
        </p:txBody>
      </p:sp>
      <p:sp>
        <p:nvSpPr>
          <p:cNvPr id="6" name="Номер слайда 5"/>
          <p:cNvSpPr>
            <a:spLocks noGrp="1"/>
          </p:cNvSpPr>
          <p:nvPr>
            <p:ph type="sldNum" sz="quarter" idx="12"/>
          </p:nvPr>
        </p:nvSpPr>
        <p:spPr>
          <a:xfrm>
            <a:off x="1069848" y="6355080"/>
            <a:ext cx="1520952" cy="365760"/>
          </a:xfrm>
        </p:spPr>
        <p:txBody>
          <a:bodyPr/>
          <a:lstStyle/>
          <a:p>
            <a:fld id="{A483448D-3A78-4528-A469-B745A65DA480}" type="slidenum">
              <a:rPr lang="en-US" smtClean="0"/>
              <a:pPr/>
              <a:t>‹#›</a:t>
            </a:fld>
            <a:endParaRPr lang="en-US"/>
          </a:p>
        </p:txBody>
      </p:sp>
      <p:sp>
        <p:nvSpPr>
          <p:cNvPr id="7" name="Прямоугольник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3/14/2024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9" name="Содержимое 8"/>
          <p:cNvSpPr>
            <a:spLocks noGrp="1"/>
          </p:cNvSpPr>
          <p:nvPr>
            <p:ph sz="quarter" idx="1"/>
          </p:nvPr>
        </p:nvSpPr>
        <p:spPr>
          <a:xfrm>
            <a:off x="457200" y="1219200"/>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632198" y="1216152"/>
            <a:ext cx="4041648" cy="493776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7EAF463A-BC7C-46EE-9F1E-7F377CCA4891}" type="datetimeFigureOut">
              <a:rPr lang="en-US" smtClean="0"/>
              <a:pPr/>
              <a:t>3/14/2024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
        <p:nvSpPr>
          <p:cNvPr id="11" name="Содержимое 10"/>
          <p:cNvSpPr>
            <a:spLocks noGrp="1"/>
          </p:cNvSpPr>
          <p:nvPr>
            <p:ph sz="quarter" idx="2"/>
          </p:nvPr>
        </p:nvSpPr>
        <p:spPr>
          <a:xfrm>
            <a:off x="457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648200" y="2133600"/>
            <a:ext cx="4038600" cy="40386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8229600" cy="9144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3/14/2024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3/14/2024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
        <p:nvSpPr>
          <p:cNvPr id="5" name="Прямая соединительная линия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Равнобедренный треугольник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3/14/2024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ая соединительная линия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Содержимое 11"/>
          <p:cNvSpPr>
            <a:spLocks noGrp="1"/>
          </p:cNvSpPr>
          <p:nvPr>
            <p:ph sz="quarter" idx="1"/>
          </p:nvPr>
        </p:nvSpPr>
        <p:spPr>
          <a:xfrm>
            <a:off x="304800" y="304800"/>
            <a:ext cx="57150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3/14/2024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8" name="Прямая соединительная линия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Равнобедренный треугольник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152400"/>
            <a:ext cx="8229600" cy="990600"/>
          </a:xfrm>
          <a:prstGeom prst="rect">
            <a:avLst/>
          </a:prstGeom>
        </p:spPr>
        <p:txBody>
          <a:bodyPr vert="horz"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EAF463A-BC7C-46EE-9F1E-7F377CCA4891}" type="datetimeFigureOut">
              <a:rPr lang="en-US" smtClean="0"/>
              <a:pPr/>
              <a:t>3/14/2024</a:t>
            </a:fld>
            <a:endParaRPr lang="en-US"/>
          </a:p>
        </p:txBody>
      </p:sp>
      <p:sp>
        <p:nvSpPr>
          <p:cNvPr id="3" name="Нижний колонтитул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Номер слайда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A483448D-3A78-4528-A469-B745A65DA480}" type="slidenum">
              <a:rPr lang="en-US" smtClean="0"/>
              <a:pPr/>
              <a:t>‹#›</a:t>
            </a:fld>
            <a:endParaRPr lang="en-US"/>
          </a:p>
        </p:txBody>
      </p:sp>
      <p:sp>
        <p:nvSpPr>
          <p:cNvPr id="28" name="Прямая соединительная линия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Прямая соединительная линия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Равнобедренный треугольник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000" y="3657600"/>
            <a:ext cx="7086600" cy="1219200"/>
          </a:xfrm>
        </p:spPr>
        <p:style>
          <a:lnRef idx="1">
            <a:schemeClr val="accent2"/>
          </a:lnRef>
          <a:fillRef idx="3">
            <a:schemeClr val="accent2"/>
          </a:fillRef>
          <a:effectRef idx="2">
            <a:schemeClr val="accent2"/>
          </a:effectRef>
          <a:fontRef idx="minor">
            <a:schemeClr val="lt1"/>
          </a:fontRef>
        </p:style>
        <p:txBody>
          <a:bodyPr>
            <a:normAutofit fontScale="90000"/>
          </a:bodyPr>
          <a:lstStyle/>
          <a:p>
            <a:r>
              <a:rPr lang="ru-RU" b="1" smtClean="0"/>
              <a:t>Учет </a:t>
            </a:r>
            <a:r>
              <a:rPr lang="ru-RU" b="1" dirty="0" smtClean="0"/>
              <a:t>расхода товаров. Расчет реализованных торговых наложений. Учет тары</a:t>
            </a:r>
            <a:endParaRPr lang="ru-RU" b="1" dirty="0"/>
          </a:p>
        </p:txBody>
      </p:sp>
      <p:sp>
        <p:nvSpPr>
          <p:cNvPr id="3" name="Подзаголовок 2"/>
          <p:cNvSpPr>
            <a:spLocks noGrp="1"/>
          </p:cNvSpPr>
          <p:nvPr>
            <p:ph type="subTitle" idx="1"/>
          </p:nvPr>
        </p:nvSpPr>
        <p:spPr/>
        <p:style>
          <a:lnRef idx="0">
            <a:schemeClr val="accent2"/>
          </a:lnRef>
          <a:fillRef idx="3">
            <a:schemeClr val="accent2"/>
          </a:fillRef>
          <a:effectRef idx="3">
            <a:schemeClr val="accent2"/>
          </a:effectRef>
          <a:fontRef idx="minor">
            <a:schemeClr val="lt1"/>
          </a:fontRef>
        </p:style>
        <p:txBody>
          <a:bodyPr/>
          <a:lstStyle/>
          <a:p>
            <a:r>
              <a:rPr lang="ru-RU" smtClean="0"/>
              <a:t>3 курс 6 </a:t>
            </a:r>
            <a:r>
              <a:rPr lang="ru-RU" dirty="0" smtClean="0"/>
              <a:t>семестр</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dirty="0" smtClean="0"/>
              <a:t>Реализация товаров конечным потребителям делится на три составные части</a:t>
            </a:r>
            <a:endParaRPr lang="ru-RU" dirty="0"/>
          </a:p>
        </p:txBody>
      </p:sp>
      <p:sp>
        <p:nvSpPr>
          <p:cNvPr id="3" name="Содержимое 2"/>
          <p:cNvSpPr>
            <a:spLocks noGrp="1"/>
          </p:cNvSpPr>
          <p:nvPr>
            <p:ph sz="quarter" idx="1"/>
          </p:nvPr>
        </p:nvSpPr>
        <p:spPr>
          <a:xfrm>
            <a:off x="457200" y="1219200"/>
            <a:ext cx="8229600" cy="5105400"/>
          </a:xfrm>
        </p:spPr>
        <p:txBody>
          <a:bodyPr>
            <a:normAutofit fontScale="92500"/>
          </a:bodyPr>
          <a:lstStyle/>
          <a:p>
            <a:pPr algn="just">
              <a:buNone/>
            </a:pPr>
            <a:r>
              <a:rPr lang="ru-RU" dirty="0" smtClean="0"/>
              <a:t>Оборот мелкорозничной сети может учитываться как с использованием только денежного измерителя, так и с помощью денежного и натурального измерителей.</a:t>
            </a:r>
          </a:p>
          <a:p>
            <a:pPr algn="just">
              <a:buNone/>
            </a:pPr>
            <a:r>
              <a:rPr lang="ru-RU" dirty="0" smtClean="0"/>
              <a:t>Отпуск товаров в мелкорозничную сеть проводят по требованиям, выписываемым заведующим аптечным киоском или пунктом. Выручка мелкорозничной сети ежедневно сдается в кассу аптеки, что оформляется приходным кассовым ордером и отражается в «Кассовой книге».</a:t>
            </a:r>
          </a:p>
          <a:p>
            <a:pPr lvl="0" algn="just">
              <a:buNone/>
            </a:pPr>
            <a:r>
              <a:rPr lang="ru-RU" dirty="0" smtClean="0"/>
              <a:t>В сводной ведомости «Регистрация розничных оборотов»,</a:t>
            </a:r>
          </a:p>
          <a:p>
            <a:pPr algn="just">
              <a:buNone/>
            </a:pPr>
            <a:r>
              <a:rPr lang="ru-RU" dirty="0" smtClean="0"/>
              <a:t>Итоговая сумма всех зарегистрированных оборотов (за минусом тарифов) списывается в Товарном отчете МОЛ (расходной части отражена)</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b="1" dirty="0" smtClean="0"/>
              <a:t>Учет товаров, отпущенных в МО и другим организациям</a:t>
            </a:r>
            <a:endParaRPr lang="ru-RU" dirty="0"/>
          </a:p>
        </p:txBody>
      </p:sp>
      <p:sp>
        <p:nvSpPr>
          <p:cNvPr id="3" name="Содержимое 2"/>
          <p:cNvSpPr>
            <a:spLocks noGrp="1"/>
          </p:cNvSpPr>
          <p:nvPr>
            <p:ph sz="quarter" idx="1"/>
          </p:nvPr>
        </p:nvSpPr>
        <p:spPr/>
        <p:txBody>
          <a:bodyPr>
            <a:noAutofit/>
          </a:bodyPr>
          <a:lstStyle/>
          <a:p>
            <a:pPr algn="just">
              <a:spcBef>
                <a:spcPts val="0"/>
              </a:spcBef>
              <a:buNone/>
            </a:pPr>
            <a:r>
              <a:rPr lang="ru-RU" sz="1500" dirty="0" smtClean="0"/>
              <a:t>Взаимоотношения между аптекой и МО (как двумя хозяйствующими субъектами) оформляются договором, который составляется в соответствии с требованиями Гражданского Кодекса. ГК РФ установлено, что если товар продается покупателю для личного, семейного, домашнего или иного использования не связанного с предпринимательской деятельностью, такой договор является договором </a:t>
            </a:r>
            <a:r>
              <a:rPr lang="ru-RU" sz="1500" u="sng" dirty="0" smtClean="0"/>
              <a:t>розничн</a:t>
            </a:r>
            <a:r>
              <a:rPr lang="ru-RU" sz="1500" dirty="0" smtClean="0"/>
              <a:t>ой купли-продажи. МО приобретают ЛП не для перепродажи, значит с ними должен быть заключен договор розничной купли-продажи.</a:t>
            </a:r>
          </a:p>
          <a:p>
            <a:pPr algn="just">
              <a:spcBef>
                <a:spcPts val="0"/>
              </a:spcBef>
              <a:buNone/>
            </a:pPr>
            <a:endParaRPr lang="ru-RU" sz="1500" u="sng" dirty="0" smtClean="0"/>
          </a:p>
          <a:p>
            <a:pPr algn="just">
              <a:spcBef>
                <a:spcPts val="0"/>
              </a:spcBef>
              <a:buNone/>
            </a:pPr>
            <a:r>
              <a:rPr lang="ru-RU" sz="1500" u="sng" dirty="0" smtClean="0"/>
              <a:t>Первичными документами</a:t>
            </a:r>
            <a:r>
              <a:rPr lang="ru-RU" sz="1500" dirty="0" smtClean="0"/>
              <a:t> для отпуска товаров являются </a:t>
            </a:r>
            <a:r>
              <a:rPr lang="ru-RU" sz="1500" b="1" dirty="0" smtClean="0"/>
              <a:t>требования</a:t>
            </a:r>
            <a:r>
              <a:rPr lang="ru-RU" sz="1500" dirty="0" smtClean="0"/>
              <a:t>, которые выписывает МО. Они должны быть подписаны руководителем и скреплены печатью МО. </a:t>
            </a:r>
          </a:p>
          <a:p>
            <a:pPr lvl="0" algn="just">
              <a:spcBef>
                <a:spcPts val="0"/>
              </a:spcBef>
              <a:buNone/>
            </a:pPr>
            <a:r>
              <a:rPr lang="ru-RU" sz="1500" dirty="0" smtClean="0"/>
              <a:t>Согласно условиям оплаты, оговоренным в договоре, аптека выписывает МО </a:t>
            </a:r>
            <a:r>
              <a:rPr lang="ru-RU" sz="1500" b="1" dirty="0" smtClean="0"/>
              <a:t>счет, и товарную накладную.</a:t>
            </a:r>
            <a:r>
              <a:rPr lang="ru-RU" sz="1500" dirty="0" smtClean="0"/>
              <a:t> </a:t>
            </a:r>
          </a:p>
          <a:p>
            <a:pPr algn="just">
              <a:spcBef>
                <a:spcPts val="0"/>
              </a:spcBef>
              <a:buNone/>
            </a:pPr>
            <a:endParaRPr lang="ru-RU" sz="1500" dirty="0" smtClean="0"/>
          </a:p>
          <a:p>
            <a:pPr algn="just">
              <a:spcBef>
                <a:spcPts val="0"/>
              </a:spcBef>
              <a:buNone/>
            </a:pPr>
            <a:r>
              <a:rPr lang="ru-RU" sz="1500" dirty="0" smtClean="0"/>
              <a:t>Учет ведется:</a:t>
            </a:r>
          </a:p>
          <a:p>
            <a:pPr lvl="0" algn="just">
              <a:spcBef>
                <a:spcPts val="0"/>
              </a:spcBef>
              <a:buNone/>
            </a:pPr>
            <a:r>
              <a:rPr lang="ru-RU" sz="1500" dirty="0" smtClean="0"/>
              <a:t>в </a:t>
            </a:r>
            <a:r>
              <a:rPr lang="ru-RU" sz="1500" b="1" dirty="0" smtClean="0"/>
              <a:t>«Реестр выписанных покупателям счетов» </a:t>
            </a:r>
            <a:r>
              <a:rPr lang="ru-RU" sz="1500" dirty="0" smtClean="0"/>
              <a:t>-  регистрируются выписанные на оплату  счета.</a:t>
            </a:r>
          </a:p>
          <a:p>
            <a:pPr lvl="0" algn="just">
              <a:spcBef>
                <a:spcPts val="0"/>
              </a:spcBef>
              <a:buNone/>
            </a:pPr>
            <a:r>
              <a:rPr lang="ru-RU" sz="1500" dirty="0" smtClean="0"/>
              <a:t>в </a:t>
            </a:r>
            <a:r>
              <a:rPr lang="ru-RU" sz="1500" b="1" dirty="0" smtClean="0"/>
              <a:t>«Оборотную ведомость по лицевым счетам покупателей». </a:t>
            </a:r>
          </a:p>
          <a:p>
            <a:pPr lvl="0" algn="just">
              <a:spcBef>
                <a:spcPts val="0"/>
              </a:spcBef>
              <a:buNone/>
            </a:pPr>
            <a:r>
              <a:rPr lang="ru-RU" sz="1500" dirty="0" smtClean="0"/>
              <a:t>Эта ведомость служит для учета взаиморасчетов с покупателями, в ней отражается остаток задолженности на начало месяца, на какую сумму отпущено товара и сумма, фактически оплаченная за товары. На основании этих данных определяется </a:t>
            </a:r>
            <a:r>
              <a:rPr lang="ru-RU" sz="1500" u="sng" dirty="0" smtClean="0"/>
              <a:t>дебиторская либо кредиторская</a:t>
            </a:r>
            <a:r>
              <a:rPr lang="ru-RU" sz="1500" dirty="0" smtClean="0"/>
              <a:t> задолженность по итогам за месяц. Сумма реализации товаров всем организациям отражается в расходной части товарного отчета.</a:t>
            </a:r>
            <a:endParaRPr lang="ru-RU" sz="1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Составление товарного отчета:</a:t>
            </a:r>
            <a:endParaRPr lang="ru-RU" dirty="0"/>
          </a:p>
        </p:txBody>
      </p:sp>
      <p:sp>
        <p:nvSpPr>
          <p:cNvPr id="3" name="Содержимое 2"/>
          <p:cNvSpPr>
            <a:spLocks noGrp="1"/>
          </p:cNvSpPr>
          <p:nvPr>
            <p:ph sz="quarter" idx="1"/>
          </p:nvPr>
        </p:nvSpPr>
        <p:spPr>
          <a:xfrm>
            <a:off x="457200" y="1219200"/>
            <a:ext cx="8229600" cy="5029200"/>
          </a:xfrm>
        </p:spPr>
        <p:txBody>
          <a:bodyPr>
            <a:noAutofit/>
          </a:bodyPr>
          <a:lstStyle/>
          <a:p>
            <a:pPr algn="just"/>
            <a:r>
              <a:rPr lang="ru-RU" sz="1600" dirty="0" smtClean="0"/>
              <a:t>По окончании отчетного периода (квартал, месяц) материально-ответственные лица в отделах, в мелкорозничной сети данные о движении товара отражают в «Товарном отчете». Отчет составляется в 2-х экземплярах. </a:t>
            </a:r>
          </a:p>
          <a:p>
            <a:pPr algn="just">
              <a:buNone/>
            </a:pPr>
            <a:endParaRPr lang="ru-RU" sz="1600" dirty="0" smtClean="0"/>
          </a:p>
          <a:p>
            <a:pPr algn="just"/>
            <a:r>
              <a:rPr lang="ru-RU" sz="1600" b="1" dirty="0" smtClean="0"/>
              <a:t>В приходной части товарного отчета</a:t>
            </a:r>
            <a:r>
              <a:rPr lang="ru-RU" sz="1600" dirty="0" smtClean="0"/>
              <a:t>:</a:t>
            </a:r>
          </a:p>
          <a:p>
            <a:pPr lvl="0" algn="just"/>
            <a:r>
              <a:rPr lang="ru-RU" sz="1600" dirty="0" smtClean="0"/>
              <a:t>первой строкой показывается остаток товара в двух ценах (из товарного отчета за предыдущий месяц). </a:t>
            </a:r>
          </a:p>
          <a:p>
            <a:pPr lvl="0" algn="just"/>
            <a:r>
              <a:rPr lang="ru-RU" sz="1600" dirty="0" smtClean="0"/>
              <a:t>отражаются все товарные накладные (в хронологическом порядке), по которым поступали товары в отчетом месяце. Указывается стоимость товара по каждому документу по цене приобретения и по розничным ценам.</a:t>
            </a:r>
          </a:p>
          <a:p>
            <a:pPr lvl="0" algn="just"/>
            <a:r>
              <a:rPr lang="ru-RU" sz="1600" dirty="0" smtClean="0"/>
              <a:t>Отражается </a:t>
            </a:r>
            <a:r>
              <a:rPr lang="ru-RU" sz="1600" dirty="0" err="1" smtClean="0"/>
              <a:t>дооценка</a:t>
            </a:r>
            <a:r>
              <a:rPr lang="ru-RU" sz="1600" dirty="0" smtClean="0"/>
              <a:t> по справке (т.е. </a:t>
            </a:r>
            <a:r>
              <a:rPr lang="ru-RU" sz="1600" dirty="0" err="1" smtClean="0"/>
              <a:t>дооценка</a:t>
            </a:r>
            <a:r>
              <a:rPr lang="ru-RU" sz="1600" dirty="0" smtClean="0"/>
              <a:t> по лабораторным и фасовочным работам). </a:t>
            </a:r>
          </a:p>
          <a:p>
            <a:pPr lvl="0" algn="just"/>
            <a:r>
              <a:rPr lang="ru-RU" sz="1600" dirty="0" smtClean="0"/>
              <a:t>Изготовление воды очищенной и тарифы отражаются отдельной графой.</a:t>
            </a:r>
          </a:p>
          <a:p>
            <a:pPr algn="just"/>
            <a:r>
              <a:rPr lang="ru-RU" sz="1600" dirty="0" smtClean="0"/>
              <a:t>В конце раздела подсчитываете итого по приходу и строка остаток с приходом.</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pPr algn="ctr"/>
            <a:r>
              <a:rPr lang="ru-RU" dirty="0" smtClean="0"/>
              <a:t>Составление товарного отчета:</a:t>
            </a:r>
            <a:endParaRPr lang="ru-RU" dirty="0"/>
          </a:p>
        </p:txBody>
      </p:sp>
      <p:sp>
        <p:nvSpPr>
          <p:cNvPr id="3" name="Содержимое 2"/>
          <p:cNvSpPr>
            <a:spLocks noGrp="1"/>
          </p:cNvSpPr>
          <p:nvPr>
            <p:ph sz="quarter" idx="1"/>
          </p:nvPr>
        </p:nvSpPr>
        <p:spPr/>
        <p:txBody>
          <a:bodyPr>
            <a:noAutofit/>
          </a:bodyPr>
          <a:lstStyle/>
          <a:p>
            <a:pPr algn="just">
              <a:buNone/>
            </a:pPr>
            <a:r>
              <a:rPr lang="ru-RU" sz="1600" b="1" dirty="0" smtClean="0"/>
              <a:t>В расходной части товарного отчета </a:t>
            </a:r>
            <a:r>
              <a:rPr lang="ru-RU" sz="1600" dirty="0" smtClean="0"/>
              <a:t>отражается реализация товаров отдельно: </a:t>
            </a:r>
          </a:p>
          <a:p>
            <a:pPr lvl="0" algn="just"/>
            <a:r>
              <a:rPr lang="ru-RU" sz="1600" dirty="0" smtClean="0"/>
              <a:t>населению (по итоговой графе ведомости «Реализация розничных оборотов»), </a:t>
            </a:r>
          </a:p>
          <a:p>
            <a:pPr lvl="0" algn="just"/>
            <a:r>
              <a:rPr lang="ru-RU" sz="1600" dirty="0" smtClean="0"/>
              <a:t>по бесплатному и льготному отпуску (по реестру); </a:t>
            </a:r>
          </a:p>
          <a:p>
            <a:pPr lvl="0" algn="just"/>
            <a:r>
              <a:rPr lang="ru-RU" sz="1600" dirty="0" smtClean="0"/>
              <a:t>отпуску учреждениям здравоохранения на основании итоговой графы «Оборотной ведомости по лицевым счетам покупателей»).</a:t>
            </a:r>
          </a:p>
          <a:p>
            <a:pPr lvl="0" algn="just"/>
            <a:r>
              <a:rPr lang="ru-RU" sz="1600" dirty="0" smtClean="0"/>
              <a:t>прочее выбытие товара, использованного на хозяйственные и другие нужны аптеки, согласно актами на списание (по цене приобретения).</a:t>
            </a:r>
          </a:p>
          <a:p>
            <a:pPr algn="just">
              <a:buNone/>
            </a:pPr>
            <a:r>
              <a:rPr lang="ru-RU" sz="1600" dirty="0" smtClean="0"/>
              <a:t>Подсчитывается итог расходной части в розничных ценах. Остаток на конец месяца рассчитывается по формуле товарного баланса:</a:t>
            </a:r>
          </a:p>
          <a:p>
            <a:pPr algn="ctr">
              <a:buNone/>
            </a:pPr>
            <a:r>
              <a:rPr lang="ru-RU" sz="1600" dirty="0" err="1" smtClean="0"/>
              <a:t>О</a:t>
            </a:r>
            <a:r>
              <a:rPr lang="ru-RU" sz="1600" baseline="-25000" dirty="0" err="1" smtClean="0"/>
              <a:t>2</a:t>
            </a:r>
            <a:r>
              <a:rPr lang="ru-RU" sz="1600" dirty="0" smtClean="0"/>
              <a:t> = </a:t>
            </a:r>
            <a:r>
              <a:rPr lang="ru-RU" sz="1600" dirty="0" err="1" smtClean="0"/>
              <a:t>О</a:t>
            </a:r>
            <a:r>
              <a:rPr lang="ru-RU" sz="1600" baseline="-25000" dirty="0" err="1" smtClean="0"/>
              <a:t>1</a:t>
            </a:r>
            <a:r>
              <a:rPr lang="ru-RU" sz="1600" dirty="0" smtClean="0"/>
              <a:t> + </a:t>
            </a:r>
            <a:r>
              <a:rPr lang="ru-RU" sz="1600" dirty="0" err="1" smtClean="0"/>
              <a:t>П</a:t>
            </a:r>
            <a:r>
              <a:rPr lang="ru-RU" sz="1600" dirty="0" smtClean="0"/>
              <a:t>  - </a:t>
            </a:r>
            <a:r>
              <a:rPr lang="ru-RU" sz="1600" dirty="0" err="1" smtClean="0"/>
              <a:t>Р</a:t>
            </a:r>
            <a:r>
              <a:rPr lang="ru-RU" sz="1600" dirty="0" smtClean="0"/>
              <a:t>,</a:t>
            </a:r>
          </a:p>
          <a:p>
            <a:pPr algn="ctr">
              <a:buNone/>
            </a:pPr>
            <a:r>
              <a:rPr lang="ru-RU" sz="1600" dirty="0" smtClean="0"/>
              <a:t>где О</a:t>
            </a:r>
            <a:r>
              <a:rPr lang="ru-RU" sz="1600" baseline="-25000" dirty="0" smtClean="0"/>
              <a:t>1</a:t>
            </a:r>
            <a:r>
              <a:rPr lang="ru-RU" sz="1600" dirty="0" smtClean="0"/>
              <a:t> - остаток на начала месяца, П - приход товара, Р - расход товара.</a:t>
            </a:r>
          </a:p>
          <a:p>
            <a:pPr algn="just">
              <a:buNone/>
            </a:pPr>
            <a:r>
              <a:rPr lang="ru-RU" sz="1600" dirty="0" smtClean="0"/>
              <a:t>Подписывает товарный отчет материально-ответственное лицо и после проверки главный бухгалтер. Один экземпляр передается в бухгалтерию, другой материально-ответственному лицу. Если аптека самостоятельный хозяйствующий субъект, данные «Товарных отчетов» материально-ответственных лиц и первичных документов служат основанием для отражения на счетах бухгалтерского учета и составления баланса аптечной организации.</a:t>
            </a:r>
          </a:p>
          <a:p>
            <a:pPr algn="just"/>
            <a:endParaRPr lang="ru-RU"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b="1" i="1" dirty="0" smtClean="0"/>
              <a:t>Методика отражения в учете торговых наложений на  реализованные товары</a:t>
            </a:r>
          </a:p>
        </p:txBody>
      </p:sp>
      <p:sp>
        <p:nvSpPr>
          <p:cNvPr id="3" name="Содержимое 2"/>
          <p:cNvSpPr>
            <a:spLocks noGrp="1"/>
          </p:cNvSpPr>
          <p:nvPr>
            <p:ph sz="quarter" idx="1"/>
          </p:nvPr>
        </p:nvSpPr>
        <p:spPr/>
        <p:txBody>
          <a:bodyPr>
            <a:normAutofit fontScale="62500" lnSpcReduction="20000"/>
          </a:bodyPr>
          <a:lstStyle/>
          <a:p>
            <a:pPr algn="just">
              <a:buNone/>
            </a:pPr>
            <a:r>
              <a:rPr lang="ru-RU" dirty="0" smtClean="0"/>
              <a:t>Реализация товара в аптечных организациях является основным способом получения дохода, за счет реализованных торговых наложений. Поэтому, определение торговых наложений в реализованном товаре, это важная задача хозяйственного учета т.к. они являются  основным источником  прибыли.  Они образуются за счет формирования розничной цены на товар аптечного ассортимента, с применением торговой наценки к цене поступления либо цене производителя товара.   При этом различают:</a:t>
            </a:r>
          </a:p>
          <a:p>
            <a:pPr lvl="0" algn="just">
              <a:buNone/>
            </a:pPr>
            <a:endParaRPr lang="ru-RU" b="1" u="sng" dirty="0" smtClean="0"/>
          </a:p>
          <a:p>
            <a:pPr lvl="0" algn="just">
              <a:buNone/>
            </a:pPr>
            <a:r>
              <a:rPr lang="ru-RU" b="1" u="sng" dirty="0" smtClean="0"/>
              <a:t>Торговую наценку </a:t>
            </a:r>
            <a:r>
              <a:rPr lang="ru-RU" dirty="0" smtClean="0"/>
              <a:t>- определенный  % к цене закупки - относительный показатель; абсолютный показатель (в сумме) - это разница между розничной и оптовой ценой.</a:t>
            </a:r>
          </a:p>
          <a:p>
            <a:pPr algn="just">
              <a:buNone/>
            </a:pPr>
            <a:r>
              <a:rPr lang="ru-RU" dirty="0" smtClean="0"/>
              <a:t>Она формируется  при поступлении товара.</a:t>
            </a:r>
          </a:p>
          <a:p>
            <a:pPr algn="just">
              <a:buNone/>
            </a:pPr>
            <a:r>
              <a:rPr lang="ru-RU" dirty="0" smtClean="0"/>
              <a:t>Цена закупки </a:t>
            </a:r>
            <a:r>
              <a:rPr lang="ru-RU" dirty="0" err="1" smtClean="0"/>
              <a:t>10=00</a:t>
            </a:r>
            <a:r>
              <a:rPr lang="ru-RU" dirty="0" smtClean="0"/>
              <a:t>,   Розничная цена  </a:t>
            </a:r>
            <a:r>
              <a:rPr lang="ru-RU" dirty="0" err="1" smtClean="0"/>
              <a:t>13=00</a:t>
            </a:r>
            <a:r>
              <a:rPr lang="ru-RU" dirty="0" smtClean="0"/>
              <a:t>  Торговая надбавка  13 - 10 = </a:t>
            </a:r>
            <a:r>
              <a:rPr lang="ru-RU" dirty="0" err="1" smtClean="0"/>
              <a:t>3=00</a:t>
            </a:r>
            <a:endParaRPr lang="ru-RU" dirty="0" smtClean="0"/>
          </a:p>
          <a:p>
            <a:pPr algn="just">
              <a:buNone/>
            </a:pPr>
            <a:r>
              <a:rPr lang="ru-RU" dirty="0" smtClean="0"/>
              <a:t> Торговая надбавка  в %  =  (3 </a:t>
            </a:r>
            <a:r>
              <a:rPr lang="ru-RU" dirty="0" err="1" smtClean="0"/>
              <a:t>руб</a:t>
            </a:r>
            <a:r>
              <a:rPr lang="ru-RU" dirty="0" smtClean="0"/>
              <a:t> : 10 </a:t>
            </a:r>
            <a:r>
              <a:rPr lang="ru-RU" dirty="0" err="1" smtClean="0"/>
              <a:t>руб</a:t>
            </a:r>
            <a:r>
              <a:rPr lang="ru-RU" dirty="0" smtClean="0"/>
              <a:t>) * 100%  = 30%   </a:t>
            </a:r>
          </a:p>
          <a:p>
            <a:pPr lvl="0" algn="just">
              <a:buNone/>
            </a:pPr>
            <a:endParaRPr lang="ru-RU" b="1" u="sng" dirty="0" smtClean="0"/>
          </a:p>
          <a:p>
            <a:pPr lvl="0" algn="just">
              <a:buNone/>
            </a:pPr>
            <a:r>
              <a:rPr lang="ru-RU" b="1" u="sng" dirty="0" smtClean="0"/>
              <a:t>Торговые наложения</a:t>
            </a:r>
            <a:r>
              <a:rPr lang="ru-RU" b="1" dirty="0" smtClean="0"/>
              <a:t> </a:t>
            </a:r>
            <a:r>
              <a:rPr lang="ru-RU" dirty="0" smtClean="0"/>
              <a:t>- это разница между розничной и оптовой ценой </a:t>
            </a:r>
            <a:r>
              <a:rPr lang="ru-RU" u="sng" dirty="0" smtClean="0"/>
              <a:t>реализованного товара.</a:t>
            </a:r>
            <a:r>
              <a:rPr lang="ru-RU" dirty="0" smtClean="0"/>
              <a:t> </a:t>
            </a:r>
          </a:p>
          <a:p>
            <a:pPr algn="just">
              <a:buNone/>
            </a:pPr>
            <a:r>
              <a:rPr lang="ru-RU" dirty="0" smtClean="0"/>
              <a:t>Торговые наложения (</a:t>
            </a:r>
            <a:r>
              <a:rPr lang="ru-RU" dirty="0" err="1" smtClean="0"/>
              <a:t>ТН</a:t>
            </a:r>
            <a:r>
              <a:rPr lang="ru-RU" dirty="0" smtClean="0"/>
              <a:t>) учитываются в </a:t>
            </a:r>
            <a:r>
              <a:rPr lang="ru-RU" u="sng" dirty="0" smtClean="0"/>
              <a:t>сумме </a:t>
            </a:r>
            <a:r>
              <a:rPr lang="ru-RU" dirty="0" err="1" smtClean="0"/>
              <a:t>13руб</a:t>
            </a:r>
            <a:r>
              <a:rPr lang="ru-RU" dirty="0" smtClean="0"/>
              <a:t>.  - 10 руб. = 3 руб.</a:t>
            </a:r>
          </a:p>
          <a:p>
            <a:pPr algn="just">
              <a:buNone/>
            </a:pPr>
            <a:r>
              <a:rPr lang="ru-RU" u="sng" dirty="0" smtClean="0"/>
              <a:t>По уровню</a:t>
            </a:r>
            <a:r>
              <a:rPr lang="ru-RU" dirty="0" smtClean="0"/>
              <a:t> - к сумме реализации товаров (товарообороту) в розничных ценах (уровень торговых наложений).  </a:t>
            </a:r>
          </a:p>
          <a:p>
            <a:pPr algn="just">
              <a:buNone/>
            </a:pPr>
            <a:r>
              <a:rPr lang="ru-RU" dirty="0" smtClean="0"/>
              <a:t> В нашем примере при реализации этой упаковки товара:    (3 </a:t>
            </a:r>
            <a:r>
              <a:rPr lang="ru-RU" dirty="0" err="1" smtClean="0"/>
              <a:t>руб</a:t>
            </a:r>
            <a:r>
              <a:rPr lang="ru-RU" dirty="0" smtClean="0"/>
              <a:t> : 13 </a:t>
            </a:r>
            <a:r>
              <a:rPr lang="ru-RU" dirty="0" err="1" smtClean="0"/>
              <a:t>руб</a:t>
            </a:r>
            <a:r>
              <a:rPr lang="ru-RU" dirty="0" smtClean="0"/>
              <a:t> ) * 100% = 23% </a:t>
            </a:r>
          </a:p>
          <a:p>
            <a:pPr algn="just">
              <a:buNone/>
            </a:pPr>
            <a:r>
              <a:rPr lang="ru-RU" dirty="0" smtClean="0"/>
              <a:t>(реализованные ТН или  доход, полученный от продажи  этого товара).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r>
              <a:rPr lang="ru-RU" b="1" i="1" dirty="0" smtClean="0"/>
              <a:t>Методика отражения в учете торговых наложений на  реализованные товары</a:t>
            </a:r>
            <a:endParaRPr lang="ru-RU" dirty="0"/>
          </a:p>
        </p:txBody>
      </p:sp>
      <p:sp>
        <p:nvSpPr>
          <p:cNvPr id="3" name="Содержимое 2"/>
          <p:cNvSpPr>
            <a:spLocks noGrp="1"/>
          </p:cNvSpPr>
          <p:nvPr>
            <p:ph sz="quarter" idx="1"/>
          </p:nvPr>
        </p:nvSpPr>
        <p:spPr/>
        <p:txBody>
          <a:bodyPr>
            <a:noAutofit/>
          </a:bodyPr>
          <a:lstStyle/>
          <a:p>
            <a:pPr algn="just">
              <a:spcBef>
                <a:spcPts val="0"/>
              </a:spcBef>
              <a:buNone/>
            </a:pPr>
            <a:r>
              <a:rPr lang="ru-RU" sz="1400" dirty="0" smtClean="0"/>
              <a:t>Методика расчета реализованных торговых наложений за месяц по данным товарного отчета заключается в следующем:</a:t>
            </a:r>
          </a:p>
          <a:p>
            <a:pPr algn="just">
              <a:spcBef>
                <a:spcPts val="0"/>
              </a:spcBef>
            </a:pPr>
            <a:r>
              <a:rPr lang="ru-RU" sz="1400" dirty="0" smtClean="0"/>
              <a:t>сначала определяют сумму остатка товаров на конец месяца (</a:t>
            </a:r>
            <a:r>
              <a:rPr lang="ru-RU" sz="1400" dirty="0" err="1" smtClean="0"/>
              <a:t>Ок</a:t>
            </a:r>
            <a:r>
              <a:rPr lang="ru-RU" sz="1400" dirty="0" smtClean="0"/>
              <a:t>) в розничных ценах  по формуле товарного баланса:</a:t>
            </a:r>
          </a:p>
          <a:p>
            <a:pPr algn="ctr">
              <a:spcBef>
                <a:spcPts val="0"/>
              </a:spcBef>
              <a:buNone/>
            </a:pPr>
            <a:r>
              <a:rPr lang="ru-RU" sz="1400" b="1" dirty="0" err="1" smtClean="0"/>
              <a:t>Ок</a:t>
            </a:r>
            <a:r>
              <a:rPr lang="ru-RU" sz="1400" b="1" dirty="0" smtClean="0"/>
              <a:t> = Оп + П – Р – В</a:t>
            </a:r>
          </a:p>
          <a:p>
            <a:pPr algn="just">
              <a:spcBef>
                <a:spcPts val="0"/>
              </a:spcBef>
            </a:pPr>
            <a:r>
              <a:rPr lang="ru-RU" sz="1400" dirty="0" smtClean="0"/>
              <a:t>затем рассчитывают средний процент торговых наложений на остаток товаров и реализованные товары по формуле:</a:t>
            </a:r>
          </a:p>
          <a:p>
            <a:pPr algn="just">
              <a:spcBef>
                <a:spcPts val="0"/>
              </a:spcBef>
              <a:buNone/>
            </a:pPr>
            <a:r>
              <a:rPr lang="ru-RU" sz="1400" dirty="0" smtClean="0"/>
              <a:t>                                </a:t>
            </a:r>
            <a:r>
              <a:rPr lang="ru-RU" sz="1400" b="1" dirty="0" smtClean="0"/>
              <a:t>Сумма </a:t>
            </a:r>
            <a:r>
              <a:rPr lang="ru-RU" sz="1400" b="1" dirty="0" err="1" smtClean="0"/>
              <a:t>ТН</a:t>
            </a:r>
            <a:r>
              <a:rPr lang="ru-RU" sz="1400" b="1" dirty="0" smtClean="0"/>
              <a:t> на                       Сумма </a:t>
            </a:r>
            <a:r>
              <a:rPr lang="ru-RU" sz="1400" b="1" dirty="0" err="1" smtClean="0"/>
              <a:t>ТН</a:t>
            </a:r>
            <a:r>
              <a:rPr lang="ru-RU" sz="1400" b="1" dirty="0" smtClean="0"/>
              <a:t>               </a:t>
            </a:r>
            <a:r>
              <a:rPr lang="ru-RU" sz="1400" b="1" dirty="0" err="1" smtClean="0"/>
              <a:t>СуммаТН</a:t>
            </a:r>
            <a:r>
              <a:rPr lang="ru-RU" sz="1400" b="1" dirty="0" smtClean="0"/>
              <a:t> </a:t>
            </a:r>
          </a:p>
          <a:p>
            <a:pPr algn="just">
              <a:spcBef>
                <a:spcPts val="0"/>
              </a:spcBef>
              <a:buNone/>
            </a:pPr>
            <a:r>
              <a:rPr lang="ru-RU" sz="1400" b="1" dirty="0" smtClean="0"/>
              <a:t>                                запас товаров на    +    </a:t>
            </a:r>
            <a:r>
              <a:rPr lang="ru-RU" sz="1400" b="1" dirty="0" err="1" smtClean="0"/>
              <a:t>на</a:t>
            </a:r>
            <a:r>
              <a:rPr lang="ru-RU" sz="1400" b="1" dirty="0" smtClean="0"/>
              <a:t> поступившие -  на выбывшие </a:t>
            </a:r>
          </a:p>
          <a:p>
            <a:pPr algn="just">
              <a:spcBef>
                <a:spcPts val="0"/>
              </a:spcBef>
              <a:buNone/>
            </a:pPr>
            <a:r>
              <a:rPr lang="ru-RU" sz="1400" b="1" dirty="0" smtClean="0"/>
              <a:t>                                начало месяца (Он)       товары (</a:t>
            </a:r>
            <a:r>
              <a:rPr lang="ru-RU" sz="1400" b="1" dirty="0" err="1" smtClean="0"/>
              <a:t>П</a:t>
            </a:r>
            <a:r>
              <a:rPr lang="ru-RU" sz="1400" b="1" dirty="0" smtClean="0"/>
              <a:t>)                 </a:t>
            </a:r>
            <a:r>
              <a:rPr lang="ru-RU" sz="1400" b="1" dirty="0" err="1" smtClean="0"/>
              <a:t>товары</a:t>
            </a:r>
            <a:r>
              <a:rPr lang="ru-RU" sz="1400" b="1" dirty="0" smtClean="0"/>
              <a:t> (В)</a:t>
            </a:r>
          </a:p>
          <a:p>
            <a:pPr algn="just">
              <a:spcBef>
                <a:spcPts val="0"/>
              </a:spcBef>
              <a:buNone/>
            </a:pPr>
            <a:r>
              <a:rPr lang="ru-RU" sz="1400" b="1" dirty="0" err="1" smtClean="0"/>
              <a:t>Средни</a:t>
            </a:r>
            <a:r>
              <a:rPr lang="ru-RU" sz="1400" b="1" dirty="0" smtClean="0"/>
              <a:t> </a:t>
            </a:r>
            <a:r>
              <a:rPr lang="ru-RU" sz="1400" b="1" dirty="0" err="1" smtClean="0"/>
              <a:t>й%</a:t>
            </a:r>
            <a:r>
              <a:rPr lang="ru-RU" sz="1400" b="1" dirty="0" smtClean="0"/>
              <a:t>  ТН  =--------------------------------------------------------------------------------     </a:t>
            </a:r>
            <a:r>
              <a:rPr lang="en-US" sz="1400" b="1" dirty="0" smtClean="0"/>
              <a:t>X</a:t>
            </a:r>
            <a:r>
              <a:rPr lang="ru-RU" sz="1400" b="1" dirty="0" smtClean="0"/>
              <a:t> 100%</a:t>
            </a:r>
          </a:p>
          <a:p>
            <a:pPr algn="just">
              <a:spcBef>
                <a:spcPts val="0"/>
              </a:spcBef>
              <a:buNone/>
            </a:pPr>
            <a:r>
              <a:rPr lang="ru-RU" sz="1400" b="1" dirty="0" smtClean="0"/>
              <a:t>                         Сумма </a:t>
            </a:r>
            <a:r>
              <a:rPr lang="ru-RU" sz="1400" b="1" dirty="0" err="1" smtClean="0"/>
              <a:t>реализ</a:t>
            </a:r>
            <a:r>
              <a:rPr lang="ru-RU" sz="1400" b="1" dirty="0" smtClean="0"/>
              <a:t>   товаров по     +     Сумма запаса товара на 	</a:t>
            </a:r>
          </a:p>
          <a:p>
            <a:pPr algn="just">
              <a:spcBef>
                <a:spcPts val="0"/>
              </a:spcBef>
              <a:buNone/>
            </a:pPr>
            <a:r>
              <a:rPr lang="ru-RU" sz="1400" b="1" dirty="0" smtClean="0"/>
              <a:t>	                 </a:t>
            </a:r>
            <a:r>
              <a:rPr lang="ru-RU" sz="1400" b="1" dirty="0" err="1" smtClean="0"/>
              <a:t>розн.ц</a:t>
            </a:r>
            <a:r>
              <a:rPr lang="ru-RU" sz="1400" b="1" dirty="0" smtClean="0"/>
              <a:t>. ( товарооборот)                  конец месяца по </a:t>
            </a:r>
            <a:r>
              <a:rPr lang="ru-RU" sz="1400" b="1" dirty="0" err="1" smtClean="0"/>
              <a:t>розн</a:t>
            </a:r>
            <a:r>
              <a:rPr lang="ru-RU" sz="1400" b="1" dirty="0" smtClean="0"/>
              <a:t>. </a:t>
            </a:r>
            <a:r>
              <a:rPr lang="ru-RU" sz="1400" b="1" dirty="0" err="1" smtClean="0"/>
              <a:t>ц</a:t>
            </a:r>
            <a:r>
              <a:rPr lang="ru-RU" sz="1400" b="1" dirty="0" smtClean="0"/>
              <a:t>. (</a:t>
            </a:r>
            <a:r>
              <a:rPr lang="ru-RU" sz="1400" b="1" dirty="0" err="1" smtClean="0"/>
              <a:t>Ок</a:t>
            </a:r>
            <a:r>
              <a:rPr lang="ru-RU" sz="1400" b="1" dirty="0" smtClean="0"/>
              <a:t>)</a:t>
            </a:r>
          </a:p>
          <a:p>
            <a:pPr algn="just">
              <a:spcBef>
                <a:spcPts val="0"/>
              </a:spcBef>
              <a:buNone/>
            </a:pPr>
            <a:endParaRPr lang="ru-RU" sz="1400" dirty="0" smtClean="0"/>
          </a:p>
          <a:p>
            <a:pPr algn="just">
              <a:spcBef>
                <a:spcPts val="0"/>
              </a:spcBef>
              <a:buNone/>
            </a:pPr>
            <a:r>
              <a:rPr lang="ru-RU" sz="1400" dirty="0" smtClean="0"/>
              <a:t>Все данные берут с товарного отчета за месяц ( квартал).  </a:t>
            </a:r>
          </a:p>
          <a:p>
            <a:pPr algn="just">
              <a:spcBef>
                <a:spcPts val="0"/>
              </a:spcBef>
              <a:buNone/>
            </a:pPr>
            <a:endParaRPr lang="ru-RU" sz="1400" dirty="0" smtClean="0"/>
          </a:p>
          <a:p>
            <a:pPr algn="just">
              <a:spcBef>
                <a:spcPts val="0"/>
              </a:spcBef>
              <a:buNone/>
            </a:pPr>
            <a:r>
              <a:rPr lang="ru-RU" sz="1400" dirty="0" smtClean="0"/>
              <a:t>Далее:</a:t>
            </a:r>
          </a:p>
          <a:p>
            <a:pPr algn="just">
              <a:spcBef>
                <a:spcPts val="0"/>
              </a:spcBef>
            </a:pPr>
            <a:r>
              <a:rPr lang="ru-RU" sz="1400" dirty="0" smtClean="0"/>
              <a:t> Определяют сумму торговых наложений  на остаток то­варов на </a:t>
            </a:r>
            <a:r>
              <a:rPr lang="ru-RU" sz="1400" u="sng" dirty="0" smtClean="0"/>
              <a:t>конец месяца</a:t>
            </a:r>
            <a:r>
              <a:rPr lang="ru-RU" sz="1400" dirty="0" smtClean="0"/>
              <a:t> по формуле:</a:t>
            </a:r>
          </a:p>
          <a:p>
            <a:pPr algn="ctr">
              <a:spcBef>
                <a:spcPts val="0"/>
              </a:spcBef>
              <a:buNone/>
            </a:pPr>
            <a:r>
              <a:rPr lang="ru-RU" sz="1400" b="1" dirty="0" smtClean="0"/>
              <a:t>              Сумма </a:t>
            </a:r>
            <a:r>
              <a:rPr lang="ru-RU" sz="1400" b="1" dirty="0" err="1" smtClean="0"/>
              <a:t>ТН</a:t>
            </a:r>
            <a:r>
              <a:rPr lang="ru-RU" sz="1400" b="1" dirty="0" smtClean="0"/>
              <a:t> </a:t>
            </a:r>
            <a:r>
              <a:rPr lang="ru-RU" sz="1400" b="1" dirty="0" err="1" smtClean="0"/>
              <a:t>Ок</a:t>
            </a:r>
            <a:r>
              <a:rPr lang="ru-RU" sz="1400" b="1" dirty="0" smtClean="0"/>
              <a:t> =   (</a:t>
            </a:r>
            <a:r>
              <a:rPr lang="ru-RU" sz="1400" b="1" dirty="0" err="1" smtClean="0"/>
              <a:t>Ср.%ТН</a:t>
            </a:r>
            <a:r>
              <a:rPr lang="ru-RU" sz="1400" b="1" dirty="0" smtClean="0"/>
              <a:t>   </a:t>
            </a:r>
            <a:r>
              <a:rPr lang="ru-RU" sz="1400" b="1" dirty="0" err="1" smtClean="0"/>
              <a:t>х</a:t>
            </a:r>
            <a:r>
              <a:rPr lang="ru-RU" sz="1400" b="1" dirty="0" smtClean="0"/>
              <a:t> </a:t>
            </a:r>
            <a:r>
              <a:rPr lang="ru-RU" sz="1400" b="1" dirty="0" err="1" smtClean="0"/>
              <a:t>Ок</a:t>
            </a:r>
            <a:r>
              <a:rPr lang="ru-RU" sz="1400" b="1" dirty="0" smtClean="0"/>
              <a:t>)  : 100%;</a:t>
            </a:r>
            <a:endParaRPr lang="ru-RU" sz="1400" dirty="0" smtClean="0"/>
          </a:p>
          <a:p>
            <a:pPr algn="just">
              <a:spcBef>
                <a:spcPts val="0"/>
              </a:spcBef>
            </a:pPr>
            <a:r>
              <a:rPr lang="ru-RU" sz="1400" dirty="0" smtClean="0"/>
              <a:t>Рассчитывают сумму реализованных торговых наложений по формуле: </a:t>
            </a:r>
          </a:p>
          <a:p>
            <a:pPr algn="ctr">
              <a:spcBef>
                <a:spcPts val="0"/>
              </a:spcBef>
              <a:buNone/>
            </a:pPr>
            <a:r>
              <a:rPr lang="ru-RU" sz="1400" b="1" dirty="0" smtClean="0"/>
              <a:t>       Реал. </a:t>
            </a:r>
            <a:r>
              <a:rPr lang="ru-RU" sz="1400" b="1" dirty="0" err="1" smtClean="0"/>
              <a:t>ТН</a:t>
            </a:r>
            <a:r>
              <a:rPr lang="ru-RU" sz="1400" b="1" dirty="0" smtClean="0"/>
              <a:t>    </a:t>
            </a:r>
            <a:r>
              <a:rPr lang="ru-RU" sz="1400" dirty="0" smtClean="0"/>
              <a:t>= </a:t>
            </a:r>
            <a:r>
              <a:rPr lang="ru-RU" sz="1400" b="1" dirty="0" err="1" smtClean="0"/>
              <a:t>ТН</a:t>
            </a:r>
            <a:r>
              <a:rPr lang="ru-RU" sz="1400" b="1" dirty="0" smtClean="0"/>
              <a:t>  Он  +  </a:t>
            </a:r>
            <a:r>
              <a:rPr lang="ru-RU" sz="1400" b="1" dirty="0" err="1" smtClean="0"/>
              <a:t>ТН</a:t>
            </a:r>
            <a:r>
              <a:rPr lang="ru-RU" sz="1400" b="1" dirty="0" smtClean="0"/>
              <a:t>  </a:t>
            </a:r>
            <a:r>
              <a:rPr lang="ru-RU" sz="1400" b="1" dirty="0" err="1" smtClean="0"/>
              <a:t>П</a:t>
            </a:r>
            <a:r>
              <a:rPr lang="ru-RU" sz="1400" b="1" dirty="0" smtClean="0"/>
              <a:t> </a:t>
            </a:r>
            <a:r>
              <a:rPr lang="ru-RU" sz="1400" dirty="0" smtClean="0"/>
              <a:t>–  </a:t>
            </a:r>
            <a:r>
              <a:rPr lang="ru-RU" sz="1400" b="1" dirty="0" err="1" smtClean="0"/>
              <a:t>ТН</a:t>
            </a:r>
            <a:r>
              <a:rPr lang="ru-RU" sz="1400" b="1" dirty="0" smtClean="0"/>
              <a:t>  В </a:t>
            </a:r>
            <a:r>
              <a:rPr lang="ru-RU" sz="1400" dirty="0" smtClean="0"/>
              <a:t>– </a:t>
            </a:r>
            <a:r>
              <a:rPr lang="ru-RU" sz="1400" b="1" dirty="0" err="1" smtClean="0"/>
              <a:t>ТН</a:t>
            </a:r>
            <a:r>
              <a:rPr lang="ru-RU" sz="1400" b="1" dirty="0" smtClean="0"/>
              <a:t> </a:t>
            </a:r>
            <a:r>
              <a:rPr lang="ru-RU" sz="1400" b="1" dirty="0" err="1" smtClean="0"/>
              <a:t>Ок</a:t>
            </a:r>
            <a:r>
              <a:rPr lang="ru-RU" sz="1400" b="1" dirty="0" smtClean="0"/>
              <a:t>;</a:t>
            </a:r>
            <a:endParaRPr lang="ru-RU" sz="1400" dirty="0" smtClean="0"/>
          </a:p>
          <a:p>
            <a:pPr algn="just">
              <a:spcBef>
                <a:spcPts val="0"/>
              </a:spcBef>
            </a:pPr>
            <a:r>
              <a:rPr lang="ru-RU" sz="1400" dirty="0" smtClean="0"/>
              <a:t>рассчитывают уровень торговых наложений на реализованные товары:</a:t>
            </a:r>
          </a:p>
          <a:p>
            <a:pPr algn="ctr">
              <a:spcBef>
                <a:spcPts val="0"/>
              </a:spcBef>
              <a:buNone/>
            </a:pPr>
            <a:r>
              <a:rPr lang="ru-RU" sz="1400" b="1" dirty="0" smtClean="0"/>
              <a:t>      Уровень </a:t>
            </a:r>
            <a:r>
              <a:rPr lang="ru-RU" sz="1400" b="1" dirty="0" err="1" smtClean="0"/>
              <a:t>ТН</a:t>
            </a:r>
            <a:r>
              <a:rPr lang="ru-RU" sz="1400" b="1" dirty="0" smtClean="0"/>
              <a:t>  </a:t>
            </a:r>
            <a:r>
              <a:rPr lang="ru-RU" sz="1400" b="1" dirty="0" err="1" smtClean="0"/>
              <a:t>Р</a:t>
            </a:r>
            <a:r>
              <a:rPr lang="ru-RU" sz="1400" b="1" dirty="0" smtClean="0"/>
              <a:t> = </a:t>
            </a:r>
            <a:r>
              <a:rPr lang="ru-RU" sz="1400" b="1" u="sng" dirty="0" smtClean="0"/>
              <a:t>сумма </a:t>
            </a:r>
            <a:r>
              <a:rPr lang="ru-RU" sz="1400" b="1" u="sng" dirty="0" err="1" smtClean="0"/>
              <a:t>ТН</a:t>
            </a:r>
            <a:r>
              <a:rPr lang="ru-RU" sz="1400" b="1" u="sng" dirty="0" smtClean="0"/>
              <a:t> </a:t>
            </a:r>
            <a:r>
              <a:rPr lang="ru-RU" sz="1400" b="1" u="sng" dirty="0" err="1" smtClean="0"/>
              <a:t>Р</a:t>
            </a:r>
            <a:r>
              <a:rPr lang="ru-RU" sz="1400" b="1" u="sng" dirty="0" smtClean="0"/>
              <a:t> </a:t>
            </a:r>
            <a:r>
              <a:rPr lang="ru-RU" sz="1400" b="1" i="1" u="sng" dirty="0" err="1" smtClean="0"/>
              <a:t>х</a:t>
            </a:r>
            <a:r>
              <a:rPr lang="ru-RU" sz="1400" b="1" i="1" u="sng" dirty="0" smtClean="0"/>
              <a:t> </a:t>
            </a:r>
            <a:r>
              <a:rPr lang="ru-RU" sz="1400" b="1" u="sng" dirty="0" smtClean="0"/>
              <a:t>100%</a:t>
            </a:r>
            <a:r>
              <a:rPr lang="ru-RU" sz="1400" b="1" dirty="0" smtClean="0"/>
              <a:t> .</a:t>
            </a:r>
            <a:endParaRPr lang="ru-RU" sz="1400" dirty="0" smtClean="0"/>
          </a:p>
          <a:p>
            <a:pPr algn="just">
              <a:spcBef>
                <a:spcPts val="0"/>
              </a:spcBef>
              <a:buNone/>
            </a:pPr>
            <a:r>
              <a:rPr lang="ru-RU" sz="1400" b="1" dirty="0" smtClean="0"/>
              <a:t>					                     сумма  Р</a:t>
            </a:r>
            <a:endParaRPr lang="ru-RU"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Синтетический учет</a:t>
            </a:r>
            <a:endParaRPr lang="ru-RU" dirty="0"/>
          </a:p>
        </p:txBody>
      </p:sp>
      <p:sp>
        <p:nvSpPr>
          <p:cNvPr id="3" name="Содержимое 2"/>
          <p:cNvSpPr>
            <a:spLocks noGrp="1"/>
          </p:cNvSpPr>
          <p:nvPr>
            <p:ph sz="quarter" idx="1"/>
          </p:nvPr>
        </p:nvSpPr>
        <p:spPr/>
        <p:txBody>
          <a:bodyPr>
            <a:normAutofit fontScale="62500" lnSpcReduction="20000"/>
          </a:bodyPr>
          <a:lstStyle/>
          <a:p>
            <a:pPr algn="ctr">
              <a:buNone/>
            </a:pPr>
            <a:r>
              <a:rPr lang="ru-RU" b="1" dirty="0" smtClean="0"/>
              <a:t>Прочий расход списывается в документах </a:t>
            </a:r>
            <a:r>
              <a:rPr lang="ru-RU" b="1" dirty="0" err="1" smtClean="0"/>
              <a:t>БУ</a:t>
            </a:r>
            <a:r>
              <a:rPr lang="ru-RU" b="1" dirty="0" smtClean="0"/>
              <a:t>:</a:t>
            </a:r>
            <a:endParaRPr lang="ru-RU" dirty="0" smtClean="0"/>
          </a:p>
          <a:p>
            <a:pPr lvl="0" algn="just">
              <a:buNone/>
            </a:pPr>
            <a:r>
              <a:rPr lang="ru-RU" b="1" dirty="0" smtClean="0"/>
              <a:t>На счет издержек обращения  </a:t>
            </a:r>
            <a:r>
              <a:rPr lang="ru-RU" dirty="0" smtClean="0"/>
              <a:t>Д </a:t>
            </a:r>
            <a:r>
              <a:rPr lang="ru-RU" dirty="0" err="1" smtClean="0"/>
              <a:t>сч</a:t>
            </a:r>
            <a:r>
              <a:rPr lang="ru-RU" dirty="0" smtClean="0"/>
              <a:t>. 44 «Расходы на продажу»</a:t>
            </a:r>
          </a:p>
          <a:p>
            <a:pPr algn="just">
              <a:buNone/>
            </a:pPr>
            <a:r>
              <a:rPr lang="ru-RU" dirty="0" smtClean="0"/>
              <a:t>                                                          К </a:t>
            </a:r>
            <a:r>
              <a:rPr lang="ru-RU" dirty="0" err="1" smtClean="0"/>
              <a:t>сч</a:t>
            </a:r>
            <a:r>
              <a:rPr lang="ru-RU" dirty="0" smtClean="0"/>
              <a:t>. 41-2 « Товары»  (субсчет «Товары в розничной сети») </a:t>
            </a:r>
          </a:p>
          <a:p>
            <a:pPr algn="just">
              <a:buNone/>
            </a:pPr>
            <a:r>
              <a:rPr lang="ru-RU" dirty="0" smtClean="0"/>
              <a:t>А) расход товаров на хозяйственные нужды</a:t>
            </a:r>
          </a:p>
          <a:p>
            <a:pPr algn="just">
              <a:buNone/>
            </a:pPr>
            <a:r>
              <a:rPr lang="ru-RU" dirty="0" smtClean="0"/>
              <a:t>Б) Расход товаров на оказание первой медицинской помощи</a:t>
            </a:r>
          </a:p>
          <a:p>
            <a:pPr algn="just">
              <a:buNone/>
            </a:pPr>
            <a:r>
              <a:rPr lang="ru-RU" dirty="0" smtClean="0"/>
              <a:t>В) Естественная убыль товаров в  пределах норм  естественной убыли</a:t>
            </a:r>
          </a:p>
          <a:p>
            <a:pPr algn="just">
              <a:buNone/>
            </a:pPr>
            <a:r>
              <a:rPr lang="ru-RU" dirty="0" smtClean="0"/>
              <a:t>Г) изъятие лекарств на анализ в </a:t>
            </a:r>
            <a:r>
              <a:rPr lang="ru-RU" dirty="0" err="1" smtClean="0"/>
              <a:t>ЦККЛС</a:t>
            </a:r>
            <a:r>
              <a:rPr lang="ru-RU" dirty="0" smtClean="0"/>
              <a:t>.</a:t>
            </a:r>
          </a:p>
          <a:p>
            <a:pPr algn="just">
              <a:buNone/>
            </a:pPr>
            <a:endParaRPr lang="ru-RU" dirty="0" smtClean="0"/>
          </a:p>
          <a:p>
            <a:pPr algn="just">
              <a:buNone/>
            </a:pPr>
            <a:endParaRPr lang="ru-RU" dirty="0" smtClean="0"/>
          </a:p>
          <a:p>
            <a:pPr algn="just">
              <a:buNone/>
            </a:pPr>
            <a:r>
              <a:rPr lang="ru-RU" b="1" dirty="0" smtClean="0"/>
              <a:t>За счет прибыли аптеки</a:t>
            </a:r>
            <a:r>
              <a:rPr lang="ru-RU" dirty="0" smtClean="0"/>
              <a:t>   Д </a:t>
            </a:r>
            <a:r>
              <a:rPr lang="ru-RU" dirty="0" err="1" smtClean="0"/>
              <a:t>сч</a:t>
            </a:r>
            <a:r>
              <a:rPr lang="ru-RU" dirty="0" smtClean="0"/>
              <a:t>. 99 «прибыли и убытки»  счет пассивный – ДО- убыток; КО- прибыль.</a:t>
            </a:r>
          </a:p>
          <a:p>
            <a:pPr algn="just">
              <a:buNone/>
            </a:pPr>
            <a:r>
              <a:rPr lang="ru-RU" dirty="0" smtClean="0"/>
              <a:t>                                                    К </a:t>
            </a:r>
            <a:r>
              <a:rPr lang="ru-RU" dirty="0" err="1" smtClean="0"/>
              <a:t>сч.41-2</a:t>
            </a:r>
            <a:r>
              <a:rPr lang="ru-RU" dirty="0" smtClean="0"/>
              <a:t> «Товары»</a:t>
            </a:r>
          </a:p>
          <a:p>
            <a:pPr algn="just">
              <a:buNone/>
            </a:pPr>
            <a:r>
              <a:rPr lang="ru-RU" dirty="0" smtClean="0"/>
              <a:t>      А) недостача товаров сверх норм естественной убыли (при отсутствии вины МОЛ)</a:t>
            </a:r>
          </a:p>
          <a:p>
            <a:pPr algn="just">
              <a:buNone/>
            </a:pPr>
            <a:r>
              <a:rPr lang="ru-RU" dirty="0" smtClean="0"/>
              <a:t>      Б) уценка по л.ф. журналам</a:t>
            </a:r>
          </a:p>
          <a:p>
            <a:pPr algn="just">
              <a:buNone/>
            </a:pPr>
            <a:r>
              <a:rPr lang="ru-RU" dirty="0" smtClean="0"/>
              <a:t>      В) уценка по товарам при их переоценке </a:t>
            </a:r>
          </a:p>
          <a:p>
            <a:pPr algn="just">
              <a:buNone/>
            </a:pPr>
            <a:r>
              <a:rPr lang="ru-RU" dirty="0" smtClean="0"/>
              <a:t>      Г) порча товаров при стихийных бедствиях.</a:t>
            </a:r>
          </a:p>
          <a:p>
            <a:pPr algn="just">
              <a:buNone/>
            </a:pPr>
            <a:r>
              <a:rPr lang="ru-RU" dirty="0" smtClean="0"/>
              <a:t>     Д) порча товаров при отсутствии вины МОЛ.</a:t>
            </a:r>
          </a:p>
          <a:p>
            <a:pPr algn="just">
              <a:buNone/>
            </a:pPr>
            <a:r>
              <a:rPr lang="ru-RU" dirty="0" smtClean="0"/>
              <a:t>     Е) истечение сроков годности при отсутствии вины МОЛ.</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Синтетический учет:</a:t>
            </a:r>
            <a:endParaRPr lang="ru-RU" dirty="0"/>
          </a:p>
        </p:txBody>
      </p:sp>
      <p:sp>
        <p:nvSpPr>
          <p:cNvPr id="3" name="Содержимое 2"/>
          <p:cNvSpPr>
            <a:spLocks noGrp="1"/>
          </p:cNvSpPr>
          <p:nvPr>
            <p:ph sz="quarter" idx="1"/>
          </p:nvPr>
        </p:nvSpPr>
        <p:spPr>
          <a:xfrm>
            <a:off x="457200" y="1219200"/>
            <a:ext cx="8229600" cy="5410200"/>
          </a:xfrm>
        </p:spPr>
        <p:txBody>
          <a:bodyPr>
            <a:noAutofit/>
          </a:bodyPr>
          <a:lstStyle/>
          <a:p>
            <a:pPr algn="ctr">
              <a:lnSpc>
                <a:spcPct val="120000"/>
              </a:lnSpc>
              <a:spcBef>
                <a:spcPts val="0"/>
              </a:spcBef>
              <a:buNone/>
            </a:pPr>
            <a:r>
              <a:rPr lang="ru-RU" sz="1400" b="1" i="1" dirty="0" smtClean="0"/>
              <a:t>Синтетический учет реализации товаров и торговых наложений</a:t>
            </a:r>
          </a:p>
          <a:p>
            <a:pPr algn="just">
              <a:lnSpc>
                <a:spcPct val="120000"/>
              </a:lnSpc>
              <a:spcBef>
                <a:spcPts val="0"/>
              </a:spcBef>
              <a:buNone/>
            </a:pPr>
            <a:r>
              <a:rPr lang="ru-RU" sz="1400" dirty="0" smtClean="0"/>
              <a:t>Реализация товаров в бухгалтерском учете отражается: </a:t>
            </a:r>
          </a:p>
          <a:p>
            <a:pPr lvl="0" algn="just">
              <a:lnSpc>
                <a:spcPct val="120000"/>
              </a:lnSpc>
              <a:spcBef>
                <a:spcPts val="0"/>
              </a:spcBef>
              <a:buNone/>
            </a:pPr>
            <a:r>
              <a:rPr lang="ru-RU" sz="1400" dirty="0" smtClean="0"/>
              <a:t>на счете 90 «Продажи» и активном счете 41 "Товары»</a:t>
            </a:r>
          </a:p>
          <a:p>
            <a:pPr lvl="0" algn="ctr">
              <a:lnSpc>
                <a:spcPct val="120000"/>
              </a:lnSpc>
              <a:spcBef>
                <a:spcPts val="0"/>
              </a:spcBef>
              <a:buNone/>
            </a:pPr>
            <a:r>
              <a:rPr lang="ru-RU" sz="1400" dirty="0" smtClean="0"/>
              <a:t>Д 90 «Продажи» 		К 41 «Товар»</a:t>
            </a:r>
          </a:p>
          <a:p>
            <a:pPr algn="just">
              <a:lnSpc>
                <a:spcPct val="120000"/>
              </a:lnSpc>
              <a:spcBef>
                <a:spcPts val="0"/>
              </a:spcBef>
              <a:buNone/>
            </a:pPr>
            <a:r>
              <a:rPr lang="ru-RU" sz="1400" dirty="0" smtClean="0"/>
              <a:t>Характеристика  счета 90 «Продажи». Счет </a:t>
            </a:r>
            <a:r>
              <a:rPr lang="ru-RU" sz="1400" u="sng" dirty="0" smtClean="0"/>
              <a:t>промежуточный, результатный</a:t>
            </a:r>
            <a:r>
              <a:rPr lang="ru-RU" sz="1400" dirty="0" smtClean="0"/>
              <a:t>. </a:t>
            </a:r>
            <a:r>
              <a:rPr lang="ru-RU" sz="1400" smtClean="0"/>
              <a:t>Используется </a:t>
            </a:r>
            <a:r>
              <a:rPr lang="ru-RU" sz="1400" dirty="0" smtClean="0"/>
              <a:t>для расчета финансового результата хозяйственной деятельности организации, как разницу между оборотами:</a:t>
            </a:r>
          </a:p>
          <a:p>
            <a:pPr algn="just">
              <a:lnSpc>
                <a:spcPct val="120000"/>
              </a:lnSpc>
              <a:spcBef>
                <a:spcPts val="0"/>
              </a:spcBef>
              <a:buNone/>
            </a:pPr>
            <a:r>
              <a:rPr lang="ru-RU" sz="1400" dirty="0" smtClean="0"/>
              <a:t>-  Превышение оборота по дебету означает убыток      </a:t>
            </a:r>
          </a:p>
          <a:p>
            <a:pPr algn="just">
              <a:lnSpc>
                <a:spcPct val="120000"/>
              </a:lnSpc>
              <a:spcBef>
                <a:spcPts val="0"/>
              </a:spcBef>
              <a:buNone/>
            </a:pPr>
            <a:r>
              <a:rPr lang="ru-RU" sz="1400" dirty="0" smtClean="0"/>
              <a:t>- Превышение оборота по кредиту -  прибыль     </a:t>
            </a:r>
          </a:p>
          <a:p>
            <a:pPr lvl="0" algn="just">
              <a:lnSpc>
                <a:spcPct val="120000"/>
              </a:lnSpc>
              <a:spcBef>
                <a:spcPts val="0"/>
              </a:spcBef>
              <a:buNone/>
            </a:pPr>
            <a:r>
              <a:rPr lang="ru-RU" sz="1400" dirty="0" smtClean="0"/>
              <a:t>Счет 90 «Продажи» сальдо не имеет, т.к. ежемесячно закрывается в корреспонденции со счетом 99 «Прибыли и убытки»:   </a:t>
            </a:r>
          </a:p>
          <a:p>
            <a:pPr lvl="0" algn="just">
              <a:lnSpc>
                <a:spcPct val="120000"/>
              </a:lnSpc>
              <a:spcBef>
                <a:spcPts val="0"/>
              </a:spcBef>
              <a:buNone/>
            </a:pPr>
            <a:r>
              <a:rPr lang="ru-RU" sz="1400" dirty="0" smtClean="0"/>
              <a:t>Проводка по прибыли      Д 90  - К </a:t>
            </a:r>
            <a:r>
              <a:rPr lang="ru-RU" sz="1400" dirty="0" err="1" smtClean="0"/>
              <a:t>сч</a:t>
            </a:r>
            <a:r>
              <a:rPr lang="ru-RU" sz="1400" dirty="0" smtClean="0"/>
              <a:t>. 99  ( отражается прибыль). </a:t>
            </a:r>
          </a:p>
          <a:p>
            <a:pPr lvl="0" algn="just">
              <a:lnSpc>
                <a:spcPct val="120000"/>
              </a:lnSpc>
              <a:spcBef>
                <a:spcPts val="0"/>
              </a:spcBef>
              <a:buNone/>
            </a:pPr>
            <a:r>
              <a:rPr lang="ru-RU" sz="1400" dirty="0" smtClean="0"/>
              <a:t>Проводка по  убытку        Д </a:t>
            </a:r>
            <a:r>
              <a:rPr lang="ru-RU" sz="1400" dirty="0" err="1" smtClean="0"/>
              <a:t>сч</a:t>
            </a:r>
            <a:r>
              <a:rPr lang="ru-RU" sz="1400" dirty="0" smtClean="0"/>
              <a:t>. 99 (отражается убыток) -  К сч.90. </a:t>
            </a:r>
          </a:p>
          <a:p>
            <a:pPr lvl="0" algn="just">
              <a:lnSpc>
                <a:spcPct val="120000"/>
              </a:lnSpc>
              <a:spcBef>
                <a:spcPts val="0"/>
              </a:spcBef>
              <a:buNone/>
            </a:pPr>
            <a:r>
              <a:rPr lang="ru-RU" sz="1400" dirty="0" smtClean="0"/>
              <a:t>Торговые наложения в бухгалтерском учете отражаются на счете 42 «Торговая наценка», счет пассивный. </a:t>
            </a:r>
          </a:p>
          <a:p>
            <a:pPr algn="just">
              <a:lnSpc>
                <a:spcPct val="120000"/>
              </a:lnSpc>
              <a:spcBef>
                <a:spcPts val="0"/>
              </a:spcBef>
              <a:buNone/>
            </a:pPr>
            <a:r>
              <a:rPr lang="ru-RU" sz="1400" dirty="0" smtClean="0"/>
              <a:t>Рассчитанная сумма торговых наложений на реализованные товары сторнируются (от                      итальянского  поворот, возврат):</a:t>
            </a:r>
          </a:p>
          <a:p>
            <a:pPr algn="just">
              <a:lnSpc>
                <a:spcPct val="120000"/>
              </a:lnSpc>
              <a:spcBef>
                <a:spcPts val="0"/>
              </a:spcBef>
              <a:buNone/>
            </a:pPr>
            <a:r>
              <a:rPr lang="ru-RU" sz="1400" dirty="0" smtClean="0"/>
              <a:t>		Д </a:t>
            </a:r>
            <a:r>
              <a:rPr lang="ru-RU" sz="1400" dirty="0" err="1" smtClean="0"/>
              <a:t>сч</a:t>
            </a:r>
            <a:r>
              <a:rPr lang="ru-RU" sz="1400" dirty="0" smtClean="0"/>
              <a:t>. 90 «Продажи»                                              К сч.42 « Торговая наценка»</a:t>
            </a:r>
            <a:endParaRPr lang="ru-RU" sz="1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Учет тары:</a:t>
            </a:r>
            <a:endParaRPr lang="ru-RU" dirty="0"/>
          </a:p>
        </p:txBody>
      </p:sp>
      <p:sp>
        <p:nvSpPr>
          <p:cNvPr id="3" name="Содержимое 2"/>
          <p:cNvSpPr>
            <a:spLocks noGrp="1"/>
          </p:cNvSpPr>
          <p:nvPr>
            <p:ph sz="quarter" idx="1"/>
          </p:nvPr>
        </p:nvSpPr>
        <p:spPr/>
        <p:txBody>
          <a:bodyPr>
            <a:normAutofit/>
          </a:bodyPr>
          <a:lstStyle/>
          <a:p>
            <a:pPr algn="ctr">
              <a:buNone/>
            </a:pPr>
            <a:r>
              <a:rPr lang="ru-RU" b="1" dirty="0" smtClean="0"/>
              <a:t>Тара </a:t>
            </a:r>
            <a:r>
              <a:rPr lang="ru-RU" dirty="0" smtClean="0"/>
              <a:t>- это вид запасов, предназначенных для упаковки, транспортировки и хранения продукции, товаров и других материальных ценностей.</a:t>
            </a:r>
          </a:p>
          <a:p>
            <a:pPr algn="ctr">
              <a:buNone/>
            </a:pPr>
            <a:r>
              <a:rPr lang="ru-RU" dirty="0" smtClean="0"/>
              <a:t>Бухгалтерский учет тары ведется по следующим видам:</a:t>
            </a:r>
          </a:p>
          <a:p>
            <a:pPr>
              <a:buNone/>
            </a:pPr>
            <a:r>
              <a:rPr lang="ru-RU" dirty="0" smtClean="0"/>
              <a:t>• тара из древесины;</a:t>
            </a:r>
          </a:p>
          <a:p>
            <a:pPr>
              <a:buNone/>
            </a:pPr>
            <a:r>
              <a:rPr lang="ru-RU" dirty="0" smtClean="0"/>
              <a:t>• тара из картона и бумаги;</a:t>
            </a:r>
          </a:p>
          <a:p>
            <a:pPr>
              <a:buNone/>
            </a:pPr>
            <a:r>
              <a:rPr lang="ru-RU" dirty="0" smtClean="0"/>
              <a:t>• тара из металла;</a:t>
            </a:r>
          </a:p>
          <a:p>
            <a:pPr>
              <a:buNone/>
            </a:pPr>
            <a:r>
              <a:rPr lang="ru-RU" dirty="0" smtClean="0"/>
              <a:t>• тара из пластмассы;</a:t>
            </a:r>
          </a:p>
          <a:p>
            <a:pPr>
              <a:buNone/>
            </a:pPr>
            <a:r>
              <a:rPr lang="ru-RU" dirty="0" smtClean="0"/>
              <a:t>• тара из стекла;</a:t>
            </a:r>
          </a:p>
          <a:p>
            <a:pPr>
              <a:buNone/>
            </a:pPr>
            <a:r>
              <a:rPr lang="ru-RU" dirty="0" smtClean="0"/>
              <a:t>• тара из тканей и нетканых материалов.</a:t>
            </a:r>
          </a:p>
          <a:p>
            <a:pPr algn="ctr">
              <a:buNone/>
            </a:pPr>
            <a:endParaRPr lang="ru-RU" dirty="0" smtClean="0"/>
          </a:p>
          <a:p>
            <a:pPr algn="ctr">
              <a:buNone/>
            </a:pPr>
            <a:endParaRPr lang="ru-RU"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ctr"/>
            <a:r>
              <a:rPr lang="ru-RU" dirty="0" smtClean="0"/>
              <a:t>Учет тары:</a:t>
            </a:r>
            <a:endParaRPr lang="ru-RU" dirty="0"/>
          </a:p>
        </p:txBody>
      </p:sp>
      <p:sp>
        <p:nvSpPr>
          <p:cNvPr id="3" name="Содержимое 2"/>
          <p:cNvSpPr>
            <a:spLocks noGrp="1"/>
          </p:cNvSpPr>
          <p:nvPr>
            <p:ph sz="quarter" idx="1"/>
          </p:nvPr>
        </p:nvSpPr>
        <p:spPr/>
        <p:txBody>
          <a:bodyPr/>
          <a:lstStyle/>
          <a:p>
            <a:pPr algn="ctr">
              <a:buNone/>
            </a:pPr>
            <a:r>
              <a:rPr lang="ru-RU" b="1" dirty="0" smtClean="0"/>
              <a:t>Тара </a:t>
            </a:r>
            <a:r>
              <a:rPr lang="ru-RU" b="1" i="1" dirty="0" smtClean="0"/>
              <a:t>однократного использования</a:t>
            </a:r>
            <a:r>
              <a:rPr lang="ru-RU" i="1" dirty="0" smtClean="0"/>
              <a:t> </a:t>
            </a:r>
          </a:p>
          <a:p>
            <a:pPr algn="ctr">
              <a:buNone/>
            </a:pPr>
            <a:endParaRPr lang="ru-RU" i="1" dirty="0" smtClean="0"/>
          </a:p>
          <a:p>
            <a:pPr algn="just">
              <a:buNone/>
            </a:pPr>
            <a:r>
              <a:rPr lang="ru-RU" dirty="0" smtClean="0"/>
              <a:t>(бумажная, картонная, полиэтиленовая и др.), а также мешки бумажные и из полимерных материалов, использованные для упаковки продукции (товаров), как правило, включаются в себестоимость </a:t>
            </a:r>
            <a:r>
              <a:rPr lang="ru-RU" dirty="0" err="1" smtClean="0"/>
              <a:t>затаренной</a:t>
            </a:r>
            <a:r>
              <a:rPr lang="ru-RU" dirty="0" smtClean="0"/>
              <a:t> продукции и покупателем отдельно не оплачиваются.</a:t>
            </a:r>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Термины </a:t>
            </a:r>
            <a:endParaRPr lang="ru-RU" dirty="0"/>
          </a:p>
        </p:txBody>
      </p:sp>
      <p:sp>
        <p:nvSpPr>
          <p:cNvPr id="3" name="Содержимое 2"/>
          <p:cNvSpPr>
            <a:spLocks noGrp="1"/>
          </p:cNvSpPr>
          <p:nvPr>
            <p:ph sz="quarter" idx="1"/>
          </p:nvPr>
        </p:nvSpPr>
        <p:spPr>
          <a:xfrm>
            <a:off x="457200" y="1219200"/>
            <a:ext cx="8229600" cy="5105400"/>
          </a:xfrm>
        </p:spPr>
        <p:style>
          <a:lnRef idx="2">
            <a:schemeClr val="accent1"/>
          </a:lnRef>
          <a:fillRef idx="1">
            <a:schemeClr val="lt1"/>
          </a:fillRef>
          <a:effectRef idx="0">
            <a:schemeClr val="accent1"/>
          </a:effectRef>
          <a:fontRef idx="minor">
            <a:schemeClr val="dk1"/>
          </a:fontRef>
        </p:style>
        <p:txBody>
          <a:bodyPr>
            <a:noAutofit/>
          </a:bodyPr>
          <a:lstStyle/>
          <a:p>
            <a:pPr algn="just"/>
            <a:r>
              <a:rPr lang="ru-RU" sz="1600" b="1" dirty="0" smtClean="0"/>
              <a:t>продажа [реализация] товара</a:t>
            </a:r>
            <a:r>
              <a:rPr lang="ru-RU" sz="1600" dirty="0" smtClean="0"/>
              <a:t>: Передача покупателю товаров на определенных условиях, в том числе по договору купли-продажи или иным аналогичным договорам</a:t>
            </a:r>
          </a:p>
          <a:p>
            <a:pPr algn="just"/>
            <a:r>
              <a:rPr lang="ru-RU" sz="1600" b="1" dirty="0" smtClean="0"/>
              <a:t>товарное обращение</a:t>
            </a:r>
            <a:r>
              <a:rPr lang="ru-RU" sz="1600" dirty="0" smtClean="0"/>
              <a:t>: Процесс обращения объектов гражданского права посредством договоров.</a:t>
            </a:r>
          </a:p>
          <a:p>
            <a:pPr algn="just"/>
            <a:r>
              <a:rPr lang="ru-RU" sz="1600" b="1" dirty="0" smtClean="0"/>
              <a:t>розничный покупатель (потребитель)</a:t>
            </a:r>
            <a:r>
              <a:rPr lang="ru-RU" sz="1600" dirty="0" smtClean="0"/>
              <a:t>: Покупатель - физическое лицо, кроме индивидуальных предпринимателей, имеющее намерение заказать или приобрести либо заказывающее, приобретающее для использования товаров исключительно для личных, семейных, домашних и иных нужд, не связанных с осуществлением предпринимательской деятельности.</a:t>
            </a:r>
          </a:p>
          <a:p>
            <a:pPr algn="just"/>
            <a:r>
              <a:rPr lang="ru-RU" sz="1600" b="1" dirty="0" smtClean="0"/>
              <a:t>оптовый покупатель</a:t>
            </a:r>
            <a:r>
              <a:rPr lang="ru-RU" sz="1600" dirty="0" smtClean="0"/>
              <a:t>: Юридическое лицо или индивидуальный предприниматель, имеющее намерение заказать или приобрести либо заказывающее, приобретающее товары для использования их в предпринимательской деятельности, в том числе для перепродажи, или в иных целях, не связанных с личным, семейным, домашним и иным подобным использованием.</a:t>
            </a:r>
          </a:p>
          <a:p>
            <a:pPr algn="just"/>
            <a:r>
              <a:rPr lang="ru-RU" sz="1600" b="1" dirty="0" smtClean="0"/>
              <a:t>продавец</a:t>
            </a:r>
            <a:r>
              <a:rPr lang="ru-RU" sz="1600" dirty="0" smtClean="0"/>
              <a:t>: Организация независимо от ее организационно-правовой формы, индивидуальный предприниматель, реализующие товары и оказывающие услуги по договору купли-продажи.</a:t>
            </a:r>
          </a:p>
          <a:p>
            <a:pPr algn="ctr">
              <a:buNone/>
            </a:pPr>
            <a:r>
              <a:rPr lang="ru-RU" sz="1600" b="1" dirty="0" smtClean="0"/>
              <a:t>"ГОСТ Р 51303-2023. Национальный стандарт Российской Федерации. Торговля. Термины и определения" (утв. Приказом </a:t>
            </a:r>
            <a:r>
              <a:rPr lang="ru-RU" sz="1600" b="1" dirty="0" err="1" smtClean="0"/>
              <a:t>Росстандарта</a:t>
            </a:r>
            <a:r>
              <a:rPr lang="ru-RU" sz="1600" b="1" dirty="0" smtClean="0"/>
              <a:t> от 30.06.2023 N 469-ст)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Учет тары:</a:t>
            </a:r>
            <a:endParaRPr lang="ru-RU" dirty="0"/>
          </a:p>
        </p:txBody>
      </p:sp>
      <p:sp>
        <p:nvSpPr>
          <p:cNvPr id="3" name="Содержимое 2"/>
          <p:cNvSpPr>
            <a:spLocks noGrp="1"/>
          </p:cNvSpPr>
          <p:nvPr>
            <p:ph sz="quarter" idx="1"/>
          </p:nvPr>
        </p:nvSpPr>
        <p:spPr/>
        <p:txBody>
          <a:bodyPr>
            <a:normAutofit/>
          </a:bodyPr>
          <a:lstStyle/>
          <a:p>
            <a:pPr algn="just"/>
            <a:r>
              <a:rPr lang="ru-RU" dirty="0" smtClean="0"/>
              <a:t>Договорами поставки продукции (товаров) может предусматриваться использование </a:t>
            </a:r>
            <a:r>
              <a:rPr lang="ru-RU" b="1" dirty="0" smtClean="0"/>
              <a:t>многооборотной тары</a:t>
            </a:r>
            <a:r>
              <a:rPr lang="ru-RU" dirty="0" smtClean="0"/>
              <a:t>, подлежащей обязательному возврату поставщикам продукции (товаров) или сдаче </a:t>
            </a:r>
            <a:r>
              <a:rPr lang="ru-RU" dirty="0" err="1" smtClean="0"/>
              <a:t>тароремонтным</a:t>
            </a:r>
            <a:r>
              <a:rPr lang="ru-RU" dirty="0" smtClean="0"/>
              <a:t> организациям (возвратная тара).</a:t>
            </a:r>
          </a:p>
          <a:p>
            <a:endParaRPr lang="ru-RU" i="1" dirty="0" smtClean="0"/>
          </a:p>
          <a:p>
            <a:pPr algn="just"/>
            <a:r>
              <a:rPr lang="ru-RU" i="1" dirty="0" smtClean="0"/>
              <a:t>Многооборотная тара </a:t>
            </a:r>
            <a:r>
              <a:rPr lang="ru-RU" dirty="0" smtClean="0"/>
              <a:t>под товаром и порожняя учитывается на субсчете 41-3 «Тара под товаром и порожняя». </a:t>
            </a:r>
          </a:p>
          <a:p>
            <a:endParaRPr lang="ru-RU"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ctr"/>
            <a:r>
              <a:rPr lang="ru-RU" dirty="0" smtClean="0"/>
              <a:t>Учет тары:</a:t>
            </a:r>
            <a:endParaRPr lang="ru-RU" dirty="0"/>
          </a:p>
        </p:txBody>
      </p:sp>
      <p:sp>
        <p:nvSpPr>
          <p:cNvPr id="3" name="Содержимое 2"/>
          <p:cNvSpPr>
            <a:spLocks noGrp="1"/>
          </p:cNvSpPr>
          <p:nvPr>
            <p:ph sz="quarter" idx="1"/>
          </p:nvPr>
        </p:nvSpPr>
        <p:spPr/>
        <p:txBody>
          <a:bodyPr/>
          <a:lstStyle/>
          <a:p>
            <a:pPr algn="ctr">
              <a:buNone/>
            </a:pPr>
            <a:r>
              <a:rPr lang="ru-RU" b="1" i="1" dirty="0" smtClean="0"/>
              <a:t>Инвентарная тара</a:t>
            </a:r>
          </a:p>
          <a:p>
            <a:endParaRPr lang="ru-RU" b="1" i="1" dirty="0" smtClean="0"/>
          </a:p>
          <a:p>
            <a:pPr algn="just"/>
            <a:r>
              <a:rPr lang="ru-RU" dirty="0" smtClean="0"/>
              <a:t>предназначается для хранения значительных объемов товара, учитывается на субсчете 9 счета 10 «Материалы» на основании регистрации в карточках учета материалов.</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dirty="0" smtClean="0"/>
              <a:t>Значение показателя реализации для аптечных организаций:</a:t>
            </a:r>
          </a:p>
        </p:txBody>
      </p:sp>
      <p:sp>
        <p:nvSpPr>
          <p:cNvPr id="3" name="Содержимое 2"/>
          <p:cNvSpPr>
            <a:spLocks noGrp="1"/>
          </p:cNvSpPr>
          <p:nvPr>
            <p:ph sz="quarter" idx="1"/>
          </p:nvPr>
        </p:nvSpPr>
        <p:spPr/>
        <p:txBody>
          <a:bodyPr>
            <a:normAutofit fontScale="92500" lnSpcReduction="10000"/>
          </a:bodyPr>
          <a:lstStyle/>
          <a:p>
            <a:pPr lvl="0" algn="just"/>
            <a:r>
              <a:rPr lang="ru-RU" dirty="0" smtClean="0"/>
              <a:t>Завершает оборот хозяйственных средств  организации</a:t>
            </a:r>
          </a:p>
          <a:p>
            <a:pPr lvl="0" algn="just"/>
            <a:r>
              <a:rPr lang="ru-RU" dirty="0" smtClean="0"/>
              <a:t>Позволяет выполнить обязательства перед бюджетом, банками (по кредитам) работниками и поставщиками.</a:t>
            </a:r>
          </a:p>
          <a:p>
            <a:pPr lvl="0" algn="just"/>
            <a:r>
              <a:rPr lang="ru-RU" dirty="0" smtClean="0"/>
              <a:t>Дает возможность возместить расходы на продажу (издержки обращения).</a:t>
            </a:r>
          </a:p>
          <a:p>
            <a:pPr algn="ctr">
              <a:buNone/>
            </a:pPr>
            <a:endParaRPr lang="ru-RU" b="1" dirty="0" smtClean="0"/>
          </a:p>
          <a:p>
            <a:pPr algn="ctr">
              <a:buNone/>
            </a:pPr>
            <a:r>
              <a:rPr lang="ru-RU" b="1" dirty="0" smtClean="0"/>
              <a:t>Невыполнение </a:t>
            </a:r>
            <a:r>
              <a:rPr lang="ru-RU" dirty="0" smtClean="0"/>
              <a:t>плана реализации вызывает :</a:t>
            </a:r>
          </a:p>
          <a:p>
            <a:pPr lvl="0" algn="just"/>
            <a:r>
              <a:rPr lang="ru-RU" dirty="0" smtClean="0"/>
              <a:t>Замедление оборачиваемости товаров.</a:t>
            </a:r>
          </a:p>
          <a:p>
            <a:pPr lvl="0" algn="just"/>
            <a:r>
              <a:rPr lang="ru-RU" dirty="0" smtClean="0"/>
              <a:t>Задержку платежей</a:t>
            </a:r>
          </a:p>
          <a:p>
            <a:pPr lvl="0" algn="just"/>
            <a:r>
              <a:rPr lang="ru-RU" dirty="0" smtClean="0"/>
              <a:t>Штрафы за не выполнение договорных обязательств</a:t>
            </a:r>
          </a:p>
          <a:p>
            <a:pPr algn="just"/>
            <a:r>
              <a:rPr lang="ru-RU" dirty="0" smtClean="0"/>
              <a:t>Ухудшения финансового положения  аптечных организации.</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pPr algn="ctr"/>
            <a:r>
              <a:rPr lang="ru-RU" dirty="0" smtClean="0"/>
              <a:t>Классификация</a:t>
            </a:r>
            <a:endParaRPr lang="ru-RU" dirty="0"/>
          </a:p>
        </p:txBody>
      </p:sp>
      <p:sp>
        <p:nvSpPr>
          <p:cNvPr id="3" name="Содержимое 2"/>
          <p:cNvSpPr>
            <a:spLocks noGrp="1"/>
          </p:cNvSpPr>
          <p:nvPr>
            <p:ph sz="quarter" idx="1"/>
          </p:nvPr>
        </p:nvSpPr>
        <p:spPr/>
        <p:txBody>
          <a:bodyPr>
            <a:normAutofit fontScale="92500"/>
          </a:bodyPr>
          <a:lstStyle/>
          <a:p>
            <a:pPr algn="just"/>
            <a:r>
              <a:rPr lang="ru-RU" dirty="0" smtClean="0"/>
              <a:t>Процесс расхода товаров в фармацевтической организации можно разделить на две части:</a:t>
            </a:r>
          </a:p>
          <a:p>
            <a:pPr algn="just">
              <a:buNone/>
            </a:pPr>
            <a:r>
              <a:rPr lang="ru-RU" dirty="0" smtClean="0"/>
              <a:t>• </a:t>
            </a:r>
            <a:r>
              <a:rPr lang="ru-RU" b="1" dirty="0" smtClean="0"/>
              <a:t>реализация оптовая или розничная;</a:t>
            </a:r>
          </a:p>
          <a:p>
            <a:pPr algn="just">
              <a:buNone/>
            </a:pPr>
            <a:r>
              <a:rPr lang="ru-RU" b="1" dirty="0" smtClean="0"/>
              <a:t>• прочий документированный расход товара</a:t>
            </a:r>
            <a:r>
              <a:rPr lang="ru-RU" dirty="0" smtClean="0"/>
              <a:t>.</a:t>
            </a:r>
          </a:p>
          <a:p>
            <a:pPr algn="just">
              <a:buNone/>
            </a:pPr>
            <a:endParaRPr lang="ru-RU" dirty="0" smtClean="0"/>
          </a:p>
          <a:p>
            <a:pPr algn="just"/>
            <a:r>
              <a:rPr lang="ru-RU" dirty="0" smtClean="0"/>
              <a:t>Для повышения эффективности управления процессом реализации </a:t>
            </a:r>
            <a:r>
              <a:rPr lang="ru-RU" dirty="0" err="1" smtClean="0"/>
              <a:t>ФО</a:t>
            </a:r>
            <a:r>
              <a:rPr lang="ru-RU" dirty="0" smtClean="0"/>
              <a:t> может применить прием структурирования товарооборота по составным частям, используя различные признаки. Например, оптовые организации могут использовать такие признаки, как географический, характер потребителя (другие оптовые предприятия, МО), условия реализации (форма договорных отношений) и т.д.</a:t>
            </a:r>
          </a:p>
          <a:p>
            <a:pPr algn="ctr">
              <a:buNone/>
            </a:pPr>
            <a:endParaRPr lang="ru-RU"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pPr algn="ctr"/>
            <a:r>
              <a:rPr lang="ru-RU" dirty="0" smtClean="0"/>
              <a:t>Классификация</a:t>
            </a:r>
            <a:endParaRPr lang="ru-RU" dirty="0"/>
          </a:p>
        </p:txBody>
      </p:sp>
      <p:sp>
        <p:nvSpPr>
          <p:cNvPr id="3" name="Содержимое 2"/>
          <p:cNvSpPr>
            <a:spLocks noGrp="1"/>
          </p:cNvSpPr>
          <p:nvPr>
            <p:ph sz="quarter" idx="1"/>
          </p:nvPr>
        </p:nvSpPr>
        <p:spPr/>
        <p:txBody>
          <a:bodyPr>
            <a:normAutofit fontScale="92500" lnSpcReduction="20000"/>
          </a:bodyPr>
          <a:lstStyle/>
          <a:p>
            <a:pPr algn="just">
              <a:buNone/>
            </a:pPr>
            <a:r>
              <a:rPr lang="ru-RU" dirty="0" smtClean="0"/>
              <a:t>В соответствии с типом покупателя и разного первичного документального учета  продаж, связанного со  способом оплаты,  </a:t>
            </a:r>
            <a:r>
              <a:rPr lang="ru-RU" b="1" dirty="0" smtClean="0"/>
              <a:t>розничный товарооборот</a:t>
            </a:r>
            <a:r>
              <a:rPr lang="ru-RU" dirty="0" smtClean="0"/>
              <a:t> аптеки можно разделить:</a:t>
            </a:r>
          </a:p>
          <a:p>
            <a:pPr algn="just">
              <a:buNone/>
            </a:pPr>
            <a:r>
              <a:rPr lang="ru-RU" b="1" dirty="0" smtClean="0"/>
              <a:t>1. Реализация </a:t>
            </a:r>
            <a:r>
              <a:rPr lang="ru-RU" b="1" u="sng" dirty="0" smtClean="0"/>
              <a:t>населению</a:t>
            </a:r>
            <a:r>
              <a:rPr lang="ru-RU" dirty="0" smtClean="0"/>
              <a:t>, в т.ч. </a:t>
            </a:r>
          </a:p>
          <a:p>
            <a:pPr algn="just"/>
            <a:r>
              <a:rPr lang="x-none" smtClean="0"/>
              <a:t>Реализация Л</a:t>
            </a:r>
            <a:r>
              <a:rPr lang="ru-RU" dirty="0" smtClean="0"/>
              <a:t>П</a:t>
            </a:r>
            <a:r>
              <a:rPr lang="x-none" smtClean="0"/>
              <a:t> по рецептам врачей (оборот по амбулаторной экстемпоральной рецептуре и по готовым лекарственным формам, в т.ч. по бесплатному и льготному отпуску).</a:t>
            </a:r>
            <a:endParaRPr lang="ru-RU" dirty="0" smtClean="0"/>
          </a:p>
          <a:p>
            <a:pPr algn="just"/>
            <a:r>
              <a:rPr lang="x-none" smtClean="0"/>
              <a:t>Реализация товаров аптечного  ассортимента без рецептов (оборот по безрецептурному отпуску).</a:t>
            </a:r>
            <a:endParaRPr lang="ru-RU" dirty="0" smtClean="0"/>
          </a:p>
          <a:p>
            <a:pPr algn="just"/>
            <a:r>
              <a:rPr lang="x-none" smtClean="0"/>
              <a:t>Реализация товаров  через мелкорозничную  сеть  (аптечные пункты).</a:t>
            </a:r>
            <a:endParaRPr lang="ru-RU" dirty="0" smtClean="0"/>
          </a:p>
          <a:p>
            <a:pPr algn="just">
              <a:buNone/>
            </a:pPr>
            <a:r>
              <a:rPr lang="x-none" smtClean="0"/>
              <a:t> </a:t>
            </a:r>
            <a:r>
              <a:rPr lang="ru-RU" b="1" dirty="0" smtClean="0"/>
              <a:t>2.  Реализация товаров МО</a:t>
            </a:r>
            <a:r>
              <a:rPr lang="ru-RU" b="1" u="sng" dirty="0" smtClean="0"/>
              <a:t> и другим организациям</a:t>
            </a:r>
            <a:r>
              <a:rPr lang="ru-RU" b="1" dirty="0" smtClean="0"/>
              <a:t> (институциональным потребителям</a:t>
            </a:r>
            <a:r>
              <a:rPr lang="ru-RU" dirty="0" smtClean="0"/>
              <a:t>).</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pPr algn="ctr"/>
            <a:r>
              <a:rPr lang="ru-RU" sz="2800" dirty="0" smtClean="0"/>
              <a:t>Реализация товаров конечным потребителям делится на три составные части</a:t>
            </a:r>
            <a:endParaRPr lang="ru-RU" sz="2800" dirty="0"/>
          </a:p>
        </p:txBody>
      </p:sp>
      <p:sp>
        <p:nvSpPr>
          <p:cNvPr id="3" name="Содержимое 2"/>
          <p:cNvSpPr>
            <a:spLocks noGrp="1"/>
          </p:cNvSpPr>
          <p:nvPr>
            <p:ph sz="quarter" idx="1"/>
          </p:nvPr>
        </p:nvSpPr>
        <p:spPr/>
        <p:txBody>
          <a:bodyPr>
            <a:normAutofit fontScale="70000" lnSpcReduction="20000"/>
          </a:bodyPr>
          <a:lstStyle/>
          <a:p>
            <a:pPr algn="just">
              <a:buNone/>
            </a:pPr>
            <a:r>
              <a:rPr lang="ru-RU" dirty="0" smtClean="0"/>
              <a:t>1. </a:t>
            </a:r>
            <a:r>
              <a:rPr lang="ru-RU" b="1" dirty="0" smtClean="0"/>
              <a:t>Оборот по амбулаторной рецептуре</a:t>
            </a:r>
            <a:r>
              <a:rPr lang="ru-RU" dirty="0" smtClean="0"/>
              <a:t> - особый вид продажи, причина которого определяется медицинскими работниками (промежуточными потребителями лекарственных препаратов), выписавшими рецепт на </a:t>
            </a:r>
            <a:r>
              <a:rPr lang="ru-RU" dirty="0" err="1" smtClean="0"/>
              <a:t>экстемпоральную</a:t>
            </a:r>
            <a:r>
              <a:rPr lang="ru-RU" dirty="0" smtClean="0"/>
              <a:t> или готовую лекарственную форму.</a:t>
            </a:r>
          </a:p>
          <a:p>
            <a:pPr algn="just">
              <a:buNone/>
            </a:pPr>
            <a:r>
              <a:rPr lang="ru-RU" dirty="0" smtClean="0"/>
              <a:t>При учете </a:t>
            </a:r>
            <a:r>
              <a:rPr lang="ru-RU" dirty="0" err="1" smtClean="0"/>
              <a:t>экстемпоральных</a:t>
            </a:r>
            <a:r>
              <a:rPr lang="ru-RU" dirty="0" smtClean="0"/>
              <a:t> лекарственных форм за единицу принимается одна рецептурная пропись независимо от входящих в нее ингредиентов и их количества.</a:t>
            </a:r>
          </a:p>
          <a:p>
            <a:pPr algn="just">
              <a:buNone/>
            </a:pPr>
            <a:r>
              <a:rPr lang="ru-RU" dirty="0" smtClean="0"/>
              <a:t>Для учета </a:t>
            </a:r>
            <a:r>
              <a:rPr lang="ru-RU" u="sng" dirty="0" smtClean="0"/>
              <a:t>стоимости </a:t>
            </a:r>
            <a:r>
              <a:rPr lang="ru-RU" u="sng" dirty="0" err="1" smtClean="0"/>
              <a:t>экстемпоральной</a:t>
            </a:r>
            <a:r>
              <a:rPr lang="ru-RU" u="sng" dirty="0" smtClean="0"/>
              <a:t> рецептуры</a:t>
            </a:r>
            <a:r>
              <a:rPr lang="ru-RU" dirty="0" smtClean="0"/>
              <a:t>, используется:</a:t>
            </a:r>
          </a:p>
          <a:p>
            <a:pPr marL="514350" lvl="0" indent="-514350" algn="just">
              <a:buFont typeface="+mj-lt"/>
              <a:buAutoNum type="arabicPeriod"/>
            </a:pPr>
            <a:r>
              <a:rPr lang="ru-RU" b="1" u="sng" dirty="0" smtClean="0"/>
              <a:t>Рецептурный журнал и/или квитанции </a:t>
            </a:r>
            <a:r>
              <a:rPr lang="ru-RU" dirty="0" smtClean="0"/>
              <a:t>на заказанное лекарство - в натуральных и денежных измерителях. При таксировке </a:t>
            </a:r>
            <a:r>
              <a:rPr lang="ru-RU" dirty="0" err="1" smtClean="0"/>
              <a:t>экстемпоральных</a:t>
            </a:r>
            <a:r>
              <a:rPr lang="ru-RU" dirty="0" smtClean="0"/>
              <a:t> рецептов требуется выделить стоимость </a:t>
            </a:r>
            <a:r>
              <a:rPr lang="ru-RU" dirty="0" err="1" smtClean="0"/>
              <a:t>фармсубстанций</a:t>
            </a:r>
            <a:r>
              <a:rPr lang="ru-RU" dirty="0" smtClean="0"/>
              <a:t>, очищенной воды, тарифа за изготовление. </a:t>
            </a:r>
          </a:p>
          <a:p>
            <a:pPr marL="514350" indent="-514350" algn="just">
              <a:buFont typeface="+mj-lt"/>
              <a:buAutoNum type="arabicPeriod"/>
            </a:pPr>
            <a:r>
              <a:rPr lang="ru-RU" dirty="0" smtClean="0"/>
              <a:t>Все эти показатели отражаются в </a:t>
            </a:r>
            <a:r>
              <a:rPr lang="ru-RU" b="1" u="sng" dirty="0" smtClean="0"/>
              <a:t>журнале учета рецептуры.</a:t>
            </a:r>
          </a:p>
          <a:p>
            <a:pPr marL="514350" lvl="0" indent="-514350" algn="just">
              <a:buFont typeface="+mj-lt"/>
              <a:buAutoNum type="arabicPeriod"/>
            </a:pPr>
            <a:r>
              <a:rPr lang="ru-RU" dirty="0" smtClean="0"/>
              <a:t>В </a:t>
            </a:r>
            <a:r>
              <a:rPr lang="ru-RU" b="1" u="sng" dirty="0" smtClean="0"/>
              <a:t>сводной ведомости «Регистрация розничных оборотов»</a:t>
            </a:r>
            <a:endParaRPr lang="ru-RU" dirty="0" smtClean="0"/>
          </a:p>
          <a:p>
            <a:pPr marL="514350" indent="-514350" algn="just">
              <a:buFont typeface="+mj-lt"/>
              <a:buAutoNum type="arabicPeriod"/>
            </a:pPr>
            <a:r>
              <a:rPr lang="ru-RU" dirty="0" smtClean="0"/>
              <a:t>Итоговая сумма всех зарегистрированных оборотов (за минусом тарифов) списывается в </a:t>
            </a:r>
            <a:r>
              <a:rPr lang="ru-RU" b="1" u="sng" dirty="0" smtClean="0"/>
              <a:t>Товарном отчете МОЛ </a:t>
            </a:r>
            <a:r>
              <a:rPr lang="ru-RU" dirty="0" smtClean="0"/>
              <a:t>(расходной части отражена)</a:t>
            </a:r>
          </a:p>
          <a:p>
            <a:pPr algn="just">
              <a:buNone/>
            </a:pPr>
            <a:endParaRPr lang="ru-RU" dirty="0" smtClean="0"/>
          </a:p>
          <a:p>
            <a:pPr algn="just">
              <a:buNone/>
            </a:pPr>
            <a:r>
              <a:rPr lang="ru-RU" b="1" dirty="0" smtClean="0"/>
              <a:t>Параллельно оборот </a:t>
            </a:r>
            <a:r>
              <a:rPr lang="ru-RU" dirty="0" smtClean="0"/>
              <a:t>по </a:t>
            </a:r>
            <a:r>
              <a:rPr lang="ru-RU" dirty="0" err="1" smtClean="0"/>
              <a:t>экстемпоральному</a:t>
            </a:r>
            <a:r>
              <a:rPr lang="ru-RU" dirty="0" smtClean="0"/>
              <a:t> амбулаторному отпуску отражается в </a:t>
            </a:r>
            <a:r>
              <a:rPr lang="ru-RU" b="1" u="sng" dirty="0" smtClean="0"/>
              <a:t>кассовых документах </a:t>
            </a:r>
            <a:r>
              <a:rPr lang="ru-RU" dirty="0" smtClean="0"/>
              <a:t>в составе выручки РПО.</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dirty="0" smtClean="0"/>
              <a:t>Реализация товаров конечным потребителям делится на три составные части</a:t>
            </a:r>
          </a:p>
        </p:txBody>
      </p:sp>
      <p:sp>
        <p:nvSpPr>
          <p:cNvPr id="3" name="Содержимое 2"/>
          <p:cNvSpPr>
            <a:spLocks noGrp="1"/>
          </p:cNvSpPr>
          <p:nvPr>
            <p:ph sz="quarter" idx="1"/>
          </p:nvPr>
        </p:nvSpPr>
        <p:spPr/>
        <p:txBody>
          <a:bodyPr>
            <a:normAutofit fontScale="92500" lnSpcReduction="20000"/>
          </a:bodyPr>
          <a:lstStyle/>
          <a:p>
            <a:pPr algn="just"/>
            <a:r>
              <a:rPr lang="ru-RU" b="1" dirty="0" smtClean="0"/>
              <a:t>Готовые лекарственные формы </a:t>
            </a:r>
            <a:r>
              <a:rPr lang="ru-RU" dirty="0" smtClean="0"/>
              <a:t>ежедневно учитываются по стоимости. В случае автоматизированного учета движения товаров также появляется возможность ежедневного учета количества всех отпущенных </a:t>
            </a:r>
            <a:r>
              <a:rPr lang="ru-RU" dirty="0" err="1" smtClean="0"/>
              <a:t>ГЛФ</a:t>
            </a:r>
            <a:r>
              <a:rPr lang="ru-RU" dirty="0" smtClean="0"/>
              <a:t>. За одно готовое лекарственное средство (</a:t>
            </a:r>
            <a:r>
              <a:rPr lang="ru-RU" dirty="0" err="1" smtClean="0"/>
              <a:t>ГЛС</a:t>
            </a:r>
            <a:r>
              <a:rPr lang="ru-RU" dirty="0" smtClean="0"/>
              <a:t>) промышленного производства принимают оригинальную единичную упаковку в готовом для отпуска населению виде.</a:t>
            </a:r>
          </a:p>
          <a:p>
            <a:pPr algn="just"/>
            <a:r>
              <a:rPr lang="ru-RU" dirty="0" smtClean="0"/>
              <a:t>Отпуск по рецептам ГЛФ фиксируется в:</a:t>
            </a:r>
          </a:p>
          <a:p>
            <a:pPr algn="just"/>
            <a:r>
              <a:rPr lang="ru-RU" b="1" u="sng" dirty="0" smtClean="0"/>
              <a:t>«Журнале учета рецептуры»</a:t>
            </a:r>
            <a:r>
              <a:rPr lang="ru-RU" dirty="0" smtClean="0"/>
              <a:t>, </a:t>
            </a:r>
          </a:p>
          <a:p>
            <a:pPr algn="just"/>
            <a:r>
              <a:rPr lang="ru-RU" b="1" u="sng" dirty="0" smtClean="0"/>
              <a:t>сводной ведомости  «Регистрация розничных оборотов»</a:t>
            </a:r>
          </a:p>
          <a:p>
            <a:pPr algn="just"/>
            <a:r>
              <a:rPr lang="ru-RU" b="1" u="sng" dirty="0" smtClean="0"/>
              <a:t>в расходной части </a:t>
            </a:r>
            <a:r>
              <a:rPr lang="ru-RU" b="1" i="1" u="sng" dirty="0" smtClean="0"/>
              <a:t>«Товарного отчета»</a:t>
            </a:r>
            <a:r>
              <a:rPr lang="ru-RU" i="1" dirty="0" smtClean="0"/>
              <a:t> </a:t>
            </a:r>
            <a:r>
              <a:rPr lang="ru-RU" dirty="0" smtClean="0"/>
              <a:t>материально ответственного лица.</a:t>
            </a:r>
          </a:p>
          <a:p>
            <a:pPr algn="just"/>
            <a:r>
              <a:rPr lang="ru-RU" dirty="0" smtClean="0"/>
              <a:t>Параллельно оборот по отпуску ГЛФ отражается </a:t>
            </a:r>
            <a:r>
              <a:rPr lang="ru-RU" b="1" u="sng" dirty="0" smtClean="0"/>
              <a:t>в кассовых документах</a:t>
            </a:r>
            <a:r>
              <a:rPr lang="ru-RU" dirty="0" smtClean="0"/>
              <a:t> в составе выручки РПО.</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dirty="0" smtClean="0"/>
              <a:t>Реализация товаров конечным потребителям делится на три составные части</a:t>
            </a:r>
            <a:endParaRPr lang="ru-RU" dirty="0"/>
          </a:p>
        </p:txBody>
      </p:sp>
      <p:sp>
        <p:nvSpPr>
          <p:cNvPr id="3" name="Содержимое 2"/>
          <p:cNvSpPr>
            <a:spLocks noGrp="1"/>
          </p:cNvSpPr>
          <p:nvPr>
            <p:ph sz="quarter" idx="1"/>
          </p:nvPr>
        </p:nvSpPr>
        <p:spPr/>
        <p:txBody>
          <a:bodyPr>
            <a:normAutofit lnSpcReduction="10000"/>
          </a:bodyPr>
          <a:lstStyle/>
          <a:p>
            <a:pPr algn="just"/>
            <a:r>
              <a:rPr lang="ru-RU" b="1" dirty="0" smtClean="0"/>
              <a:t>Готовые лекарственные формы по бесплатному и льготному отпуску </a:t>
            </a:r>
            <a:r>
              <a:rPr lang="ru-RU" dirty="0" smtClean="0"/>
              <a:t>ежедневно учитываются по количеству, и по стоимости.</a:t>
            </a:r>
          </a:p>
          <a:p>
            <a:pPr algn="just"/>
            <a:r>
              <a:rPr lang="ru-RU" dirty="0" smtClean="0"/>
              <a:t>При учете бесплатных и льготных рецептов составляется </a:t>
            </a:r>
            <a:r>
              <a:rPr lang="ru-RU" b="1" u="sng" dirty="0" smtClean="0"/>
              <a:t>«Сводный реестр»</a:t>
            </a:r>
            <a:r>
              <a:rPr lang="ru-RU" dirty="0" smtClean="0"/>
              <a:t>, на основе которого АО, осуществившая отпуск товаров декретированным группам населения на бесплатных и льготных условиях, выписывает </a:t>
            </a:r>
            <a:r>
              <a:rPr lang="ru-RU" b="1" u="sng" dirty="0" smtClean="0"/>
              <a:t>счет для оплаты </a:t>
            </a:r>
            <a:r>
              <a:rPr lang="ru-RU" dirty="0" smtClean="0"/>
              <a:t>лекарственных препаратов. К счету прилагаются первый экземпляр «Сводного реестра» и первые экземпляры рецептов формы № 148-1/у-04 (л). Счета регистрируются в </a:t>
            </a:r>
            <a:r>
              <a:rPr lang="ru-RU" b="1" u="sng" dirty="0" smtClean="0"/>
              <a:t>«Реестре выписанных покупателям требований-накладных (счетов)»</a:t>
            </a:r>
          </a:p>
          <a:p>
            <a:pPr algn="just"/>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pPr algn="ctr"/>
            <a:r>
              <a:rPr lang="ru-RU" dirty="0" smtClean="0"/>
              <a:t>Реализация товаров конечным потребителям делится на три составные части</a:t>
            </a:r>
            <a:endParaRPr lang="ru-RU" dirty="0"/>
          </a:p>
        </p:txBody>
      </p:sp>
      <p:sp>
        <p:nvSpPr>
          <p:cNvPr id="3" name="Содержимое 2"/>
          <p:cNvSpPr>
            <a:spLocks noGrp="1"/>
          </p:cNvSpPr>
          <p:nvPr>
            <p:ph sz="quarter" idx="1"/>
          </p:nvPr>
        </p:nvSpPr>
        <p:spPr>
          <a:xfrm>
            <a:off x="457200" y="1219200"/>
            <a:ext cx="8229600" cy="5105400"/>
          </a:xfrm>
        </p:spPr>
        <p:txBody>
          <a:bodyPr>
            <a:normAutofit fontScale="77500" lnSpcReduction="20000"/>
          </a:bodyPr>
          <a:lstStyle/>
          <a:p>
            <a:pPr algn="ctr">
              <a:buNone/>
            </a:pPr>
            <a:r>
              <a:rPr lang="ru-RU" b="1" dirty="0" smtClean="0"/>
              <a:t>Оборот по безрецептурному отпуску</a:t>
            </a:r>
            <a:r>
              <a:rPr lang="ru-RU" dirty="0" smtClean="0"/>
              <a:t> </a:t>
            </a:r>
          </a:p>
          <a:p>
            <a:pPr algn="just">
              <a:buNone/>
            </a:pPr>
            <a:r>
              <a:rPr lang="ru-RU" dirty="0" smtClean="0"/>
              <a:t>Реализация ЛП без рецептов, ИМН, МТ и </a:t>
            </a:r>
            <a:r>
              <a:rPr lang="ru-RU" dirty="0" err="1" smtClean="0"/>
              <a:t>парафармацевтических</a:t>
            </a:r>
            <a:r>
              <a:rPr lang="ru-RU" dirty="0" smtClean="0"/>
              <a:t> товаров учитывается только в </a:t>
            </a:r>
            <a:r>
              <a:rPr lang="ru-RU" u="sng" dirty="0" smtClean="0"/>
              <a:t>денежном измерителе.</a:t>
            </a:r>
          </a:p>
          <a:p>
            <a:pPr algn="just">
              <a:buNone/>
            </a:pPr>
            <a:r>
              <a:rPr lang="ru-RU" dirty="0" smtClean="0"/>
              <a:t>Величину оборота по безрецептурному отпуску  определяется как сумма выручки отдела безрецептурного отпуска по данным контрольно-кассовой ленты . </a:t>
            </a:r>
          </a:p>
          <a:p>
            <a:pPr algn="just">
              <a:buNone/>
            </a:pPr>
            <a:r>
              <a:rPr lang="ru-RU" dirty="0" smtClean="0"/>
              <a:t>При отпуске первичным документом является кассовый чек. Основанием для учета розничного товарооборота за день служат показания </a:t>
            </a:r>
            <a:r>
              <a:rPr lang="en-US" b="1" dirty="0" smtClean="0"/>
              <a:t>Z</a:t>
            </a:r>
            <a:r>
              <a:rPr lang="ru-RU" b="1" dirty="0" smtClean="0"/>
              <a:t>-отчета (суммирующий отчет)</a:t>
            </a:r>
            <a:r>
              <a:rPr lang="ru-RU" dirty="0" smtClean="0"/>
              <a:t> кассового аппарата, где в разрезе отделов показана сумма реализации.</a:t>
            </a:r>
          </a:p>
          <a:p>
            <a:pPr algn="just">
              <a:buNone/>
            </a:pPr>
            <a:r>
              <a:rPr lang="ru-RU" dirty="0" smtClean="0"/>
              <a:t>При сдаче денег от реализации в кассу аптеки выписывается </a:t>
            </a:r>
            <a:r>
              <a:rPr lang="ru-RU" b="1" dirty="0" smtClean="0"/>
              <a:t>приходный кассовый ордер</a:t>
            </a:r>
            <a:r>
              <a:rPr lang="ru-RU" dirty="0" smtClean="0"/>
              <a:t>, он и служит основанием для учета.</a:t>
            </a:r>
          </a:p>
          <a:p>
            <a:pPr algn="just">
              <a:buNone/>
            </a:pPr>
            <a:r>
              <a:rPr lang="ru-RU" dirty="0" smtClean="0"/>
              <a:t>Оборот по безрецептурному отпуску фиксируют в </a:t>
            </a:r>
            <a:r>
              <a:rPr lang="ru-RU" b="1" dirty="0" smtClean="0"/>
              <a:t>«Кассовой книге»</a:t>
            </a:r>
          </a:p>
          <a:p>
            <a:pPr algn="just">
              <a:buNone/>
            </a:pPr>
            <a:r>
              <a:rPr lang="ru-RU" dirty="0" smtClean="0"/>
              <a:t>Итоговые данные о реализации за день отражаются в </a:t>
            </a:r>
            <a:r>
              <a:rPr lang="ru-RU" b="1" dirty="0" smtClean="0"/>
              <a:t>сводной ведомости «Регистрация розничных оборотов»</a:t>
            </a:r>
            <a:r>
              <a:rPr lang="ru-RU" dirty="0" smtClean="0"/>
              <a:t>, по итоговым данным этой ведомости за месяц делаются записи в </a:t>
            </a:r>
            <a:r>
              <a:rPr lang="ru-RU" b="1" dirty="0" smtClean="0"/>
              <a:t>Товарном отчете МОЛ (расходной части)</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чальная">
  <a:themeElements>
    <a:clrScheme name="Начальная">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Начальная">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Начальная">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596</TotalTime>
  <Words>1653</Words>
  <Application>Microsoft Office PowerPoint</Application>
  <PresentationFormat>Экран (4:3)</PresentationFormat>
  <Paragraphs>184</Paragraphs>
  <Slides>21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Начальная</vt:lpstr>
      <vt:lpstr>Учет расхода товаров. Расчет реализованных торговых наложений. Учет тары</vt:lpstr>
      <vt:lpstr>Термины </vt:lpstr>
      <vt:lpstr>Значение показателя реализации для аптечных организаций:</vt:lpstr>
      <vt:lpstr>Классификация</vt:lpstr>
      <vt:lpstr>Классификация</vt:lpstr>
      <vt:lpstr>Реализация товаров конечным потребителям делится на три составные части</vt:lpstr>
      <vt:lpstr>Реализация товаров конечным потребителям делится на три составные части</vt:lpstr>
      <vt:lpstr>Реализация товаров конечным потребителям делится на три составные части</vt:lpstr>
      <vt:lpstr>Реализация товаров конечным потребителям делится на три составные части</vt:lpstr>
      <vt:lpstr>Реализация товаров конечным потребителям делится на три составные части</vt:lpstr>
      <vt:lpstr>Учет товаров, отпущенных в МО и другим организациям</vt:lpstr>
      <vt:lpstr>Составление товарного отчета:</vt:lpstr>
      <vt:lpstr>Составление товарного отчета:</vt:lpstr>
      <vt:lpstr>Методика отражения в учете торговых наложений на  реализованные товары</vt:lpstr>
      <vt:lpstr>Методика отражения в учете торговых наложений на  реализованные товары</vt:lpstr>
      <vt:lpstr>Синтетический учет</vt:lpstr>
      <vt:lpstr>Синтетический учет:</vt:lpstr>
      <vt:lpstr>Учет тары:</vt:lpstr>
      <vt:lpstr>Учет тары:</vt:lpstr>
      <vt:lpstr>Учет тары:</vt:lpstr>
      <vt:lpstr>Учет тары: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777</dc:creator>
  <cp:lastModifiedBy>Панда</cp:lastModifiedBy>
  <cp:revision>142</cp:revision>
  <dcterms:created xsi:type="dcterms:W3CDTF">2021-02-14T18:13:25Z</dcterms:created>
  <dcterms:modified xsi:type="dcterms:W3CDTF">2024-03-14T09:26:51Z</dcterms:modified>
</cp:coreProperties>
</file>