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82" r:id="rId4"/>
    <p:sldId id="281" r:id="rId5"/>
    <p:sldId id="277" r:id="rId6"/>
    <p:sldId id="278" r:id="rId7"/>
    <p:sldId id="279" r:id="rId8"/>
    <p:sldId id="258" r:id="rId9"/>
    <p:sldId id="259" r:id="rId10"/>
    <p:sldId id="283" r:id="rId11"/>
    <p:sldId id="260" r:id="rId12"/>
    <p:sldId id="261" r:id="rId13"/>
    <p:sldId id="262" r:id="rId14"/>
    <p:sldId id="263" r:id="rId15"/>
    <p:sldId id="264" r:id="rId16"/>
    <p:sldId id="265" r:id="rId17"/>
    <p:sldId id="267" r:id="rId18"/>
    <p:sldId id="268" r:id="rId19"/>
    <p:sldId id="269" r:id="rId20"/>
    <p:sldId id="285" r:id="rId21"/>
    <p:sldId id="270" r:id="rId22"/>
    <p:sldId id="271" r:id="rId23"/>
    <p:sldId id="284" r:id="rId24"/>
    <p:sldId id="272" r:id="rId25"/>
    <p:sldId id="273" r:id="rId26"/>
    <p:sldId id="274" r:id="rId27"/>
    <p:sldId id="275" r:id="rId28"/>
    <p:sldId id="276" r:id="rId29"/>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7EAF463A-BC7C-46EE-9F1E-7F377CCA4891}" type="datetimeFigureOut">
              <a:rPr lang="en-US" smtClean="0"/>
              <a:pPr/>
              <a:t>3/4/2022</a:t>
            </a:fld>
            <a:endParaRPr lang="en-US"/>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A483448D-3A78-4528-A469-B745A65DA48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EAF463A-BC7C-46EE-9F1E-7F377CCA4891}" type="datetimeFigureOut">
              <a:rPr lang="en-US" smtClean="0"/>
              <a:pPr/>
              <a:t>3/4/2022</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7EAF463A-BC7C-46EE-9F1E-7F377CCA4891}" type="datetimeFigureOut">
              <a:rPr lang="en-US" smtClean="0"/>
              <a:pPr/>
              <a:t>3/4/2022</a:t>
            </a:fld>
            <a:endParaRPr lang="en-US"/>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en-US"/>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EAF463A-BC7C-46EE-9F1E-7F377CCA4891}" type="datetimeFigureOut">
              <a:rPr lang="en-US" smtClean="0"/>
              <a:pPr/>
              <a:t>3/4/2022</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7EAF463A-BC7C-46EE-9F1E-7F377CCA4891}" type="datetimeFigureOut">
              <a:rPr lang="en-US" smtClean="0"/>
              <a:pPr/>
              <a:t>3/4/2022</a:t>
            </a:fld>
            <a:endParaRPr lang="en-US"/>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Номер слайда 5"/>
          <p:cNvSpPr>
            <a:spLocks noGrp="1"/>
          </p:cNvSpPr>
          <p:nvPr>
            <p:ph type="sldNum" sz="quarter" idx="12"/>
          </p:nvPr>
        </p:nvSpPr>
        <p:spPr>
          <a:xfrm>
            <a:off x="6733952" y="6555112"/>
            <a:ext cx="588336" cy="228600"/>
          </a:xfrm>
        </p:spPr>
        <p:txBody>
          <a:bodyPr/>
          <a:lstStyle>
            <a:extLst/>
          </a:lstStyle>
          <a:p>
            <a:fld id="{A483448D-3A78-4528-A469-B745A65DA48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7EAF463A-BC7C-46EE-9F1E-7F377CCA4891}" type="datetimeFigureOut">
              <a:rPr lang="en-US" smtClean="0"/>
              <a:pPr/>
              <a:t>3/4/2022</a:t>
            </a:fld>
            <a:endParaRPr lang="en-US"/>
          </a:p>
        </p:txBody>
      </p:sp>
      <p:sp>
        <p:nvSpPr>
          <p:cNvPr id="6" name="Нижний колонтитул 5"/>
          <p:cNvSpPr>
            <a:spLocks noGrp="1"/>
          </p:cNvSpPr>
          <p:nvPr>
            <p:ph type="ftr" sz="quarter" idx="11"/>
          </p:nvPr>
        </p:nvSpPr>
        <p:spPr/>
        <p:txBody>
          <a:bodyPr/>
          <a:lstStyle>
            <a:extLst/>
          </a:lstStyle>
          <a:p>
            <a:endParaRPr lang="en-US"/>
          </a:p>
        </p:txBody>
      </p:sp>
      <p:sp>
        <p:nvSpPr>
          <p:cNvPr id="7" name="Номер слайда 6"/>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7EAF463A-BC7C-46EE-9F1E-7F377CCA4891}" type="datetimeFigureOut">
              <a:rPr lang="en-US" smtClean="0"/>
              <a:pPr/>
              <a:t>3/4/2022</a:t>
            </a:fld>
            <a:endParaRPr lang="en-US"/>
          </a:p>
        </p:txBody>
      </p:sp>
      <p:sp>
        <p:nvSpPr>
          <p:cNvPr id="8" name="Нижний колонтитул 7"/>
          <p:cNvSpPr>
            <a:spLocks noGrp="1"/>
          </p:cNvSpPr>
          <p:nvPr>
            <p:ph type="ftr" sz="quarter" idx="11"/>
          </p:nvPr>
        </p:nvSpPr>
        <p:spPr/>
        <p:txBody>
          <a:bodyPr/>
          <a:lstStyle>
            <a:extLst/>
          </a:lstStyle>
          <a:p>
            <a:endParaRPr lang="en-US"/>
          </a:p>
        </p:txBody>
      </p:sp>
      <p:sp>
        <p:nvSpPr>
          <p:cNvPr id="9" name="Номер слайда 8"/>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7EAF463A-BC7C-46EE-9F1E-7F377CCA4891}" type="datetimeFigureOut">
              <a:rPr lang="en-US" smtClean="0"/>
              <a:pPr/>
              <a:t>3/4/2022</a:t>
            </a:fld>
            <a:endParaRPr lang="en-US"/>
          </a:p>
        </p:txBody>
      </p:sp>
      <p:sp>
        <p:nvSpPr>
          <p:cNvPr id="4" name="Нижний колонтитул 3"/>
          <p:cNvSpPr>
            <a:spLocks noGrp="1"/>
          </p:cNvSpPr>
          <p:nvPr>
            <p:ph type="ftr" sz="quarter" idx="11"/>
          </p:nvPr>
        </p:nvSpPr>
        <p:spPr/>
        <p:txBody>
          <a:bodyPr/>
          <a:lstStyle>
            <a:extLst/>
          </a:lstStyle>
          <a:p>
            <a:endParaRPr lang="en-US"/>
          </a:p>
        </p:txBody>
      </p:sp>
      <p:sp>
        <p:nvSpPr>
          <p:cNvPr id="5" name="Номер слайда 4"/>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7EAF463A-BC7C-46EE-9F1E-7F377CCA4891}" type="datetimeFigureOut">
              <a:rPr lang="en-US" smtClean="0"/>
              <a:pPr/>
              <a:t>3/4/2022</a:t>
            </a:fld>
            <a:endParaRPr lang="en-US"/>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en-US"/>
          </a:p>
        </p:txBody>
      </p:sp>
      <p:sp>
        <p:nvSpPr>
          <p:cNvPr id="4" name="Номер слайда 3"/>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7EAF463A-BC7C-46EE-9F1E-7F377CCA4891}" type="datetimeFigureOut">
              <a:rPr lang="en-US" smtClean="0"/>
              <a:pPr/>
              <a:t>3/4/2022</a:t>
            </a:fld>
            <a:endParaRPr lang="en-US"/>
          </a:p>
        </p:txBody>
      </p:sp>
      <p:sp>
        <p:nvSpPr>
          <p:cNvPr id="6" name="Нижний колонтитул 5"/>
          <p:cNvSpPr>
            <a:spLocks noGrp="1"/>
          </p:cNvSpPr>
          <p:nvPr>
            <p:ph type="ftr" sz="quarter" idx="11"/>
          </p:nvPr>
        </p:nvSpPr>
        <p:spPr/>
        <p:txBody>
          <a:bodyPr/>
          <a:lstStyle>
            <a:extLst/>
          </a:lstStyle>
          <a:p>
            <a:endParaRPr lang="en-US"/>
          </a:p>
        </p:txBody>
      </p:sp>
      <p:sp>
        <p:nvSpPr>
          <p:cNvPr id="7" name="Номер слайда 6"/>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7EAF463A-BC7C-46EE-9F1E-7F377CCA4891}" type="datetimeFigureOut">
              <a:rPr lang="en-US" smtClean="0"/>
              <a:pPr/>
              <a:t>3/4/2022</a:t>
            </a:fld>
            <a:endParaRPr lang="en-US"/>
          </a:p>
        </p:txBody>
      </p:sp>
      <p:sp>
        <p:nvSpPr>
          <p:cNvPr id="6" name="Нижний колонтитул 5"/>
          <p:cNvSpPr>
            <a:spLocks noGrp="1"/>
          </p:cNvSpPr>
          <p:nvPr>
            <p:ph type="ftr" sz="quarter" idx="11"/>
          </p:nvPr>
        </p:nvSpPr>
        <p:spPr/>
        <p:txBody>
          <a:bodyPr/>
          <a:lstStyle>
            <a:extLst/>
          </a:lstStyle>
          <a:p>
            <a:endParaRPr lang="en-US"/>
          </a:p>
        </p:txBody>
      </p:sp>
      <p:sp>
        <p:nvSpPr>
          <p:cNvPr id="7" name="Номер слайда 6"/>
          <p:cNvSpPr>
            <a:spLocks noGrp="1"/>
          </p:cNvSpPr>
          <p:nvPr>
            <p:ph type="sldNum" sz="quarter" idx="12"/>
          </p:nvPr>
        </p:nvSpPr>
        <p:spPr/>
        <p:txBody>
          <a:bodyPr/>
          <a:lstStyle>
            <a:extLst/>
          </a:lstStyle>
          <a:p>
            <a:fld id="{A483448D-3A78-4528-A469-B745A65DA480}" type="slidenum">
              <a:rPr lang="en-US" smtClean="0"/>
              <a:pPr/>
              <a:t>‹#›</a:t>
            </a:fld>
            <a:endParaRPr lang="en-US"/>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7EAF463A-BC7C-46EE-9F1E-7F377CCA4891}" type="datetimeFigureOut">
              <a:rPr lang="en-US" smtClean="0"/>
              <a:pPr/>
              <a:t>3/4/2022</a:t>
            </a:fld>
            <a:endParaRPr lang="en-US"/>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A483448D-3A78-4528-A469-B745A65DA4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demo.garant.ru/document/redirect/70664762/0" TargetMode="External"/><Relationship Id="rId2" Type="http://schemas.openxmlformats.org/officeDocument/2006/relationships/hyperlink" Target="http://demo.garant.ru/document/redirect/12130951/0" TargetMode="External"/><Relationship Id="rId1" Type="http://schemas.openxmlformats.org/officeDocument/2006/relationships/slideLayout" Target="../slideLayouts/slideLayout2.xml"/><Relationship Id="rId4" Type="http://schemas.openxmlformats.org/officeDocument/2006/relationships/hyperlink" Target="http://demo.garant.ru/document/redirect/73905506/0"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demo.garant.ru/document/redirect/12184522/54"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Учет денежных средств и расчетных операций</a:t>
            </a:r>
            <a:endParaRPr lang="ru-RU" dirty="0"/>
          </a:p>
        </p:txBody>
      </p:sp>
      <p:sp>
        <p:nvSpPr>
          <p:cNvPr id="3" name="Подзаголовок 2"/>
          <p:cNvSpPr>
            <a:spLocks noGrp="1"/>
          </p:cNvSpPr>
          <p:nvPr>
            <p:ph type="subTitle" idx="1"/>
          </p:nvPr>
        </p:nvSpPr>
        <p:spPr/>
        <p:txBody>
          <a:bodyPr/>
          <a:lstStyle/>
          <a:p>
            <a:r>
              <a:rPr lang="ru-RU" smtClean="0"/>
              <a:t>3 </a:t>
            </a:r>
            <a:r>
              <a:rPr lang="ru-RU" smtClean="0"/>
              <a:t>курс </a:t>
            </a:r>
            <a:r>
              <a:rPr lang="ru-RU" smtClean="0"/>
              <a:t>6 </a:t>
            </a:r>
            <a:r>
              <a:rPr lang="ru-RU" dirty="0" smtClean="0"/>
              <a:t>семестр</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594360"/>
          </a:xfrm>
        </p:spPr>
        <p:txBody>
          <a:bodyPr>
            <a:normAutofit/>
          </a:bodyPr>
          <a:lstStyle/>
          <a:p>
            <a:pPr algn="ctr"/>
            <a:r>
              <a:rPr lang="ru-RU" dirty="0" smtClean="0"/>
              <a:t>кассы двух видов:</a:t>
            </a:r>
            <a:endParaRPr lang="ru-RU" dirty="0"/>
          </a:p>
        </p:txBody>
      </p:sp>
      <p:sp>
        <p:nvSpPr>
          <p:cNvPr id="3" name="Содержимое 2"/>
          <p:cNvSpPr>
            <a:spLocks noGrp="1"/>
          </p:cNvSpPr>
          <p:nvPr>
            <p:ph idx="1"/>
          </p:nvPr>
        </p:nvSpPr>
        <p:spPr>
          <a:xfrm>
            <a:off x="457200" y="1143000"/>
            <a:ext cx="7239000" cy="5312736"/>
          </a:xfrm>
        </p:spPr>
        <p:txBody>
          <a:bodyPr>
            <a:normAutofit/>
          </a:bodyPr>
          <a:lstStyle/>
          <a:p>
            <a:pPr lvl="0" algn="just"/>
            <a:r>
              <a:rPr lang="ru-RU" dirty="0" smtClean="0"/>
              <a:t>операционная касса - для работы с населением;</a:t>
            </a:r>
          </a:p>
          <a:p>
            <a:pPr algn="just"/>
            <a:r>
              <a:rPr lang="ru-RU" dirty="0" smtClean="0"/>
              <a:t> касса организации (главная), где </a:t>
            </a:r>
            <a:r>
              <a:rPr lang="ru-RU" u="sng" dirty="0" smtClean="0"/>
              <a:t>главный кассир</a:t>
            </a:r>
            <a:r>
              <a:rPr lang="ru-RU" dirty="0" smtClean="0"/>
              <a:t> осуществляет прием денег от </a:t>
            </a:r>
            <a:r>
              <a:rPr lang="ru-RU" dirty="0" err="1" smtClean="0"/>
              <a:t>кассиров-операционистов</a:t>
            </a:r>
            <a:r>
              <a:rPr lang="ru-RU" dirty="0" smtClean="0"/>
              <a:t>, производит инкассацию выручки, выдает наличные денежные средства  под отчет, осуществляет прием возврата ранее полученных и неизрасходованных денежных средств, прием сумм по возмещению убытков)</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518160"/>
          </a:xfrm>
        </p:spPr>
        <p:txBody>
          <a:bodyPr>
            <a:normAutofit fontScale="90000"/>
          </a:bodyPr>
          <a:lstStyle/>
          <a:p>
            <a:pPr algn="ctr"/>
            <a:r>
              <a:rPr lang="ru-RU" dirty="0" smtClean="0"/>
              <a:t>Работа кассы</a:t>
            </a:r>
            <a:endParaRPr lang="ru-RU" dirty="0"/>
          </a:p>
        </p:txBody>
      </p:sp>
      <p:sp>
        <p:nvSpPr>
          <p:cNvPr id="3" name="Содержимое 2"/>
          <p:cNvSpPr>
            <a:spLocks noGrp="1"/>
          </p:cNvSpPr>
          <p:nvPr>
            <p:ph idx="1"/>
          </p:nvPr>
        </p:nvSpPr>
        <p:spPr>
          <a:xfrm>
            <a:off x="457200" y="838200"/>
            <a:ext cx="7239000" cy="5617536"/>
          </a:xfrm>
        </p:spPr>
        <p:txBody>
          <a:bodyPr>
            <a:normAutofit fontScale="62500" lnSpcReduction="20000"/>
          </a:bodyPr>
          <a:lstStyle/>
          <a:p>
            <a:pPr algn="just"/>
            <a:r>
              <a:rPr lang="ru-RU" dirty="0" smtClean="0"/>
              <a:t>Согласно действующему законодательству предприятия вправе иметь в своих кассах наличные деньги в переделах лимитов. Лимит - максимально возможный остаток наличных денежных средств в кассе на конец рабочего дня. Лимит остатка наличных денег в кассе устанавливается учреждениями банков всем предприятиям независимо от организационно-правовой формы и сферы деятельности, имеющим кассу и осуществляющим налично-денежные расчеты. Фармацевтические организации, как и другие, имеют право хранить в своих кассах наличные деньги сверх установленных лимитов только для оплаты труда, выплаты пособий по социальному страхованию не более 3 рабочих дней, включая день получения их в банке.</a:t>
            </a:r>
          </a:p>
          <a:p>
            <a:pPr algn="just"/>
            <a:r>
              <a:rPr lang="ru-RU" dirty="0" smtClean="0"/>
              <a:t>Наличные денежные расчеты с населением и расчеты с использованием платежных карт при осуществлении торговых операций и оказании услуг должны проводиться с обязательным применением </a:t>
            </a:r>
            <a:r>
              <a:rPr lang="ru-RU" dirty="0" err="1" smtClean="0"/>
              <a:t>ККМ</a:t>
            </a:r>
            <a:r>
              <a:rPr lang="ru-RU" dirty="0" smtClean="0"/>
              <a:t>. Контрольно-кассовая машина (ККМ) - это счетно-суммирующее, вычислительное и </a:t>
            </a:r>
            <a:r>
              <a:rPr lang="ru-RU" dirty="0" err="1" smtClean="0"/>
              <a:t>чекопечатающее</a:t>
            </a:r>
            <a:r>
              <a:rPr lang="ru-RU" dirty="0" smtClean="0"/>
              <a:t> устройство, являющееся инструментом контроля со стороны государства налично-денежного оборота.</a:t>
            </a:r>
          </a:p>
          <a:p>
            <a:pPr algn="just"/>
            <a:r>
              <a:rPr lang="ru-RU" dirty="0" err="1" smtClean="0"/>
              <a:t>ККМ</a:t>
            </a:r>
            <a:r>
              <a:rPr lang="ru-RU" dirty="0" smtClean="0"/>
              <a:t> обладают фискальной памятью, представляющей собой комплекс программно-аппаратных средств, обеспечивающий некорректируемую ежесуточную (ежесменную) регистрацию и энергонезависимое долговременное хранение итоговой информации, необходимой для полного учета наличных денежных расчетов и расчетов с использованием платежных карт. </a:t>
            </a:r>
            <a:r>
              <a:rPr lang="ru-RU" b="1" dirty="0" err="1" smtClean="0"/>
              <a:t>ККМ</a:t>
            </a:r>
            <a:r>
              <a:rPr lang="ru-RU" b="1" dirty="0" smtClean="0"/>
              <a:t>, применяемые для расчетов с населением, подлежат регистрации в налоговом органе </a:t>
            </a:r>
            <a:r>
              <a:rPr lang="ru-RU" dirty="0" smtClean="0"/>
              <a:t>по месту расположения предприятия.</a:t>
            </a:r>
          </a:p>
          <a:p>
            <a:pPr>
              <a:buNone/>
            </a:pP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518160"/>
          </a:xfrm>
        </p:spPr>
        <p:txBody>
          <a:bodyPr>
            <a:normAutofit fontScale="90000"/>
          </a:bodyPr>
          <a:lstStyle/>
          <a:p>
            <a:pPr algn="ctr"/>
            <a:r>
              <a:rPr lang="ru-RU" dirty="0" smtClean="0"/>
              <a:t>Чек. реквизиты:</a:t>
            </a:r>
            <a:endParaRPr lang="ru-RU" dirty="0"/>
          </a:p>
        </p:txBody>
      </p:sp>
      <p:sp>
        <p:nvSpPr>
          <p:cNvPr id="3" name="Содержимое 2"/>
          <p:cNvSpPr>
            <a:spLocks noGrp="1"/>
          </p:cNvSpPr>
          <p:nvPr>
            <p:ph idx="1"/>
          </p:nvPr>
        </p:nvSpPr>
        <p:spPr>
          <a:xfrm>
            <a:off x="457200" y="838200"/>
            <a:ext cx="7239000" cy="5617536"/>
          </a:xfrm>
        </p:spPr>
        <p:txBody>
          <a:bodyPr>
            <a:normAutofit fontScale="47500" lnSpcReduction="20000"/>
          </a:bodyPr>
          <a:lstStyle/>
          <a:p>
            <a:pPr algn="just">
              <a:buNone/>
            </a:pPr>
            <a:r>
              <a:rPr lang="ru-RU" dirty="0" smtClean="0"/>
              <a:t>Документом, подтверждающим прием наличных денежных средств от физического лица, является </a:t>
            </a:r>
            <a:r>
              <a:rPr lang="ru-RU" b="1" u="sng" dirty="0" smtClean="0"/>
              <a:t>чек</a:t>
            </a:r>
            <a:r>
              <a:rPr lang="ru-RU" dirty="0" smtClean="0"/>
              <a:t>, напечатанный ККМ. </a:t>
            </a:r>
          </a:p>
          <a:p>
            <a:pPr>
              <a:buNone/>
            </a:pPr>
            <a:endParaRPr lang="ru-RU" dirty="0" smtClean="0"/>
          </a:p>
          <a:p>
            <a:pPr>
              <a:buNone/>
            </a:pPr>
            <a:r>
              <a:rPr lang="ru-RU" dirty="0" smtClean="0"/>
              <a:t>На выдаваемом покупателям чеке должны быть отражены следующие реквизиты:</a:t>
            </a:r>
          </a:p>
          <a:p>
            <a:r>
              <a:rPr lang="ru-RU" sz="2500" dirty="0" smtClean="0"/>
              <a:t>наименование документа;</a:t>
            </a:r>
          </a:p>
          <a:p>
            <a:r>
              <a:rPr lang="ru-RU" sz="2500" dirty="0" smtClean="0"/>
              <a:t>порядковый номер за смену;</a:t>
            </a:r>
          </a:p>
          <a:p>
            <a:r>
              <a:rPr lang="ru-RU" sz="2500" dirty="0" smtClean="0"/>
              <a:t>признак расчета (приход или расход);</a:t>
            </a:r>
          </a:p>
          <a:p>
            <a:r>
              <a:rPr lang="ru-RU" sz="2500" dirty="0" smtClean="0"/>
              <a:t>дата, время и место осуществления расчета;</a:t>
            </a:r>
          </a:p>
          <a:p>
            <a:r>
              <a:rPr lang="ru-RU" sz="2500" dirty="0" smtClean="0"/>
              <a:t>наименование организации-пользователя;</a:t>
            </a:r>
          </a:p>
          <a:p>
            <a:r>
              <a:rPr lang="ru-RU" sz="2500" dirty="0" smtClean="0"/>
              <a:t>идентификационный </a:t>
            </a:r>
            <a:r>
              <a:rPr lang="ru-RU" dirty="0" smtClean="0"/>
              <a:t>номер налогоплательщика пользователя;</a:t>
            </a:r>
          </a:p>
          <a:p>
            <a:r>
              <a:rPr lang="ru-RU" dirty="0" smtClean="0"/>
              <a:t>информация о налоговой системе продавца;</a:t>
            </a:r>
          </a:p>
          <a:p>
            <a:r>
              <a:rPr lang="ru-RU" dirty="0" smtClean="0"/>
              <a:t>заводской номер фискального накопителя;</a:t>
            </a:r>
          </a:p>
          <a:p>
            <a:r>
              <a:rPr lang="ru-RU" dirty="0" smtClean="0"/>
              <a:t>номенклатура товаров (услуг);</a:t>
            </a:r>
          </a:p>
          <a:p>
            <a:r>
              <a:rPr lang="ru-RU" dirty="0" smtClean="0"/>
              <a:t>сумма расчета с отдельным указанием ставки и размера НДС;</a:t>
            </a:r>
          </a:p>
          <a:p>
            <a:r>
              <a:rPr lang="ru-RU" dirty="0" smtClean="0"/>
              <a:t>форма расчета (наличные или электронный платеж);</a:t>
            </a:r>
          </a:p>
          <a:p>
            <a:r>
              <a:rPr lang="ru-RU" dirty="0" smtClean="0"/>
              <a:t>должность и фамилия лица, осуществившего расчет с покупателем (клиентом), оформившего кассовый чек</a:t>
            </a:r>
          </a:p>
          <a:p>
            <a:r>
              <a:rPr lang="ru-RU" dirty="0" smtClean="0"/>
              <a:t>регистрационный номер ККТ;</a:t>
            </a:r>
          </a:p>
          <a:p>
            <a:r>
              <a:rPr lang="ru-RU" dirty="0" smtClean="0"/>
              <a:t>адрес сайта оператора фискальных данных;</a:t>
            </a:r>
          </a:p>
          <a:p>
            <a:r>
              <a:rPr lang="ru-RU" dirty="0" smtClean="0"/>
              <a:t>фискальный признак документа;</a:t>
            </a:r>
          </a:p>
          <a:p>
            <a:r>
              <a:rPr lang="ru-RU" dirty="0" smtClean="0"/>
              <a:t>порядковый номер фискального документа;</a:t>
            </a:r>
          </a:p>
          <a:p>
            <a:r>
              <a:rPr lang="ru-RU" dirty="0" smtClean="0"/>
              <a:t>номер смены;</a:t>
            </a:r>
          </a:p>
          <a:p>
            <a:r>
              <a:rPr lang="ru-RU" dirty="0" smtClean="0"/>
              <a:t>фискальный признак сообщения;</a:t>
            </a:r>
          </a:p>
          <a:p>
            <a:r>
              <a:rPr lang="ru-RU" dirty="0" smtClean="0"/>
              <a:t>фискальный признак сообщения (хранимых в фискальном накопителе или передаваемых оператору фискальных данных).</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 y="320040"/>
            <a:ext cx="7848600" cy="518160"/>
          </a:xfrm>
        </p:spPr>
        <p:txBody>
          <a:bodyPr>
            <a:normAutofit fontScale="90000"/>
          </a:bodyPr>
          <a:lstStyle/>
          <a:p>
            <a:pPr algn="ctr"/>
            <a:r>
              <a:rPr lang="ru-RU" dirty="0" smtClean="0"/>
              <a:t>Работа </a:t>
            </a:r>
            <a:r>
              <a:rPr lang="ru-RU" dirty="0" err="1" smtClean="0"/>
              <a:t>кассира-операциониста</a:t>
            </a:r>
            <a:endParaRPr lang="ru-RU" dirty="0"/>
          </a:p>
        </p:txBody>
      </p:sp>
      <p:sp>
        <p:nvSpPr>
          <p:cNvPr id="3" name="Содержимое 2"/>
          <p:cNvSpPr>
            <a:spLocks noGrp="1"/>
          </p:cNvSpPr>
          <p:nvPr>
            <p:ph idx="1"/>
          </p:nvPr>
        </p:nvSpPr>
        <p:spPr>
          <a:xfrm>
            <a:off x="457200" y="914400"/>
            <a:ext cx="7239000" cy="5541336"/>
          </a:xfrm>
        </p:spPr>
        <p:txBody>
          <a:bodyPr>
            <a:normAutofit fontScale="92500" lnSpcReduction="20000"/>
          </a:bodyPr>
          <a:lstStyle/>
          <a:p>
            <a:pPr algn="just"/>
            <a:r>
              <a:rPr lang="ru-RU" dirty="0" smtClean="0"/>
              <a:t>При работе на </a:t>
            </a:r>
            <a:r>
              <a:rPr lang="ru-RU" dirty="0" err="1" smtClean="0"/>
              <a:t>ККМ</a:t>
            </a:r>
            <a:r>
              <a:rPr lang="ru-RU" dirty="0" smtClean="0"/>
              <a:t> в обязательном порядке применяют контрольно-кассовую ленту. Контрольная лента оформляется на начало и конец дня, при этом на ней проставляется число, время начала работы, номер </a:t>
            </a:r>
            <a:r>
              <a:rPr lang="ru-RU" dirty="0" err="1" smtClean="0"/>
              <a:t>ККМ</a:t>
            </a:r>
            <a:r>
              <a:rPr lang="ru-RU" dirty="0" smtClean="0"/>
              <a:t>, клише и сумма выручки за день, которые заверяются подписями кассира и представителя администрации предприятия.</a:t>
            </a:r>
          </a:p>
          <a:p>
            <a:pPr algn="just"/>
            <a:r>
              <a:rPr lang="ru-RU" dirty="0" smtClean="0"/>
              <a:t>Организации, осуществляющие расчеты с использованием ККМ, ведут для учета поступающей выручки «Журнал </a:t>
            </a:r>
            <a:r>
              <a:rPr lang="ru-RU" dirty="0" err="1" smtClean="0"/>
              <a:t>кассира-операциониста</a:t>
            </a:r>
            <a:r>
              <a:rPr lang="ru-RU" dirty="0" smtClean="0"/>
              <a:t>», в котором обязательно указываются показания счетчика </a:t>
            </a:r>
            <a:r>
              <a:rPr lang="ru-RU" dirty="0" err="1" smtClean="0"/>
              <a:t>ККМ</a:t>
            </a:r>
            <a:r>
              <a:rPr lang="ru-RU" dirty="0" smtClean="0"/>
              <a:t> на начало и конец рабочего дня, а также сумма поступившей за день выручки. Если на предприятии несколько </a:t>
            </a:r>
            <a:r>
              <a:rPr lang="ru-RU" dirty="0" err="1" smtClean="0"/>
              <a:t>ККМ</a:t>
            </a:r>
            <a:r>
              <a:rPr lang="ru-RU" dirty="0" smtClean="0"/>
              <a:t>, на каждую из них должен быть заведен отдельный журнал </a:t>
            </a:r>
            <a:r>
              <a:rPr lang="ru-RU" dirty="0" err="1" smtClean="0"/>
              <a:t>кассира-операциониста</a:t>
            </a:r>
            <a:r>
              <a:rPr lang="ru-RU" dirty="0" smtClean="0"/>
              <a:t>.</a:t>
            </a: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441960"/>
          </a:xfrm>
        </p:spPr>
        <p:txBody>
          <a:bodyPr>
            <a:normAutofit fontScale="90000"/>
          </a:bodyPr>
          <a:lstStyle/>
          <a:p>
            <a:pPr algn="ctr"/>
            <a:r>
              <a:rPr lang="ru-RU" dirty="0" smtClean="0"/>
              <a:t>Сдача в банк</a:t>
            </a:r>
            <a:endParaRPr lang="ru-RU" dirty="0"/>
          </a:p>
        </p:txBody>
      </p:sp>
      <p:sp>
        <p:nvSpPr>
          <p:cNvPr id="3" name="Содержимое 2"/>
          <p:cNvSpPr>
            <a:spLocks noGrp="1"/>
          </p:cNvSpPr>
          <p:nvPr>
            <p:ph idx="1"/>
          </p:nvPr>
        </p:nvSpPr>
        <p:spPr>
          <a:xfrm>
            <a:off x="457200" y="762000"/>
            <a:ext cx="7239000" cy="5693736"/>
          </a:xfrm>
        </p:spPr>
        <p:txBody>
          <a:bodyPr>
            <a:normAutofit fontScale="77500" lnSpcReduction="20000"/>
          </a:bodyPr>
          <a:lstStyle/>
          <a:p>
            <a:pPr algn="just">
              <a:buNone/>
            </a:pPr>
            <a:r>
              <a:rPr lang="ru-RU" dirty="0" smtClean="0"/>
              <a:t>В конце рабочего дня </a:t>
            </a:r>
            <a:r>
              <a:rPr lang="ru-RU" dirty="0" err="1" smtClean="0"/>
              <a:t>кассир-операционист</a:t>
            </a:r>
            <a:r>
              <a:rPr lang="ru-RU" dirty="0" smtClean="0"/>
              <a:t> сдает выручку старшему кассиру или сразу в банк через инкассацию, при этом деньги должны быть подобраны по купюрам. Операцию по передаче выручки инкассаторам оформляют с помощью </a:t>
            </a:r>
            <a:r>
              <a:rPr lang="ru-RU" b="1" dirty="0" smtClean="0"/>
              <a:t>препроводительной ведомости</a:t>
            </a:r>
            <a:r>
              <a:rPr lang="ru-RU" dirty="0" smtClean="0"/>
              <a:t>. В данном документе указываются сдатчик и получатель выручки, банковские реквизиты, согласно которым зачисляются средства. Оборотная сторона ведомости содержит </a:t>
            </a:r>
            <a:r>
              <a:rPr lang="ru-RU" dirty="0" err="1" smtClean="0"/>
              <a:t>покупюрный</a:t>
            </a:r>
            <a:r>
              <a:rPr lang="ru-RU" dirty="0" smtClean="0"/>
              <a:t> перечень всей передаваемой денежной наличности. </a:t>
            </a:r>
          </a:p>
          <a:p>
            <a:pPr algn="just">
              <a:buNone/>
            </a:pPr>
            <a:r>
              <a:rPr lang="ru-RU" dirty="0" smtClean="0"/>
              <a:t>Первый экземпляр препроводительной ведомости, оформленный в установленном порядке, кассир вкладывает в сумку с денежной наличностью, после чего пломбирует ее. </a:t>
            </a:r>
          </a:p>
          <a:p>
            <a:pPr algn="just">
              <a:buNone/>
            </a:pPr>
            <a:r>
              <a:rPr lang="ru-RU" dirty="0" smtClean="0"/>
              <a:t>Данную сумку и второй экземпляр препроводительной ведомости кассир передает инкассатору в обмен на пустую сумку с соответствующей нумерацией. </a:t>
            </a:r>
          </a:p>
          <a:p>
            <a:pPr algn="just">
              <a:buNone/>
            </a:pPr>
            <a:r>
              <a:rPr lang="ru-RU" dirty="0" smtClean="0"/>
              <a:t>Третий экземпляр с подписью инкассатора</a:t>
            </a:r>
            <a:r>
              <a:rPr lang="ru-RU" i="1" dirty="0" smtClean="0"/>
              <a:t> </a:t>
            </a:r>
            <a:r>
              <a:rPr lang="ru-RU" dirty="0" smtClean="0"/>
              <a:t>и штампом банка остается в аптеке в качестве квитанции банка). </a:t>
            </a:r>
          </a:p>
          <a:p>
            <a:pPr algn="just">
              <a:buNone/>
            </a:pPr>
            <a:r>
              <a:rPr lang="ru-RU" dirty="0" smtClean="0"/>
              <a:t>В кассе остаются денежные средства только в пределах лимита.</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518160"/>
          </a:xfrm>
        </p:spPr>
        <p:txBody>
          <a:bodyPr>
            <a:normAutofit fontScale="90000"/>
          </a:bodyPr>
          <a:lstStyle/>
          <a:p>
            <a:pPr algn="ctr"/>
            <a:r>
              <a:rPr lang="ru-RU" dirty="0" smtClean="0"/>
              <a:t>Виды кассовых операций:</a:t>
            </a:r>
            <a:endParaRPr lang="ru-RU" dirty="0"/>
          </a:p>
        </p:txBody>
      </p:sp>
      <p:sp>
        <p:nvSpPr>
          <p:cNvPr id="3" name="Содержимое 2"/>
          <p:cNvSpPr>
            <a:spLocks noGrp="1"/>
          </p:cNvSpPr>
          <p:nvPr>
            <p:ph idx="1"/>
          </p:nvPr>
        </p:nvSpPr>
        <p:spPr>
          <a:xfrm>
            <a:off x="457200" y="838200"/>
            <a:ext cx="7239000" cy="5617536"/>
          </a:xfrm>
        </p:spPr>
        <p:txBody>
          <a:bodyPr>
            <a:normAutofit fontScale="70000" lnSpcReduction="20000"/>
          </a:bodyPr>
          <a:lstStyle/>
          <a:p>
            <a:pPr algn="just">
              <a:buNone/>
            </a:pPr>
            <a:r>
              <a:rPr lang="ru-RU" dirty="0" smtClean="0"/>
              <a:t>Несмотря на все многообразие, кассовые операции можно разделить на два вида: приходные и расходные.</a:t>
            </a:r>
          </a:p>
          <a:p>
            <a:pPr algn="just">
              <a:buNone/>
            </a:pPr>
            <a:r>
              <a:rPr lang="ru-RU" i="1" dirty="0" smtClean="0"/>
              <a:t>Приходные кассовые операции </a:t>
            </a:r>
            <a:r>
              <a:rPr lang="ru-RU" dirty="0" smtClean="0"/>
              <a:t>связаны с поступлением наличных денежных средств. Например, в аптеке к ним относятся:</a:t>
            </a:r>
          </a:p>
          <a:p>
            <a:pPr algn="just">
              <a:buNone/>
            </a:pPr>
            <a:r>
              <a:rPr lang="ru-RU" dirty="0" smtClean="0"/>
              <a:t>• поступление в кассу выручки от реализации аптекой и прикрепленной к аптеке мелкорозничной сетью товаров за наличный расчет;</a:t>
            </a:r>
          </a:p>
          <a:p>
            <a:pPr algn="just">
              <a:buNone/>
            </a:pPr>
            <a:r>
              <a:rPr lang="ru-RU" dirty="0" smtClean="0"/>
              <a:t>• возврат в кассу подотчетными лицами неиспользованных остатков сумм, выданных под отчет (на командировочные расходы, для хозяйственных нужд и т.п.);</a:t>
            </a:r>
          </a:p>
          <a:p>
            <a:pPr algn="just">
              <a:buNone/>
            </a:pPr>
            <a:r>
              <a:rPr lang="ru-RU" dirty="0" smtClean="0"/>
              <a:t>• поступление оплаты за прокат предметов медицинского назначения (например, выдача на прокат костылей, кислородных подушек и т.п.);</a:t>
            </a:r>
          </a:p>
          <a:p>
            <a:pPr algn="just">
              <a:buNone/>
            </a:pPr>
            <a:r>
              <a:rPr lang="ru-RU" dirty="0" smtClean="0"/>
              <a:t>• поступление сумм в погашение недостач, выявленных по результатам инвентаризации;</a:t>
            </a:r>
          </a:p>
          <a:p>
            <a:pPr algn="just">
              <a:buNone/>
            </a:pPr>
            <a:r>
              <a:rPr lang="ru-RU" dirty="0" smtClean="0"/>
              <a:t>• возврат работником предприятия ранее выданной ссуды (например, на покупку, строительство и ремонт жилья; приобретение предметов домашнего обихода и т.п.);</a:t>
            </a:r>
          </a:p>
          <a:p>
            <a:pPr algn="just">
              <a:buNone/>
            </a:pPr>
            <a:r>
              <a:rPr lang="ru-RU" dirty="0" smtClean="0"/>
              <a:t>• другие операции, связанные с поступлением в кассу наличных денег.</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594360"/>
          </a:xfrm>
        </p:spPr>
        <p:txBody>
          <a:bodyPr/>
          <a:lstStyle/>
          <a:p>
            <a:pPr algn="ctr"/>
            <a:r>
              <a:rPr lang="ru-RU" dirty="0" smtClean="0"/>
              <a:t>Виды кассовых операций:</a:t>
            </a:r>
            <a:endParaRPr lang="ru-RU" dirty="0"/>
          </a:p>
        </p:txBody>
      </p:sp>
      <p:sp>
        <p:nvSpPr>
          <p:cNvPr id="3" name="Содержимое 2"/>
          <p:cNvSpPr>
            <a:spLocks noGrp="1"/>
          </p:cNvSpPr>
          <p:nvPr>
            <p:ph idx="1"/>
          </p:nvPr>
        </p:nvSpPr>
        <p:spPr>
          <a:xfrm>
            <a:off x="457200" y="990600"/>
            <a:ext cx="7239000" cy="5465136"/>
          </a:xfrm>
        </p:spPr>
        <p:txBody>
          <a:bodyPr>
            <a:normAutofit fontScale="92500" lnSpcReduction="10000"/>
          </a:bodyPr>
          <a:lstStyle/>
          <a:p>
            <a:pPr algn="just">
              <a:buNone/>
            </a:pPr>
            <a:r>
              <a:rPr lang="ru-RU" i="1" dirty="0" smtClean="0"/>
              <a:t>Расходные кассовые операции </a:t>
            </a:r>
            <a:r>
              <a:rPr lang="ru-RU" dirty="0" smtClean="0"/>
              <a:t>связаны с расходованием наличных денежных средств. В число таких операций входят:</a:t>
            </a:r>
          </a:p>
          <a:p>
            <a:pPr algn="just">
              <a:buNone/>
            </a:pPr>
            <a:r>
              <a:rPr lang="ru-RU" dirty="0" smtClean="0"/>
              <a:t>• сдача выручки, полученной аптекой от реализации товаров за наличный расчет, в банк;</a:t>
            </a:r>
          </a:p>
          <a:p>
            <a:pPr algn="just">
              <a:buNone/>
            </a:pPr>
            <a:r>
              <a:rPr lang="ru-RU" dirty="0" smtClean="0"/>
              <a:t>• выплата заработной платы, пособий (например, оплата листка нетрудоспособности);</a:t>
            </a:r>
          </a:p>
          <a:p>
            <a:pPr algn="just">
              <a:buNone/>
            </a:pPr>
            <a:r>
              <a:rPr lang="ru-RU" dirty="0" smtClean="0"/>
              <a:t>• выдача денег под отчет (на хозяйственные нужды, командировку и т.п.);</a:t>
            </a:r>
          </a:p>
          <a:p>
            <a:pPr algn="just">
              <a:buNone/>
            </a:pPr>
            <a:r>
              <a:rPr lang="ru-RU" dirty="0" smtClean="0"/>
              <a:t>• расчет наличными с юридическими лицами в пределах установленного лимита;</a:t>
            </a:r>
          </a:p>
          <a:p>
            <a:pPr algn="just">
              <a:buNone/>
            </a:pPr>
            <a:r>
              <a:rPr lang="ru-RU" dirty="0" smtClean="0"/>
              <a:t>• другие операции, связанные с расходованием наличных денег.</a:t>
            </a:r>
          </a:p>
          <a:p>
            <a:pPr>
              <a:buNone/>
            </a:pP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 y="228600"/>
            <a:ext cx="7924800" cy="990600"/>
          </a:xfrm>
        </p:spPr>
        <p:txBody>
          <a:bodyPr>
            <a:normAutofit fontScale="90000"/>
          </a:bodyPr>
          <a:lstStyle/>
          <a:p>
            <a:pPr algn="ctr"/>
            <a:r>
              <a:rPr lang="ru-RU" dirty="0" smtClean="0"/>
              <a:t>Требования к заполнению кассовых ордеров:</a:t>
            </a:r>
            <a:endParaRPr lang="ru-RU" dirty="0"/>
          </a:p>
        </p:txBody>
      </p:sp>
      <p:sp>
        <p:nvSpPr>
          <p:cNvPr id="3" name="Содержимое 2"/>
          <p:cNvSpPr>
            <a:spLocks noGrp="1"/>
          </p:cNvSpPr>
          <p:nvPr>
            <p:ph idx="1"/>
          </p:nvPr>
        </p:nvSpPr>
        <p:spPr>
          <a:xfrm>
            <a:off x="457200" y="1219200"/>
            <a:ext cx="7239000" cy="5236536"/>
          </a:xfrm>
        </p:spPr>
        <p:txBody>
          <a:bodyPr>
            <a:normAutofit fontScale="70000" lnSpcReduction="20000"/>
          </a:bodyPr>
          <a:lstStyle/>
          <a:p>
            <a:pPr algn="ctr">
              <a:buNone/>
            </a:pPr>
            <a:r>
              <a:rPr lang="ru-RU" dirty="0" smtClean="0"/>
              <a:t>При оформлении приходных и расходных кассовых ордеров должны соблюдаться определенные правила:</a:t>
            </a:r>
          </a:p>
          <a:p>
            <a:pPr algn="ctr">
              <a:buNone/>
            </a:pPr>
            <a:endParaRPr lang="ru-RU" dirty="0" smtClean="0"/>
          </a:p>
          <a:p>
            <a:pPr algn="just">
              <a:buNone/>
            </a:pPr>
            <a:r>
              <a:rPr lang="ru-RU" dirty="0" smtClean="0"/>
              <a:t>• наличие представленного в бухгалтерию, а после проверки - приложенного к ордеру юридического основания, то есть первичного документа для его составления;</a:t>
            </a:r>
          </a:p>
          <a:p>
            <a:pPr algn="just">
              <a:buNone/>
            </a:pPr>
            <a:r>
              <a:rPr lang="ru-RU" dirty="0" smtClean="0"/>
              <a:t>• заполнение кассовых ордеров без помарок и подчисток, так как в кассовых документах исправления не допускаются;</a:t>
            </a:r>
          </a:p>
          <a:p>
            <a:pPr algn="just">
              <a:buNone/>
            </a:pPr>
            <a:r>
              <a:rPr lang="ru-RU" dirty="0" smtClean="0"/>
              <a:t>• приходные и расходные кассовые ордера должны подписываться главным бухгалтером, а расходный кассовый ордер еще и руководителем предприятия;</a:t>
            </a:r>
          </a:p>
          <a:p>
            <a:pPr algn="just">
              <a:buNone/>
            </a:pPr>
            <a:r>
              <a:rPr lang="ru-RU" dirty="0" smtClean="0"/>
              <a:t>• нумерация с начала года отдельно приходных и расходных кассовых ордеров;</a:t>
            </a:r>
          </a:p>
          <a:p>
            <a:pPr algn="just">
              <a:buNone/>
            </a:pPr>
            <a:r>
              <a:rPr lang="ru-RU" dirty="0" smtClean="0"/>
              <a:t>• регистрация бухгалтером приходных и расходных кассовых ордеров при составлении в «Журнале регистрации приходных и расходных кассовых ордеров»;</a:t>
            </a:r>
          </a:p>
          <a:p>
            <a:pPr algn="just">
              <a:buNone/>
            </a:pPr>
            <a:r>
              <a:rPr lang="ru-RU" dirty="0" smtClean="0"/>
              <a:t>• регистрация кассиром документов по принятию или выдаче денег в «Кассовой книге»;</a:t>
            </a:r>
          </a:p>
          <a:p>
            <a:pPr algn="just">
              <a:buNone/>
            </a:pPr>
            <a:r>
              <a:rPr lang="ru-RU" dirty="0" smtClean="0"/>
              <a:t>• приходные и расходные кассовые ордера действительны только в день их составления.</a:t>
            </a:r>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620000" cy="594360"/>
          </a:xfrm>
        </p:spPr>
        <p:txBody>
          <a:bodyPr>
            <a:normAutofit fontScale="90000"/>
          </a:bodyPr>
          <a:lstStyle/>
          <a:p>
            <a:pPr algn="ctr"/>
            <a:r>
              <a:rPr lang="ru-RU" dirty="0" smtClean="0"/>
              <a:t>Правила оформления ордеров:</a:t>
            </a:r>
            <a:endParaRPr lang="ru-RU" dirty="0"/>
          </a:p>
        </p:txBody>
      </p:sp>
      <p:sp>
        <p:nvSpPr>
          <p:cNvPr id="3" name="Содержимое 2"/>
          <p:cNvSpPr>
            <a:spLocks noGrp="1"/>
          </p:cNvSpPr>
          <p:nvPr>
            <p:ph idx="1"/>
          </p:nvPr>
        </p:nvSpPr>
        <p:spPr>
          <a:xfrm>
            <a:off x="457200" y="1066800"/>
            <a:ext cx="7467600" cy="5388936"/>
          </a:xfrm>
        </p:spPr>
        <p:txBody>
          <a:bodyPr>
            <a:normAutofit fontScale="77500" lnSpcReduction="20000"/>
          </a:bodyPr>
          <a:lstStyle/>
          <a:p>
            <a:pPr algn="just">
              <a:buNone/>
            </a:pPr>
            <a:r>
              <a:rPr lang="ru-RU" dirty="0" smtClean="0"/>
              <a:t>В случае правильного оформления приходного или расходного ордеров кассир после пересчета денег принимает их (согласно приходному кассовому ордеру) или выдает (по расходному кассовому ордеру). </a:t>
            </a:r>
          </a:p>
          <a:p>
            <a:pPr algn="just">
              <a:buNone/>
            </a:pPr>
            <a:r>
              <a:rPr lang="ru-RU" dirty="0" smtClean="0"/>
              <a:t>Лицу, сдавшему деньги, на руки выдается квитанция к приходному кассовому ордеру, подписанная бухгалтером (или лицом, на это уполномоченным) и кассиром. </a:t>
            </a:r>
          </a:p>
          <a:p>
            <a:pPr algn="just">
              <a:buNone/>
            </a:pPr>
            <a:r>
              <a:rPr lang="ru-RU" dirty="0" smtClean="0"/>
              <a:t>При выдаче денег кассир должен требовать предъявления паспорта или другого документа, удостоверяющего личность получателя. Лицо, получающее деньги, расписывается в расходном кассовом ордере с указанием прописью полученной суммы. Деньги выдаются только лицу, указанному в ордере, или по надлежаще оформленной доверенности. </a:t>
            </a:r>
          </a:p>
          <a:p>
            <a:pPr algn="just">
              <a:buNone/>
            </a:pPr>
            <a:r>
              <a:rPr lang="ru-RU" dirty="0" smtClean="0"/>
              <a:t>Немедленно после получения или выдачи денег кассовый ордер подписывается кассиром, а прилагаемые к нему документы погашаются штампом «Оплачено» или «Получено» с указанием даты. </a:t>
            </a:r>
          </a:p>
          <a:p>
            <a:pPr algn="just">
              <a:buNone/>
            </a:pPr>
            <a:r>
              <a:rPr lang="ru-RU" dirty="0" smtClean="0"/>
              <a:t>Затем каждый приходный или расходный кассовый документ должен быть отражен в «Кассовой книге».</a:t>
            </a:r>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76200"/>
            <a:ext cx="7696200" cy="990600"/>
          </a:xfrm>
        </p:spPr>
        <p:txBody>
          <a:bodyPr>
            <a:normAutofit fontScale="90000"/>
          </a:bodyPr>
          <a:lstStyle/>
          <a:p>
            <a:pPr algn="ctr"/>
            <a:r>
              <a:rPr lang="ru-RU" dirty="0" smtClean="0"/>
              <a:t>Порядок ведения кассовой книги</a:t>
            </a:r>
            <a:endParaRPr lang="ru-RU" dirty="0"/>
          </a:p>
        </p:txBody>
      </p:sp>
      <p:sp>
        <p:nvSpPr>
          <p:cNvPr id="3" name="Содержимое 2"/>
          <p:cNvSpPr>
            <a:spLocks noGrp="1"/>
          </p:cNvSpPr>
          <p:nvPr>
            <p:ph idx="1"/>
          </p:nvPr>
        </p:nvSpPr>
        <p:spPr>
          <a:xfrm>
            <a:off x="457200" y="1066800"/>
            <a:ext cx="7239000" cy="5388936"/>
          </a:xfrm>
        </p:spPr>
        <p:txBody>
          <a:bodyPr>
            <a:normAutofit fontScale="70000" lnSpcReduction="20000"/>
          </a:bodyPr>
          <a:lstStyle/>
          <a:p>
            <a:pPr algn="just">
              <a:buNone/>
            </a:pPr>
            <a:r>
              <a:rPr lang="ru-RU" dirty="0" smtClean="0"/>
              <a:t>Каждое предприятие ведет только одну «Кассовую книгу», которая должна быть прошнурована, пронумерована и опечатана. Количество листов в ней заверяется подписями руководителя и главного бухгалтера </a:t>
            </a:r>
            <a:r>
              <a:rPr lang="ru-RU" dirty="0" err="1" smtClean="0"/>
              <a:t>ФО</a:t>
            </a:r>
            <a:r>
              <a:rPr lang="ru-RU" dirty="0" smtClean="0"/>
              <a:t>. Каждый лист «Кассовой книги» состоит из двух равных частей: одна из них (с горизонтальными линейками) заполняется кассиром как первый экземпляр, вторая (без горизонтальных линеек) заполняется как второй экземпляр с лицевой и оборотной стороны через копировальную бумагу чернилами или шариковой ручкой. Первые и вторые экземпляры листов нумеруют одинаковыми номерами. Вторые экземпляры листов должны быть отрывными, они служат отчетом кассира и до конца операций за день не отрываются. Записи кассовых операций начинаются на лицевой стороне неотрывной части листа после строки «Остаток на начало дня». Предварительно лист сгибают по линии отреза, подкладывая копирку. В конце рабочего дня кассир подсчитывает итоги операций за день, выводит остаток на начало следующего дня, используя формулу товарного баланса (</a:t>
            </a:r>
            <a:r>
              <a:rPr lang="ru-RU" dirty="0" err="1" smtClean="0"/>
              <a:t>О</a:t>
            </a:r>
            <a:r>
              <a:rPr lang="ru-RU" baseline="-25000" dirty="0" err="1" smtClean="0"/>
              <a:t>к</a:t>
            </a:r>
            <a:r>
              <a:rPr lang="ru-RU" dirty="0" smtClean="0"/>
              <a:t> = О</a:t>
            </a:r>
            <a:r>
              <a:rPr lang="ru-RU" baseline="-25000" dirty="0" smtClean="0"/>
              <a:t>н</a:t>
            </a:r>
            <a:r>
              <a:rPr lang="ru-RU" dirty="0" smtClean="0"/>
              <a:t> + Приход - Расход, где </a:t>
            </a:r>
            <a:r>
              <a:rPr lang="ru-RU" dirty="0" err="1" smtClean="0"/>
              <a:t>О</a:t>
            </a:r>
            <a:r>
              <a:rPr lang="ru-RU" baseline="-25000" dirty="0" err="1" smtClean="0"/>
              <a:t>к</a:t>
            </a:r>
            <a:r>
              <a:rPr lang="ru-RU" dirty="0" smtClean="0"/>
              <a:t> - остаток на конец дня; О</a:t>
            </a:r>
            <a:r>
              <a:rPr lang="ru-RU" baseline="-25000" dirty="0" smtClean="0"/>
              <a:t>н</a:t>
            </a:r>
            <a:r>
              <a:rPr lang="ru-RU" dirty="0" smtClean="0"/>
              <a:t> - остаток на начало дня), и передает в бухгалтерию под расписку бухгалтера второй (копирка) отрывной лист «Кассовой книги» с приложением к нему всех документов, по которым за день были выданы или получены деньги.</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518160"/>
          </a:xfrm>
        </p:spPr>
        <p:txBody>
          <a:bodyPr>
            <a:normAutofit fontScale="90000"/>
          </a:bodyPr>
          <a:lstStyle/>
          <a:p>
            <a:pPr algn="ctr"/>
            <a:r>
              <a:rPr lang="ru-RU" dirty="0" smtClean="0"/>
              <a:t>Виды денежных средств:</a:t>
            </a:r>
            <a:endParaRPr lang="ru-RU" dirty="0"/>
          </a:p>
        </p:txBody>
      </p:sp>
      <p:sp>
        <p:nvSpPr>
          <p:cNvPr id="3" name="Содержимое 2"/>
          <p:cNvSpPr>
            <a:spLocks noGrp="1"/>
          </p:cNvSpPr>
          <p:nvPr>
            <p:ph idx="1"/>
          </p:nvPr>
        </p:nvSpPr>
        <p:spPr>
          <a:xfrm>
            <a:off x="457200" y="914400"/>
            <a:ext cx="7239000" cy="5541336"/>
          </a:xfrm>
        </p:spPr>
        <p:txBody>
          <a:bodyPr/>
          <a:lstStyle/>
          <a:p>
            <a:pPr algn="ctr">
              <a:buNone/>
            </a:pPr>
            <a:r>
              <a:rPr lang="ru-RU" dirty="0" smtClean="0"/>
              <a:t>Денежные средства любой организации являются обязательным объектом учета</a:t>
            </a:r>
          </a:p>
          <a:p>
            <a:pPr algn="ctr">
              <a:buNone/>
            </a:pPr>
            <a:r>
              <a:rPr lang="ru-RU" dirty="0" smtClean="0"/>
              <a:t>Денежные средства относятся к оборотным хозяйственным средствам и отражаются </a:t>
            </a:r>
            <a:r>
              <a:rPr lang="ru-RU" u="sng" dirty="0" smtClean="0"/>
              <a:t>в активе</a:t>
            </a:r>
            <a:r>
              <a:rPr lang="ru-RU" dirty="0" smtClean="0"/>
              <a:t> баланса. Они необходимы для проведения расчетов в процессе хозяйственной деятельности.</a:t>
            </a:r>
          </a:p>
          <a:p>
            <a:pPr algn="ctr">
              <a:buNone/>
            </a:pPr>
            <a:endParaRPr lang="ru-RU" dirty="0" smtClean="0"/>
          </a:p>
          <a:p>
            <a:pPr algn="ctr">
              <a:buNone/>
            </a:pPr>
            <a:r>
              <a:rPr lang="ru-RU" dirty="0" smtClean="0"/>
              <a:t>Они могут находиться в виде:</a:t>
            </a:r>
          </a:p>
          <a:p>
            <a:pPr algn="ctr">
              <a:buNone/>
            </a:pPr>
            <a:r>
              <a:rPr lang="ru-RU" dirty="0" smtClean="0"/>
              <a:t>• наличных денежных средств </a:t>
            </a:r>
            <a:r>
              <a:rPr lang="ru-RU" i="1" dirty="0" smtClean="0"/>
              <a:t>в кассе;</a:t>
            </a:r>
            <a:endParaRPr lang="ru-RU" dirty="0" smtClean="0"/>
          </a:p>
          <a:p>
            <a:pPr algn="ctr">
              <a:buNone/>
            </a:pPr>
            <a:r>
              <a:rPr lang="ru-RU" dirty="0" smtClean="0"/>
              <a:t>• денежных средств </a:t>
            </a:r>
            <a:r>
              <a:rPr lang="ru-RU" i="1" dirty="0" smtClean="0"/>
              <a:t>на расчетном счете </a:t>
            </a:r>
            <a:r>
              <a:rPr lang="ru-RU" dirty="0" smtClean="0"/>
              <a:t>и других счетах в банках.</a:t>
            </a:r>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670560"/>
          </a:xfrm>
        </p:spPr>
        <p:txBody>
          <a:bodyPr>
            <a:normAutofit/>
          </a:bodyPr>
          <a:lstStyle/>
          <a:p>
            <a:pPr algn="ctr"/>
            <a:r>
              <a:rPr lang="ru-RU" i="1" dirty="0" smtClean="0"/>
              <a:t>Ревизия кассы</a:t>
            </a:r>
            <a:endParaRPr lang="ru-RU" dirty="0"/>
          </a:p>
        </p:txBody>
      </p:sp>
      <p:sp>
        <p:nvSpPr>
          <p:cNvPr id="3" name="Содержимое 2"/>
          <p:cNvSpPr>
            <a:spLocks noGrp="1"/>
          </p:cNvSpPr>
          <p:nvPr>
            <p:ph idx="1"/>
          </p:nvPr>
        </p:nvSpPr>
        <p:spPr>
          <a:xfrm>
            <a:off x="457200" y="990600"/>
            <a:ext cx="7239000" cy="5465136"/>
          </a:xfrm>
        </p:spPr>
        <p:txBody>
          <a:bodyPr>
            <a:normAutofit fontScale="77500" lnSpcReduction="20000"/>
          </a:bodyPr>
          <a:lstStyle/>
          <a:p>
            <a:pPr algn="just">
              <a:buNone/>
            </a:pPr>
            <a:r>
              <a:rPr lang="ru-RU" dirty="0" smtClean="0"/>
              <a:t>По усмотрению руководителя периодически (не менее одного раза в месяц), а при смене кассиров </a:t>
            </a:r>
            <a:r>
              <a:rPr lang="ru-RU" u="sng" dirty="0" smtClean="0"/>
              <a:t>обязательно</a:t>
            </a:r>
            <a:r>
              <a:rPr lang="ru-RU" dirty="0" smtClean="0"/>
              <a:t>, в </a:t>
            </a:r>
            <a:r>
              <a:rPr lang="ru-RU" dirty="0" err="1" smtClean="0"/>
              <a:t>апт</a:t>
            </a:r>
            <a:r>
              <a:rPr lang="ru-RU" dirty="0" smtClean="0"/>
              <a:t>. организации проводится ревизия кассы. Ревизия кассы проводится комиссией с полным полистным пересчетом денежной наличности и проверкой всех других ценностей, находящихся в кассе. Установленный фактический остаток денежной наличности сверяется с данными учета по кассовой книге.</a:t>
            </a:r>
          </a:p>
          <a:p>
            <a:pPr algn="just">
              <a:buNone/>
            </a:pPr>
            <a:r>
              <a:rPr lang="ru-RU" dirty="0" smtClean="0"/>
              <a:t>Комиссия по результатам ревизии составляет </a:t>
            </a:r>
            <a:r>
              <a:rPr lang="ru-RU" i="1" u="sng" dirty="0" smtClean="0"/>
              <a:t>Акт о проверке наличных денежных средств кассы</a:t>
            </a:r>
            <a:r>
              <a:rPr lang="ru-RU" dirty="0" smtClean="0"/>
              <a:t>. Выявленные излишки приходуются, с последующей </a:t>
            </a:r>
            <a:r>
              <a:rPr lang="ru-RU" u="sng" dirty="0" smtClean="0"/>
              <a:t>передачей в доход</a:t>
            </a:r>
            <a:r>
              <a:rPr lang="ru-RU" dirty="0" smtClean="0"/>
              <a:t> организации, выявленные недостачи взыскиваются с кассира.</a:t>
            </a:r>
          </a:p>
          <a:p>
            <a:pPr algn="just">
              <a:buNone/>
            </a:pPr>
            <a:r>
              <a:rPr lang="ru-RU" dirty="0" smtClean="0"/>
              <a:t>Ревизию кассы могут проводить также учредители предприятия, собственники имущества, аудиторские фирмы в соответствии с заключенными договорами. </a:t>
            </a:r>
            <a:r>
              <a:rPr lang="ru-RU" u="sng" dirty="0" smtClean="0"/>
              <a:t>Контроль соблюдения кассовой дисциплины возложен также на учреждения банков.</a:t>
            </a:r>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518160"/>
          </a:xfrm>
        </p:spPr>
        <p:txBody>
          <a:bodyPr>
            <a:normAutofit fontScale="90000"/>
          </a:bodyPr>
          <a:lstStyle/>
          <a:p>
            <a:pPr algn="ctr"/>
            <a:r>
              <a:rPr lang="ru-RU" dirty="0" smtClean="0"/>
              <a:t>Учет безналичных расчетов</a:t>
            </a:r>
            <a:endParaRPr lang="ru-RU" dirty="0"/>
          </a:p>
        </p:txBody>
      </p:sp>
      <p:sp>
        <p:nvSpPr>
          <p:cNvPr id="3" name="Содержимое 2"/>
          <p:cNvSpPr>
            <a:spLocks noGrp="1"/>
          </p:cNvSpPr>
          <p:nvPr>
            <p:ph idx="1"/>
          </p:nvPr>
        </p:nvSpPr>
        <p:spPr>
          <a:xfrm>
            <a:off x="457200" y="914400"/>
            <a:ext cx="7239000" cy="5541336"/>
          </a:xfrm>
        </p:spPr>
        <p:txBody>
          <a:bodyPr>
            <a:normAutofit/>
          </a:bodyPr>
          <a:lstStyle/>
          <a:p>
            <a:pPr algn="just"/>
            <a:r>
              <a:rPr lang="ru-RU" i="1" dirty="0" smtClean="0"/>
              <a:t>Расчеты фармацевтических предприятий </a:t>
            </a:r>
            <a:r>
              <a:rPr lang="ru-RU" dirty="0" smtClean="0"/>
              <a:t>по своим обязательствам с другими организациями за товары и услуги, по налогам и иным расчетам производятся, как правило, в </a:t>
            </a:r>
            <a:r>
              <a:rPr lang="ru-RU" i="1" dirty="0" smtClean="0"/>
              <a:t>безналичном порядке. </a:t>
            </a:r>
            <a:r>
              <a:rPr lang="ru-RU" dirty="0" smtClean="0"/>
              <a:t>При этом посредником при расчетах выступают учреждения банков. </a:t>
            </a:r>
          </a:p>
          <a:p>
            <a:pPr algn="just"/>
            <a:r>
              <a:rPr lang="ru-RU" dirty="0" smtClean="0"/>
              <a:t>Отношения между банками и клиентами носят договорный характер. ФО имеет право самостоятельно выбрать один или несколько банков для кредитно-расчетного обслуживания.</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594360"/>
          </a:xfrm>
        </p:spPr>
        <p:txBody>
          <a:bodyPr>
            <a:normAutofit/>
          </a:bodyPr>
          <a:lstStyle/>
          <a:p>
            <a:pPr algn="ctr"/>
            <a:r>
              <a:rPr lang="ru-RU" dirty="0" smtClean="0"/>
              <a:t>документы в банк:</a:t>
            </a:r>
            <a:endParaRPr lang="ru-RU" dirty="0"/>
          </a:p>
        </p:txBody>
      </p:sp>
      <p:sp>
        <p:nvSpPr>
          <p:cNvPr id="3" name="Содержимое 2"/>
          <p:cNvSpPr>
            <a:spLocks noGrp="1"/>
          </p:cNvSpPr>
          <p:nvPr>
            <p:ph idx="1"/>
          </p:nvPr>
        </p:nvSpPr>
        <p:spPr>
          <a:xfrm>
            <a:off x="457200" y="914400"/>
            <a:ext cx="7239000" cy="5541336"/>
          </a:xfrm>
        </p:spPr>
        <p:txBody>
          <a:bodyPr>
            <a:normAutofit fontScale="70000" lnSpcReduction="20000"/>
          </a:bodyPr>
          <a:lstStyle/>
          <a:p>
            <a:pPr algn="just">
              <a:buNone/>
            </a:pPr>
            <a:r>
              <a:rPr lang="ru-RU" dirty="0" smtClean="0"/>
              <a:t>• заявление на открытие счета, которое подписывают руководитель и главный бухгалтер заявителя (если в штате нет главного бухгалтера, заявление подписывает только руководитель);</a:t>
            </a:r>
          </a:p>
          <a:p>
            <a:pPr algn="just">
              <a:buNone/>
            </a:pPr>
            <a:r>
              <a:rPr lang="ru-RU" dirty="0" smtClean="0"/>
              <a:t>• свидетельство о регистрации предприятия, выданное регистрирующим органом;</a:t>
            </a:r>
          </a:p>
          <a:p>
            <a:pPr algn="just">
              <a:buNone/>
            </a:pPr>
            <a:r>
              <a:rPr lang="ru-RU" dirty="0" smtClean="0"/>
              <a:t>• прошнурованные, пронумерованные, заверенные нотариально или регистрирующим органом копии устава и учредительного договора (а в том случае, если у предприятия единственный учредитель, решение о создании предприятия);</a:t>
            </a:r>
          </a:p>
          <a:p>
            <a:pPr algn="just">
              <a:buNone/>
            </a:pPr>
            <a:r>
              <a:rPr lang="ru-RU" dirty="0" smtClean="0"/>
              <a:t>• заверенные в установленном порядке (нотариально) банковские карточки с образцами подписей лиц, уполномоченных распоряжаться счетом (обычно первая подпись - руководителя, вторая - главного бухгалтера или лица, на которого приказом возложены обязанности по ведению на предприятии бухгалтерского учета) и оттиском печати;</a:t>
            </a:r>
          </a:p>
          <a:p>
            <a:pPr algn="just">
              <a:buNone/>
            </a:pPr>
            <a:r>
              <a:rPr lang="ru-RU" dirty="0" smtClean="0"/>
              <a:t>• свидетельство о постановке на учет в налоговом органе.</a:t>
            </a:r>
          </a:p>
          <a:p>
            <a:pPr algn="just">
              <a:buNone/>
            </a:pPr>
            <a:r>
              <a:rPr lang="ru-RU" dirty="0" smtClean="0"/>
              <a:t>После рассмотрения банком представленных документов между предприятием и банком заключается договор о рассчетно-кассовом обслуживании, для учета движения средств предприятия в банке открывается лицевой счет. Счету присваивается номер, который сообщается предприятию.</a:t>
            </a:r>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Виды безналичных расчетов:</a:t>
            </a:r>
            <a:endParaRPr lang="ru-RU" dirty="0"/>
          </a:p>
        </p:txBody>
      </p:sp>
      <p:sp>
        <p:nvSpPr>
          <p:cNvPr id="3" name="Содержимое 2"/>
          <p:cNvSpPr>
            <a:spLocks noGrp="1"/>
          </p:cNvSpPr>
          <p:nvPr>
            <p:ph idx="1"/>
          </p:nvPr>
        </p:nvSpPr>
        <p:spPr/>
        <p:txBody>
          <a:bodyPr>
            <a:normAutofit/>
          </a:bodyPr>
          <a:lstStyle/>
          <a:p>
            <a:pPr algn="ctr">
              <a:buNone/>
            </a:pPr>
            <a:r>
              <a:rPr lang="ru-RU" dirty="0" smtClean="0"/>
              <a:t>Согласно данному положению на территории РФ используются следующие формы безналичных расчетов с юридическими лицами: </a:t>
            </a:r>
          </a:p>
          <a:p>
            <a:endParaRPr lang="ru-RU" dirty="0" smtClean="0"/>
          </a:p>
          <a:p>
            <a:r>
              <a:rPr lang="ru-RU" dirty="0" smtClean="0"/>
              <a:t>платежными поручениями; </a:t>
            </a:r>
          </a:p>
          <a:p>
            <a:r>
              <a:rPr lang="ru-RU" dirty="0" smtClean="0"/>
              <a:t>по аккредитиву; </a:t>
            </a:r>
          </a:p>
          <a:p>
            <a:r>
              <a:rPr lang="ru-RU" dirty="0" smtClean="0"/>
              <a:t>чеком; </a:t>
            </a:r>
          </a:p>
          <a:p>
            <a:r>
              <a:rPr lang="ru-RU" dirty="0" smtClean="0"/>
              <a:t>инкассо.</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670560"/>
          </a:xfrm>
        </p:spPr>
        <p:txBody>
          <a:bodyPr/>
          <a:lstStyle/>
          <a:p>
            <a:pPr algn="ctr"/>
            <a:r>
              <a:rPr lang="ru-RU" dirty="0" smtClean="0"/>
              <a:t>Платежное поручение</a:t>
            </a:r>
            <a:endParaRPr lang="ru-RU" dirty="0"/>
          </a:p>
        </p:txBody>
      </p:sp>
      <p:sp>
        <p:nvSpPr>
          <p:cNvPr id="3" name="Содержимое 2"/>
          <p:cNvSpPr>
            <a:spLocks noGrp="1"/>
          </p:cNvSpPr>
          <p:nvPr>
            <p:ph idx="1"/>
          </p:nvPr>
        </p:nvSpPr>
        <p:spPr>
          <a:xfrm>
            <a:off x="457200" y="990600"/>
            <a:ext cx="7239000" cy="5465136"/>
          </a:xfrm>
        </p:spPr>
        <p:txBody>
          <a:bodyPr>
            <a:normAutofit fontScale="85000" lnSpcReduction="20000"/>
          </a:bodyPr>
          <a:lstStyle/>
          <a:p>
            <a:pPr algn="just"/>
            <a:r>
              <a:rPr lang="ru-RU" dirty="0" smtClean="0"/>
              <a:t>Одной из наиболее распространенных форм расчетов являются расчеты платежными поручениями. Платежное поручение - это письменное распоряжение владельца счета (плательщика) обслуживающему его банку о перечислении определенной суммы со своего счета на счет другого предприятия (получателя) в том же или другом </a:t>
            </a:r>
            <a:r>
              <a:rPr lang="ru-RU" dirty="0" err="1" smtClean="0"/>
              <a:t>одногороднем</a:t>
            </a:r>
            <a:r>
              <a:rPr lang="ru-RU" dirty="0" smtClean="0"/>
              <a:t> или иногороднем учреждении банка. В соответствии с условиями основного договора платежные поручения могут использоваться для предварительной оплаты товаров, работ, услуг или для осуществления периодических платежей, перечисления денежных средств в бюджеты всех уровней и др. Платежное поручение исполняется банком в срок, предусмотренный законодательством, или в более короткий срок, установленный договором банковского счета, либо применяемый в банковской практике обычаями делового оборота.</a:t>
            </a:r>
          </a:p>
          <a:p>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746760"/>
          </a:xfrm>
        </p:spPr>
        <p:txBody>
          <a:bodyPr/>
          <a:lstStyle/>
          <a:p>
            <a:pPr algn="ctr"/>
            <a:r>
              <a:rPr lang="ru-RU" dirty="0" smtClean="0"/>
              <a:t>Аккредитив</a:t>
            </a:r>
            <a:endParaRPr lang="ru-RU" dirty="0"/>
          </a:p>
        </p:txBody>
      </p:sp>
      <p:sp>
        <p:nvSpPr>
          <p:cNvPr id="3" name="Содержимое 2"/>
          <p:cNvSpPr>
            <a:spLocks noGrp="1"/>
          </p:cNvSpPr>
          <p:nvPr>
            <p:ph idx="1"/>
          </p:nvPr>
        </p:nvSpPr>
        <p:spPr>
          <a:xfrm>
            <a:off x="457200" y="1143000"/>
            <a:ext cx="7239000" cy="5312736"/>
          </a:xfrm>
        </p:spPr>
        <p:txBody>
          <a:bodyPr>
            <a:normAutofit fontScale="70000" lnSpcReduction="20000"/>
          </a:bodyPr>
          <a:lstStyle/>
          <a:p>
            <a:pPr algn="just"/>
            <a:r>
              <a:rPr lang="ru-RU" dirty="0" smtClean="0"/>
              <a:t>Аккредитив представляет собой поручение банка покупателя банку поставщика оплатить расчетные документы. В тех случаях, когда поставщик товара сомневается в платежеспособности покупателя и требует предварительной оплаты, а покупатель сомневается в надежности поставщика и боится перечислять деньги, аккредитивная форма расчетов может стать удобным способом разрешения конфликта. При получении заявления на аккредитив банк плательщика бронирует эти средства на отдельном счете. Таким образом, депонирование денег гарантирует поставщику своевременную оплату за отгруженные ценности. Банки могут открывать различные виды аккредитивов (депонированный или гарантированный; отзывной или безотзывной; с акцептом или без акцепта). Самым надежным для продавца является безотзывной подтвержденный документарный аккредитив, который дает продавцу двойную гарантию платежа. Документарный аккредитив - это товарный аккредитив, оплачиваемый банком при предъявлении товарно-распределительных документов на оплачиваемый товар (коносамент, накладные, сертификаты и т.д.). Зачисление средств производится банком после предоставления документов, подтверждающих отгрузку или выполнение услуг.</a:t>
            </a:r>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Расчеты чеками</a:t>
            </a:r>
            <a:endParaRPr lang="ru-RU" dirty="0"/>
          </a:p>
        </p:txBody>
      </p:sp>
      <p:sp>
        <p:nvSpPr>
          <p:cNvPr id="3" name="Содержимое 2"/>
          <p:cNvSpPr>
            <a:spLocks noGrp="1"/>
          </p:cNvSpPr>
          <p:nvPr>
            <p:ph idx="1"/>
          </p:nvPr>
        </p:nvSpPr>
        <p:spPr/>
        <p:txBody>
          <a:bodyPr>
            <a:normAutofit fontScale="77500" lnSpcReduction="20000"/>
          </a:bodyPr>
          <a:lstStyle/>
          <a:p>
            <a:pPr algn="just">
              <a:buNone/>
            </a:pPr>
            <a:r>
              <a:rPr lang="ru-RU" dirty="0" smtClean="0"/>
              <a:t>При расчетах чеками владелец счета </a:t>
            </a:r>
            <a:r>
              <a:rPr lang="ru-RU" i="1" dirty="0" smtClean="0"/>
              <a:t>(чекодатель) </a:t>
            </a:r>
            <a:r>
              <a:rPr lang="ru-RU" dirty="0" smtClean="0"/>
              <a:t>дает обменное поручение обслуживающему его учреждению банка о перечислении определенной суммы денег с его счета на счет получателя средств </a:t>
            </a:r>
            <a:r>
              <a:rPr lang="ru-RU" i="1" dirty="0" smtClean="0"/>
              <a:t>(чекодержателя). </a:t>
            </a:r>
            <a:r>
              <a:rPr lang="ru-RU" dirty="0" smtClean="0"/>
              <a:t>При получении чеков сначала в банк представляется заявление (бланк выдается учреждением банка), а также платежное поручение о депонировании определенной суммы. При выдаче банком чеков на их сумму открывается ссудный счет, с которого производится оплата чеков. Вместе с чеком и должна выдаваться чековая карточка, которая идентифицирует чекодателя. После получения от покупателя чека поставщик составляет реестр чеков и сдает в банк. Реестр чеков пересылается в банк плательщика, который списывает средства со счета плательщика и перечисляет их продавцу.</a:t>
            </a:r>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518160"/>
          </a:xfrm>
        </p:spPr>
        <p:txBody>
          <a:bodyPr>
            <a:normAutofit fontScale="90000"/>
          </a:bodyPr>
          <a:lstStyle/>
          <a:p>
            <a:pPr algn="ctr"/>
            <a:r>
              <a:rPr lang="ru-RU" dirty="0" smtClean="0"/>
              <a:t>Расчеты по инкассо</a:t>
            </a:r>
            <a:endParaRPr lang="ru-RU" dirty="0"/>
          </a:p>
        </p:txBody>
      </p:sp>
      <p:sp>
        <p:nvSpPr>
          <p:cNvPr id="3" name="Содержимое 2"/>
          <p:cNvSpPr>
            <a:spLocks noGrp="1"/>
          </p:cNvSpPr>
          <p:nvPr>
            <p:ph idx="1"/>
          </p:nvPr>
        </p:nvSpPr>
        <p:spPr>
          <a:xfrm>
            <a:off x="457200" y="990600"/>
            <a:ext cx="7239000" cy="5465136"/>
          </a:xfrm>
        </p:spPr>
        <p:txBody>
          <a:bodyPr>
            <a:normAutofit fontScale="92500" lnSpcReduction="10000"/>
          </a:bodyPr>
          <a:lstStyle/>
          <a:p>
            <a:pPr algn="just">
              <a:buNone/>
            </a:pPr>
            <a:r>
              <a:rPr lang="ru-RU" dirty="0" smtClean="0"/>
              <a:t>Расчеты по инкассо представляют собой банковскую операцию, посредством которой банк осуществляет действия по получению от плательщика платежа на основании платежных требований, оплата которых может производиться только по распоряжению плательщика (с акцептом), а также инкассовых поручений. Инкассовое поручение является расчетным документом, на основании которого производится списание денежных средств со счетов плательщика в бесспорном порядке в соответствии с законодательством РФ, в том числе для взыскания денежных средств органами, выполняющими контрольные функции; по исполнительным документам и т.п.</a:t>
            </a:r>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Синтетический учет</a:t>
            </a:r>
            <a:endParaRPr lang="ru-RU" dirty="0"/>
          </a:p>
        </p:txBody>
      </p:sp>
      <p:sp>
        <p:nvSpPr>
          <p:cNvPr id="3" name="Содержимое 2"/>
          <p:cNvSpPr>
            <a:spLocks noGrp="1"/>
          </p:cNvSpPr>
          <p:nvPr>
            <p:ph idx="1"/>
          </p:nvPr>
        </p:nvSpPr>
        <p:spPr/>
        <p:txBody>
          <a:bodyPr>
            <a:normAutofit fontScale="77500" lnSpcReduction="20000"/>
          </a:bodyPr>
          <a:lstStyle/>
          <a:p>
            <a:pPr algn="just"/>
            <a:r>
              <a:rPr lang="ru-RU" dirty="0" smtClean="0"/>
              <a:t>Наличие и движение денежных средств в кассе учитывают на </a:t>
            </a:r>
            <a:r>
              <a:rPr lang="ru-RU" i="1" dirty="0" smtClean="0"/>
              <a:t>счете 50 «Касса». </a:t>
            </a:r>
            <a:r>
              <a:rPr lang="ru-RU" dirty="0" smtClean="0"/>
              <a:t>По дебету этого счета отражают поступление денежных средств в кассу, по кредиту - выплату денежных средств из кассы.</a:t>
            </a:r>
          </a:p>
          <a:p>
            <a:pPr algn="just"/>
            <a:r>
              <a:rPr lang="ru-RU" dirty="0" smtClean="0"/>
              <a:t>Операции по расчетному счету учитываются на активном синтетическом счете 51 «Расчетные счета». Дебетовое сальдо отражает остаток денежных средств на расчетном счете. По дебету счета отражается источник финансирования - поступление средств, по кредиту фиксируется расходование - направление выбытия денежных средств.</a:t>
            </a:r>
          </a:p>
          <a:p>
            <a:pPr algn="just"/>
            <a:r>
              <a:rPr lang="ru-RU" dirty="0" smtClean="0"/>
              <a:t>Расчеты с подотчетными лицами. Подотчетными лицами являются работники предприятия, получившие авансом наличные суммы денежных средств на предстоящие административно-хозяйственные и командировочные расходы (счет 71 «Расчеты с подотчетными лицами»).</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u="sng" dirty="0" smtClean="0"/>
              <a:t>Основные задачи учета денежных средств</a:t>
            </a:r>
            <a:r>
              <a:rPr lang="ru-RU" dirty="0" smtClean="0"/>
              <a:t>:</a:t>
            </a:r>
            <a:endParaRPr lang="ru-RU" dirty="0"/>
          </a:p>
        </p:txBody>
      </p:sp>
      <p:sp>
        <p:nvSpPr>
          <p:cNvPr id="3" name="Содержимое 2"/>
          <p:cNvSpPr>
            <a:spLocks noGrp="1"/>
          </p:cNvSpPr>
          <p:nvPr>
            <p:ph idx="1"/>
          </p:nvPr>
        </p:nvSpPr>
        <p:spPr/>
        <p:txBody>
          <a:bodyPr>
            <a:normAutofit fontScale="92500" lnSpcReduction="20000"/>
          </a:bodyPr>
          <a:lstStyle/>
          <a:p>
            <a:pPr algn="just"/>
            <a:r>
              <a:rPr lang="ru-RU" dirty="0" smtClean="0"/>
              <a:t>- своевременное и правильное отражение приходных и расходных кассовых и банковских операций с денежными средствами в учетных документах;</a:t>
            </a:r>
          </a:p>
          <a:p>
            <a:pPr algn="just"/>
            <a:r>
              <a:rPr lang="ru-RU" dirty="0" smtClean="0"/>
              <a:t>- обеспечение строгого  контроля  за наличием, движением, использованием денежных средств;</a:t>
            </a:r>
          </a:p>
          <a:p>
            <a:pPr algn="just"/>
            <a:r>
              <a:rPr lang="ru-RU" dirty="0" smtClean="0"/>
              <a:t>- содействие ускорению оборота денежных средств;</a:t>
            </a:r>
          </a:p>
          <a:p>
            <a:pPr algn="just"/>
            <a:r>
              <a:rPr lang="ru-RU" dirty="0" smtClean="0"/>
              <a:t>- контроль за своевременным оформлением платежей по налогам в бюджет;</a:t>
            </a:r>
          </a:p>
          <a:p>
            <a:pPr algn="just"/>
            <a:r>
              <a:rPr lang="ru-RU" dirty="0" smtClean="0"/>
              <a:t>- соблюдение действующих положений и правил, регламентирующих расчетно-денежные операции.</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518160"/>
          </a:xfrm>
        </p:spPr>
        <p:txBody>
          <a:bodyPr>
            <a:normAutofit fontScale="90000"/>
          </a:bodyPr>
          <a:lstStyle/>
          <a:p>
            <a:pPr algn="ctr"/>
            <a:r>
              <a:rPr lang="ru-RU" dirty="0" smtClean="0"/>
              <a:t>НД</a:t>
            </a:r>
            <a:endParaRPr lang="ru-RU" dirty="0"/>
          </a:p>
        </p:txBody>
      </p:sp>
      <p:sp>
        <p:nvSpPr>
          <p:cNvPr id="3" name="Содержимое 2"/>
          <p:cNvSpPr>
            <a:spLocks noGrp="1"/>
          </p:cNvSpPr>
          <p:nvPr>
            <p:ph idx="1"/>
          </p:nvPr>
        </p:nvSpPr>
        <p:spPr>
          <a:xfrm>
            <a:off x="457200" y="914400"/>
            <a:ext cx="7239000" cy="5541336"/>
          </a:xfrm>
        </p:spPr>
        <p:txBody>
          <a:bodyPr>
            <a:normAutofit fontScale="92500" lnSpcReduction="20000"/>
          </a:bodyPr>
          <a:lstStyle/>
          <a:p>
            <a:pPr algn="ctr"/>
            <a:r>
              <a:rPr lang="ru-RU" sz="2800" dirty="0" smtClean="0">
                <a:hlinkClick r:id="rId2"/>
              </a:rPr>
              <a:t>Федеральный закон от 22 мая 2003 г. </a:t>
            </a:r>
            <a:r>
              <a:rPr lang="ru-RU" sz="2800" dirty="0" err="1" smtClean="0">
                <a:hlinkClick r:id="rId2"/>
              </a:rPr>
              <a:t>N</a:t>
            </a:r>
            <a:r>
              <a:rPr lang="ru-RU" sz="2800" dirty="0" smtClean="0">
                <a:hlinkClick r:id="rId2"/>
              </a:rPr>
              <a:t> 54-ФЗ "О применении контрольно-кассовой техники при осуществлении расчетов в Российской Федерации" (с изменениями и дополнениями)</a:t>
            </a:r>
            <a:endParaRPr lang="ru-RU" sz="2800" dirty="0" smtClean="0"/>
          </a:p>
          <a:p>
            <a:pPr algn="ctr"/>
            <a:r>
              <a:rPr lang="ru-RU" sz="2800" dirty="0" smtClean="0">
                <a:hlinkClick r:id="rId3"/>
              </a:rPr>
              <a:t>Указание Банка России от 11 марта 2014 г. </a:t>
            </a:r>
            <a:r>
              <a:rPr lang="ru-RU" sz="2800" dirty="0" err="1" smtClean="0">
                <a:hlinkClick r:id="rId3"/>
              </a:rPr>
              <a:t>N</a:t>
            </a:r>
            <a:r>
              <a:rPr lang="ru-RU" sz="2800" dirty="0" smtClean="0">
                <a:hlinkClick r:id="rId3"/>
              </a:rPr>
              <a:t> 3210-У "О порядке ведения кассовых операций юридическими лицами и упрощенном порядке ведения кассовых операций индивидуальными предпринимателями и субъектами малого предпринимательства" (с изменениями и дополнениями)</a:t>
            </a:r>
            <a:endParaRPr lang="ru-RU" sz="2800" dirty="0" smtClean="0"/>
          </a:p>
          <a:p>
            <a:pPr algn="ctr"/>
            <a:r>
              <a:rPr lang="ru-RU" sz="2800" dirty="0" smtClean="0">
                <a:hlinkClick r:id="rId4"/>
              </a:rPr>
              <a:t>Указание Банка России от 9 декабря 2019 г. N 5348-У "О правилах наличных расчетов</a:t>
            </a:r>
            <a:r>
              <a:rPr lang="ru-RU" b="1" dirty="0" smtClean="0">
                <a:hlinkClick r:id="rId4"/>
              </a:rPr>
              <a:t>"</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670560"/>
          </a:xfrm>
        </p:spPr>
        <p:txBody>
          <a:bodyPr/>
          <a:lstStyle/>
          <a:p>
            <a:pPr algn="ctr"/>
            <a:r>
              <a:rPr lang="ru-RU" dirty="0" smtClean="0"/>
              <a:t>Определения:</a:t>
            </a:r>
            <a:endParaRPr lang="ru-RU" dirty="0"/>
          </a:p>
        </p:txBody>
      </p:sp>
      <p:sp>
        <p:nvSpPr>
          <p:cNvPr id="3" name="Содержимое 2"/>
          <p:cNvSpPr>
            <a:spLocks noGrp="1"/>
          </p:cNvSpPr>
          <p:nvPr>
            <p:ph idx="1"/>
          </p:nvPr>
        </p:nvSpPr>
        <p:spPr>
          <a:xfrm>
            <a:off x="457200" y="990600"/>
            <a:ext cx="7239000" cy="5465136"/>
          </a:xfrm>
        </p:spPr>
        <p:txBody>
          <a:bodyPr>
            <a:normAutofit fontScale="77500" lnSpcReduction="20000"/>
          </a:bodyPr>
          <a:lstStyle/>
          <a:p>
            <a:pPr algn="just"/>
            <a:r>
              <a:rPr lang="ru-RU" b="1" dirty="0" smtClean="0"/>
              <a:t>кассовый чек</a:t>
            </a:r>
            <a:r>
              <a:rPr lang="ru-RU" dirty="0" smtClean="0"/>
              <a:t> - первичный учетный документ, сформированный в электронной форме и (или) отпечатанный с применением контрольно-кассовой техники в момент расчета между пользователем и покупателем (клиентом), содержащий сведения о расчете, подтверждающий факт его осуществления и соответствующий требованиям законодательства Российской Федерации о применении контрольно-кассовой техники;</a:t>
            </a:r>
          </a:p>
          <a:p>
            <a:pPr algn="just"/>
            <a:r>
              <a:rPr lang="ru-RU" b="1" dirty="0" smtClean="0"/>
              <a:t>контрольно-кассовая техника</a:t>
            </a:r>
            <a:r>
              <a:rPr lang="ru-RU" dirty="0" smtClean="0"/>
              <a:t> - электронные вычислительные машины, иные компьютерные устройства и их комплексы, обеспечивающие запись и хранение фискальных данных в фискальных накопителях, формирующие фискальные документы, обеспечивающие передачу фискальных документов в налоговые органы через оператора фискальных данных и печать фискальных документов на бумажных носителях в соответствии с правилами, установленными законодательством Российской Федерации о применении контрольно-кассовой техники;</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594360"/>
          </a:xfrm>
        </p:spPr>
        <p:txBody>
          <a:bodyPr/>
          <a:lstStyle/>
          <a:p>
            <a:pPr algn="ctr"/>
            <a:r>
              <a:rPr lang="ru-RU" dirty="0" smtClean="0"/>
              <a:t>Определения:</a:t>
            </a:r>
            <a:endParaRPr lang="ru-RU" dirty="0"/>
          </a:p>
        </p:txBody>
      </p:sp>
      <p:sp>
        <p:nvSpPr>
          <p:cNvPr id="3" name="Содержимое 2"/>
          <p:cNvSpPr>
            <a:spLocks noGrp="1"/>
          </p:cNvSpPr>
          <p:nvPr>
            <p:ph idx="1"/>
          </p:nvPr>
        </p:nvSpPr>
        <p:spPr>
          <a:xfrm>
            <a:off x="457200" y="914400"/>
            <a:ext cx="7239000" cy="5541336"/>
          </a:xfrm>
        </p:spPr>
        <p:txBody>
          <a:bodyPr>
            <a:normAutofit fontScale="92500" lnSpcReduction="20000"/>
          </a:bodyPr>
          <a:lstStyle/>
          <a:p>
            <a:pPr algn="just">
              <a:buNone/>
            </a:pPr>
            <a:r>
              <a:rPr lang="ru-RU" b="1" dirty="0" smtClean="0"/>
              <a:t>расчеты</a:t>
            </a:r>
            <a:r>
              <a:rPr lang="ru-RU" dirty="0" smtClean="0"/>
              <a:t> - прием (получение) и выплата денежных средств наличными деньгами и (или) в безналичном порядке за товары, работы, услуги;</a:t>
            </a:r>
            <a:endParaRPr lang="ru-RU" b="1" dirty="0" smtClean="0"/>
          </a:p>
          <a:p>
            <a:pPr algn="just">
              <a:buNone/>
            </a:pPr>
            <a:r>
              <a:rPr lang="ru-RU" b="1" dirty="0" smtClean="0"/>
              <a:t>регистрация контрольно-кассовой техники</a:t>
            </a:r>
            <a:r>
              <a:rPr lang="ru-RU" dirty="0" smtClean="0"/>
              <a:t> - внесение налоговым органом записи об экземпляре модели контрольно-кассовой техники, ее фискального накопителя и о пользователе в журнал учета контрольно-кассовой техники, присвоение налоговым органом контрольно-кассовой технике регистрационного номера и выдача пользователю карточки регистрации контрольно-кассовой техники с указанием ее регистрационного номера на бумажном носителе или в электронном документе, подписанном усиленной </a:t>
            </a:r>
            <a:r>
              <a:rPr lang="ru-RU" b="1" dirty="0" smtClean="0">
                <a:hlinkClick r:id="rId2"/>
              </a:rPr>
              <a:t>квалифицированной электронной подписью</a:t>
            </a:r>
            <a:r>
              <a:rPr lang="ru-RU" dirty="0" smtClean="0"/>
              <a:t>;</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441960"/>
          </a:xfrm>
        </p:spPr>
        <p:txBody>
          <a:bodyPr>
            <a:normAutofit fontScale="90000"/>
          </a:bodyPr>
          <a:lstStyle/>
          <a:p>
            <a:pPr algn="ctr"/>
            <a:r>
              <a:rPr lang="ru-RU" dirty="0" smtClean="0"/>
              <a:t>Определения:</a:t>
            </a:r>
            <a:endParaRPr lang="ru-RU" dirty="0"/>
          </a:p>
        </p:txBody>
      </p:sp>
      <p:sp>
        <p:nvSpPr>
          <p:cNvPr id="3" name="Содержимое 2"/>
          <p:cNvSpPr>
            <a:spLocks noGrp="1"/>
          </p:cNvSpPr>
          <p:nvPr>
            <p:ph idx="1"/>
          </p:nvPr>
        </p:nvSpPr>
        <p:spPr>
          <a:xfrm>
            <a:off x="457200" y="762000"/>
            <a:ext cx="7239000" cy="5693736"/>
          </a:xfrm>
        </p:spPr>
        <p:txBody>
          <a:bodyPr>
            <a:noAutofit/>
          </a:bodyPr>
          <a:lstStyle/>
          <a:p>
            <a:pPr algn="just"/>
            <a:r>
              <a:rPr lang="ru-RU" sz="1700" b="1" dirty="0" smtClean="0"/>
              <a:t>фискальный накопитель</a:t>
            </a:r>
            <a:r>
              <a:rPr lang="ru-RU" sz="1700" dirty="0" smtClean="0"/>
              <a:t> - программно-аппаратное шифровальное (криптографическое) средство защиты фискальных данных в опломбированном корпусе, содержащее ключи фискального признака, обеспечивающее возможность формирования фискальных признаков, запись фискальных данных в некорректируемом виде (с фискальными признаками), их энергонезависимое долговременное хранение, проверку фискальных признаков, расшифровывание и аутентификацию фискальных документов, подтверждающих факт получения оператором фискальных данных фискальных документов, переданных контрольно-кассовой техникой, направляемых в контрольно-кассовую технику оператором фискальных данных, а также обеспечивающее возможность шифрования фискальных документов в целях обеспечения конфиденциальности информации, передаваемой оператору фискальных данных;</a:t>
            </a:r>
          </a:p>
          <a:p>
            <a:pPr algn="just"/>
            <a:r>
              <a:rPr lang="ru-RU" sz="1700" b="1" dirty="0" smtClean="0"/>
              <a:t>фискальный признак документа</a:t>
            </a:r>
            <a:r>
              <a:rPr lang="ru-RU" sz="1700" dirty="0" smtClean="0"/>
              <a:t> - фискальный признак, формируемый с использованием фискального накопителя для проверки достоверности фискальных данных, защищенных фискальным признаком, с использованием средств проверки фискального признака, используемых уполномоченным органом.</a:t>
            </a:r>
            <a:endParaRPr lang="ru-RU" sz="17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Обязанности руководителя </a:t>
            </a:r>
            <a:endParaRPr lang="ru-RU" dirty="0"/>
          </a:p>
        </p:txBody>
      </p:sp>
      <p:sp>
        <p:nvSpPr>
          <p:cNvPr id="3" name="Содержимое 2"/>
          <p:cNvSpPr>
            <a:spLocks noGrp="1"/>
          </p:cNvSpPr>
          <p:nvPr>
            <p:ph idx="1"/>
          </p:nvPr>
        </p:nvSpPr>
        <p:spPr/>
        <p:txBody>
          <a:bodyPr/>
          <a:lstStyle/>
          <a:p>
            <a:pPr algn="just">
              <a:buNone/>
            </a:pPr>
            <a:r>
              <a:rPr lang="ru-RU" dirty="0" smtClean="0"/>
              <a:t>руководитель фармацевтической организации обязан оборудовать кассу - изолированное помещение, предназначенное для приема, выдачи и временного хранения наличных денег. В АО ограничиваются хранением денег и ценных бумаг в несгораемых металлических шкафах, которые по окончании работы кассы закрывают ключом и опечатывают печатью кассира.</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594360"/>
          </a:xfrm>
        </p:spPr>
        <p:txBody>
          <a:bodyPr/>
          <a:lstStyle/>
          <a:p>
            <a:pPr algn="ctr"/>
            <a:r>
              <a:rPr lang="ru-RU" dirty="0" smtClean="0"/>
              <a:t>Требования к кассиру</a:t>
            </a:r>
            <a:endParaRPr lang="ru-RU" dirty="0"/>
          </a:p>
        </p:txBody>
      </p:sp>
      <p:sp>
        <p:nvSpPr>
          <p:cNvPr id="3" name="Содержимое 2"/>
          <p:cNvSpPr>
            <a:spLocks noGrp="1"/>
          </p:cNvSpPr>
          <p:nvPr>
            <p:ph idx="1"/>
          </p:nvPr>
        </p:nvSpPr>
        <p:spPr>
          <a:xfrm>
            <a:off x="457200" y="990600"/>
            <a:ext cx="7239000" cy="5465136"/>
          </a:xfrm>
        </p:spPr>
        <p:txBody>
          <a:bodyPr>
            <a:normAutofit fontScale="92500" lnSpcReduction="10000"/>
          </a:bodyPr>
          <a:lstStyle/>
          <a:p>
            <a:pPr algn="just"/>
            <a:r>
              <a:rPr lang="ru-RU" dirty="0" smtClean="0"/>
              <a:t>Кассир несет ответственность за сохранность денежных средств в кассе и правильность ведения кассовых операций. Данная ответственность вытекает из договора о материальной ответственности, который заключается после издания приказа о назначении кассира на должность и ознакомления его под расписку с «Порядком ведения кассовых операций».</a:t>
            </a:r>
          </a:p>
          <a:p>
            <a:pPr algn="just"/>
            <a:r>
              <a:rPr lang="ru-RU" dirty="0" smtClean="0"/>
              <a:t>На малых предприятиях, не имеющих в штате кассира, его обязанности могут выполняться главным бухгалтером или другим работником по письменному распоряжению руководителя при условии заключения с этим лицом договора о полной материальной ответственности.</a:t>
            </a:r>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259</TotalTime>
  <Words>1770</Words>
  <Application>Microsoft Office PowerPoint</Application>
  <PresentationFormat>Экран (4:3)</PresentationFormat>
  <Paragraphs>139</Paragraphs>
  <Slides>28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28</vt:i4>
      </vt:variant>
    </vt:vector>
  </HeadingPairs>
  <TitlesOfParts>
    <vt:vector size="29" baseType="lpstr">
      <vt:lpstr>Изящная</vt:lpstr>
      <vt:lpstr>Учет денежных средств и расчетных операций</vt:lpstr>
      <vt:lpstr>Виды денежных средств:</vt:lpstr>
      <vt:lpstr>Основные задачи учета денежных средств:</vt:lpstr>
      <vt:lpstr>НД</vt:lpstr>
      <vt:lpstr>Определения:</vt:lpstr>
      <vt:lpstr>Определения:</vt:lpstr>
      <vt:lpstr>Определения:</vt:lpstr>
      <vt:lpstr>Обязанности руководителя </vt:lpstr>
      <vt:lpstr>Требования к кассиру</vt:lpstr>
      <vt:lpstr>кассы двух видов:</vt:lpstr>
      <vt:lpstr>Работа кассы</vt:lpstr>
      <vt:lpstr>Чек. реквизиты:</vt:lpstr>
      <vt:lpstr>Работа кассира-операциониста</vt:lpstr>
      <vt:lpstr>Сдача в банк</vt:lpstr>
      <vt:lpstr>Виды кассовых операций:</vt:lpstr>
      <vt:lpstr>Виды кассовых операций:</vt:lpstr>
      <vt:lpstr>Требования к заполнению кассовых ордеров:</vt:lpstr>
      <vt:lpstr>Правила оформления ордеров:</vt:lpstr>
      <vt:lpstr>Порядок ведения кассовой книги</vt:lpstr>
      <vt:lpstr>Ревизия кассы</vt:lpstr>
      <vt:lpstr>Учет безналичных расчетов</vt:lpstr>
      <vt:lpstr>документы в банк:</vt:lpstr>
      <vt:lpstr>Виды безналичных расчетов:</vt:lpstr>
      <vt:lpstr>Платежное поручение</vt:lpstr>
      <vt:lpstr>Аккредитив</vt:lpstr>
      <vt:lpstr>Расчеты чеками</vt:lpstr>
      <vt:lpstr>Расчеты по инкассо</vt:lpstr>
      <vt:lpstr>Синтетический учет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Учет денежных средств и расчетных операций</dc:title>
  <dc:creator>777</dc:creator>
  <cp:lastModifiedBy>user</cp:lastModifiedBy>
  <cp:revision>72</cp:revision>
  <dcterms:created xsi:type="dcterms:W3CDTF">2021-02-28T18:29:43Z</dcterms:created>
  <dcterms:modified xsi:type="dcterms:W3CDTF">2022-03-04T05:51:31Z</dcterms:modified>
</cp:coreProperties>
</file>