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4" r:id="rId6"/>
    <p:sldId id="275" r:id="rId7"/>
    <p:sldId id="271" r:id="rId8"/>
    <p:sldId id="272" r:id="rId9"/>
    <p:sldId id="273" r:id="rId10"/>
    <p:sldId id="267" r:id="rId11"/>
    <p:sldId id="268" r:id="rId12"/>
    <p:sldId id="276" r:id="rId13"/>
    <p:sldId id="277" r:id="rId14"/>
    <p:sldId id="278" r:id="rId15"/>
    <p:sldId id="260" r:id="rId16"/>
    <p:sldId id="261" r:id="rId17"/>
    <p:sldId id="262" r:id="rId18"/>
    <p:sldId id="263" r:id="rId19"/>
    <p:sldId id="264" r:id="rId20"/>
    <p:sldId id="279" r:id="rId21"/>
    <p:sldId id="280" r:id="rId22"/>
    <p:sldId id="269" r:id="rId23"/>
    <p:sldId id="265" r:id="rId24"/>
    <p:sldId id="266" r:id="rId25"/>
    <p:sldId id="270"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31.03.2023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31.03.2023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31.03.2023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31.03.2023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31.03.2023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31.03.2023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31.03.2023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31.03.2023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31.03.2023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consultantplus://offline/ref=19646CBCB4E20E016E0F076990C924D8BD2AC52A6B7A75D262C1CE735B6FF5B7EAEB76028B974AAF8B85754A01EB4219D4D105EE6E15DBBBcED7H"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consultantplus://offline/ref=EDCC5BB68204E3551085DAD35AE1F2028134E8E87905FE9FD983BD00AFE767B945FD15176B27962FAB769AC13C8EF065BE0885DAB1B80CDFB0F4H"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consultantplus://offline/ref=9B85A28E12BF694E1BF13528C8B95568185E6E0472F5C51C5A5B7399C749AB5E7FEF095765518D76340FEA18D1ADQEH"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Учет труда и заработной платы</a:t>
            </a:r>
            <a:endParaRPr lang="ru-RU" dirty="0"/>
          </a:p>
        </p:txBody>
      </p:sp>
      <p:sp>
        <p:nvSpPr>
          <p:cNvPr id="3" name="Подзаголовок 2"/>
          <p:cNvSpPr>
            <a:spLocks noGrp="1"/>
          </p:cNvSpPr>
          <p:nvPr>
            <p:ph type="subTitle" idx="1"/>
          </p:nvPr>
        </p:nvSpPr>
        <p:spPr>
          <a:xfrm>
            <a:off x="533400" y="4797152"/>
            <a:ext cx="7854696" cy="1224136"/>
          </a:xfrm>
        </p:spPr>
        <p:txBody>
          <a:bodyPr/>
          <a:lstStyle/>
          <a:p>
            <a:r>
              <a:rPr lang="ru-RU" smtClean="0"/>
              <a:t>3 курс 6 </a:t>
            </a:r>
            <a:r>
              <a:rPr lang="ru-RU" dirty="0" smtClean="0"/>
              <a:t>семестр</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Различают виды заработной платы:</a:t>
            </a:r>
            <a:endParaRPr lang="ru-RU" dirty="0"/>
          </a:p>
        </p:txBody>
      </p:sp>
      <p:sp>
        <p:nvSpPr>
          <p:cNvPr id="3" name="Содержимое 2"/>
          <p:cNvSpPr>
            <a:spLocks noGrp="1"/>
          </p:cNvSpPr>
          <p:nvPr>
            <p:ph idx="1"/>
          </p:nvPr>
        </p:nvSpPr>
        <p:spPr/>
        <p:txBody>
          <a:bodyPr>
            <a:normAutofit lnSpcReduction="10000"/>
          </a:bodyPr>
          <a:lstStyle/>
          <a:p>
            <a:pPr algn="ctr">
              <a:buNone/>
            </a:pPr>
            <a:r>
              <a:rPr lang="ru-RU" i="1" dirty="0" smtClean="0"/>
              <a:t>основную </a:t>
            </a:r>
            <a:r>
              <a:rPr lang="ru-RU" dirty="0" smtClean="0"/>
              <a:t>и </a:t>
            </a:r>
            <a:r>
              <a:rPr lang="ru-RU" i="1" dirty="0" smtClean="0"/>
              <a:t>дополнительную</a:t>
            </a:r>
          </a:p>
          <a:p>
            <a:pPr algn="just"/>
            <a:endParaRPr lang="ru-RU" dirty="0" smtClean="0"/>
          </a:p>
          <a:p>
            <a:pPr algn="just"/>
            <a:r>
              <a:rPr lang="ru-RU" dirty="0" smtClean="0"/>
              <a:t>к </a:t>
            </a:r>
            <a:r>
              <a:rPr lang="ru-RU" b="1" dirty="0" smtClean="0"/>
              <a:t>основной </a:t>
            </a:r>
            <a:r>
              <a:rPr lang="ru-RU" dirty="0" smtClean="0"/>
              <a:t>относится заработная плата, начисляемая работникам за отработанное время, количество и качество выполненных работ: оплата по окладам, премии, доплаты и надбавки.</a:t>
            </a:r>
          </a:p>
          <a:p>
            <a:pPr algn="just"/>
            <a:r>
              <a:rPr lang="ru-RU" dirty="0" smtClean="0"/>
              <a:t>д</a:t>
            </a:r>
            <a:r>
              <a:rPr lang="ru-RU" b="1" dirty="0" smtClean="0"/>
              <a:t>ополнительная заработная плата </a:t>
            </a:r>
            <a:r>
              <a:rPr lang="ru-RU" dirty="0" smtClean="0"/>
              <a:t>представляет собой выплаты за неотработанное время, предусмотренные трудовым законодательством. К таким выплатам относятся: оплата очередных отпусков, выходное пособие при увольнении и т.д.</a:t>
            </a:r>
          </a:p>
          <a:p>
            <a:pPr algn="just"/>
            <a:endParaRPr lang="ru-RU" dirty="0" smtClean="0"/>
          </a:p>
          <a:p>
            <a:pPr algn="just"/>
            <a:endParaRPr lang="ru-RU" dirty="0" smtClean="0"/>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Основные формы оплаты</a:t>
            </a:r>
            <a:endParaRPr lang="ru-RU" sz="3200" b="1" dirty="0"/>
          </a:p>
        </p:txBody>
      </p:sp>
      <p:sp>
        <p:nvSpPr>
          <p:cNvPr id="3" name="Содержимое 2"/>
          <p:cNvSpPr>
            <a:spLocks noGrp="1"/>
          </p:cNvSpPr>
          <p:nvPr>
            <p:ph idx="1"/>
          </p:nvPr>
        </p:nvSpPr>
        <p:spPr/>
        <p:txBody>
          <a:bodyPr>
            <a:normAutofit fontScale="70000" lnSpcReduction="20000"/>
          </a:bodyPr>
          <a:lstStyle/>
          <a:p>
            <a:pPr algn="just"/>
            <a:r>
              <a:rPr lang="ru-RU" b="1" u="sng" dirty="0" smtClean="0"/>
              <a:t>Повременная</a:t>
            </a:r>
            <a:r>
              <a:rPr lang="ru-RU" b="1" dirty="0" smtClean="0"/>
              <a:t> </a:t>
            </a:r>
            <a:r>
              <a:rPr lang="ru-RU" dirty="0" smtClean="0"/>
              <a:t>- это форма оплаты труда, при которой заработная плата работника зависит от фактически отработанного времени и оклада работника, а не от количества выполненных работ. </a:t>
            </a:r>
          </a:p>
          <a:p>
            <a:pPr algn="ctr">
              <a:buNone/>
            </a:pPr>
            <a:r>
              <a:rPr lang="ru-RU" dirty="0" smtClean="0"/>
              <a:t>простая повременная</a:t>
            </a:r>
          </a:p>
          <a:p>
            <a:pPr algn="ctr">
              <a:buNone/>
            </a:pPr>
            <a:r>
              <a:rPr lang="ru-RU" dirty="0" smtClean="0"/>
              <a:t>повременно-премиальная оплата. </a:t>
            </a:r>
          </a:p>
          <a:p>
            <a:pPr algn="just"/>
            <a:endParaRPr lang="ru-RU" b="1" u="sng" dirty="0" smtClean="0"/>
          </a:p>
          <a:p>
            <a:pPr algn="just"/>
            <a:r>
              <a:rPr lang="ru-RU" b="1" u="sng" dirty="0" smtClean="0"/>
              <a:t>Сдельная</a:t>
            </a:r>
            <a:r>
              <a:rPr lang="ru-RU" b="1" dirty="0" smtClean="0"/>
              <a:t> форма оплаты труда </a:t>
            </a:r>
            <a:r>
              <a:rPr lang="ru-RU" dirty="0" smtClean="0"/>
              <a:t>применяется тогда, когда можно учитывать количественные показатели результата труда и нормировать его путем установления норм выработки, норм времени, нормированного производственного задания. При сдельной форме труд работников оплачивается по сдельным расценкам в соответствии с количеством произведенной продукции (выполненной работы и оказанной услуги).</a:t>
            </a:r>
          </a:p>
          <a:p>
            <a:pPr algn="ctr">
              <a:buNone/>
            </a:pPr>
            <a:r>
              <a:rPr lang="ru-RU" dirty="0" smtClean="0"/>
              <a:t>Прямая сдельная.</a:t>
            </a:r>
          </a:p>
          <a:p>
            <a:pPr algn="ctr">
              <a:buNone/>
            </a:pPr>
            <a:r>
              <a:rPr lang="ru-RU" dirty="0" smtClean="0"/>
              <a:t>Сдельно-премиальная.</a:t>
            </a:r>
          </a:p>
          <a:p>
            <a:pPr algn="ctr">
              <a:buNone/>
            </a:pPr>
            <a:r>
              <a:rPr lang="ru-RU" dirty="0" smtClean="0"/>
              <a:t>Сдельно-прогрессивная.</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Выплата заработной платы</a:t>
            </a:r>
            <a:endParaRPr lang="ru-RU" sz="3200" b="1" dirty="0"/>
          </a:p>
        </p:txBody>
      </p:sp>
      <p:sp>
        <p:nvSpPr>
          <p:cNvPr id="3" name="Содержимое 2"/>
          <p:cNvSpPr>
            <a:spLocks noGrp="1"/>
          </p:cNvSpPr>
          <p:nvPr>
            <p:ph idx="1"/>
          </p:nvPr>
        </p:nvSpPr>
        <p:spPr/>
        <p:txBody>
          <a:bodyPr>
            <a:normAutofit fontScale="92500" lnSpcReduction="20000"/>
          </a:bodyPr>
          <a:lstStyle/>
          <a:p>
            <a:pPr algn="just">
              <a:buNone/>
            </a:pPr>
            <a:r>
              <a:rPr lang="ru-RU" dirty="0" smtClean="0"/>
              <a:t>Выплата заработной платы производится в денежной форме в валюте Российской Федерации (в рублях).</a:t>
            </a:r>
          </a:p>
          <a:p>
            <a:pPr algn="just">
              <a:buNone/>
            </a:pPr>
            <a:r>
              <a:rPr lang="ru-RU" dirty="0" smtClean="0"/>
              <a:t>Заработная плата выплачивается не реже чем каждые полмесяца. Конкретная дата выплаты заработной платы устанавливается правилами внутреннего трудового распорядка, коллективным договором или трудовым договором не позднее 15 календарных дней со дня окончания периода, за который она начислена.</a:t>
            </a:r>
          </a:p>
          <a:p>
            <a:pPr algn="just">
              <a:buNone/>
            </a:pPr>
            <a:r>
              <a:rPr lang="ru-RU" dirty="0" smtClean="0"/>
              <a:t>При совпадении дня выплаты с выходным или нерабочим праздничным днем выплата заработной платы производится накануне этого дня.</a:t>
            </a:r>
          </a:p>
          <a:p>
            <a:pPr algn="just">
              <a:buNone/>
            </a:pPr>
            <a:r>
              <a:rPr lang="ru-RU" dirty="0" smtClean="0"/>
              <a:t>Оплата отпуска производится не позднее чем за три дня до его начала.</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576064"/>
          </a:xfrm>
        </p:spPr>
        <p:txBody>
          <a:bodyPr>
            <a:normAutofit/>
          </a:bodyPr>
          <a:lstStyle/>
          <a:p>
            <a:pPr algn="ctr"/>
            <a:r>
              <a:rPr lang="ru-RU" sz="2800" b="1" dirty="0" smtClean="0"/>
              <a:t>Виды доплат к должностному окладу</a:t>
            </a:r>
            <a:endParaRPr lang="ru-RU" sz="2800" b="1" dirty="0"/>
          </a:p>
        </p:txBody>
      </p:sp>
      <p:sp>
        <p:nvSpPr>
          <p:cNvPr id="3" name="Содержимое 2"/>
          <p:cNvSpPr>
            <a:spLocks noGrp="1"/>
          </p:cNvSpPr>
          <p:nvPr>
            <p:ph idx="1"/>
          </p:nvPr>
        </p:nvSpPr>
        <p:spPr>
          <a:xfrm>
            <a:off x="179512" y="980728"/>
            <a:ext cx="8784976" cy="5616624"/>
          </a:xfrm>
        </p:spPr>
        <p:txBody>
          <a:bodyPr>
            <a:normAutofit fontScale="55000" lnSpcReduction="20000"/>
          </a:bodyPr>
          <a:lstStyle/>
          <a:p>
            <a:pPr algn="just"/>
            <a:r>
              <a:rPr lang="ru-RU" dirty="0" smtClean="0"/>
              <a:t>при </a:t>
            </a:r>
            <a:r>
              <a:rPr lang="ru-RU" b="1" dirty="0" smtClean="0"/>
              <a:t>совмещении профессий (должностей</a:t>
            </a:r>
            <a:r>
              <a:rPr lang="ru-RU" dirty="0" smtClean="0"/>
              <a:t>) (с письменного согласия работника ему может быть поручено выполнение в течение установленной продолжительности рабочего дня (смены) наряду с работой, определенной трудовым договором, дополнительной работы по другой или такой же профессии (должности) за дополнительную оплату). Размер доплаты устанавливается по соглашению сторон трудового договора с учетом содержания и (или) объема дополнительной работы (Ст. 151)</a:t>
            </a:r>
          </a:p>
          <a:p>
            <a:pPr algn="just"/>
            <a:r>
              <a:rPr lang="ru-RU" b="1" dirty="0" smtClean="0"/>
              <a:t>сверхурочная работа (</a:t>
            </a:r>
            <a:r>
              <a:rPr lang="ru-RU" dirty="0" err="1" smtClean="0"/>
              <a:t>работа</a:t>
            </a:r>
            <a:r>
              <a:rPr lang="ru-RU" dirty="0" smtClean="0"/>
              <a:t>, выполняемая работником по инициативе работодателя за пределами установленной для работника продолжительности рабочего времени</a:t>
            </a:r>
            <a:r>
              <a:rPr lang="ru-RU" b="1" dirty="0" smtClean="0"/>
              <a:t>) </a:t>
            </a:r>
            <a:r>
              <a:rPr lang="ru-RU" dirty="0" smtClean="0"/>
              <a:t>оплачивается за первые два часа работы не менее чем в полуторном размере, за последующие часы - не менее чем в двойном размере. Конкретные размеры оплаты за сверхурочную работу могут определяться коллективным договором, локальным нормативным актом или трудовым договором. По желанию работника сверхурочная работа вместо повышенной оплаты может компенсироваться предоставлением дополнительного времени отдыха, но не менее времени, отработанного сверхурочно  (Ст. 152). Продолжительность сверхурочной работы не должна превышать для каждого работника 4 часов в течение двух дней подряд и 120 часов в год (Ст. 99).</a:t>
            </a:r>
          </a:p>
          <a:p>
            <a:pPr algn="just"/>
            <a:r>
              <a:rPr lang="ru-RU" dirty="0" smtClean="0"/>
              <a:t>работникам, получающим оклад (должностной оклад), - в размере не менее одинарной дневной или часовой ставки (части оклада (должностного оклада) за день или час работы) сверх оклада (должностного оклада), если </a:t>
            </a:r>
            <a:r>
              <a:rPr lang="ru-RU" b="1" dirty="0" smtClean="0"/>
              <a:t>работа в выходной или нерабочий праздничный день </a:t>
            </a:r>
            <a:r>
              <a:rPr lang="ru-RU" dirty="0" smtClean="0"/>
              <a:t>производилась в пределах месячной нормы рабочего времени, и в размере не менее двойной дневной или часовой ставки (части оклада (должностного оклада) за день или час работы) сверх оклада (должностного оклада), если работа производилась сверх месячной нормы рабочего времени (Ст. 153)</a:t>
            </a:r>
          </a:p>
          <a:p>
            <a:pPr algn="just"/>
            <a:r>
              <a:rPr lang="ru-RU" dirty="0" smtClean="0"/>
              <a:t>Каждый час </a:t>
            </a:r>
            <a:r>
              <a:rPr lang="ru-RU" b="1" dirty="0" smtClean="0"/>
              <a:t>работы в ночное время </a:t>
            </a:r>
            <a:r>
              <a:rPr lang="ru-RU" dirty="0" smtClean="0"/>
              <a:t>оплачивается в повышенном размере по сравнению с работой в нормальных условиях, но не ниже размеров, установленных трудовым законодательством и иными нормативными правовыми актами, содержащими нормы трудового права. Конкретные размеры повышения оплаты труда за работу в ночное время устанавливаются коллективным договором, локальным нормативным актом, принимаемым с учетом мнения представительного органа работников, трудовым договором (Ст. 154)</a:t>
            </a:r>
          </a:p>
          <a:p>
            <a:pPr algn="just"/>
            <a:r>
              <a:rPr lang="ru-RU" b="1" dirty="0" smtClean="0"/>
              <a:t>Совместительство -</a:t>
            </a:r>
            <a:r>
              <a:rPr lang="ru-RU" dirty="0" smtClean="0"/>
              <a:t> выполнение работником другой регулярной оплачиваемой работы на условиях трудового договора в свободное от основной работы время. Продолжительность рабочего времени при работе по совместительству не должна превышать четырех часов в день. Оплата труда лиц, работающих по совместительству, производится пропорционально отработанному времени, в зависимости от выработки либо на других условиях, определенных трудовым договором (</a:t>
            </a:r>
            <a:r>
              <a:rPr lang="ru-RU" dirty="0" err="1" smtClean="0"/>
              <a:t>Ст</a:t>
            </a:r>
            <a:r>
              <a:rPr lang="ru-RU" dirty="0" smtClean="0"/>
              <a:t> 284).</a:t>
            </a:r>
          </a:p>
          <a:p>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smtClean="0"/>
              <a:t>Стимулирующие  надбавки</a:t>
            </a:r>
            <a:endParaRPr lang="ru-RU" sz="2800" b="1" dirty="0"/>
          </a:p>
        </p:txBody>
      </p:sp>
      <p:sp>
        <p:nvSpPr>
          <p:cNvPr id="3" name="Содержимое 2"/>
          <p:cNvSpPr>
            <a:spLocks noGrp="1"/>
          </p:cNvSpPr>
          <p:nvPr>
            <p:ph idx="1"/>
          </p:nvPr>
        </p:nvSpPr>
        <p:spPr/>
        <p:txBody>
          <a:bodyPr>
            <a:normAutofit fontScale="85000" lnSpcReduction="20000"/>
          </a:bodyPr>
          <a:lstStyle/>
          <a:p>
            <a:pPr>
              <a:buNone/>
            </a:pPr>
            <a:endParaRPr lang="ru-RU" dirty="0" smtClean="0"/>
          </a:p>
          <a:p>
            <a:pPr algn="just">
              <a:buNone/>
            </a:pPr>
            <a:r>
              <a:rPr lang="ru-RU" b="1" dirty="0" smtClean="0"/>
              <a:t>Стимулирующие  </a:t>
            </a:r>
            <a:r>
              <a:rPr lang="ru-RU" dirty="0" smtClean="0"/>
              <a:t>надбавки (за продолжительность непрерывной работы в учреждениях ЗО):</a:t>
            </a:r>
          </a:p>
          <a:p>
            <a:pPr lvl="0" algn="just"/>
            <a:r>
              <a:rPr lang="x-none" b="1" smtClean="0"/>
              <a:t>20%</a:t>
            </a:r>
            <a:r>
              <a:rPr lang="x-none" smtClean="0"/>
              <a:t> от оклада за первые три года </a:t>
            </a:r>
            <a:endParaRPr lang="ru-RU" dirty="0" smtClean="0"/>
          </a:p>
          <a:p>
            <a:pPr lvl="0" algn="just"/>
            <a:r>
              <a:rPr lang="ru-RU" b="1" dirty="0" smtClean="0"/>
              <a:t>10%</a:t>
            </a:r>
            <a:r>
              <a:rPr lang="ru-RU" dirty="0" smtClean="0"/>
              <a:t> за  последующие два года, но </a:t>
            </a:r>
            <a:r>
              <a:rPr lang="ru-RU" u="sng" dirty="0" smtClean="0"/>
              <a:t>не выше </a:t>
            </a:r>
            <a:r>
              <a:rPr lang="ru-RU" b="1" u="sng" dirty="0" smtClean="0"/>
              <a:t>30%</a:t>
            </a:r>
            <a:r>
              <a:rPr lang="ru-RU" u="sng" dirty="0" smtClean="0"/>
              <a:t> за все годы работы.</a:t>
            </a:r>
            <a:endParaRPr lang="ru-RU" dirty="0" smtClean="0"/>
          </a:p>
          <a:p>
            <a:pPr algn="just">
              <a:buNone/>
            </a:pPr>
            <a:r>
              <a:rPr lang="ru-RU" b="1" dirty="0" smtClean="0"/>
              <a:t>	</a:t>
            </a:r>
            <a:endParaRPr lang="ru-RU" dirty="0" smtClean="0"/>
          </a:p>
          <a:p>
            <a:pPr algn="just">
              <a:buNone/>
            </a:pPr>
            <a:r>
              <a:rPr lang="ru-RU" b="1" dirty="0" smtClean="0"/>
              <a:t>Повышающие коэффициенты</a:t>
            </a:r>
            <a:r>
              <a:rPr lang="ru-RU" dirty="0" smtClean="0"/>
              <a:t> (</a:t>
            </a:r>
            <a:r>
              <a:rPr lang="ru-RU" u="sng" dirty="0" smtClean="0"/>
              <a:t>персонально </a:t>
            </a:r>
            <a:r>
              <a:rPr lang="ru-RU" dirty="0" smtClean="0"/>
              <a:t>к базовому окладу) </a:t>
            </a:r>
            <a:r>
              <a:rPr lang="ru-RU" dirty="0" err="1" smtClean="0"/>
              <a:t>фармработникам</a:t>
            </a:r>
            <a:r>
              <a:rPr lang="ru-RU" dirty="0" smtClean="0"/>
              <a:t> за наличие </a:t>
            </a:r>
            <a:r>
              <a:rPr lang="ru-RU" b="1" dirty="0" smtClean="0"/>
              <a:t>квалификационных </a:t>
            </a:r>
            <a:r>
              <a:rPr lang="ru-RU" dirty="0" smtClean="0"/>
              <a:t>категорий:</a:t>
            </a:r>
          </a:p>
          <a:p>
            <a:pPr lvl="0" algn="just"/>
            <a:r>
              <a:rPr lang="ru-RU" dirty="0" smtClean="0"/>
              <a:t>За вторую квалификационную категорию   -  </a:t>
            </a:r>
            <a:r>
              <a:rPr lang="ru-RU" b="1" dirty="0" smtClean="0"/>
              <a:t>0,1</a:t>
            </a:r>
            <a:endParaRPr lang="ru-RU" dirty="0" smtClean="0"/>
          </a:p>
          <a:p>
            <a:pPr lvl="0" algn="just"/>
            <a:r>
              <a:rPr lang="ru-RU" dirty="0" smtClean="0"/>
              <a:t>За первую квалификационную категорию   -  </a:t>
            </a:r>
            <a:r>
              <a:rPr lang="ru-RU" b="1" dirty="0" smtClean="0"/>
              <a:t>0,2</a:t>
            </a:r>
            <a:endParaRPr lang="ru-RU" dirty="0" smtClean="0"/>
          </a:p>
          <a:p>
            <a:pPr algn="just"/>
            <a:r>
              <a:rPr lang="ru-RU" dirty="0" smtClean="0"/>
              <a:t>За высшую квалификационную категорию  - </a:t>
            </a:r>
            <a:r>
              <a:rPr lang="ru-RU" b="1" dirty="0" smtClean="0"/>
              <a:t>0,3</a:t>
            </a:r>
            <a:r>
              <a:rPr lang="ru-RU" dirty="0" smtClean="0"/>
              <a:t> </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Учет рабочего времени сотрудников организации</a:t>
            </a:r>
            <a:endParaRPr lang="ru-RU" sz="3200" dirty="0"/>
          </a:p>
        </p:txBody>
      </p:sp>
      <p:sp>
        <p:nvSpPr>
          <p:cNvPr id="3" name="Содержимое 2"/>
          <p:cNvSpPr>
            <a:spLocks noGrp="1"/>
          </p:cNvSpPr>
          <p:nvPr>
            <p:ph idx="1"/>
          </p:nvPr>
        </p:nvSpPr>
        <p:spPr/>
        <p:txBody>
          <a:bodyPr>
            <a:normAutofit fontScale="70000" lnSpcReduction="20000"/>
          </a:bodyPr>
          <a:lstStyle/>
          <a:p>
            <a:pPr algn="just">
              <a:buNone/>
            </a:pPr>
            <a:r>
              <a:rPr lang="ru-RU" dirty="0" smtClean="0"/>
              <a:t>Основной измеритель затрат труда - рабочее время. </a:t>
            </a:r>
          </a:p>
          <a:p>
            <a:pPr algn="just">
              <a:buNone/>
            </a:pPr>
            <a:r>
              <a:rPr lang="ru-RU" dirty="0" smtClean="0"/>
              <a:t>Рабочее время - </a:t>
            </a:r>
            <a:r>
              <a:rPr lang="ru-RU" dirty="0" err="1" smtClean="0"/>
              <a:t>время</a:t>
            </a:r>
            <a:r>
              <a:rPr lang="ru-RU" dirty="0" smtClean="0"/>
              <a:t>, в течение которого работник занят выполнением своих тру­довых обязанностей. Нормальная продолжительность рабочего времени составляет 40 часов в неделю. Для работников с вредными и опасными условиями труда установлена сокращенная продолжительность рабочего времени (36 часов в неделю. Данные о количестве проработанного каждым работником времени получаются путем организации табельного учета. </a:t>
            </a:r>
          </a:p>
          <a:p>
            <a:pPr algn="just">
              <a:buNone/>
            </a:pPr>
            <a:r>
              <a:rPr lang="ru-RU" b="1" i="1" u="sng" dirty="0" smtClean="0"/>
              <a:t>Табель</a:t>
            </a:r>
            <a:r>
              <a:rPr lang="ru-RU" i="1" u="sng" dirty="0" smtClean="0"/>
              <a:t> - </a:t>
            </a:r>
            <a:r>
              <a:rPr lang="ru-RU" u="sng" dirty="0" smtClean="0"/>
              <a:t>это по фамильный список работников</a:t>
            </a:r>
            <a:r>
              <a:rPr lang="ru-RU" dirty="0" smtClean="0"/>
              <a:t>. Табель может заполняться одним из двух методов:</a:t>
            </a:r>
          </a:p>
          <a:p>
            <a:pPr algn="just">
              <a:buNone/>
            </a:pPr>
            <a:r>
              <a:rPr lang="ru-RU" dirty="0" smtClean="0"/>
              <a:t>•     метод сплошной регистрации, при этом отмечаются все случаи выхода на работу, опозданий, больничных, прогулов и т.д.;</a:t>
            </a:r>
          </a:p>
          <a:p>
            <a:pPr algn="just">
              <a:buNone/>
            </a:pPr>
            <a:r>
              <a:rPr lang="ru-RU" dirty="0" smtClean="0"/>
              <a:t>•   метод регистрации отклонений, при этом отмечаются только неяв­ки, опоздания, прогулы.</a:t>
            </a:r>
          </a:p>
          <a:p>
            <a:pPr algn="just">
              <a:buNone/>
            </a:pPr>
            <a:r>
              <a:rPr lang="ru-RU" dirty="0" smtClean="0"/>
              <a:t>Контроль использования рабочего времени каждым работником проводится в соответствии с графиком выхода на работу. </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t>Начисление отпускных</a:t>
            </a:r>
            <a:endParaRPr lang="ru-RU" sz="3600" dirty="0"/>
          </a:p>
        </p:txBody>
      </p:sp>
      <p:sp>
        <p:nvSpPr>
          <p:cNvPr id="3" name="Содержимое 2"/>
          <p:cNvSpPr>
            <a:spLocks noGrp="1"/>
          </p:cNvSpPr>
          <p:nvPr>
            <p:ph idx="1"/>
          </p:nvPr>
        </p:nvSpPr>
        <p:spPr/>
        <p:txBody>
          <a:bodyPr>
            <a:normAutofit fontScale="92500" lnSpcReduction="10000"/>
          </a:bodyPr>
          <a:lstStyle/>
          <a:p>
            <a:pPr algn="just"/>
            <a:r>
              <a:rPr lang="ru-RU" dirty="0" smtClean="0"/>
              <a:t>Все сотрудники организации, работающие по трудовому договору, имеют право на ежегодный оплачиваемый отпуск продолжительностью 28 календарных дней. </a:t>
            </a:r>
          </a:p>
          <a:p>
            <a:pPr algn="just"/>
            <a:r>
              <a:rPr lang="ru-RU" dirty="0" smtClean="0"/>
              <a:t>Средний дневной заработок для расчета отпускных ведется по методике:  средний дневной заработок для оплаты отпусков исчисляется за последние 12 календарных месяца путем </a:t>
            </a:r>
            <a:r>
              <a:rPr lang="ru-RU" i="1" dirty="0" smtClean="0"/>
              <a:t>деления   </a:t>
            </a:r>
            <a:r>
              <a:rPr lang="ru-RU" dirty="0" smtClean="0"/>
              <a:t>суммы начисленной заработной платы этого периода на 12 и на 29,3 (среднемесячное число календарных дней);</a:t>
            </a:r>
          </a:p>
          <a:p>
            <a:pPr lvl="0" algn="just"/>
            <a:r>
              <a:rPr lang="ru-RU" dirty="0" smtClean="0"/>
              <a:t>Рассчитанный средний дневной заработок умножается на количество дней отпуска.</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Алгоритм расчета пособия по временной нетрудоспособности:</a:t>
            </a:r>
            <a:endParaRPr lang="ru-RU" sz="3200" b="1" dirty="0"/>
          </a:p>
        </p:txBody>
      </p:sp>
      <p:sp>
        <p:nvSpPr>
          <p:cNvPr id="3" name="Содержимое 2"/>
          <p:cNvSpPr>
            <a:spLocks noGrp="1"/>
          </p:cNvSpPr>
          <p:nvPr>
            <p:ph idx="1"/>
          </p:nvPr>
        </p:nvSpPr>
        <p:spPr/>
        <p:txBody>
          <a:bodyPr>
            <a:normAutofit fontScale="62500" lnSpcReduction="20000"/>
          </a:bodyPr>
          <a:lstStyle/>
          <a:p>
            <a:pPr marL="514350" indent="-514350" algn="just">
              <a:buAutoNum type="arabicPeriod"/>
            </a:pPr>
            <a:r>
              <a:rPr lang="ru-RU" dirty="0" smtClean="0"/>
              <a:t>Определяется </a:t>
            </a:r>
            <a:r>
              <a:rPr lang="ru-RU" u="sng" dirty="0" smtClean="0"/>
              <a:t>среднедневной заработок</a:t>
            </a:r>
            <a:r>
              <a:rPr lang="ru-RU" dirty="0" smtClean="0"/>
              <a:t>. Для этого те доходы, на которые начисляются страховые </a:t>
            </a:r>
            <a:r>
              <a:rPr lang="ru-RU" smtClean="0"/>
              <a:t>взносы </a:t>
            </a:r>
            <a:r>
              <a:rPr lang="ru-RU" smtClean="0"/>
              <a:t>фактически </a:t>
            </a:r>
            <a:r>
              <a:rPr lang="ru-RU" dirty="0" smtClean="0"/>
              <a:t>полученные  за 24 месяцев, предшествующих дню болезни, нужно разделить на 730 количество календарных дней, фактически включенных в этот период.  </a:t>
            </a:r>
          </a:p>
          <a:p>
            <a:pPr algn="just">
              <a:buNone/>
            </a:pPr>
            <a:endParaRPr lang="ru-RU" dirty="0" smtClean="0"/>
          </a:p>
          <a:p>
            <a:pPr algn="just">
              <a:buNone/>
            </a:pPr>
            <a:r>
              <a:rPr lang="ru-RU" dirty="0" smtClean="0"/>
              <a:t>2. Рассчитывается </a:t>
            </a:r>
            <a:r>
              <a:rPr lang="ru-RU" u="sng" dirty="0" smtClean="0"/>
              <a:t>размер дневного пособия</a:t>
            </a:r>
            <a:r>
              <a:rPr lang="ru-RU" dirty="0" smtClean="0"/>
              <a:t> путем умножения среднедневного заработка на коэффициент (в %) </a:t>
            </a:r>
            <a:r>
              <a:rPr lang="ru-RU" dirty="0" err="1" smtClean="0"/>
              <a:t>в</a:t>
            </a:r>
            <a:r>
              <a:rPr lang="ru-RU" dirty="0" smtClean="0"/>
              <a:t> зависимости от продолжительности страхового стажа  застрахованного лица:</a:t>
            </a:r>
          </a:p>
          <a:p>
            <a:pPr algn="just">
              <a:buNone/>
            </a:pPr>
            <a:r>
              <a:rPr lang="ru-RU" dirty="0" smtClean="0"/>
              <a:t>-    до 5 лет стажа работы - 60%  среднего заработка</a:t>
            </a:r>
          </a:p>
          <a:p>
            <a:pPr algn="just">
              <a:buNone/>
            </a:pPr>
            <a:r>
              <a:rPr lang="ru-RU" dirty="0" smtClean="0"/>
              <a:t>-    от 5 до 8 лет               - 80%  среднего заработка</a:t>
            </a:r>
          </a:p>
          <a:p>
            <a:pPr algn="just">
              <a:buNone/>
            </a:pPr>
            <a:r>
              <a:rPr lang="ru-RU" dirty="0" smtClean="0"/>
              <a:t>-    более 8 лет                 - 100% среднего заработка</a:t>
            </a:r>
          </a:p>
          <a:p>
            <a:pPr algn="just">
              <a:buNone/>
            </a:pPr>
            <a:endParaRPr lang="ru-RU" dirty="0" smtClean="0"/>
          </a:p>
          <a:p>
            <a:pPr algn="just">
              <a:buNone/>
            </a:pPr>
            <a:r>
              <a:rPr lang="ru-RU" dirty="0" smtClean="0"/>
              <a:t>3. Размер пособия, подлежащего выплате, исчисляется путем умножения размера дневного пособия на число </a:t>
            </a:r>
            <a:r>
              <a:rPr lang="ru-RU" u="sng" dirty="0" smtClean="0"/>
              <a:t>календарных дней</a:t>
            </a:r>
            <a:r>
              <a:rPr lang="ru-RU" dirty="0" smtClean="0"/>
              <a:t>, за период временной нетрудоспособности в каждом календарном месяце.</a:t>
            </a:r>
          </a:p>
          <a:p>
            <a:pPr algn="just">
              <a:buNone/>
            </a:pPr>
            <a:r>
              <a:rPr lang="ru-RU" dirty="0" smtClean="0"/>
              <a:t> </a:t>
            </a:r>
          </a:p>
          <a:p>
            <a:pPr algn="just">
              <a:buNone/>
            </a:pPr>
            <a:r>
              <a:rPr lang="ru-RU" dirty="0" smtClean="0"/>
              <a:t>Работодатель перечисляет только пособие за первые </a:t>
            </a:r>
          </a:p>
          <a:p>
            <a:pPr algn="ctr">
              <a:buNone/>
            </a:pPr>
            <a:r>
              <a:rPr lang="ru-RU" b="1" u="sng" dirty="0" smtClean="0">
                <a:hlinkClick r:id="rId2"/>
              </a:rPr>
              <a:t>3 дня болезни</a:t>
            </a:r>
          </a:p>
          <a:p>
            <a:pPr>
              <a:buNone/>
            </a:pP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Виды удержаний из заработной платы</a:t>
            </a:r>
            <a:endParaRPr lang="ru-RU" sz="3200" dirty="0"/>
          </a:p>
        </p:txBody>
      </p:sp>
      <p:sp>
        <p:nvSpPr>
          <p:cNvPr id="3" name="Содержимое 2"/>
          <p:cNvSpPr>
            <a:spLocks noGrp="1"/>
          </p:cNvSpPr>
          <p:nvPr>
            <p:ph idx="1"/>
          </p:nvPr>
        </p:nvSpPr>
        <p:spPr/>
        <p:txBody>
          <a:bodyPr>
            <a:normAutofit fontScale="77500" lnSpcReduction="20000"/>
          </a:bodyPr>
          <a:lstStyle/>
          <a:p>
            <a:pPr algn="just">
              <a:buNone/>
            </a:pPr>
            <a:r>
              <a:rPr lang="ru-RU" dirty="0" smtClean="0"/>
              <a:t>Все удержания из заработной платы делятся на 2 вида:</a:t>
            </a:r>
          </a:p>
          <a:p>
            <a:pPr algn="just">
              <a:buNone/>
            </a:pPr>
            <a:r>
              <a:rPr lang="ru-RU" dirty="0" smtClean="0"/>
              <a:t>•   обязательные;</a:t>
            </a:r>
          </a:p>
          <a:p>
            <a:pPr algn="just">
              <a:buNone/>
            </a:pPr>
            <a:r>
              <a:rPr lang="ru-RU" dirty="0" smtClean="0"/>
              <a:t>•   по инициативе предприятия.</a:t>
            </a:r>
          </a:p>
          <a:p>
            <a:pPr algn="just">
              <a:buNone/>
            </a:pPr>
            <a:r>
              <a:rPr lang="ru-RU" dirty="0" smtClean="0"/>
              <a:t>К </a:t>
            </a:r>
            <a:r>
              <a:rPr lang="ru-RU" u="sng" dirty="0" smtClean="0"/>
              <a:t>обязательным</a:t>
            </a:r>
            <a:r>
              <a:rPr lang="ru-RU" dirty="0" smtClean="0"/>
              <a:t> удержаниям относят:</a:t>
            </a:r>
          </a:p>
          <a:p>
            <a:pPr algn="just">
              <a:buNone/>
            </a:pPr>
            <a:r>
              <a:rPr lang="ru-RU" dirty="0" smtClean="0"/>
              <a:t>    1.    налог на доходы физических лиц – НДФЛ </a:t>
            </a:r>
          </a:p>
          <a:p>
            <a:pPr algn="just">
              <a:buNone/>
            </a:pPr>
            <a:r>
              <a:rPr lang="ru-RU" dirty="0" smtClean="0"/>
              <a:t>     2.  удержания по исполнительным листам.</a:t>
            </a:r>
          </a:p>
          <a:p>
            <a:pPr algn="just">
              <a:buNone/>
            </a:pPr>
            <a:r>
              <a:rPr lang="ru-RU" dirty="0" smtClean="0"/>
              <a:t>К удержаниям по </a:t>
            </a:r>
            <a:r>
              <a:rPr lang="ru-RU" u="sng" dirty="0" smtClean="0"/>
              <a:t>инициативе предприятия</a:t>
            </a:r>
            <a:r>
              <a:rPr lang="ru-RU" dirty="0" smtClean="0"/>
              <a:t> относят:</a:t>
            </a:r>
          </a:p>
          <a:p>
            <a:pPr algn="just"/>
            <a:r>
              <a:rPr lang="ru-RU" dirty="0" smtClean="0"/>
              <a:t>суммы для возмещения неотработанного аванса, выданного работнику в счет     заработной платы;</a:t>
            </a:r>
          </a:p>
          <a:p>
            <a:pPr algn="just"/>
            <a:r>
              <a:rPr lang="ru-RU" dirty="0" smtClean="0"/>
              <a:t>для возврата сумм, излишне выплаченных работнику;</a:t>
            </a:r>
          </a:p>
          <a:p>
            <a:pPr algn="just"/>
            <a:r>
              <a:rPr lang="ru-RU" dirty="0" smtClean="0"/>
              <a:t>своевременно не возвращенные суммы, взятые под отчет;</a:t>
            </a:r>
          </a:p>
          <a:p>
            <a:pPr algn="just"/>
            <a:r>
              <a:rPr lang="ru-RU" dirty="0" smtClean="0"/>
              <a:t>за неотработанные дни отпуска (при увольнении работника до окончания того рабочего периода, в счет которого он уже получил ежегодный оплачиваемый отпуск)</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smtClean="0"/>
              <a:t>Налог на доходы физических лиц  (НДФЛ)</a:t>
            </a:r>
            <a:endParaRPr lang="ru-RU" sz="2800" b="1" dirty="0"/>
          </a:p>
        </p:txBody>
      </p:sp>
      <p:sp>
        <p:nvSpPr>
          <p:cNvPr id="3" name="Содержимое 2"/>
          <p:cNvSpPr>
            <a:spLocks noGrp="1"/>
          </p:cNvSpPr>
          <p:nvPr>
            <p:ph idx="1"/>
          </p:nvPr>
        </p:nvSpPr>
        <p:spPr/>
        <p:txBody>
          <a:bodyPr>
            <a:normAutofit fontScale="85000" lnSpcReduction="20000"/>
          </a:bodyPr>
          <a:lstStyle/>
          <a:p>
            <a:pPr algn="just"/>
            <a:r>
              <a:rPr lang="ru-RU" dirty="0" smtClean="0"/>
              <a:t>К обязательным удержаниям из заработной платы относят, налоговая ставка которого установлена </a:t>
            </a:r>
            <a:r>
              <a:rPr lang="ru-RU" u="sng" dirty="0" smtClean="0"/>
              <a:t>единая - в размере 13%</a:t>
            </a:r>
            <a:r>
              <a:rPr lang="ru-RU" dirty="0" smtClean="0"/>
              <a:t> от совокупного дохода в налоговом периоде (месяце). </a:t>
            </a:r>
          </a:p>
          <a:p>
            <a:pPr algn="just"/>
            <a:r>
              <a:rPr lang="ru-RU" dirty="0" smtClean="0"/>
              <a:t>Плательщиком налога является </a:t>
            </a:r>
            <a:r>
              <a:rPr lang="ru-RU" u="sng" dirty="0" smtClean="0"/>
              <a:t>физическое лицо – налогоплательщик </a:t>
            </a:r>
            <a:r>
              <a:rPr lang="ru-RU" dirty="0" smtClean="0"/>
              <a:t>(на сумму налога уменьшается получаемая им сумма зарплаты в месяце) . </a:t>
            </a:r>
          </a:p>
          <a:p>
            <a:pPr algn="just"/>
            <a:r>
              <a:rPr lang="ru-RU" dirty="0" smtClean="0"/>
              <a:t>Перечисление налога в бюджет осуществляет </a:t>
            </a:r>
            <a:r>
              <a:rPr lang="ru-RU" u="sng" dirty="0" smtClean="0"/>
              <a:t>налоговый агент (работодатель).</a:t>
            </a:r>
            <a:endParaRPr lang="ru-RU" dirty="0" smtClean="0"/>
          </a:p>
          <a:p>
            <a:pPr algn="just"/>
            <a:r>
              <a:rPr lang="ru-RU" dirty="0" smtClean="0"/>
              <a:t>Отчетный период - </a:t>
            </a:r>
            <a:r>
              <a:rPr lang="ru-RU" u="sng" dirty="0" smtClean="0"/>
              <a:t>календарный месяц</a:t>
            </a:r>
            <a:r>
              <a:rPr lang="ru-RU" dirty="0" smtClean="0"/>
              <a:t>. </a:t>
            </a:r>
          </a:p>
          <a:p>
            <a:pPr algn="just"/>
            <a:r>
              <a:rPr lang="ru-RU" dirty="0" smtClean="0"/>
              <a:t>Объектом налогообложения является </a:t>
            </a:r>
            <a:r>
              <a:rPr lang="ru-RU" u="sng" dirty="0" smtClean="0"/>
              <a:t>совокупный доход</a:t>
            </a:r>
            <a:r>
              <a:rPr lang="ru-RU" dirty="0" smtClean="0"/>
              <a:t>, полученный с начала года</a:t>
            </a:r>
          </a:p>
          <a:p>
            <a:pPr algn="just"/>
            <a:r>
              <a:rPr lang="ru-RU" u="sng" dirty="0" smtClean="0"/>
              <a:t>Налогооблагаемой базой</a:t>
            </a:r>
            <a:r>
              <a:rPr lang="ru-RU" dirty="0" smtClean="0"/>
              <a:t> является совокупный доход,  уменьшенный на стандартные, социальные, имущественные и профессиональные налоговые вычеты.</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НД</a:t>
            </a:r>
            <a:endParaRPr lang="ru-RU" b="1" dirty="0"/>
          </a:p>
        </p:txBody>
      </p:sp>
      <p:sp>
        <p:nvSpPr>
          <p:cNvPr id="3" name="Содержимое 2"/>
          <p:cNvSpPr>
            <a:spLocks noGrp="1"/>
          </p:cNvSpPr>
          <p:nvPr>
            <p:ph idx="1"/>
          </p:nvPr>
        </p:nvSpPr>
        <p:spPr/>
        <p:txBody>
          <a:bodyPr>
            <a:normAutofit/>
          </a:bodyPr>
          <a:lstStyle/>
          <a:p>
            <a:pPr lvl="0" algn="just"/>
            <a:r>
              <a:rPr lang="ru-RU" dirty="0" smtClean="0"/>
              <a:t>Конституцией РФ – право на труд, свобода выбора своей деятельности, право на оплату труда не менее установленной государством МРОТ с 01.01.2023 - </a:t>
            </a:r>
            <a:r>
              <a:rPr lang="ru-RU" b="1" dirty="0" smtClean="0"/>
              <a:t>16 242 руб.</a:t>
            </a:r>
            <a:endParaRPr lang="ru-RU" dirty="0" smtClean="0">
              <a:hlinkClick r:id="rId2"/>
            </a:endParaRPr>
          </a:p>
          <a:p>
            <a:pPr lvl="0" algn="just"/>
            <a:r>
              <a:rPr lang="ru-RU" dirty="0" smtClean="0"/>
              <a:t>Трудовой кодекс РФ.</a:t>
            </a:r>
          </a:p>
          <a:p>
            <a:pPr algn="just"/>
            <a:r>
              <a:rPr lang="ru-RU" dirty="0" smtClean="0"/>
              <a:t>Федеральный закон от 29 декабря 2006 г. N 255-ФЗ "Об обязательном социальном страховании на случай временной нетрудоспособности и в связи с материнством" (с изменениями и дополнениями)</a:t>
            </a:r>
          </a:p>
          <a:p>
            <a:pPr algn="just"/>
            <a:r>
              <a:rPr lang="ru-RU" dirty="0" smtClean="0"/>
              <a:t>Подзаконные акты</a:t>
            </a: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smtClean="0"/>
              <a:t>Стандартный налоговый вычет</a:t>
            </a:r>
            <a:endParaRPr lang="ru-RU" sz="2800" dirty="0"/>
          </a:p>
        </p:txBody>
      </p:sp>
      <p:sp>
        <p:nvSpPr>
          <p:cNvPr id="3" name="Содержимое 2"/>
          <p:cNvSpPr>
            <a:spLocks noGrp="1"/>
          </p:cNvSpPr>
          <p:nvPr>
            <p:ph idx="1"/>
          </p:nvPr>
        </p:nvSpPr>
        <p:spPr/>
        <p:txBody>
          <a:bodyPr>
            <a:normAutofit fontScale="55000" lnSpcReduction="20000"/>
          </a:bodyPr>
          <a:lstStyle/>
          <a:p>
            <a:pPr algn="just">
              <a:buNone/>
            </a:pPr>
            <a:r>
              <a:rPr lang="ru-RU" dirty="0" smtClean="0"/>
              <a:t>Налоговый вычет за каждый месяц налогового периода распространяется на родителя, супруга (супругу) родителя, усыновителя, на обеспечении которых находится ребенок, в следующих размерах:</a:t>
            </a:r>
          </a:p>
          <a:p>
            <a:pPr algn="just"/>
            <a:r>
              <a:rPr lang="ru-RU" dirty="0" smtClean="0"/>
              <a:t>1 400 рублей - на первого ребенка;</a:t>
            </a:r>
          </a:p>
          <a:p>
            <a:pPr algn="just"/>
            <a:r>
              <a:rPr lang="ru-RU" dirty="0" smtClean="0"/>
              <a:t>1 400 рублей - на второго ребенка;</a:t>
            </a:r>
          </a:p>
          <a:p>
            <a:pPr algn="just"/>
            <a:r>
              <a:rPr lang="ru-RU" dirty="0" smtClean="0"/>
              <a:t>3 000 рублей - на третьего и каждого последующего ребенка;</a:t>
            </a:r>
          </a:p>
          <a:p>
            <a:pPr algn="just"/>
            <a:r>
              <a:rPr lang="ru-RU" dirty="0" smtClean="0"/>
              <a:t>12 000 рублей - на каждого ребенка в случае, если ребенок в возрасте до 18 лет является ребенком-инвалидом, или учащегося очной формы обучения, аспиранта, ординатора, интерна, студента в возрасте до 24 лет, если он является инвалидом I или II группы;</a:t>
            </a:r>
          </a:p>
          <a:p>
            <a:pPr algn="just">
              <a:buNone/>
            </a:pPr>
            <a:r>
              <a:rPr lang="ru-RU" dirty="0" smtClean="0"/>
              <a:t>Налоговый вычет производится на каждого ребенка в возрасте до 18 лет, а также на каждого учащегося очной формы обучения, аспиранта, ординатора, интерна, студента, курсанта в возрасте до 24 лет.</a:t>
            </a:r>
          </a:p>
          <a:p>
            <a:pPr algn="just">
              <a:buNone/>
            </a:pPr>
            <a:r>
              <a:rPr lang="ru-RU" dirty="0" smtClean="0"/>
              <a:t>Налоговый вычет предоставляется в двойном размере единственному родителю (приемному родителю), усыновителю, опекуну, попечителю. Предоставление указанного налогового вычета единственному родителю прекращается с месяца, следующего за месяцем вступления его в брак.</a:t>
            </a:r>
          </a:p>
          <a:p>
            <a:pPr algn="just">
              <a:buNone/>
            </a:pPr>
            <a:r>
              <a:rPr lang="ru-RU" dirty="0" smtClean="0"/>
              <a:t>Налоговый вычет может предоставляться в двойном размере одному из родителей (приемных родителей) по их выбору на основании заявления об отказе одного из родителей (приемных родителей) от получения налогового вычета.</a:t>
            </a:r>
          </a:p>
          <a:p>
            <a:pPr algn="just">
              <a:buNone/>
            </a:pPr>
            <a:r>
              <a:rPr lang="ru-RU" dirty="0" smtClean="0"/>
              <a:t>Налоговый вычет действует до месяца, в котором доход налогоплательщика, исчисленный нарастающим итогом с начала налогового периода превысил 350 000 рублей. Начиная с месяца, в котором указанный доход превысил 350 000 рублей, налоговый вычет, предусмотренный настоящим подпунктом, не применяется.</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smtClean="0"/>
              <a:t>НК РФ Глава 34. </a:t>
            </a:r>
            <a:br>
              <a:rPr lang="ru-RU" sz="2800" b="1" dirty="0" smtClean="0"/>
            </a:br>
            <a:r>
              <a:rPr lang="ru-RU" sz="2800" b="1" dirty="0" smtClean="0"/>
              <a:t>Страховые взносы</a:t>
            </a:r>
            <a:endParaRPr lang="ru-RU" sz="2800" dirty="0"/>
          </a:p>
        </p:txBody>
      </p:sp>
      <p:sp>
        <p:nvSpPr>
          <p:cNvPr id="3" name="Содержимое 2"/>
          <p:cNvSpPr>
            <a:spLocks noGrp="1"/>
          </p:cNvSpPr>
          <p:nvPr>
            <p:ph idx="1"/>
          </p:nvPr>
        </p:nvSpPr>
        <p:spPr/>
        <p:txBody>
          <a:bodyPr>
            <a:normAutofit fontScale="92500" lnSpcReduction="10000"/>
          </a:bodyPr>
          <a:lstStyle/>
          <a:p>
            <a:pPr algn="just"/>
            <a:r>
              <a:rPr lang="ru-RU" u="sng" dirty="0" smtClean="0"/>
              <a:t>Плательщик</a:t>
            </a:r>
            <a:r>
              <a:rPr lang="ru-RU" dirty="0" smtClean="0"/>
              <a:t> – работодатель (организации; индивидуальные предприниматели; физические лица, не являющиеся индивидуальными предпринимателями). </a:t>
            </a:r>
          </a:p>
          <a:p>
            <a:pPr algn="just"/>
            <a:r>
              <a:rPr lang="ru-RU" u="sng" dirty="0" smtClean="0"/>
              <a:t>Объектом обложения </a:t>
            </a:r>
            <a:r>
              <a:rPr lang="ru-RU" dirty="0" smtClean="0"/>
              <a:t>признаются все выплаты в пользу работника. </a:t>
            </a:r>
          </a:p>
          <a:p>
            <a:pPr algn="just"/>
            <a:r>
              <a:rPr lang="ru-RU" u="sng" dirty="0" smtClean="0"/>
              <a:t>База </a:t>
            </a:r>
            <a:r>
              <a:rPr lang="ru-RU" dirty="0" smtClean="0"/>
              <a:t>определяется по истечении каждого календарного месяца, определяется по каждому работнику отдельно.</a:t>
            </a:r>
          </a:p>
          <a:p>
            <a:r>
              <a:rPr lang="ru-RU" u="sng" dirty="0" smtClean="0"/>
              <a:t>Расчетным периодом </a:t>
            </a:r>
            <a:r>
              <a:rPr lang="ru-RU" dirty="0" smtClean="0"/>
              <a:t>признается календарный год.</a:t>
            </a:r>
          </a:p>
          <a:p>
            <a:r>
              <a:rPr lang="ru-RU" u="sng" dirty="0" smtClean="0"/>
              <a:t>Отчетными периодами </a:t>
            </a:r>
            <a:r>
              <a:rPr lang="ru-RU" dirty="0" smtClean="0"/>
              <a:t>признаются первый квартал, полугодие, девять месяцев календарного года.</a:t>
            </a:r>
          </a:p>
          <a:p>
            <a:endParaRPr lang="ru-RU" dirty="0" smtClean="0"/>
          </a:p>
          <a:p>
            <a:pPr algn="just"/>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928694"/>
          </a:xfrm>
        </p:spPr>
        <p:txBody>
          <a:bodyPr>
            <a:normAutofit/>
          </a:bodyPr>
          <a:lstStyle/>
          <a:p>
            <a:pPr algn="ctr"/>
            <a:r>
              <a:rPr lang="ru-RU" sz="3200" b="1" dirty="0" smtClean="0"/>
              <a:t>Страховые взносы</a:t>
            </a:r>
            <a:endParaRPr lang="ru-RU" sz="3200" b="1" dirty="0"/>
          </a:p>
        </p:txBody>
      </p:sp>
      <p:sp>
        <p:nvSpPr>
          <p:cNvPr id="3" name="Содержимое 2"/>
          <p:cNvSpPr>
            <a:spLocks noGrp="1"/>
          </p:cNvSpPr>
          <p:nvPr>
            <p:ph idx="1"/>
          </p:nvPr>
        </p:nvSpPr>
        <p:spPr>
          <a:xfrm>
            <a:off x="285720" y="1142984"/>
            <a:ext cx="8643998" cy="5500726"/>
          </a:xfrm>
        </p:spPr>
        <p:txBody>
          <a:bodyPr>
            <a:normAutofit fontScale="62500" lnSpcReduction="20000"/>
          </a:bodyPr>
          <a:lstStyle/>
          <a:p>
            <a:pPr algn="just"/>
            <a:r>
              <a:rPr lang="ru-RU" sz="3300" b="1" dirty="0" smtClean="0"/>
              <a:t>Введен </a:t>
            </a:r>
            <a:r>
              <a:rPr lang="ru-RU" sz="3300" b="1" u="sng" dirty="0" smtClean="0"/>
              <a:t>единый тариф </a:t>
            </a:r>
            <a:r>
              <a:rPr lang="ru-RU" sz="3300" b="1" dirty="0" smtClean="0"/>
              <a:t>страховых взносов. </a:t>
            </a:r>
          </a:p>
          <a:p>
            <a:pPr algn="just"/>
            <a:r>
              <a:rPr lang="ru-RU" sz="3300" dirty="0" smtClean="0"/>
              <a:t>Если раньше было три тарифа - на ОПС, ОСС по </a:t>
            </a:r>
            <a:r>
              <a:rPr lang="ru-RU" sz="3300" dirty="0" err="1" smtClean="0"/>
              <a:t>ВНиМ</a:t>
            </a:r>
            <a:r>
              <a:rPr lang="ru-RU" sz="3300" dirty="0" smtClean="0"/>
              <a:t> и ОМС, с 2023 года установлен один тариф в размере 30%. (Федеральный закон от 14 июля 2022 г. № 239-ФЗ) С превышения предельной базы страховые взносы рассчитываются по ставке 15,1 процентов.</a:t>
            </a:r>
          </a:p>
          <a:p>
            <a:pPr algn="just"/>
            <a:r>
              <a:rPr lang="ru-RU" sz="3300" b="1" dirty="0" smtClean="0"/>
              <a:t>Предельная база </a:t>
            </a:r>
            <a:r>
              <a:rPr lang="ru-RU" sz="3300" dirty="0" smtClean="0"/>
              <a:t>– это величина базы по страховым взносам, после достижения которой взносы либо начисляются по пониженному тарифу, либо не начисляются вообще. </a:t>
            </a:r>
          </a:p>
          <a:p>
            <a:pPr algn="just"/>
            <a:r>
              <a:rPr lang="ru-RU" sz="3300" dirty="0" smtClean="0"/>
              <a:t>С 1 января 2023 г. единая предельная величина базы для исчисления страховых взносов в отношении выплат для каждого работника составит  1 917 000 рублей - нарастающим итогом. (Постановление Правительства РФ от 25.11.2022 № 2143 )</a:t>
            </a:r>
            <a:endParaRPr lang="ru-RU" sz="3300" b="1" dirty="0" smtClean="0"/>
          </a:p>
          <a:p>
            <a:pPr algn="just">
              <a:buNone/>
            </a:pPr>
            <a:r>
              <a:rPr lang="ru-RU" sz="3300" dirty="0" smtClean="0"/>
              <a:t>Работодатели из категории субъектов МСП продолжат платить страховые взносы на прежних условиях: 30% с выплат в пределах МРОТ и 15% с суммы свыше МРОТ. Минимальная зарплата на 1 января 2023 года установлена в размере 16 242 рубля.</a:t>
            </a:r>
          </a:p>
          <a:p>
            <a:pPr algn="just">
              <a:buNone/>
            </a:pPr>
            <a:endParaRPr lang="ru-RU" sz="3300" dirty="0" smtClean="0"/>
          </a:p>
          <a:p>
            <a:pPr algn="just">
              <a:buNone/>
            </a:pPr>
            <a:r>
              <a:rPr lang="ru-RU" sz="3300" dirty="0" smtClean="0"/>
              <a:t>Взносы платите ежемесячно. </a:t>
            </a:r>
            <a:r>
              <a:rPr lang="ru-RU" sz="3300" dirty="0" smtClean="0">
                <a:hlinkClick r:id="rId2"/>
              </a:rPr>
              <a:t>Срок уплаты для всех взносов один - </a:t>
            </a:r>
            <a:r>
              <a:rPr lang="ru-RU" sz="3300" dirty="0" smtClean="0"/>
              <a:t>не позднее 28-го числа следующего календарного месяца.</a:t>
            </a: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Порядок выплаты заработной платы</a:t>
            </a:r>
            <a:endParaRPr lang="ru-RU" sz="3200" dirty="0"/>
          </a:p>
        </p:txBody>
      </p:sp>
      <p:sp>
        <p:nvSpPr>
          <p:cNvPr id="3" name="Содержимое 2"/>
          <p:cNvSpPr>
            <a:spLocks noGrp="1"/>
          </p:cNvSpPr>
          <p:nvPr>
            <p:ph idx="1"/>
          </p:nvPr>
        </p:nvSpPr>
        <p:spPr/>
        <p:txBody>
          <a:bodyPr>
            <a:normAutofit fontScale="62500" lnSpcReduction="20000"/>
          </a:bodyPr>
          <a:lstStyle/>
          <a:p>
            <a:pPr algn="just">
              <a:buNone/>
            </a:pPr>
            <a:r>
              <a:rPr lang="ru-RU" sz="2800" dirty="0" smtClean="0"/>
              <a:t>Для расчета и выплаты заработной платы работникам организации применяется:</a:t>
            </a:r>
            <a:endParaRPr lang="ru-RU" sz="4000" dirty="0" smtClean="0"/>
          </a:p>
          <a:p>
            <a:pPr lvl="0" algn="just">
              <a:buNone/>
            </a:pPr>
            <a:r>
              <a:rPr lang="ru-RU" sz="2800" b="1" dirty="0" smtClean="0"/>
              <a:t>Расчетно-платежная ведомость</a:t>
            </a:r>
            <a:r>
              <a:rPr lang="ru-RU" sz="2800" dirty="0" smtClean="0"/>
              <a:t>,  составляется в одном экземпляре в бухгалтерии. Начисление заработной платы производится на основании данных первичных документов (приказов о приеме на работу, перемещению, совместительству, на предоставление отпусков и командировок и </a:t>
            </a:r>
            <a:r>
              <a:rPr lang="ru-RU" sz="2800" u="sng" dirty="0" smtClean="0"/>
              <a:t>фактически </a:t>
            </a:r>
            <a:r>
              <a:rPr lang="ru-RU" sz="2800" dirty="0" smtClean="0"/>
              <a:t>отработанного времени.</a:t>
            </a:r>
            <a:endParaRPr lang="ru-RU" sz="4000" dirty="0" smtClean="0"/>
          </a:p>
          <a:p>
            <a:pPr lvl="0" algn="just">
              <a:buNone/>
            </a:pPr>
            <a:r>
              <a:rPr lang="ru-RU" sz="2800" dirty="0" smtClean="0"/>
              <a:t> На титульном листе расчетно-платежной ведомости указывается общая сумма, подлежащая выплате. Разрешение на выплату заработной платы подписывается руководителем организации. В конце ведомости указываются суммы выплаченной и депонированной заработной платы.</a:t>
            </a:r>
            <a:endParaRPr lang="ru-RU" sz="4000" dirty="0" smtClean="0"/>
          </a:p>
          <a:p>
            <a:pPr algn="just">
              <a:buNone/>
            </a:pPr>
            <a:r>
              <a:rPr lang="ru-RU" sz="2800" dirty="0" smtClean="0"/>
              <a:t>Заработная плата выплачивается работнику, в месте выполнения им работы либо перечисляется на указанный работником счет в банке (условия выплаты определяются  коллективным договором или трудовым договором).    </a:t>
            </a:r>
            <a:r>
              <a:rPr lang="ru-RU" sz="2800" u="sng" dirty="0" smtClean="0"/>
              <a:t>Согласно ТК РФ з</a:t>
            </a:r>
            <a:r>
              <a:rPr lang="ru-RU" u="sng" dirty="0" smtClean="0"/>
              <a:t>аработная плата</a:t>
            </a:r>
            <a:r>
              <a:rPr lang="ru-RU" dirty="0" smtClean="0"/>
              <a:t> выплачивается не реже чем </a:t>
            </a:r>
            <a:r>
              <a:rPr lang="ru-RU" u="sng" dirty="0" smtClean="0"/>
              <a:t>каждые полмесяца</a:t>
            </a:r>
            <a:r>
              <a:rPr lang="ru-RU" dirty="0" smtClean="0"/>
              <a:t>. </a:t>
            </a:r>
            <a:endParaRPr lang="ru-RU" sz="3600" dirty="0" smtClean="0"/>
          </a:p>
          <a:p>
            <a:pPr algn="just">
              <a:buNone/>
            </a:pPr>
            <a:r>
              <a:rPr lang="ru-RU" sz="2800" u="sng" dirty="0" smtClean="0"/>
              <a:t>Отпускные</a:t>
            </a:r>
            <a:r>
              <a:rPr lang="ru-RU" sz="2800" dirty="0" smtClean="0"/>
              <a:t> должны быть выплачены работнику не позднее, чем </a:t>
            </a:r>
            <a:r>
              <a:rPr lang="ru-RU" sz="2800" u="sng" dirty="0" smtClean="0"/>
              <a:t>за три дня</a:t>
            </a:r>
            <a:r>
              <a:rPr lang="ru-RU" sz="2800" dirty="0" smtClean="0"/>
              <a:t> до начала отпуска.</a:t>
            </a: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smtClean="0"/>
              <a:t>Синтетический учет ЗП</a:t>
            </a:r>
            <a:endParaRPr lang="ru-RU" sz="2800" dirty="0"/>
          </a:p>
        </p:txBody>
      </p:sp>
      <p:sp>
        <p:nvSpPr>
          <p:cNvPr id="3" name="Содержимое 2"/>
          <p:cNvSpPr>
            <a:spLocks noGrp="1"/>
          </p:cNvSpPr>
          <p:nvPr>
            <p:ph idx="1"/>
          </p:nvPr>
        </p:nvSpPr>
        <p:spPr/>
        <p:txBody>
          <a:bodyPr>
            <a:normAutofit fontScale="55000" lnSpcReduction="20000"/>
          </a:bodyPr>
          <a:lstStyle/>
          <a:p>
            <a:pPr algn="just">
              <a:buNone/>
            </a:pPr>
            <a:r>
              <a:rPr lang="ru-RU" b="1" u="sng" dirty="0" smtClean="0"/>
              <a:t>Счет 70 « Расчеты с персоналом по оплате труда»</a:t>
            </a:r>
            <a:r>
              <a:rPr lang="ru-RU" u="sng" dirty="0" smtClean="0"/>
              <a:t>  </a:t>
            </a:r>
            <a:r>
              <a:rPr lang="ru-RU" dirty="0" smtClean="0"/>
              <a:t>предназначен для обобщения информации о расчетах с работниками по оплате труда ( все виды оплаты в денежной и натуральной форме различные премии  пособия и другие выплаты социального характера по акциям и другим ценным бумагам). Счет 70 – </a:t>
            </a:r>
            <a:r>
              <a:rPr lang="ru-RU" b="1" dirty="0" smtClean="0"/>
              <a:t>пассивный</a:t>
            </a:r>
            <a:r>
              <a:rPr lang="ru-RU" dirty="0" smtClean="0"/>
              <a:t>, поэтому:</a:t>
            </a:r>
          </a:p>
          <a:p>
            <a:pPr algn="just">
              <a:buNone/>
            </a:pPr>
            <a:r>
              <a:rPr lang="ru-RU" dirty="0" smtClean="0"/>
              <a:t> </a:t>
            </a:r>
            <a:r>
              <a:rPr lang="ru-RU" u="sng" dirty="0" smtClean="0"/>
              <a:t>по Кредиту</a:t>
            </a:r>
            <a:r>
              <a:rPr lang="ru-RU" dirty="0" smtClean="0"/>
              <a:t>  </a:t>
            </a:r>
            <a:r>
              <a:rPr lang="ru-RU" dirty="0" err="1" smtClean="0"/>
              <a:t>сч</a:t>
            </a:r>
            <a:r>
              <a:rPr lang="ru-RU" dirty="0" smtClean="0"/>
              <a:t>. 70 отражаются все </a:t>
            </a:r>
            <a:r>
              <a:rPr lang="ru-RU" u="sng" dirty="0" smtClean="0"/>
              <a:t>начисленные суммы оплаты труда</a:t>
            </a:r>
            <a:r>
              <a:rPr lang="ru-RU" dirty="0" smtClean="0"/>
              <a:t> в т.ч.</a:t>
            </a:r>
          </a:p>
          <a:p>
            <a:pPr lvl="0" algn="just">
              <a:buNone/>
            </a:pPr>
            <a:r>
              <a:rPr lang="ru-RU" dirty="0" smtClean="0"/>
              <a:t>Начисленная оплата труда работникам -  в корреспонденции со счетом 44 « Расходы на продажу»</a:t>
            </a:r>
          </a:p>
          <a:p>
            <a:pPr algn="just">
              <a:buNone/>
            </a:pPr>
            <a:r>
              <a:rPr lang="ru-RU" b="1" dirty="0" smtClean="0"/>
              <a:t>            Д сч.44;    К сч.70</a:t>
            </a:r>
            <a:endParaRPr lang="ru-RU" dirty="0" smtClean="0"/>
          </a:p>
          <a:p>
            <a:pPr lvl="0" algn="just">
              <a:buNone/>
            </a:pPr>
            <a:r>
              <a:rPr lang="ru-RU" dirty="0" smtClean="0"/>
              <a:t>Начисленных пособий по временной нетрудоспособности в корреспонденции со </a:t>
            </a:r>
            <a:r>
              <a:rPr lang="ru-RU" dirty="0" err="1" smtClean="0"/>
              <a:t>сч</a:t>
            </a:r>
            <a:r>
              <a:rPr lang="ru-RU" dirty="0" smtClean="0"/>
              <a:t>. 69 «Расчеты по соцстрахованию и обеспечению»    </a:t>
            </a:r>
          </a:p>
          <a:p>
            <a:pPr lvl="0" algn="just">
              <a:buNone/>
            </a:pPr>
            <a:r>
              <a:rPr lang="ru-RU" b="1" dirty="0" smtClean="0"/>
              <a:t>           Д сч.69 ; Ксч.70.</a:t>
            </a:r>
            <a:endParaRPr lang="ru-RU" dirty="0" smtClean="0"/>
          </a:p>
          <a:p>
            <a:pPr algn="just">
              <a:buNone/>
            </a:pPr>
            <a:endParaRPr lang="ru-RU" u="sng" dirty="0" smtClean="0"/>
          </a:p>
          <a:p>
            <a:pPr algn="just">
              <a:buNone/>
            </a:pPr>
            <a:r>
              <a:rPr lang="ru-RU" u="sng" dirty="0" smtClean="0"/>
              <a:t>По Дебету</a:t>
            </a:r>
            <a:r>
              <a:rPr lang="ru-RU" dirty="0" smtClean="0"/>
              <a:t> </a:t>
            </a:r>
            <a:r>
              <a:rPr lang="ru-RU" dirty="0" err="1" smtClean="0"/>
              <a:t>сч</a:t>
            </a:r>
            <a:r>
              <a:rPr lang="ru-RU" dirty="0" smtClean="0"/>
              <a:t>. 70 отражаются все суммы </a:t>
            </a:r>
            <a:r>
              <a:rPr lang="ru-RU" u="sng" dirty="0" smtClean="0"/>
              <a:t>выплат и удержаний</a:t>
            </a:r>
            <a:r>
              <a:rPr lang="ru-RU" dirty="0" smtClean="0"/>
              <a:t> из начисленных доходов в пользу физических лиц :</a:t>
            </a:r>
          </a:p>
          <a:p>
            <a:pPr lvl="0" algn="just">
              <a:buNone/>
            </a:pPr>
            <a:r>
              <a:rPr lang="ru-RU" dirty="0" smtClean="0"/>
              <a:t>Выплаченная  сумма ЗП, премий, пособий</a:t>
            </a:r>
          </a:p>
          <a:p>
            <a:pPr algn="just">
              <a:buNone/>
            </a:pPr>
            <a:r>
              <a:rPr lang="ru-RU" b="1" u="sng" dirty="0" smtClean="0"/>
              <a:t>Д сч.70; К сч.44</a:t>
            </a:r>
            <a:r>
              <a:rPr lang="ru-RU" b="1" dirty="0" smtClean="0"/>
              <a:t> </a:t>
            </a:r>
          </a:p>
          <a:p>
            <a:pPr algn="just">
              <a:buNone/>
            </a:pPr>
            <a:r>
              <a:rPr lang="ru-RU" b="1" u="sng" dirty="0" smtClean="0"/>
              <a:t>Д сч.70;  К сч.69</a:t>
            </a:r>
            <a:endParaRPr lang="ru-RU" dirty="0" smtClean="0"/>
          </a:p>
          <a:p>
            <a:pPr lvl="0" algn="just">
              <a:buNone/>
            </a:pPr>
            <a:endParaRPr lang="ru-RU" dirty="0" smtClean="0"/>
          </a:p>
          <a:p>
            <a:pPr lvl="0" algn="just">
              <a:buNone/>
            </a:pPr>
            <a:r>
              <a:rPr lang="ru-RU" dirty="0" smtClean="0"/>
              <a:t>Сумма </a:t>
            </a:r>
            <a:r>
              <a:rPr lang="ru-RU" smtClean="0"/>
              <a:t>начисленных налогов           </a:t>
            </a:r>
            <a:r>
              <a:rPr lang="ru-RU" b="1" u="sng" dirty="0" smtClean="0"/>
              <a:t>Д  сч.70 ; К сч.68.</a:t>
            </a:r>
            <a:endParaRPr lang="ru-RU" dirty="0" smtClean="0"/>
          </a:p>
          <a:p>
            <a:pPr lvl="0" algn="just">
              <a:buNone/>
            </a:pPr>
            <a:endParaRPr lang="ru-RU" dirty="0" smtClean="0"/>
          </a:p>
          <a:p>
            <a:pPr algn="just">
              <a:buNone/>
            </a:pPr>
            <a:r>
              <a:rPr lang="ru-RU" u="sng" dirty="0" smtClean="0"/>
              <a:t>Аналитический учет </a:t>
            </a:r>
            <a:r>
              <a:rPr lang="ru-RU" dirty="0" smtClean="0"/>
              <a:t>по 70 счету «Расчеты с персоналом по оплате труда»  ведется по </a:t>
            </a:r>
            <a:r>
              <a:rPr lang="ru-RU" b="1" u="sng" dirty="0" smtClean="0"/>
              <a:t>каждому работнику</a:t>
            </a:r>
            <a:r>
              <a:rPr lang="ru-RU" dirty="0" smtClean="0"/>
              <a:t> аптечной организации.</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564672"/>
          </a:xfrm>
        </p:spPr>
        <p:txBody>
          <a:bodyPr>
            <a:normAutofit/>
          </a:bodyPr>
          <a:lstStyle/>
          <a:p>
            <a:pPr algn="ctr"/>
            <a:r>
              <a:rPr lang="ru-RU" sz="3200" b="1" dirty="0" smtClean="0"/>
              <a:t>Синтетический учет ЗП</a:t>
            </a:r>
            <a:endParaRPr lang="ru-RU" sz="3200" dirty="0"/>
          </a:p>
        </p:txBody>
      </p:sp>
      <p:sp>
        <p:nvSpPr>
          <p:cNvPr id="3" name="Содержимое 2"/>
          <p:cNvSpPr>
            <a:spLocks noGrp="1"/>
          </p:cNvSpPr>
          <p:nvPr>
            <p:ph idx="1"/>
          </p:nvPr>
        </p:nvSpPr>
        <p:spPr>
          <a:xfrm>
            <a:off x="395536" y="1340768"/>
            <a:ext cx="8229600" cy="5328592"/>
          </a:xfrm>
        </p:spPr>
        <p:txBody>
          <a:bodyPr>
            <a:noAutofit/>
          </a:bodyPr>
          <a:lstStyle/>
          <a:p>
            <a:pPr algn="just">
              <a:buNone/>
            </a:pPr>
            <a:r>
              <a:rPr lang="ru-RU" sz="1400" b="1" u="sng" dirty="0" smtClean="0"/>
              <a:t>Счет 71 « Расчеты с подотчетными  лицами»  </a:t>
            </a:r>
          </a:p>
          <a:p>
            <a:pPr algn="just">
              <a:buNone/>
            </a:pPr>
            <a:r>
              <a:rPr lang="ru-RU" sz="1400" dirty="0" smtClean="0"/>
              <a:t>Счет активно-пассивный.</a:t>
            </a:r>
          </a:p>
          <a:p>
            <a:pPr lvl="0" algn="just">
              <a:buNone/>
            </a:pPr>
            <a:r>
              <a:rPr lang="ru-RU" sz="1400" u="sng" dirty="0" smtClean="0"/>
              <a:t>По дебету</a:t>
            </a:r>
            <a:r>
              <a:rPr lang="ru-RU" sz="1400" dirty="0" smtClean="0"/>
              <a:t> отражается учет выданных   под отчет денежных сумм на хозяйственные операции ( у аптеки возникает дебиторская задолженность, когда  хозяйственные – (денежные) средства временно переданы подотчетному лицу)– в корреспонденцией со счетом 50 « Касса».        </a:t>
            </a:r>
          </a:p>
          <a:p>
            <a:pPr lvl="0" algn="just">
              <a:buNone/>
            </a:pPr>
            <a:r>
              <a:rPr lang="ru-RU" sz="1400" b="1" u="sng" dirty="0" smtClean="0"/>
              <a:t>Д сч.71; К сч.50.</a:t>
            </a:r>
            <a:endParaRPr lang="ru-RU" sz="1400" dirty="0" smtClean="0"/>
          </a:p>
          <a:p>
            <a:pPr lvl="0" algn="just">
              <a:buNone/>
            </a:pPr>
            <a:r>
              <a:rPr lang="ru-RU" sz="1400" u="sng" dirty="0" smtClean="0"/>
              <a:t>По кредиту </a:t>
            </a:r>
            <a:r>
              <a:rPr lang="ru-RU" sz="1400" dirty="0" smtClean="0"/>
              <a:t>отражаются  </a:t>
            </a:r>
            <a:r>
              <a:rPr lang="ru-RU" sz="1400" u="sng" dirty="0" smtClean="0"/>
              <a:t>израсходованные</a:t>
            </a:r>
            <a:r>
              <a:rPr lang="ru-RU" sz="1400" dirty="0" smtClean="0"/>
              <a:t>  подотчетными лицами выданных им сумм денег (в корреспонденции со счетами, учитывающими </a:t>
            </a:r>
            <a:r>
              <a:rPr lang="ru-RU" sz="1400" dirty="0" err="1" smtClean="0"/>
              <a:t>хоз</a:t>
            </a:r>
            <a:r>
              <a:rPr lang="ru-RU" sz="1400" dirty="0" smtClean="0"/>
              <a:t>. средства организации) </a:t>
            </a:r>
          </a:p>
          <a:p>
            <a:pPr algn="just">
              <a:buNone/>
            </a:pPr>
            <a:r>
              <a:rPr lang="ru-RU" sz="1400" b="1" dirty="0" smtClean="0"/>
              <a:t>                  </a:t>
            </a:r>
            <a:r>
              <a:rPr lang="ru-RU" sz="1400" b="1" u="sng" dirty="0" smtClean="0"/>
              <a:t>Д сч.41; К сч.71</a:t>
            </a:r>
            <a:r>
              <a:rPr lang="ru-RU" sz="1400" dirty="0" smtClean="0"/>
              <a:t> – закуплен товар;  </a:t>
            </a:r>
          </a:p>
          <a:p>
            <a:pPr algn="just">
              <a:buNone/>
            </a:pPr>
            <a:r>
              <a:rPr lang="ru-RU" sz="1400" dirty="0" smtClean="0"/>
              <a:t>                  </a:t>
            </a:r>
            <a:r>
              <a:rPr lang="ru-RU" sz="1400" b="1" u="sng" dirty="0" smtClean="0"/>
              <a:t>Д сч.10 ; К сч.71</a:t>
            </a:r>
            <a:r>
              <a:rPr lang="ru-RU" sz="1400" dirty="0" smtClean="0"/>
              <a:t> – закуплен материал, инвентарь, спецодежда и др.</a:t>
            </a:r>
          </a:p>
          <a:p>
            <a:pPr lvl="0" algn="just">
              <a:buNone/>
            </a:pPr>
            <a:r>
              <a:rPr lang="ru-RU" sz="1400" dirty="0" smtClean="0"/>
              <a:t>Подотчетные суммы, </a:t>
            </a:r>
            <a:r>
              <a:rPr lang="ru-RU" sz="1400" u="sng" dirty="0" smtClean="0"/>
              <a:t>не возвращенные работниками</a:t>
            </a:r>
            <a:r>
              <a:rPr lang="ru-RU" sz="1400" dirty="0" smtClean="0"/>
              <a:t> в установленные сроки (</a:t>
            </a:r>
            <a:r>
              <a:rPr lang="ru-RU" sz="1400" dirty="0" err="1" smtClean="0"/>
              <a:t>сроки</a:t>
            </a:r>
            <a:r>
              <a:rPr lang="ru-RU" sz="1400" dirty="0" smtClean="0"/>
              <a:t>  отражаются в Учетной политике аптеки) отражаются в корреспонденции со счетом 94 « Недостачи и потери от порчи ценностей»</a:t>
            </a:r>
          </a:p>
          <a:p>
            <a:pPr algn="just">
              <a:buNone/>
            </a:pPr>
            <a:r>
              <a:rPr lang="ru-RU" sz="1400" dirty="0" smtClean="0"/>
              <a:t>                  </a:t>
            </a:r>
            <a:r>
              <a:rPr lang="ru-RU" sz="1400" b="1" dirty="0" smtClean="0"/>
              <a:t>Д </a:t>
            </a:r>
            <a:r>
              <a:rPr lang="ru-RU" sz="1400" b="1" dirty="0" err="1" smtClean="0"/>
              <a:t>сч</a:t>
            </a:r>
            <a:r>
              <a:rPr lang="ru-RU" sz="1400" b="1" dirty="0" smtClean="0"/>
              <a:t>. 94;  К </a:t>
            </a:r>
            <a:r>
              <a:rPr lang="ru-RU" sz="1400" b="1" dirty="0" err="1" smtClean="0"/>
              <a:t>сч</a:t>
            </a:r>
            <a:r>
              <a:rPr lang="ru-RU" sz="1400" b="1" dirty="0" smtClean="0"/>
              <a:t>. 71.</a:t>
            </a:r>
            <a:endParaRPr lang="ru-RU" sz="1400" dirty="0" smtClean="0"/>
          </a:p>
          <a:p>
            <a:pPr algn="just">
              <a:buNone/>
            </a:pPr>
            <a:r>
              <a:rPr lang="ru-RU" sz="1400" b="1" dirty="0" smtClean="0"/>
              <a:t>  </a:t>
            </a:r>
            <a:r>
              <a:rPr lang="ru-RU" sz="1400" dirty="0" smtClean="0"/>
              <a:t>Далее эти </a:t>
            </a:r>
            <a:r>
              <a:rPr lang="ru-RU" sz="1400" u="sng" dirty="0" smtClean="0"/>
              <a:t>вовремя не возвращенные</a:t>
            </a:r>
            <a:r>
              <a:rPr lang="ru-RU" sz="1400" dirty="0" smtClean="0"/>
              <a:t> суммы списываются в зависимости от возникших обстоятельств:</a:t>
            </a:r>
          </a:p>
          <a:p>
            <a:pPr lvl="0" algn="just">
              <a:buNone/>
            </a:pPr>
            <a:r>
              <a:rPr lang="ru-RU" sz="1400" dirty="0" smtClean="0"/>
              <a:t>Если они могут быть  удержаны из заработной платы работника ( подотчетного лица) </a:t>
            </a:r>
          </a:p>
          <a:p>
            <a:pPr algn="just">
              <a:buNone/>
            </a:pPr>
            <a:r>
              <a:rPr lang="ru-RU" sz="1400" b="1" dirty="0" smtClean="0"/>
              <a:t>             Д  </a:t>
            </a:r>
            <a:r>
              <a:rPr lang="ru-RU" sz="1400" b="1" dirty="0" err="1" smtClean="0"/>
              <a:t>сч</a:t>
            </a:r>
            <a:r>
              <a:rPr lang="ru-RU" sz="1400" b="1" dirty="0" smtClean="0"/>
              <a:t>. 70  </a:t>
            </a:r>
            <a:r>
              <a:rPr lang="ru-RU" sz="1400" dirty="0" smtClean="0"/>
              <a:t>Расчеты с персоналом по оплате труда»  </a:t>
            </a:r>
          </a:p>
          <a:p>
            <a:pPr algn="just">
              <a:buNone/>
            </a:pPr>
            <a:r>
              <a:rPr lang="ru-RU" sz="1400" b="1" dirty="0" smtClean="0"/>
              <a:t>             К </a:t>
            </a:r>
            <a:r>
              <a:rPr lang="ru-RU" sz="1400" b="1" dirty="0" err="1" smtClean="0"/>
              <a:t>сч</a:t>
            </a:r>
            <a:r>
              <a:rPr lang="ru-RU" sz="1400" b="1" dirty="0" smtClean="0"/>
              <a:t>. 94</a:t>
            </a:r>
            <a:r>
              <a:rPr lang="ru-RU" sz="1400" dirty="0" smtClean="0"/>
              <a:t> « Недостачи и потери от порчи ценностей»</a:t>
            </a:r>
          </a:p>
          <a:p>
            <a:pPr algn="just">
              <a:buNone/>
            </a:pPr>
            <a:r>
              <a:rPr lang="ru-RU" sz="1400" dirty="0" smtClean="0"/>
              <a:t>Аналитический учет по счету </a:t>
            </a:r>
            <a:r>
              <a:rPr lang="ru-RU" sz="1400" b="1" dirty="0" smtClean="0"/>
              <a:t>71</a:t>
            </a:r>
            <a:r>
              <a:rPr lang="ru-RU" sz="1400" dirty="0" smtClean="0"/>
              <a:t>  </a:t>
            </a:r>
            <a:r>
              <a:rPr lang="ru-RU" sz="1400" b="1" u="sng" dirty="0" smtClean="0"/>
              <a:t>«Расчеты с подотчетными лицами»  </a:t>
            </a:r>
            <a:r>
              <a:rPr lang="ru-RU" sz="1400" dirty="0" smtClean="0"/>
              <a:t>ведется по </a:t>
            </a:r>
            <a:r>
              <a:rPr lang="ru-RU" sz="1400" b="1" u="sng" dirty="0" smtClean="0"/>
              <a:t>каждой сумме</a:t>
            </a:r>
            <a:r>
              <a:rPr lang="ru-RU" sz="1400" dirty="0" smtClean="0"/>
              <a:t>, выданной под отчет.</a:t>
            </a:r>
            <a:endParaRPr lang="ru-RU"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Задачами учета расчетов с персоналом по оплате труда являются:</a:t>
            </a:r>
            <a:endParaRPr lang="ru-RU" sz="3200" b="1" dirty="0"/>
          </a:p>
        </p:txBody>
      </p:sp>
      <p:sp>
        <p:nvSpPr>
          <p:cNvPr id="3" name="Содержимое 2"/>
          <p:cNvSpPr>
            <a:spLocks noGrp="1"/>
          </p:cNvSpPr>
          <p:nvPr>
            <p:ph idx="1"/>
          </p:nvPr>
        </p:nvSpPr>
        <p:spPr/>
        <p:txBody>
          <a:bodyPr>
            <a:normAutofit/>
          </a:bodyPr>
          <a:lstStyle/>
          <a:p>
            <a:pPr>
              <a:buNone/>
            </a:pPr>
            <a:r>
              <a:rPr lang="ru-RU" dirty="0" smtClean="0"/>
              <a:t>•    контроль  за использованием рабочего времени;</a:t>
            </a:r>
          </a:p>
          <a:p>
            <a:pPr>
              <a:buNone/>
            </a:pPr>
            <a:r>
              <a:rPr lang="ru-RU" dirty="0" smtClean="0"/>
              <a:t>•   соблюдение штатного расписания (организационно - распорядительный документ, в котором закрепляется должностной и численный состав организации, а также фонд оплаты труда);</a:t>
            </a:r>
          </a:p>
          <a:p>
            <a:pPr>
              <a:buNone/>
            </a:pPr>
            <a:r>
              <a:rPr lang="ru-RU" dirty="0" smtClean="0"/>
              <a:t>•    контроль за правильным отражением расчетов с работниками, а также по налоговым и страховым платежам;</a:t>
            </a:r>
          </a:p>
          <a:p>
            <a:pPr>
              <a:buNone/>
            </a:pPr>
            <a:r>
              <a:rPr lang="ru-RU" dirty="0" smtClean="0"/>
              <a:t>•    контроль за правильным использованием фонда оплаты труда.</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Для учета принятых на работу лиц оформляется:</a:t>
            </a:r>
            <a:endParaRPr lang="ru-RU" sz="3200" b="1" dirty="0"/>
          </a:p>
        </p:txBody>
      </p:sp>
      <p:sp>
        <p:nvSpPr>
          <p:cNvPr id="3" name="Содержимое 2"/>
          <p:cNvSpPr>
            <a:spLocks noGrp="1"/>
          </p:cNvSpPr>
          <p:nvPr>
            <p:ph idx="1"/>
          </p:nvPr>
        </p:nvSpPr>
        <p:spPr/>
        <p:txBody>
          <a:bodyPr>
            <a:normAutofit/>
          </a:bodyPr>
          <a:lstStyle/>
          <a:p>
            <a:pPr lvl="0" algn="just"/>
            <a:r>
              <a:rPr lang="ru-RU" u="sng" dirty="0" smtClean="0"/>
              <a:t>приказ</a:t>
            </a:r>
            <a:r>
              <a:rPr lang="ru-RU" dirty="0" smtClean="0"/>
              <a:t> о приеме на работу (издается на основании и в соответствии с </a:t>
            </a:r>
            <a:r>
              <a:rPr lang="ru-RU" u="sng" dirty="0" smtClean="0"/>
              <a:t>трудовым договором</a:t>
            </a:r>
            <a:r>
              <a:rPr lang="ru-RU" dirty="0" smtClean="0"/>
              <a:t>, объявляется работнику под подпись в трехдневный срок).</a:t>
            </a:r>
          </a:p>
          <a:p>
            <a:pPr lvl="0" algn="just"/>
            <a:r>
              <a:rPr lang="ru-RU" dirty="0" smtClean="0"/>
              <a:t>На основании приказа в </a:t>
            </a:r>
            <a:r>
              <a:rPr lang="ru-RU" u="sng" dirty="0" smtClean="0"/>
              <a:t>трудовую книжку </a:t>
            </a:r>
            <a:r>
              <a:rPr lang="ru-RU" dirty="0" smtClean="0"/>
              <a:t>работника вносится запись о приеме на работу.</a:t>
            </a:r>
          </a:p>
          <a:p>
            <a:pPr algn="just"/>
            <a:r>
              <a:rPr lang="ru-RU" dirty="0" smtClean="0"/>
              <a:t> Заполняется </a:t>
            </a:r>
            <a:r>
              <a:rPr lang="ru-RU" u="sng" dirty="0" smtClean="0"/>
              <a:t>личная карточка </a:t>
            </a:r>
            <a:r>
              <a:rPr lang="ru-RU" dirty="0" smtClean="0"/>
              <a:t>(форма № Т-2)</a:t>
            </a:r>
          </a:p>
          <a:p>
            <a:pPr algn="just"/>
            <a:r>
              <a:rPr lang="ru-RU" dirty="0" smtClean="0"/>
              <a:t>В бухгалтерии открывается </a:t>
            </a:r>
            <a:r>
              <a:rPr lang="ru-RU" u="sng" dirty="0" smtClean="0"/>
              <a:t>лицевой счет</a:t>
            </a:r>
            <a:r>
              <a:rPr lang="ru-RU" dirty="0" smtClean="0"/>
              <a:t> работника для расчетов по заработной плате.</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b="1" dirty="0" smtClean="0"/>
              <a:t>Глава 7. КОЛЛЕКТИВНЫЕ ДОГОВОРЫ И СОГЛАШЕНИЯ</a:t>
            </a:r>
            <a:r>
              <a:rPr lang="ru-RU" sz="2800" dirty="0" smtClean="0"/>
              <a:t/>
            </a:r>
            <a:br>
              <a:rPr lang="ru-RU" sz="2800" dirty="0" smtClean="0"/>
            </a:br>
            <a:r>
              <a:rPr lang="ru-RU" sz="2800" b="1" dirty="0" smtClean="0"/>
              <a:t>Статья 40. Коллективный договор</a:t>
            </a:r>
            <a:endParaRPr lang="ru-RU" sz="2800" dirty="0"/>
          </a:p>
        </p:txBody>
      </p:sp>
      <p:sp>
        <p:nvSpPr>
          <p:cNvPr id="3" name="Содержимое 2"/>
          <p:cNvSpPr>
            <a:spLocks noGrp="1"/>
          </p:cNvSpPr>
          <p:nvPr>
            <p:ph idx="1"/>
          </p:nvPr>
        </p:nvSpPr>
        <p:spPr/>
        <p:txBody>
          <a:bodyPr>
            <a:normAutofit fontScale="92500" lnSpcReduction="20000"/>
          </a:bodyPr>
          <a:lstStyle/>
          <a:p>
            <a:pPr algn="just">
              <a:buNone/>
            </a:pPr>
            <a:r>
              <a:rPr lang="ru-RU" dirty="0" smtClean="0"/>
              <a:t>Коллективный договор - правовой акт, регулирующий социально-трудовые отношения в организации или у индивидуального предпринимателя и заключаемый работниками и работодателем в лице их представителей.</a:t>
            </a:r>
          </a:p>
          <a:p>
            <a:pPr algn="just">
              <a:buNone/>
            </a:pPr>
            <a:r>
              <a:rPr lang="ru-RU" dirty="0" smtClean="0"/>
              <a:t>Содержание и структура коллективного договора определяются сторонами.</a:t>
            </a:r>
          </a:p>
          <a:p>
            <a:pPr algn="just">
              <a:buNone/>
            </a:pPr>
            <a:r>
              <a:rPr lang="ru-RU" dirty="0" smtClean="0"/>
              <a:t>Коллективный договор заключается на срок не более трех лет и вступает в силу со дня подписания его сторонами либо со дня, установленного коллективным договором.</a:t>
            </a:r>
          </a:p>
          <a:p>
            <a:pPr algn="just">
              <a:buNone/>
            </a:pPr>
            <a:r>
              <a:rPr lang="ru-RU" dirty="0" smtClean="0"/>
              <a:t>Стороны имеют право продлевать действие коллективного договора на срок не более трех лет.</a:t>
            </a:r>
          </a:p>
          <a:p>
            <a:pPr>
              <a:buNone/>
            </a:pP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b="1" dirty="0" smtClean="0"/>
              <a:t>В коллективный договор могут включаться обязательства работников и работодателя по следующим вопросам:</a:t>
            </a:r>
            <a:endParaRPr lang="ru-RU" sz="2800" b="1" dirty="0"/>
          </a:p>
        </p:txBody>
      </p:sp>
      <p:sp>
        <p:nvSpPr>
          <p:cNvPr id="3" name="Содержимое 2"/>
          <p:cNvSpPr>
            <a:spLocks noGrp="1"/>
          </p:cNvSpPr>
          <p:nvPr>
            <p:ph idx="1"/>
          </p:nvPr>
        </p:nvSpPr>
        <p:spPr/>
        <p:txBody>
          <a:bodyPr>
            <a:normAutofit fontScale="55000" lnSpcReduction="20000"/>
          </a:bodyPr>
          <a:lstStyle/>
          <a:p>
            <a:r>
              <a:rPr lang="ru-RU" dirty="0" smtClean="0"/>
              <a:t>формы, системы и размеры оплаты труда;</a:t>
            </a:r>
          </a:p>
          <a:p>
            <a:r>
              <a:rPr lang="ru-RU" dirty="0" smtClean="0"/>
              <a:t>выплата пособий, компенсаций;</a:t>
            </a:r>
          </a:p>
          <a:p>
            <a:r>
              <a:rPr lang="ru-RU" dirty="0" smtClean="0"/>
              <a:t>механизм регулирования оплаты труда с учетом роста цен, уровня инфляции, выполнения показателей, определенных коллективным договором;</a:t>
            </a:r>
          </a:p>
          <a:p>
            <a:r>
              <a:rPr lang="ru-RU" dirty="0" smtClean="0"/>
              <a:t>занятость, переобучение, условия высвобождения работников;</a:t>
            </a:r>
          </a:p>
          <a:p>
            <a:r>
              <a:rPr lang="ru-RU" dirty="0" smtClean="0"/>
              <a:t>рабочее время и время отдыха, включая вопросы предоставления и продолжительности отпусков;</a:t>
            </a:r>
          </a:p>
          <a:p>
            <a:r>
              <a:rPr lang="ru-RU" dirty="0" smtClean="0"/>
              <a:t>улучшение условий и охраны труда работников, в том числе женщин и молодежи;</a:t>
            </a:r>
          </a:p>
          <a:p>
            <a:r>
              <a:rPr lang="ru-RU" dirty="0" smtClean="0"/>
              <a:t>соблюдение интересов работников при приватизации государственного и муниципального имущества;</a:t>
            </a:r>
          </a:p>
          <a:p>
            <a:r>
              <a:rPr lang="ru-RU" dirty="0" smtClean="0"/>
              <a:t>экологическая безопасность и охрана здоровья работников на производстве;</a:t>
            </a:r>
          </a:p>
          <a:p>
            <a:r>
              <a:rPr lang="ru-RU" dirty="0" smtClean="0"/>
              <a:t>гарантии и льготы работникам, совмещающим работу с обучением;</a:t>
            </a:r>
          </a:p>
          <a:p>
            <a:r>
              <a:rPr lang="ru-RU" dirty="0" smtClean="0"/>
              <a:t>оздоровление и отдых работников и членов их семей;</a:t>
            </a:r>
          </a:p>
          <a:p>
            <a:r>
              <a:rPr lang="ru-RU" dirty="0" smtClean="0"/>
              <a:t>частичная или полная оплата питания работников;</a:t>
            </a:r>
          </a:p>
          <a:p>
            <a:r>
              <a:rPr lang="ru-RU" dirty="0" smtClean="0"/>
              <a:t>контроль за выполнением коллективного договора, порядок внесения в него изменений и дополнений, ответственность сторон, обеспечение нормальных условий деятельности представителей работников, порядок информирования работников о выполнении коллективного договора;</a:t>
            </a:r>
          </a:p>
          <a:p>
            <a:r>
              <a:rPr lang="ru-RU" dirty="0" smtClean="0"/>
              <a:t>отказ от забастовок при выполнении соответствующих условий коллективного договора</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b="1" dirty="0" smtClean="0"/>
              <a:t>Глава 10. ОБЩИЕ ПОЛОЖЕНИЯ</a:t>
            </a:r>
            <a:r>
              <a:rPr lang="ru-RU" sz="2800" dirty="0" smtClean="0"/>
              <a:t/>
            </a:r>
            <a:br>
              <a:rPr lang="ru-RU" sz="2800" dirty="0" smtClean="0"/>
            </a:br>
            <a:r>
              <a:rPr lang="ru-RU" sz="2800" b="1" dirty="0" smtClean="0"/>
              <a:t>Статья 56. Понятие трудового договора. Стороны трудового договора</a:t>
            </a:r>
            <a:endParaRPr lang="ru-RU" sz="2800" dirty="0"/>
          </a:p>
        </p:txBody>
      </p:sp>
      <p:sp>
        <p:nvSpPr>
          <p:cNvPr id="3" name="Содержимое 2"/>
          <p:cNvSpPr>
            <a:spLocks noGrp="1"/>
          </p:cNvSpPr>
          <p:nvPr>
            <p:ph idx="1"/>
          </p:nvPr>
        </p:nvSpPr>
        <p:spPr/>
        <p:txBody>
          <a:bodyPr>
            <a:normAutofit fontScale="77500" lnSpcReduction="20000"/>
          </a:bodyPr>
          <a:lstStyle/>
          <a:p>
            <a:endParaRPr lang="ru-RU" dirty="0" smtClean="0"/>
          </a:p>
          <a:p>
            <a:pPr algn="just">
              <a:buNone/>
            </a:pPr>
            <a:r>
              <a:rPr lang="ru-RU" b="1" dirty="0" smtClean="0"/>
              <a:t>Трудовой договор </a:t>
            </a:r>
            <a:r>
              <a:rPr lang="ru-RU" dirty="0" smtClean="0"/>
              <a:t>- соглашение между работодателем и работником, в соответствии с которым работодатель обязуется предоставить работнику работу по обусловленной трудовой функции, обеспечить условия труда, предусмотренные трудовым законодательством и иными нормативными правовыми актами, содержащими нормы трудового права, коллективным договором, соглашениями, локальными нормативными актами и данным соглашением, своевременно и в полном размере выплачивать работнику заработную плату, а работник обязуется лично выполнять определенную этим соглашением трудовую функцию в интересах, под управлением и контролем работодателя, соблюдать правила внутреннего трудового распорядка, действующие у данного работодателя.</a:t>
            </a:r>
          </a:p>
          <a:p>
            <a:pPr algn="just">
              <a:buNone/>
            </a:pPr>
            <a:endParaRPr lang="ru-RU" dirty="0" smtClean="0"/>
          </a:p>
          <a:p>
            <a:pPr algn="just">
              <a:buNone/>
            </a:pPr>
            <a:r>
              <a:rPr lang="ru-RU" dirty="0" smtClean="0"/>
              <a:t>Сторонами трудового договора являются </a:t>
            </a:r>
            <a:r>
              <a:rPr lang="ru-RU" b="1" dirty="0" smtClean="0"/>
              <a:t>работодатель и работник</a:t>
            </a:r>
            <a:r>
              <a:rPr lang="ru-RU" dirty="0" smtClean="0"/>
              <a:t>.</a:t>
            </a:r>
          </a:p>
          <a:p>
            <a:pPr>
              <a:buNone/>
            </a:pP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Содержание трудового договора</a:t>
            </a:r>
            <a:endParaRPr lang="ru-RU" dirty="0"/>
          </a:p>
        </p:txBody>
      </p:sp>
      <p:sp>
        <p:nvSpPr>
          <p:cNvPr id="3" name="Содержимое 2"/>
          <p:cNvSpPr>
            <a:spLocks noGrp="1"/>
          </p:cNvSpPr>
          <p:nvPr>
            <p:ph idx="1"/>
          </p:nvPr>
        </p:nvSpPr>
        <p:spPr/>
        <p:txBody>
          <a:bodyPr>
            <a:normAutofit fontScale="55000" lnSpcReduction="20000"/>
          </a:bodyPr>
          <a:lstStyle/>
          <a:p>
            <a:r>
              <a:rPr lang="ru-RU" dirty="0" smtClean="0"/>
              <a:t>фамилия, имя, отчество работника и наименование работодателя , заключивших трудовой договор;</a:t>
            </a:r>
          </a:p>
          <a:p>
            <a:r>
              <a:rPr lang="ru-RU" dirty="0" smtClean="0"/>
              <a:t>сведения о документах, удостоверяющих личность работника и работодателя - физического лица;</a:t>
            </a:r>
          </a:p>
          <a:p>
            <a:r>
              <a:rPr lang="ru-RU" dirty="0" smtClean="0"/>
              <a:t>идентификационный номер налогоплательщика (для работодателей);</a:t>
            </a:r>
          </a:p>
          <a:p>
            <a:r>
              <a:rPr lang="ru-RU" dirty="0" smtClean="0"/>
              <a:t>сведения о представителе работодателя, подписавшем трудовой договор, и основание, в силу которого он наделен соответствующими полномочиями;</a:t>
            </a:r>
          </a:p>
          <a:p>
            <a:r>
              <a:rPr lang="ru-RU" dirty="0" smtClean="0"/>
              <a:t>место и дата заключения трудового договора.</a:t>
            </a:r>
          </a:p>
          <a:p>
            <a:endParaRPr lang="ru-RU" dirty="0" smtClean="0"/>
          </a:p>
          <a:p>
            <a:r>
              <a:rPr lang="ru-RU" dirty="0" smtClean="0"/>
              <a:t>Обязательными для включения в трудовой договор являются следующие условия:</a:t>
            </a:r>
          </a:p>
          <a:p>
            <a:r>
              <a:rPr lang="ru-RU" dirty="0" smtClean="0"/>
              <a:t>место работы </a:t>
            </a:r>
          </a:p>
          <a:p>
            <a:r>
              <a:rPr lang="ru-RU" dirty="0" smtClean="0"/>
              <a:t>трудовая функция </a:t>
            </a:r>
          </a:p>
          <a:p>
            <a:r>
              <a:rPr lang="ru-RU" dirty="0" smtClean="0"/>
              <a:t>дата начала работы</a:t>
            </a:r>
          </a:p>
          <a:p>
            <a:r>
              <a:rPr lang="ru-RU" dirty="0" smtClean="0"/>
              <a:t>условия оплаты труда</a:t>
            </a:r>
          </a:p>
          <a:p>
            <a:r>
              <a:rPr lang="ru-RU" dirty="0" smtClean="0"/>
              <a:t>режим рабочего времени и времени отдыха</a:t>
            </a:r>
          </a:p>
          <a:p>
            <a:r>
              <a:rPr lang="ru-RU" dirty="0" smtClean="0"/>
              <a:t>гарантии и компенсации за работу с вредными и (или) опасными условиями труда</a:t>
            </a:r>
          </a:p>
          <a:p>
            <a:r>
              <a:rPr lang="ru-RU" dirty="0" smtClean="0"/>
              <a:t>условия, определяющие в необходимых случаях характер работы</a:t>
            </a:r>
          </a:p>
          <a:p>
            <a:r>
              <a:rPr lang="ru-RU" dirty="0" smtClean="0"/>
              <a:t>условия труда на рабочем месте;</a:t>
            </a:r>
          </a:p>
          <a:p>
            <a:r>
              <a:rPr lang="ru-RU" dirty="0" smtClean="0"/>
              <a:t>условие об обязательном социальном страховании работника;</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Статья 58. Срок трудового договора</a:t>
            </a:r>
            <a:endParaRPr lang="ru-RU" sz="3200" dirty="0"/>
          </a:p>
        </p:txBody>
      </p:sp>
      <p:sp>
        <p:nvSpPr>
          <p:cNvPr id="3" name="Содержимое 2"/>
          <p:cNvSpPr>
            <a:spLocks noGrp="1"/>
          </p:cNvSpPr>
          <p:nvPr>
            <p:ph idx="1"/>
          </p:nvPr>
        </p:nvSpPr>
        <p:spPr/>
        <p:txBody>
          <a:bodyPr>
            <a:normAutofit fontScale="92500" lnSpcReduction="20000"/>
          </a:bodyPr>
          <a:lstStyle/>
          <a:p>
            <a:pPr algn="just"/>
            <a:r>
              <a:rPr lang="ru-RU" dirty="0" smtClean="0"/>
              <a:t>Трудовые договоры могут заключаться:</a:t>
            </a:r>
          </a:p>
          <a:p>
            <a:pPr algn="just"/>
            <a:r>
              <a:rPr lang="ru-RU" dirty="0" smtClean="0"/>
              <a:t>1) на неопределенный срок;</a:t>
            </a:r>
          </a:p>
          <a:p>
            <a:pPr algn="just"/>
            <a:r>
              <a:rPr lang="ru-RU" dirty="0" smtClean="0"/>
              <a:t>2) на определенный срок не более пяти лет (срочный трудовой договор), если иной срок не установлен настоящим Кодексом и иными федеральными законами.</a:t>
            </a:r>
          </a:p>
          <a:p>
            <a:pPr algn="just"/>
            <a:r>
              <a:rPr lang="ru-RU" dirty="0" smtClean="0"/>
              <a:t>Срочный трудовой договор заключается, когда трудовые отношения не могут быть установлены на неопределенный срок с учетом характера предстоящей работы или условий ее выполнения</a:t>
            </a:r>
          </a:p>
          <a:p>
            <a:pPr algn="just"/>
            <a:r>
              <a:rPr lang="ru-RU" dirty="0" smtClean="0"/>
              <a:t>Если в трудовом договоре не оговорен срок его действия, то договор считается заключенным на неопределенный срок.</a:t>
            </a:r>
          </a:p>
          <a:p>
            <a:pPr>
              <a:buNone/>
            </a:pP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386</TotalTime>
  <Words>2671</Words>
  <Application>Microsoft Office PowerPoint</Application>
  <PresentationFormat>Экран (4:3)</PresentationFormat>
  <Paragraphs>204</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Поток</vt:lpstr>
      <vt:lpstr>Учет труда и заработной платы</vt:lpstr>
      <vt:lpstr>НД</vt:lpstr>
      <vt:lpstr>Задачами учета расчетов с персоналом по оплате труда являются:</vt:lpstr>
      <vt:lpstr>Для учета принятых на работу лиц оформляется:</vt:lpstr>
      <vt:lpstr>Глава 7. КОЛЛЕКТИВНЫЕ ДОГОВОРЫ И СОГЛАШЕНИЯ Статья 40. Коллективный договор</vt:lpstr>
      <vt:lpstr>В коллективный договор могут включаться обязательства работников и работодателя по следующим вопросам:</vt:lpstr>
      <vt:lpstr>Глава 10. ОБЩИЕ ПОЛОЖЕНИЯ Статья 56. Понятие трудового договора. Стороны трудового договора</vt:lpstr>
      <vt:lpstr>Содержание трудового договора</vt:lpstr>
      <vt:lpstr>Статья 58. Срок трудового договора</vt:lpstr>
      <vt:lpstr>Различают виды заработной платы:</vt:lpstr>
      <vt:lpstr>Основные формы оплаты</vt:lpstr>
      <vt:lpstr>Выплата заработной платы</vt:lpstr>
      <vt:lpstr>Виды доплат к должностному окладу</vt:lpstr>
      <vt:lpstr>Стимулирующие  надбавки</vt:lpstr>
      <vt:lpstr>Учет рабочего времени сотрудников организации</vt:lpstr>
      <vt:lpstr>Начисление отпускных</vt:lpstr>
      <vt:lpstr>Алгоритм расчета пособия по временной нетрудоспособности:</vt:lpstr>
      <vt:lpstr>Виды удержаний из заработной платы</vt:lpstr>
      <vt:lpstr>Налог на доходы физических лиц  (НДФЛ)</vt:lpstr>
      <vt:lpstr>Стандартный налоговый вычет</vt:lpstr>
      <vt:lpstr>НК РФ Глава 34.  Страховые взносы</vt:lpstr>
      <vt:lpstr>Страховые взносы</vt:lpstr>
      <vt:lpstr>Порядок выплаты заработной платы</vt:lpstr>
      <vt:lpstr>Синтетический учет ЗП</vt:lpstr>
      <vt:lpstr>Синтетический учет ЗП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Панда</cp:lastModifiedBy>
  <cp:revision>110</cp:revision>
  <dcterms:created xsi:type="dcterms:W3CDTF">2021-03-15T06:33:43Z</dcterms:created>
  <dcterms:modified xsi:type="dcterms:W3CDTF">2023-03-31T07:46:41Z</dcterms:modified>
</cp:coreProperties>
</file>