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70" r:id="rId9"/>
    <p:sldId id="264" r:id="rId10"/>
    <p:sldId id="265" r:id="rId11"/>
    <p:sldId id="266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FA5FA68ADFB0396727E3374650C4088FEF84C2D86CE5DDFDD95A92780E5DB4C13A80D5A8FFDE4EDF6C62A840FD8E6CB59E6E151BB4F730hD04I" TargetMode="External"/><Relationship Id="rId2" Type="http://schemas.openxmlformats.org/officeDocument/2006/relationships/hyperlink" Target="consultantplus://offline/ref=FA5FA68ADFB0396727E3374650C4088FEF84C2D86CE5DDFDD95A92780E5DB4C13A80D5A8FFDE4FDA6C62A840FD8E6CB59E6E151BB4F730hD04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consultantplus://offline/ref=FA5FA68ADFB0396727E3374650C4088FEF84C2D86CE5DDFDD95A92780E5DB4C13A80D5A8FFD941D96C62A840FD8E6CB59E6E151BB4F730hD04I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4E39343CC270CD204FB6A0FDA32C4E913038845F95EC86EB7E5D2F7B0A5AB85CAF652585F96B246F4A6A7DBC26E60579767E6AF19E02CcFb6H" TargetMode="External"/><Relationship Id="rId2" Type="http://schemas.openxmlformats.org/officeDocument/2006/relationships/hyperlink" Target="consultantplus://offline/ref=44E39343CC270CD204FB6A0FDA32C4E913038E41F956C86EB7E5D2F7B0A5AB85CAF65258589FB746F8F9A2CED3366F5C8079E5B205E22EF5c1b7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A0E5B986EA97609381EAFB7796BC1D399F0D8173D27A3CF251BA19B470A7F6EF3DEED3FECCA924E7E0BC1DFA421BE3DE39CCC619B8FB4567x3yDH" TargetMode="External"/><Relationship Id="rId5" Type="http://schemas.openxmlformats.org/officeDocument/2006/relationships/hyperlink" Target="consultantplus://offline/ref=B1D9321C4B88DE232866D0F56BB0F2640A8A3D0A537B2EF9484D14206758CD445761B630A3640CDD053076BC96DE36162C517CA45CC5089DmFk4H" TargetMode="External"/><Relationship Id="rId4" Type="http://schemas.openxmlformats.org/officeDocument/2006/relationships/hyperlink" Target="consultantplus://offline/ref=44E39343CC270CD204FB6A0FDA32C4E913018842F85AC86EB7E5D2F7B0A5AB85D8F60A545A96AA4EFCECF49F95c6b2H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Особенности налогообложения аптечных организаций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214818"/>
            <a:ext cx="7854696" cy="766318"/>
          </a:xfrm>
        </p:spPr>
        <p:txBody>
          <a:bodyPr>
            <a:normAutofit/>
          </a:bodyPr>
          <a:lstStyle/>
          <a:p>
            <a:r>
              <a:rPr lang="ru-RU" sz="1800" dirty="0" smtClean="0"/>
              <a:t>3 КУРС 6 СЕМЕСТР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57150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Глава 30. Налог на имущество организаций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2800" b="1" dirty="0" smtClean="0"/>
              <a:t>Налогоплательщики</a:t>
            </a:r>
            <a:r>
              <a:rPr lang="ru-RU" sz="2800" dirty="0" smtClean="0"/>
              <a:t> налога это российские организации, а также иностранные, организации, осуществляющие деятельность и имеющие в собственности недвижимое имущество на территории РФ.</a:t>
            </a:r>
          </a:p>
          <a:p>
            <a:pPr algn="just"/>
            <a:r>
              <a:rPr lang="ru-RU" sz="2800" b="1" dirty="0" smtClean="0"/>
              <a:t>Объектом налогообложения</a:t>
            </a:r>
            <a:r>
              <a:rPr lang="ru-RU" sz="2800" dirty="0" smtClean="0"/>
              <a:t> для российских организаций признается </a:t>
            </a:r>
            <a:r>
              <a:rPr lang="ru-RU" sz="2800" b="1" dirty="0" smtClean="0"/>
              <a:t>движимое и недвижимое имущество, </a:t>
            </a:r>
            <a:r>
              <a:rPr lang="ru-RU" sz="2800" dirty="0" smtClean="0"/>
              <a:t>учитываемое на балансе в качестве </a:t>
            </a:r>
            <a:r>
              <a:rPr lang="ru-RU" sz="2800" b="1" dirty="0" smtClean="0"/>
              <a:t>объектов основных средств </a:t>
            </a:r>
            <a:r>
              <a:rPr lang="ru-RU" sz="2800" dirty="0" smtClean="0"/>
              <a:t>в соответствии с порядком ведения бухгалтерского учета.</a:t>
            </a:r>
          </a:p>
          <a:p>
            <a:pPr algn="just"/>
            <a:r>
              <a:rPr lang="ru-RU" sz="2800" b="1" dirty="0" smtClean="0"/>
              <a:t>Налоговая база </a:t>
            </a:r>
            <a:r>
              <a:rPr lang="ru-RU" sz="2800" dirty="0" smtClean="0"/>
              <a:t>определяется налогоплательщиками </a:t>
            </a:r>
            <a:r>
              <a:rPr lang="ru-RU" sz="2800" u="sng" dirty="0" smtClean="0"/>
              <a:t>самостоятельно </a:t>
            </a:r>
            <a:r>
              <a:rPr lang="ru-RU" sz="2800" dirty="0" smtClean="0"/>
              <a:t>как среднегодовая остаточная стоимость имущества, признаваемого объектом налогообложения</a:t>
            </a:r>
            <a:r>
              <a:rPr lang="ru-RU" sz="2800" u="sng" dirty="0" smtClean="0"/>
              <a:t> </a:t>
            </a:r>
          </a:p>
          <a:p>
            <a:pPr algn="just"/>
            <a:r>
              <a:rPr lang="ru-RU" sz="2800" u="sng" dirty="0" smtClean="0"/>
              <a:t>Сумма налога</a:t>
            </a:r>
            <a:r>
              <a:rPr lang="ru-RU" sz="2800" dirty="0" smtClean="0"/>
              <a:t> исчисляется как произведение </a:t>
            </a:r>
            <a:r>
              <a:rPr lang="ru-RU" sz="2800" b="1" dirty="0" smtClean="0"/>
              <a:t>налоговой ставки </a:t>
            </a:r>
            <a:r>
              <a:rPr lang="ru-RU" sz="2800" dirty="0" smtClean="0"/>
              <a:t>2,2%  и среднегодовой  стоимости имущества</a:t>
            </a:r>
          </a:p>
          <a:p>
            <a:pPr algn="just"/>
            <a:r>
              <a:rPr lang="ru-RU" sz="2800" b="1" dirty="0" smtClean="0"/>
              <a:t>Налоговым периодом </a:t>
            </a:r>
            <a:r>
              <a:rPr lang="ru-RU" sz="2800" dirty="0" smtClean="0"/>
              <a:t>признается календарный год.</a:t>
            </a:r>
          </a:p>
          <a:p>
            <a:pPr algn="just"/>
            <a:r>
              <a:rPr lang="ru-RU" sz="2800" b="1" dirty="0" smtClean="0"/>
              <a:t>Отчетными периодами</a:t>
            </a:r>
            <a:r>
              <a:rPr lang="ru-RU" sz="2800" dirty="0" smtClean="0"/>
              <a:t> являются первый квартал, полугодие и девять месяцев календарного года.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Глава 34. Страховые </a:t>
            </a:r>
            <a:r>
              <a:rPr lang="ru-RU" sz="2800" b="1" dirty="0" smtClean="0"/>
              <a:t>взносы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715436" cy="5572164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b="1" dirty="0" smtClean="0"/>
              <a:t>Плательщики страховых </a:t>
            </a:r>
            <a:r>
              <a:rPr lang="ru-RU" b="1" dirty="0" smtClean="0"/>
              <a:t>взносов </a:t>
            </a:r>
            <a:r>
              <a:rPr lang="ru-RU" dirty="0" smtClean="0"/>
              <a:t> -  </a:t>
            </a:r>
            <a:r>
              <a:rPr lang="ru-RU" u="sng" dirty="0" smtClean="0"/>
              <a:t>работодатель </a:t>
            </a:r>
            <a:r>
              <a:rPr lang="ru-RU" u="sng" dirty="0" smtClean="0"/>
              <a:t>(</a:t>
            </a:r>
            <a:r>
              <a:rPr lang="ru-RU" dirty="0" smtClean="0"/>
              <a:t>сумма </a:t>
            </a:r>
            <a:r>
              <a:rPr lang="ru-RU" dirty="0" smtClean="0"/>
              <a:t>включается в ИО, на нее уменьшаются полученные доходы </a:t>
            </a:r>
            <a:r>
              <a:rPr lang="ru-RU" dirty="0" smtClean="0"/>
              <a:t>организации).</a:t>
            </a:r>
            <a:endParaRPr lang="ru-RU" dirty="0" smtClean="0"/>
          </a:p>
          <a:p>
            <a:pPr algn="just">
              <a:buNone/>
            </a:pPr>
            <a:r>
              <a:rPr lang="ru-RU" b="1" dirty="0" smtClean="0"/>
              <a:t>Объектом налогообложения </a:t>
            </a:r>
            <a:r>
              <a:rPr lang="ru-RU" dirty="0" smtClean="0"/>
              <a:t>являются </a:t>
            </a:r>
            <a:r>
              <a:rPr lang="ru-RU" u="sng" dirty="0" smtClean="0"/>
              <a:t>все доходы</a:t>
            </a:r>
            <a:r>
              <a:rPr lang="ru-RU" dirty="0" smtClean="0"/>
              <a:t>, начисленные работодателем работникам. Работодатель определяет налоговую базу отдельно по каждому работнику с начала налогового периода по истечении календарного месяца нарастающим итогом.</a:t>
            </a:r>
          </a:p>
          <a:p>
            <a:pPr algn="just">
              <a:buNone/>
            </a:pPr>
            <a:r>
              <a:rPr lang="ru-RU" b="1" dirty="0" smtClean="0"/>
              <a:t>Налоговая база </a:t>
            </a:r>
            <a:r>
              <a:rPr lang="ru-RU" sz="2400" dirty="0" smtClean="0">
                <a:hlinkClick r:id="rId2"/>
              </a:rPr>
              <a:t>определяется по истечении каждого календарного месяца как сумма выплат и иных вознаграждений</a:t>
            </a:r>
            <a:r>
              <a:rPr lang="ru-RU" sz="2400" dirty="0" smtClean="0">
                <a:hlinkClick r:id="rId3"/>
              </a:rPr>
              <a:t>, начисленных отдельно в отношении каждого физического лица с начала </a:t>
            </a:r>
            <a:r>
              <a:rPr lang="ru-RU" sz="2400" dirty="0" smtClean="0">
                <a:hlinkClick r:id="rId4"/>
              </a:rPr>
              <a:t>расчетного периода нарастающим итогом</a:t>
            </a:r>
            <a:r>
              <a:rPr lang="ru-RU" sz="2400" dirty="0" smtClean="0"/>
              <a:t>.</a:t>
            </a:r>
            <a:endParaRPr lang="ru-RU" dirty="0" smtClean="0"/>
          </a:p>
          <a:p>
            <a:pPr algn="just">
              <a:buNone/>
            </a:pPr>
            <a:r>
              <a:rPr lang="ru-RU" b="1" dirty="0" smtClean="0"/>
              <a:t>Расчетным периодом </a:t>
            </a:r>
            <a:r>
              <a:rPr lang="ru-RU" dirty="0" smtClean="0"/>
              <a:t>признается календарный год. </a:t>
            </a:r>
          </a:p>
          <a:p>
            <a:pPr algn="just">
              <a:buNone/>
            </a:pPr>
            <a:r>
              <a:rPr lang="ru-RU" b="1" dirty="0" smtClean="0"/>
              <a:t>Отчетные периоды</a:t>
            </a:r>
            <a:r>
              <a:rPr lang="ru-RU" dirty="0" smtClean="0"/>
              <a:t> по налогу:</a:t>
            </a:r>
          </a:p>
          <a:p>
            <a:pPr algn="just"/>
            <a:r>
              <a:rPr lang="ru-RU" dirty="0" smtClean="0"/>
              <a:t>первый квартал</a:t>
            </a:r>
          </a:p>
          <a:p>
            <a:pPr algn="just"/>
            <a:r>
              <a:rPr lang="ru-RU" dirty="0" smtClean="0"/>
              <a:t>шесть месяцев (полугодие)</a:t>
            </a:r>
          </a:p>
          <a:p>
            <a:pPr algn="just"/>
            <a:r>
              <a:rPr lang="ru-RU" dirty="0" smtClean="0"/>
              <a:t>девять месяцев календарного года.</a:t>
            </a:r>
          </a:p>
          <a:p>
            <a:pPr algn="just"/>
            <a:r>
              <a:rPr lang="ru-RU" dirty="0" smtClean="0"/>
              <a:t>календарный год</a:t>
            </a:r>
          </a:p>
          <a:p>
            <a:pPr algn="just">
              <a:buNone/>
            </a:pPr>
            <a:r>
              <a:rPr lang="ru-RU" b="1" dirty="0" smtClean="0"/>
              <a:t>Тариф </a:t>
            </a:r>
            <a:r>
              <a:rPr lang="ru-RU" b="1" dirty="0" smtClean="0"/>
              <a:t>страховых взносов </a:t>
            </a:r>
            <a:r>
              <a:rPr lang="ru-RU" dirty="0" smtClean="0"/>
              <a:t>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Начиная </a:t>
            </a:r>
            <a:r>
              <a:rPr lang="ru-RU" dirty="0" smtClean="0"/>
              <a:t>с 2023 года устанавливаются тарифы страховых взносов на обязательное пенсионное страхование (ОПС), на обязательное социальное страхование на случай временной нетрудоспособности и в связи с материнством (ОСС по </a:t>
            </a:r>
            <a:r>
              <a:rPr lang="ru-RU" dirty="0" err="1" smtClean="0"/>
              <a:t>ВНиМ</a:t>
            </a:r>
            <a:r>
              <a:rPr lang="ru-RU" dirty="0" smtClean="0"/>
              <a:t>), на обязательное медицинское страхование (ОМС ) в следующих единых размерах (</a:t>
            </a:r>
            <a:r>
              <a:rPr lang="ru-RU" b="1" u="sng" dirty="0" smtClean="0"/>
              <a:t>единый тариф страховых взносов</a:t>
            </a:r>
            <a:r>
              <a:rPr lang="ru-RU" dirty="0" smtClean="0"/>
              <a:t> (Федеральный закон от 14 июля 2022 г. № 239-ФЗ)),:</a:t>
            </a:r>
          </a:p>
          <a:p>
            <a:pPr>
              <a:buNone/>
            </a:pPr>
            <a:r>
              <a:rPr lang="ru-RU" dirty="0" smtClean="0"/>
              <a:t>1) в пределах установленной единой предельной величины базы для исчисления страховых взносов - 30 процентов; </a:t>
            </a:r>
          </a:p>
          <a:p>
            <a:pPr>
              <a:buNone/>
            </a:pPr>
            <a:r>
              <a:rPr lang="ru-RU" dirty="0" smtClean="0"/>
              <a:t>2) свыше установленной единой предельной величины базы для исчисления страховых взносов - 15,1 процента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/>
              <a:t>Статья 422. Суммы, не подлежащие обложению страховыми взносами</a:t>
            </a:r>
            <a:endParaRPr lang="ru-RU" sz="2800" b="1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государственные пособия по временной нетрудоспособности (больничные); </a:t>
            </a:r>
          </a:p>
          <a:p>
            <a:pPr lvl="0"/>
            <a:r>
              <a:rPr lang="ru-RU" dirty="0" smtClean="0"/>
              <a:t>пособия по беременности и родам;</a:t>
            </a:r>
          </a:p>
          <a:p>
            <a:pPr lvl="0"/>
            <a:r>
              <a:rPr lang="ru-RU" dirty="0" smtClean="0"/>
              <a:t>по уходу за больным ребенком;</a:t>
            </a:r>
          </a:p>
          <a:p>
            <a:pPr lvl="0"/>
            <a:r>
              <a:rPr lang="ru-RU" dirty="0" smtClean="0"/>
              <a:t>по безработице;</a:t>
            </a:r>
          </a:p>
          <a:p>
            <a:pPr lvl="0"/>
            <a:r>
              <a:rPr lang="ru-RU" dirty="0" smtClean="0"/>
              <a:t>до 4000 руб. сумма материальной помощи на 1 работника; </a:t>
            </a:r>
          </a:p>
          <a:p>
            <a:pPr lvl="0"/>
            <a:r>
              <a:rPr lang="ru-RU" dirty="0" smtClean="0"/>
              <a:t>до 50 000 руб. единовременная материальная помощь на каждого ребенка, если она выплачивается в течение года рождения (усыновления, удочерения) ребенка;</a:t>
            </a:r>
          </a:p>
          <a:p>
            <a:pPr lvl="0"/>
            <a:r>
              <a:rPr lang="ru-RU" dirty="0" smtClean="0"/>
              <a:t>суммы взносов по договорам негосударственного пенсионного обеспечения.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Элементы налогообложения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 smtClean="0"/>
              <a:t>Статья 17. </a:t>
            </a:r>
            <a:r>
              <a:rPr lang="ru-RU" dirty="0" smtClean="0"/>
              <a:t>Налог считается установленным лишь в том случае, когда определены налогоплательщики и элементы налогообложения, а именно</a:t>
            </a:r>
          </a:p>
          <a:p>
            <a:r>
              <a:rPr lang="ru-RU" dirty="0" smtClean="0"/>
              <a:t>объект налогообложения;</a:t>
            </a:r>
          </a:p>
          <a:p>
            <a:r>
              <a:rPr lang="ru-RU" dirty="0" smtClean="0"/>
              <a:t>налоговая база;</a:t>
            </a:r>
          </a:p>
          <a:p>
            <a:r>
              <a:rPr lang="ru-RU" dirty="0" smtClean="0"/>
              <a:t>налоговый период;</a:t>
            </a:r>
          </a:p>
          <a:p>
            <a:r>
              <a:rPr lang="ru-RU" dirty="0" smtClean="0"/>
              <a:t>налоговая ставка;</a:t>
            </a:r>
          </a:p>
          <a:p>
            <a:r>
              <a:rPr lang="ru-RU" dirty="0" smtClean="0"/>
              <a:t>порядок исчисления налога;</a:t>
            </a:r>
          </a:p>
          <a:p>
            <a:r>
              <a:rPr lang="ru-RU" dirty="0" smtClean="0"/>
              <a:t>порядок и сроки уплаты налога.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НК предусмотрены налоговые режимы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1214422"/>
            <a:ext cx="4040188" cy="659352"/>
          </a:xfrm>
        </p:spPr>
        <p:txBody>
          <a:bodyPr/>
          <a:lstStyle/>
          <a:p>
            <a:pPr algn="ctr"/>
            <a:r>
              <a:rPr lang="ru-RU" dirty="0" smtClean="0"/>
              <a:t>общий режим налогообложения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572000" y="1071546"/>
            <a:ext cx="4041775" cy="869157"/>
          </a:xfrm>
        </p:spPr>
        <p:txBody>
          <a:bodyPr>
            <a:normAutofit fontScale="47500" lnSpcReduction="20000"/>
          </a:bodyPr>
          <a:lstStyle/>
          <a:p>
            <a:endParaRPr lang="ru-RU" dirty="0" smtClean="0"/>
          </a:p>
          <a:p>
            <a:pPr algn="ctr"/>
            <a:r>
              <a:rPr lang="ru-RU" sz="5100" dirty="0" smtClean="0"/>
              <a:t>специальные налоговые режимы</a:t>
            </a:r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928802"/>
            <a:ext cx="4040188" cy="44315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предполагает уплату совокупности налогов и сборов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налог </a:t>
            </a:r>
            <a:r>
              <a:rPr lang="ru-RU" dirty="0" smtClean="0"/>
              <a:t>на добавленную стоимость;</a:t>
            </a:r>
          </a:p>
          <a:p>
            <a:r>
              <a:rPr lang="ru-RU" dirty="0" smtClean="0"/>
              <a:t>акцизы;</a:t>
            </a:r>
          </a:p>
          <a:p>
            <a:r>
              <a:rPr lang="ru-RU" dirty="0" smtClean="0"/>
              <a:t>страховые </a:t>
            </a:r>
            <a:r>
              <a:rPr lang="ru-RU" dirty="0" smtClean="0"/>
              <a:t>взносы;</a:t>
            </a:r>
            <a:endParaRPr lang="ru-RU" dirty="0" smtClean="0"/>
          </a:p>
          <a:p>
            <a:r>
              <a:rPr lang="ru-RU" dirty="0" smtClean="0"/>
              <a:t>налог на имущество;</a:t>
            </a:r>
          </a:p>
          <a:p>
            <a:r>
              <a:rPr lang="ru-RU" dirty="0" smtClean="0"/>
              <a:t>налог на прибыль.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071678"/>
            <a:ext cx="4041775" cy="42886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При использовании </a:t>
            </a:r>
            <a:r>
              <a:rPr lang="ru-RU" i="1" dirty="0" smtClean="0"/>
              <a:t>специальных </a:t>
            </a:r>
            <a:r>
              <a:rPr lang="ru-RU" dirty="0" smtClean="0"/>
              <a:t>налоговых режимов совокупность названных налогов заменяется уплатой </a:t>
            </a:r>
            <a:r>
              <a:rPr lang="ru-RU" u="sng" dirty="0" smtClean="0"/>
              <a:t>единого налога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упрощенная </a:t>
            </a:r>
            <a:r>
              <a:rPr lang="ru-RU" dirty="0" smtClean="0"/>
              <a:t>система налогообложения;</a:t>
            </a:r>
          </a:p>
          <a:p>
            <a:r>
              <a:rPr lang="ru-RU" dirty="0" smtClean="0"/>
              <a:t>патентная система.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50006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Глава 21. НАЛОГ НА ДОБАВЛЕННУЮ СТОИМОСТЬ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571480"/>
            <a:ext cx="8858312" cy="614366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Налогоплательщиками </a:t>
            </a:r>
            <a:r>
              <a:rPr lang="ru-RU" dirty="0" smtClean="0"/>
              <a:t>признаются:</a:t>
            </a:r>
          </a:p>
          <a:p>
            <a:r>
              <a:rPr lang="ru-RU" dirty="0" smtClean="0"/>
              <a:t>организации;</a:t>
            </a:r>
          </a:p>
          <a:p>
            <a:r>
              <a:rPr lang="ru-RU" dirty="0" smtClean="0"/>
              <a:t>индивидуальные предприниматели</a:t>
            </a:r>
          </a:p>
          <a:p>
            <a:pPr>
              <a:buNone/>
            </a:pPr>
            <a:r>
              <a:rPr lang="ru-RU" b="1" dirty="0" smtClean="0"/>
              <a:t>Объектом налогообложения </a:t>
            </a:r>
            <a:r>
              <a:rPr lang="ru-RU" dirty="0" smtClean="0"/>
              <a:t>признаются следующие операции:</a:t>
            </a:r>
          </a:p>
          <a:p>
            <a:r>
              <a:rPr lang="ru-RU" dirty="0" smtClean="0"/>
              <a:t>реализация товаров (работ, услуг)</a:t>
            </a:r>
          </a:p>
          <a:p>
            <a:r>
              <a:rPr lang="ru-RU" dirty="0" smtClean="0"/>
              <a:t>ввоз товаров на территорию Российской Федерации</a:t>
            </a:r>
          </a:p>
          <a:p>
            <a:pPr>
              <a:buNone/>
            </a:pPr>
            <a:r>
              <a:rPr lang="ru-RU" sz="2400" b="1" dirty="0" smtClean="0"/>
              <a:t> Не подлежат налогообложению</a:t>
            </a:r>
          </a:p>
          <a:p>
            <a:r>
              <a:rPr lang="ru-RU" dirty="0" smtClean="0"/>
              <a:t>Медицинские товары (ПРАВИТЕЛЬСТВО РОССИЙСКОЙ ФЕДЕРАЦИИ ПОСТАНОВЛЕНИЕ от 30 сентября 2015 г. N 1042)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Налоговая </a:t>
            </a:r>
            <a:r>
              <a:rPr lang="ru-RU" b="1" dirty="0" smtClean="0"/>
              <a:t>база </a:t>
            </a:r>
            <a:r>
              <a:rPr lang="ru-RU" dirty="0" smtClean="0"/>
              <a:t>при реализации налогоплательщиком товаров (работ, услуг) определяется как стоимость этих товаров (работ, </a:t>
            </a:r>
            <a:r>
              <a:rPr lang="ru-RU" dirty="0" smtClean="0"/>
              <a:t>услуг)	.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Налоговый период </a:t>
            </a:r>
            <a:r>
              <a:rPr lang="ru-RU" dirty="0" smtClean="0"/>
              <a:t>устанавливается как квартала</a:t>
            </a:r>
          </a:p>
          <a:p>
            <a:pPr>
              <a:buNone/>
            </a:pPr>
            <a:r>
              <a:rPr lang="ru-RU" b="1" dirty="0" smtClean="0"/>
              <a:t>Налоговая ставка</a:t>
            </a:r>
          </a:p>
          <a:p>
            <a:pPr>
              <a:buNone/>
            </a:pPr>
            <a:r>
              <a:rPr lang="ru-RU" dirty="0" smtClean="0"/>
              <a:t>0 %</a:t>
            </a:r>
          </a:p>
          <a:p>
            <a:pPr>
              <a:buNone/>
            </a:pPr>
            <a:r>
              <a:rPr lang="ru-RU" dirty="0" smtClean="0"/>
              <a:t>10 %</a:t>
            </a:r>
          </a:p>
          <a:p>
            <a:r>
              <a:rPr lang="ru-RU" dirty="0" smtClean="0"/>
              <a:t>продуктов детского и диабетического питания;</a:t>
            </a:r>
          </a:p>
          <a:p>
            <a:r>
              <a:rPr lang="ru-RU" dirty="0" smtClean="0"/>
              <a:t>лекарственных средств, включая фармацевтические субстанции, лекарственные средства, предназначенные для проведения клинических исследований лекарственных препаратов, и лекарственные препараты, изготовленные аптечными </a:t>
            </a:r>
            <a:r>
              <a:rPr lang="ru-RU" dirty="0" smtClean="0"/>
              <a:t>организациями</a:t>
            </a:r>
          </a:p>
          <a:p>
            <a:r>
              <a:rPr lang="ru-RU" dirty="0" smtClean="0"/>
              <a:t>медицинских </a:t>
            </a:r>
            <a:r>
              <a:rPr lang="ru-RU" dirty="0" smtClean="0"/>
              <a:t>изделий</a:t>
            </a:r>
          </a:p>
          <a:p>
            <a:pPr>
              <a:buNone/>
            </a:pPr>
            <a:r>
              <a:rPr lang="ru-RU" dirty="0" smtClean="0"/>
              <a:t>20 % </a:t>
            </a:r>
          </a:p>
          <a:p>
            <a:pPr marL="0" indent="0">
              <a:buNone/>
            </a:pPr>
            <a:r>
              <a:rPr lang="ru-RU" b="1" dirty="0" smtClean="0"/>
              <a:t>Счет-фактура </a:t>
            </a:r>
            <a:r>
              <a:rPr lang="ru-RU" dirty="0" smtClean="0"/>
              <a:t>является документом, служащим основанием для принятия покупателем предъявленных продавцом товаров (работ, услуг), имущественных прав (включая комиссионера, агента, которые осуществляют реализацию товаров (работ, услуг), имущественных прав от своего имени) сумм налога к вычету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50006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Глава 22. АКЦИЗЫ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857916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2900" b="1" dirty="0" smtClean="0"/>
              <a:t>Налогоплательщики</a:t>
            </a:r>
          </a:p>
          <a:p>
            <a:r>
              <a:rPr lang="ru-RU" sz="2900" dirty="0" smtClean="0"/>
              <a:t>организации;</a:t>
            </a:r>
          </a:p>
          <a:p>
            <a:r>
              <a:rPr lang="ru-RU" sz="2900" dirty="0" smtClean="0"/>
              <a:t>индивидуальные предприниматели</a:t>
            </a:r>
          </a:p>
          <a:p>
            <a:pPr>
              <a:buNone/>
            </a:pPr>
            <a:r>
              <a:rPr lang="ru-RU" sz="2900" b="1" dirty="0" smtClean="0"/>
              <a:t>Подакцизными товарами признаются:</a:t>
            </a:r>
          </a:p>
          <a:p>
            <a:r>
              <a:rPr lang="ru-RU" sz="2900" dirty="0" smtClean="0"/>
              <a:t>этиловый спирт, произведенный из пищевого или непищевого сырья</a:t>
            </a:r>
            <a:r>
              <a:rPr lang="ru-RU" sz="2900" dirty="0" smtClean="0">
                <a:hlinkClick r:id="rId2"/>
              </a:rPr>
              <a:t>;</a:t>
            </a:r>
          </a:p>
          <a:p>
            <a:r>
              <a:rPr lang="ru-RU" sz="2900" dirty="0" smtClean="0"/>
              <a:t>спиртосодержащая продукция (растворы, эмульсии, суспензии и другие виды продукции в жидком виде) с объемной долей этилового спирта более 9 процентов</a:t>
            </a:r>
          </a:p>
          <a:p>
            <a:pPr algn="ctr">
              <a:buNone/>
            </a:pPr>
            <a:r>
              <a:rPr lang="ru-RU" sz="2900" b="1" dirty="0" smtClean="0">
                <a:hlinkClick r:id="rId3"/>
              </a:rPr>
              <a:t>В целях настоящей главы не рассматриваются как подакцизные товары следующие товары:</a:t>
            </a:r>
          </a:p>
          <a:p>
            <a:r>
              <a:rPr lang="ru-RU" sz="2900" dirty="0" smtClean="0"/>
              <a:t>лекарственные средства, прошедшие государственную регистрацию;</a:t>
            </a:r>
          </a:p>
          <a:p>
            <a:r>
              <a:rPr lang="ru-RU" sz="2900" dirty="0" smtClean="0"/>
              <a:t>лекарственные средства (включая гомеопатические лекарственные препараты), изготавливаемые аптечными организациями по рецептам на лекарственные препараты и требованиям медицинских организаций;</a:t>
            </a:r>
          </a:p>
          <a:p>
            <a:r>
              <a:rPr lang="ru-RU" sz="2900" dirty="0" smtClean="0"/>
              <a:t>спиртосодержащая парфюмерно-косметическая продукция в металлической аэрозольной упаковке;</a:t>
            </a:r>
          </a:p>
          <a:p>
            <a:r>
              <a:rPr lang="ru-RU" sz="2900" dirty="0" smtClean="0"/>
              <a:t>спиртосодержащая продукция бытовой химии в металлической аэрозольной упаковке;</a:t>
            </a:r>
          </a:p>
          <a:p>
            <a:r>
              <a:rPr lang="ru-RU" sz="2900" dirty="0" smtClean="0"/>
              <a:t>спиртосодержащая парфюмерно-косметическая продукция в малой емкости;</a:t>
            </a:r>
          </a:p>
          <a:p>
            <a:r>
              <a:rPr lang="ru-RU" sz="2900" dirty="0" smtClean="0"/>
              <a:t>препараты ветеринарного назначения, прошедшие государственную </a:t>
            </a:r>
            <a:r>
              <a:rPr lang="ru-RU" sz="2900" dirty="0" smtClean="0">
                <a:hlinkClick r:id="rId4"/>
              </a:rPr>
              <a:t>регистрацию, разлитые в емкости не более 100 мл</a:t>
            </a:r>
          </a:p>
          <a:p>
            <a:pPr algn="just">
              <a:buNone/>
            </a:pPr>
            <a:r>
              <a:rPr lang="ru-RU" sz="2900" b="1" dirty="0" smtClean="0"/>
              <a:t>Объектом налогообложения </a:t>
            </a:r>
            <a:r>
              <a:rPr lang="ru-RU" sz="2900" dirty="0" smtClean="0"/>
              <a:t>признается реализация на территории Российской Федерации лицами произведенных ими </a:t>
            </a:r>
            <a:r>
              <a:rPr lang="ru-RU" sz="2900" dirty="0" smtClean="0">
                <a:hlinkClick r:id="rId5"/>
              </a:rPr>
              <a:t>подакцизных товаров</a:t>
            </a:r>
          </a:p>
          <a:p>
            <a:pPr>
              <a:buNone/>
            </a:pPr>
            <a:r>
              <a:rPr lang="ru-RU" sz="2900" b="1" dirty="0" smtClean="0"/>
              <a:t>Налоговая база определяется </a:t>
            </a:r>
            <a:r>
              <a:rPr lang="ru-RU" sz="2900" dirty="0" smtClean="0"/>
              <a:t>отдельно по каждому виду </a:t>
            </a:r>
            <a:r>
              <a:rPr lang="ru-RU" sz="2900" dirty="0" smtClean="0">
                <a:hlinkClick r:id="rId6"/>
              </a:rPr>
              <a:t>подакцизного товара.</a:t>
            </a:r>
          </a:p>
          <a:p>
            <a:r>
              <a:rPr lang="ru-RU" sz="2900" dirty="0" smtClean="0"/>
              <a:t>Налоговая база при реализации определяется как объем реализованных (переданных) подакцизных товаров в натуральном выражении</a:t>
            </a:r>
            <a:endParaRPr lang="ru-RU" sz="2900" dirty="0" smtClean="0">
              <a:hlinkClick r:id="rId5"/>
            </a:endParaRPr>
          </a:p>
          <a:p>
            <a:pPr>
              <a:buNone/>
            </a:pPr>
            <a:r>
              <a:rPr lang="ru-RU" sz="2900" b="1" dirty="0" smtClean="0"/>
              <a:t>Налоговым периодом</a:t>
            </a:r>
            <a:r>
              <a:rPr lang="ru-RU" sz="2900" dirty="0" smtClean="0"/>
              <a:t> признается календарный месяц</a:t>
            </a:r>
          </a:p>
          <a:p>
            <a:pPr>
              <a:buNone/>
            </a:pPr>
            <a:r>
              <a:rPr lang="ru-RU" sz="2900" b="1" dirty="0" smtClean="0"/>
              <a:t>Налоговые ставки</a:t>
            </a:r>
          </a:p>
          <a:p>
            <a:pPr>
              <a:buNone/>
            </a:pPr>
            <a:r>
              <a:rPr lang="ru-RU" sz="2900" dirty="0" smtClean="0"/>
              <a:t>1 января по 31 декабря 2023 года включительно - 613 рублей за 1 литр безводного этилового спирта, содержащегося в подакцизном товаре</a:t>
            </a:r>
            <a:endParaRPr lang="ru-RU" sz="2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4286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Глава 23. Налог на доходы физических лиц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b="1" u="sng" dirty="0" smtClean="0"/>
              <a:t>Налогоплательщики</a:t>
            </a:r>
            <a:r>
              <a:rPr lang="ru-RU" dirty="0" smtClean="0"/>
              <a:t>:   физические лица, получающие доходы от источников в РФ.</a:t>
            </a:r>
          </a:p>
          <a:p>
            <a:pPr algn="just">
              <a:buNone/>
            </a:pPr>
            <a:r>
              <a:rPr lang="ru-RU" b="1" u="sng" dirty="0" smtClean="0"/>
              <a:t>Объект налогообложения</a:t>
            </a:r>
            <a:r>
              <a:rPr lang="ru-RU" b="1" dirty="0" smtClean="0"/>
              <a:t>:   </a:t>
            </a:r>
            <a:r>
              <a:rPr lang="ru-RU" dirty="0" smtClean="0"/>
              <a:t>доходы, полученные </a:t>
            </a:r>
            <a:r>
              <a:rPr lang="ru-RU" dirty="0" smtClean="0"/>
              <a:t>налогоплательщиком.</a:t>
            </a:r>
            <a:endParaRPr lang="ru-RU" dirty="0" smtClean="0"/>
          </a:p>
          <a:p>
            <a:pPr algn="just">
              <a:buNone/>
            </a:pPr>
            <a:r>
              <a:rPr lang="ru-RU" b="1" u="sng" dirty="0" smtClean="0"/>
              <a:t>Налоговая база</a:t>
            </a:r>
            <a:r>
              <a:rPr lang="ru-RU" b="1" dirty="0" smtClean="0"/>
              <a:t>:   </a:t>
            </a:r>
            <a:r>
              <a:rPr lang="ru-RU" dirty="0" smtClean="0"/>
              <a:t>все доходы налогоплательщика, полученные им как в денежной форме, так и в натуральной, за минусом налоговых вычетов.</a:t>
            </a:r>
          </a:p>
          <a:p>
            <a:pPr algn="just">
              <a:buNone/>
            </a:pPr>
            <a:r>
              <a:rPr lang="ru-RU" dirty="0" smtClean="0"/>
              <a:t> </a:t>
            </a:r>
            <a:r>
              <a:rPr lang="ru-RU" b="1" u="sng" dirty="0" smtClean="0"/>
              <a:t>Налоговый период</a:t>
            </a:r>
            <a:r>
              <a:rPr lang="ru-RU" b="1" dirty="0" smtClean="0"/>
              <a:t>:  </a:t>
            </a:r>
            <a:r>
              <a:rPr lang="ru-RU" dirty="0" smtClean="0"/>
              <a:t>календарный год.    </a:t>
            </a:r>
          </a:p>
          <a:p>
            <a:pPr algn="just">
              <a:buNone/>
            </a:pPr>
            <a:r>
              <a:rPr lang="ru-RU" b="1" u="sng" dirty="0" smtClean="0"/>
              <a:t>Налоговые ставки</a:t>
            </a:r>
            <a:r>
              <a:rPr lang="ru-RU" b="1" dirty="0" smtClean="0"/>
              <a:t>:</a:t>
            </a:r>
            <a:r>
              <a:rPr lang="ru-RU" dirty="0" smtClean="0"/>
              <a:t>   </a:t>
            </a:r>
            <a:r>
              <a:rPr lang="ru-RU" b="1" dirty="0" smtClean="0"/>
              <a:t>13%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42852"/>
            <a:ext cx="82296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Статья 218.</a:t>
            </a:r>
            <a:br>
              <a:rPr lang="ru-RU" sz="2800" b="1" dirty="0" smtClean="0"/>
            </a:br>
            <a:r>
              <a:rPr lang="ru-RU" sz="2800" b="1" dirty="0" smtClean="0"/>
              <a:t>Стандартный налоговый вычет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dirty="0" smtClean="0"/>
              <a:t>Налоговый вычет за каждый месяц налогового периода распространяется на родителя, супруга (супругу) родителя, усыновителя, на обеспечении которых находится ребенок, в следующих размерах:</a:t>
            </a:r>
          </a:p>
          <a:p>
            <a:pPr algn="just"/>
            <a:r>
              <a:rPr lang="ru-RU" dirty="0" smtClean="0"/>
              <a:t>1 400 рублей - на первого ребенка;</a:t>
            </a:r>
          </a:p>
          <a:p>
            <a:pPr algn="just"/>
            <a:r>
              <a:rPr lang="ru-RU" dirty="0" smtClean="0"/>
              <a:t>1 400 рублей - на второго ребенка;</a:t>
            </a:r>
          </a:p>
          <a:p>
            <a:pPr algn="just"/>
            <a:r>
              <a:rPr lang="ru-RU" dirty="0" smtClean="0"/>
              <a:t>3 000 рублей - на третьего и каждого последующего ребенка;</a:t>
            </a:r>
          </a:p>
          <a:p>
            <a:pPr algn="just"/>
            <a:r>
              <a:rPr lang="ru-RU" dirty="0" smtClean="0"/>
              <a:t>12 000 рублей - на каждого ребенка в случае, если ребенок в возрасте до 18 лет является ребенком-инвалидом, или учащегося очной формы обучения, аспиранта, ординатора, интерна, студента в возрасте до 24 лет, если он является инвалидом I или II группы;</a:t>
            </a:r>
          </a:p>
          <a:p>
            <a:pPr algn="just">
              <a:buNone/>
            </a:pPr>
            <a:r>
              <a:rPr lang="ru-RU" dirty="0" smtClean="0"/>
              <a:t>Налоговый вычет производится на каждого ребенка в возрасте до 18 лет, а также на каждого учащегося очной формы обучения, аспиранта, ординатора, интерна, студента, курсанта в возрасте до 24 лет.</a:t>
            </a:r>
          </a:p>
          <a:p>
            <a:pPr algn="just">
              <a:buNone/>
            </a:pPr>
            <a:r>
              <a:rPr lang="ru-RU" dirty="0" smtClean="0"/>
              <a:t>Налоговый вычет предоставляется в двойном размере единственному родителю (приемному родителю), усыновителю, опекуну, попечителю. Предоставление указанного налогового вычета единственному родителю прекращается с месяца, следующего за месяцем вступления его в брак.</a:t>
            </a:r>
          </a:p>
          <a:p>
            <a:pPr algn="just">
              <a:buNone/>
            </a:pPr>
            <a:r>
              <a:rPr lang="ru-RU" dirty="0" smtClean="0"/>
              <a:t>Налоговый вычет может предоставляться в двойном размере одному из родителей (приемных родителей) по их выбору на основании заявления об отказе одного из родителей (приемных родителей) от получения налогового вычета.</a:t>
            </a:r>
          </a:p>
          <a:p>
            <a:pPr algn="just">
              <a:buNone/>
            </a:pPr>
            <a:r>
              <a:rPr lang="ru-RU" dirty="0" smtClean="0"/>
              <a:t>Налоговый вычет действует до месяца, в котором доход налогоплательщика, исчисленный нарастающим итогом с начала налогового периода превысил </a:t>
            </a:r>
            <a:r>
              <a:rPr lang="ru-RU" b="1" dirty="0" smtClean="0"/>
              <a:t>350 000 рублей</a:t>
            </a:r>
            <a:r>
              <a:rPr lang="ru-RU" dirty="0" smtClean="0"/>
              <a:t>. Начиная с месяца, в котором указанный доход превысил 350 000 рублей, налоговый вычет, предусмотренный настоящим подпунктом, не применяется.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92869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К доходам, не подлежащим налогообложению по НДФЛ относятся (ст.217 НК РФ):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командировочные (в пределах установленных законодательством норм);</a:t>
            </a:r>
            <a:endParaRPr lang="ru-RU" dirty="0" smtClean="0"/>
          </a:p>
          <a:p>
            <a:pPr lvl="0"/>
            <a:r>
              <a:rPr lang="ru-RU" dirty="0" smtClean="0"/>
              <a:t>пособия по беременности и родам;</a:t>
            </a:r>
          </a:p>
          <a:p>
            <a:pPr lvl="0"/>
            <a:r>
              <a:rPr lang="ru-RU" dirty="0" smtClean="0"/>
              <a:t>алименты, получаемые работником;</a:t>
            </a:r>
          </a:p>
          <a:p>
            <a:pPr lvl="0"/>
            <a:r>
              <a:rPr lang="ru-RU" dirty="0" smtClean="0"/>
              <a:t>возмещение ущерба от полученного на производстве увечья;</a:t>
            </a:r>
          </a:p>
          <a:p>
            <a:pPr lvl="0"/>
            <a:r>
              <a:rPr lang="ru-RU" dirty="0" smtClean="0"/>
              <a:t>бесплатное предоставление жилых помещений и коммунальных услуг, либо соответствующего денежного возмещения за них;</a:t>
            </a:r>
          </a:p>
          <a:p>
            <a:pPr lvl="0"/>
            <a:r>
              <a:rPr lang="ru-RU" dirty="0" smtClean="0"/>
              <a:t>суммы единовременной материальной помощи, получаемой по смерти работника или его члена семьи;</a:t>
            </a:r>
          </a:p>
          <a:p>
            <a:pPr lvl="0"/>
            <a:r>
              <a:rPr lang="ru-RU" dirty="0" smtClean="0"/>
              <a:t>единовременная материальная помощь при рождении (усыновлении, удочерении) ребенка, но не более 50 тыс. руб. на 1 ребенка.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57150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Глава 25. НАЛОГ НА ПРИБЫЛЬ ОРГАНИЗАЦИЙ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Налогоплательщиками </a:t>
            </a:r>
            <a:r>
              <a:rPr lang="ru-RU" dirty="0" smtClean="0"/>
              <a:t>признаются:</a:t>
            </a:r>
          </a:p>
          <a:p>
            <a:r>
              <a:rPr lang="ru-RU" dirty="0" smtClean="0"/>
              <a:t>российские организации;</a:t>
            </a:r>
          </a:p>
          <a:p>
            <a:r>
              <a:rPr lang="ru-RU" dirty="0" smtClean="0"/>
              <a:t>иностранные организации, осуществляющие свою деятельность в РФ и получающие доходы </a:t>
            </a:r>
          </a:p>
          <a:p>
            <a:pPr>
              <a:buNone/>
            </a:pPr>
            <a:r>
              <a:rPr lang="ru-RU" b="1" dirty="0" smtClean="0"/>
              <a:t>Объектом налогообложения </a:t>
            </a:r>
            <a:r>
              <a:rPr lang="ru-RU" dirty="0" smtClean="0"/>
              <a:t>прибыль, полученная налогоплательщиком.</a:t>
            </a:r>
          </a:p>
          <a:p>
            <a:pPr>
              <a:buNone/>
            </a:pPr>
            <a:r>
              <a:rPr lang="ru-RU" b="1" dirty="0" smtClean="0"/>
              <a:t>Налоговой базой </a:t>
            </a:r>
            <a:r>
              <a:rPr lang="ru-RU" dirty="0" smtClean="0"/>
              <a:t>для целей настоящей главы признается денежное выражение прибыли</a:t>
            </a:r>
          </a:p>
          <a:p>
            <a:pPr>
              <a:buNone/>
            </a:pPr>
            <a:r>
              <a:rPr lang="ru-RU" b="1" dirty="0" smtClean="0"/>
              <a:t>Налоговая ставка </a:t>
            </a:r>
            <a:r>
              <a:rPr lang="ru-RU" dirty="0" smtClean="0"/>
              <a:t>устанавливается в размере 20 процентов</a:t>
            </a:r>
          </a:p>
          <a:p>
            <a:r>
              <a:rPr lang="ru-RU" dirty="0" smtClean="0"/>
              <a:t>сумма налога, исчисленная по налоговой ставке в размере 2 процентов, зачисляется в федеральный бюджет;</a:t>
            </a:r>
          </a:p>
          <a:p>
            <a:r>
              <a:rPr lang="ru-RU" dirty="0" smtClean="0"/>
              <a:t>сумма налога, исчисленная по налоговой ставке в размере 18 процентов в </a:t>
            </a:r>
            <a:r>
              <a:rPr lang="ru-RU" smtClean="0"/>
              <a:t>региональный бюджет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Налоговым периодом </a:t>
            </a:r>
            <a:r>
              <a:rPr lang="ru-RU" dirty="0" smtClean="0"/>
              <a:t>по налогу признается календарный год.</a:t>
            </a:r>
          </a:p>
          <a:p>
            <a:pPr>
              <a:buNone/>
            </a:pPr>
            <a:r>
              <a:rPr lang="ru-RU" b="1" dirty="0" smtClean="0"/>
              <a:t>Отчетными периодами </a:t>
            </a:r>
            <a:r>
              <a:rPr lang="ru-RU" dirty="0" smtClean="0"/>
              <a:t>по налогу признаются первый квартал, полугодие и девять месяцев календарного года.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287</TotalTime>
  <Words>1022</Words>
  <Application>Microsoft Office PowerPoint</Application>
  <PresentationFormat>Экран (4:3)</PresentationFormat>
  <Paragraphs>130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Особенности налогообложения аптечных организаций</vt:lpstr>
      <vt:lpstr>Элементы налогообложения</vt:lpstr>
      <vt:lpstr>НК предусмотрены налоговые режимы</vt:lpstr>
      <vt:lpstr>Глава 21. НАЛОГ НА ДОБАВЛЕННУЮ СТОИМОСТЬ</vt:lpstr>
      <vt:lpstr>Глава 22. АКЦИЗЫ</vt:lpstr>
      <vt:lpstr>Глава 23. Налог на доходы физических лиц</vt:lpstr>
      <vt:lpstr>Статья 218. Стандартный налоговый вычет</vt:lpstr>
      <vt:lpstr>К доходам, не подлежащим налогообложению по НДФЛ относятся (ст.217 НК РФ):</vt:lpstr>
      <vt:lpstr>Глава 25. НАЛОГ НА ПРИБЫЛЬ ОРГАНИЗАЦИЙ</vt:lpstr>
      <vt:lpstr>Глава 30. Налог на имущество организаций</vt:lpstr>
      <vt:lpstr>Глава 34. Страховые взносы</vt:lpstr>
      <vt:lpstr>Статья 422. Суммы, не подлежащие обложению страховыми взносами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Налоговая система в РФ</dc:title>
  <dc:creator>user</dc:creator>
  <cp:lastModifiedBy>Панда</cp:lastModifiedBy>
  <cp:revision>37</cp:revision>
  <dcterms:created xsi:type="dcterms:W3CDTF">2022-03-30T10:11:49Z</dcterms:created>
  <dcterms:modified xsi:type="dcterms:W3CDTF">2023-04-21T09:52:01Z</dcterms:modified>
</cp:coreProperties>
</file>