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1" r:id="rId3"/>
    <p:sldId id="262" r:id="rId4"/>
    <p:sldId id="258" r:id="rId5"/>
    <p:sldId id="264" r:id="rId6"/>
    <p:sldId id="271" r:id="rId7"/>
    <p:sldId id="263" r:id="rId8"/>
    <p:sldId id="266" r:id="rId9"/>
    <p:sldId id="267" r:id="rId10"/>
    <p:sldId id="265" r:id="rId11"/>
    <p:sldId id="268" r:id="rId12"/>
    <p:sldId id="269" r:id="rId13"/>
    <p:sldId id="259" r:id="rId14"/>
    <p:sldId id="260"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5B106E36-FD25-4E2D-B0AA-010F637433A0}" type="datetimeFigureOut">
              <a:rPr lang="ru-RU" smtClean="0"/>
              <a:pPr/>
              <a:t>21.04.2023</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21.04.2023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21.04.2023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21.04.2023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21.04.2023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21.04.2023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21.04.2023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21.04.2023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077200" y="6356350"/>
            <a:ext cx="609600" cy="365125"/>
          </a:xfrm>
        </p:spPr>
        <p:txBody>
          <a:bodyPr/>
          <a:lstStyle/>
          <a:p>
            <a:fld id="{725C68B6-61C2-468F-89AB-4B9F7531AA68}" type="slidenum">
              <a:rPr lang="ru-RU" smtClean="0"/>
              <a:pPr/>
              <a:t>‹#›</a:t>
            </a:fld>
            <a:endParaRPr lang="ru-RU"/>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B106E36-FD25-4E2D-B0AA-010F637433A0}" type="datetimeFigureOut">
              <a:rPr lang="ru-RU" smtClean="0"/>
              <a:pPr/>
              <a:t>21.04.2023</a:t>
            </a:fld>
            <a:endParaRPr lang="ru-RU"/>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25C68B6-61C2-468F-89AB-4B9F7531AA68}" type="slidenum">
              <a:rPr lang="ru-RU" smtClean="0"/>
              <a:pPr/>
              <a:t>‹#›</a:t>
            </a:fld>
            <a:endParaRPr lang="ru-RU"/>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consultantplus://offline/ref=01EE57A41AA7814D80ACA66880900663A5D69074FF41558B60B254B8C0CBB9A0AC6C342EEC8257EA4FD21B70A9C0A7B5E97D895D54B95970hDB6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consultantplus://offline/ref=01EE57A41AA7814D80ACA66880900663A0D39173FE44558B60B254B8C0CBB9A0AC6C342EEC8254E340D21B70A9C0A7B5E97D895D54B95970hDB6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consultantplus://offline/ref=38177B66615C902EC8281FE95CBE5CF354B0CF4EA4225806A335F9780046F3561F259740FB7145EDC9446E6F7A0ADD3DDB1143B29862l6L8K" TargetMode="External"/><Relationship Id="rId2" Type="http://schemas.openxmlformats.org/officeDocument/2006/relationships/hyperlink" Target="consultantplus://offline/ref=1901AE3B01175080E1BC29F7E9DD8FC324FF2E365BDBFAD090652BC6D46D8152F368566F0DF8E6E01DA5632FFAAFC81EAE5F0B39E5C31604Y3J0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consultantplus://offline/ref=01EE57A41AA7814D80ACA66880900663A5D69176F846558B60B254B8C0CBB9A0AC6C342DED845FBE189D1A2CEF96B4B7E97D8B5E48hBB9M" TargetMode="External"/><Relationship Id="rId3" Type="http://schemas.openxmlformats.org/officeDocument/2006/relationships/hyperlink" Target="consultantplus://offline/ref=D1A529C645F1668ECE7DB12229A91136CC0D3F673B39AD7E91BC9C6D086FC848F2679107B7F6FA30E7445F00415CFDCB241F7A53A836A0C4K3QCJ" TargetMode="External"/><Relationship Id="rId7" Type="http://schemas.openxmlformats.org/officeDocument/2006/relationships/hyperlink" Target="consultantplus://offline/ref=01EE57A41AA7814D80ACA66880900663A2DF997EFC45558B60B254B8C0CBB9A0AC6C342DED8A5FBE189D1A2CEF96B4B7E97D8B5E48hBB9M" TargetMode="External"/><Relationship Id="rId2" Type="http://schemas.openxmlformats.org/officeDocument/2006/relationships/hyperlink" Target="consultantplus://offline/ref=D1A529C645F1668ECE7DB12229A91136CE093F61393AAD7E91BC9C6D086FC848F2679107B7F7F236E7445F00415CFDCB241F7A53A836A0C4K3QCJ" TargetMode="External"/><Relationship Id="rId1" Type="http://schemas.openxmlformats.org/officeDocument/2006/relationships/slideLayout" Target="../slideLayouts/slideLayout2.xml"/><Relationship Id="rId6" Type="http://schemas.openxmlformats.org/officeDocument/2006/relationships/hyperlink" Target="consultantplus://offline/ref=01EE57A41AA7814D80ACA66880900663A2DF9972FF47558B60B254B8C0CBB9A0AC6C342EEC8254E94DD21B70A9C0A7B5E97D895D54B95970hDB6M" TargetMode="External"/><Relationship Id="rId5" Type="http://schemas.openxmlformats.org/officeDocument/2006/relationships/hyperlink" Target="consultantplus://offline/ref=01EE57A41AA7814D80ACA66880900663A3DE967EF840558B60B254B8C0CBB9A0AC6C342EEC8255EF4AD21B70A9C0A7B5E97D895D54B95970hDB6M" TargetMode="External"/><Relationship Id="rId4" Type="http://schemas.openxmlformats.org/officeDocument/2006/relationships/hyperlink" Target="consultantplus://offline/ref=C36A53616599EE57CF5F851D00495538C251B8A8C36CC4DA393250AEA7C94C6B50028A2E7D3EF8B852F08FC3E0694DBF15814C4E00AD5FBAn1PEJ"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consultantplus://offline/ref=01EE57A41AA7814D80ACA66880900663A0DF9370FC43558B60B254B8C0CBB9A0AC6C342EEC8254EC40D21B70A9C0A7B5E97D895D54B95970hDB6M" TargetMode="External"/><Relationship Id="rId2" Type="http://schemas.openxmlformats.org/officeDocument/2006/relationships/hyperlink" Target="consultantplus://offline/ref=01EE57A41AA7814D80ACA66880900663A2D69675FA4C088168EB58BAC7C4E6B7AB25382FEC8251EA428D1E65B898A8B4F4638A4048BB5Bh7B0M" TargetMode="External"/><Relationship Id="rId1" Type="http://schemas.openxmlformats.org/officeDocument/2006/relationships/slideLayout" Target="../slideLayouts/slideLayout2.xml"/><Relationship Id="rId4" Type="http://schemas.openxmlformats.org/officeDocument/2006/relationships/hyperlink" Target="consultantplus://offline/ref=01EE57A41AA7814D80ACA66880900663A2D09777FD43558B60B254B8C0CBB9A0AC6C342EEC8254E24AD21B70A9C0A7B5E97D895D54B95970hDB6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a:bodyPr>
          <a:lstStyle/>
          <a:p>
            <a:r>
              <a:rPr lang="ru-RU" smtClean="0"/>
              <a:t>Специальные режимы налогообложения</a:t>
            </a:r>
            <a:endParaRPr lang="ru-RU" dirty="0"/>
          </a:p>
        </p:txBody>
      </p:sp>
      <p:sp>
        <p:nvSpPr>
          <p:cNvPr id="3" name="Подзаголовок 2"/>
          <p:cNvSpPr>
            <a:spLocks noGrp="1"/>
          </p:cNvSpPr>
          <p:nvPr>
            <p:ph type="subTitle" idx="1"/>
          </p:nvPr>
        </p:nvSpPr>
        <p:spPr/>
        <p:txBody>
          <a:bodyPr/>
          <a:lstStyle/>
          <a:p>
            <a:r>
              <a:rPr lang="ru-RU" dirty="0" smtClean="0"/>
              <a:t>3 курс 6 семестр</a:t>
            </a:r>
            <a:endParaRPr lang="ru-R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32048"/>
          </a:xfrm>
        </p:spPr>
        <p:txBody>
          <a:bodyPr>
            <a:normAutofit/>
          </a:bodyPr>
          <a:lstStyle/>
          <a:p>
            <a:pPr algn="ctr"/>
            <a:r>
              <a:rPr lang="ru-RU" sz="2400" b="1" dirty="0" smtClean="0"/>
              <a:t>Статья 346.20. Налоговые ставки</a:t>
            </a:r>
            <a:endParaRPr lang="ru-RU" sz="2800" b="1" dirty="0"/>
          </a:p>
        </p:txBody>
      </p:sp>
      <p:sp>
        <p:nvSpPr>
          <p:cNvPr id="3" name="Содержимое 2"/>
          <p:cNvSpPr>
            <a:spLocks noGrp="1"/>
          </p:cNvSpPr>
          <p:nvPr>
            <p:ph idx="1"/>
          </p:nvPr>
        </p:nvSpPr>
        <p:spPr>
          <a:xfrm>
            <a:off x="251520" y="1556792"/>
            <a:ext cx="8712968" cy="5112568"/>
          </a:xfrm>
        </p:spPr>
        <p:txBody>
          <a:bodyPr>
            <a:normAutofit/>
          </a:bodyPr>
          <a:lstStyle/>
          <a:p>
            <a:pPr algn="just">
              <a:buNone/>
            </a:pPr>
            <a:r>
              <a:rPr lang="ru-RU" sz="2800" b="1" dirty="0" smtClean="0"/>
              <a:t>Налоговая ставка </a:t>
            </a:r>
            <a:r>
              <a:rPr lang="ru-RU" sz="2800" dirty="0" smtClean="0"/>
              <a:t>устанавливается:</a:t>
            </a:r>
          </a:p>
          <a:p>
            <a:pPr algn="just"/>
            <a:r>
              <a:rPr lang="ru-RU" sz="2800" dirty="0" smtClean="0"/>
              <a:t> в размере 6 процентов в случае, если объектом налогообложения являются доходы</a:t>
            </a:r>
          </a:p>
          <a:p>
            <a:pPr algn="just"/>
            <a:r>
              <a:rPr lang="ru-RU" sz="2800" dirty="0" smtClean="0"/>
              <a:t>в размере 15 процентов в случае, если объектом налогообложения являются доходы, уменьшенные на величину расходов</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576064"/>
          </a:xfrm>
        </p:spPr>
        <p:txBody>
          <a:bodyPr>
            <a:normAutofit/>
          </a:bodyPr>
          <a:lstStyle/>
          <a:p>
            <a:pPr algn="ctr"/>
            <a:r>
              <a:rPr lang="ru-RU" sz="2800" b="1" dirty="0" smtClean="0"/>
              <a:t>Статья 346.21. Порядок исчисления и уплаты налога</a:t>
            </a:r>
            <a:endParaRPr lang="ru-RU" sz="2800" b="1" dirty="0"/>
          </a:p>
        </p:txBody>
      </p:sp>
      <p:sp>
        <p:nvSpPr>
          <p:cNvPr id="3" name="Содержимое 2"/>
          <p:cNvSpPr>
            <a:spLocks noGrp="1"/>
          </p:cNvSpPr>
          <p:nvPr>
            <p:ph idx="1"/>
          </p:nvPr>
        </p:nvSpPr>
        <p:spPr>
          <a:xfrm>
            <a:off x="107504" y="836712"/>
            <a:ext cx="8856984" cy="5832648"/>
          </a:xfrm>
        </p:spPr>
        <p:txBody>
          <a:bodyPr>
            <a:normAutofit fontScale="70000" lnSpcReduction="20000"/>
          </a:bodyPr>
          <a:lstStyle/>
          <a:p>
            <a:r>
              <a:rPr lang="ru-RU" dirty="0" smtClean="0"/>
              <a:t>Налог исчисляется как соответствующая налоговой ставке процентная доля налоговой базы, если иное не установлено настоящим пунктом.</a:t>
            </a:r>
          </a:p>
          <a:p>
            <a:r>
              <a:rPr lang="ru-RU" dirty="0" smtClean="0"/>
              <a:t>В отношении налогоплательщиков, у которых доходы, определяемые нарастающим итогом с начала налогового периода, превысили 150 млн. рублей, но не превысили 200 млн. рублей и (или) в течение указанного периода средняя численность работников которых превысила 100 человек, но не превысила 130 человек, налог исчисляется путем суммирования следующих двух величин:</a:t>
            </a:r>
          </a:p>
          <a:p>
            <a:r>
              <a:rPr lang="ru-RU" dirty="0" smtClean="0"/>
              <a:t>величины, равной произведению соответствующей налоговой ставки и налоговой базы, определенной для отчетного периода, предшествующего кварталу, в котором произошли указанные превышения доходов налогоплательщика и (или) средней численности его работников;</a:t>
            </a:r>
          </a:p>
          <a:p>
            <a:r>
              <a:rPr lang="ru-RU" dirty="0" smtClean="0"/>
              <a:t>величины, равной произведению соответствующей налоговой ставки и части налоговой базы, рассчитанной как разница между налоговой базой налогового периода и налоговой базой, определенной для отчетного периода, предшествующего кварталу, в котором произошли указанные превышения доходов налогоплательщика и (или) средней численности его работников.</a:t>
            </a:r>
          </a:p>
          <a:p>
            <a:r>
              <a:rPr lang="ru-RU" dirty="0" smtClean="0"/>
              <a:t>Сумма налога по итогам налогового периода определяется налогоплательщиком самостоятельно.</a:t>
            </a:r>
          </a:p>
          <a:p>
            <a:r>
              <a:rPr lang="ru-RU" dirty="0" smtClean="0"/>
              <a:t>Налогоплательщики, выбравшие в качестве объекта налогообложения доходы, по итогам каждого отчетного периода исчисляют сумму авансового платежа по налогу исходя из налоговой ставки и фактически полученных доходов, рассчитанных нарастающим итогом с начала налогового периода до окончания соответственно первого квартала, полугодия, девяти месяцев с учетом ранее исчисленных сумм авансовых платежей по налогу.</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576064"/>
          </a:xfrm>
        </p:spPr>
        <p:txBody>
          <a:bodyPr>
            <a:normAutofit/>
          </a:bodyPr>
          <a:lstStyle/>
          <a:p>
            <a:pPr algn="ctr"/>
            <a:r>
              <a:rPr lang="ru-RU" sz="2800" b="1" dirty="0" smtClean="0"/>
              <a:t>Статья 346.21. Порядок исчисления и уплаты налога</a:t>
            </a:r>
            <a:endParaRPr lang="ru-RU" sz="2800" b="1" dirty="0"/>
          </a:p>
        </p:txBody>
      </p:sp>
      <p:sp>
        <p:nvSpPr>
          <p:cNvPr id="3" name="Содержимое 2"/>
          <p:cNvSpPr>
            <a:spLocks noGrp="1"/>
          </p:cNvSpPr>
          <p:nvPr>
            <p:ph idx="1"/>
          </p:nvPr>
        </p:nvSpPr>
        <p:spPr>
          <a:xfrm>
            <a:off x="251520" y="836712"/>
            <a:ext cx="8712968" cy="5832648"/>
          </a:xfrm>
        </p:spPr>
        <p:txBody>
          <a:bodyPr>
            <a:noAutofit/>
          </a:bodyPr>
          <a:lstStyle/>
          <a:p>
            <a:pPr algn="just"/>
            <a:r>
              <a:rPr lang="ru-RU" sz="1700" dirty="0" smtClean="0"/>
              <a:t>Налогоплательщики, выбравшие в качестве объекта налогообложения доходы, уменьшают сумму налога (авансовых платежей по налогу), исчисленную за налоговый (отчетный) период, на сумму:</a:t>
            </a:r>
          </a:p>
          <a:p>
            <a:pPr algn="just"/>
            <a:r>
              <a:rPr lang="ru-RU" sz="1700" dirty="0" smtClean="0"/>
              <a:t>1) страховых взносов </a:t>
            </a:r>
            <a:r>
              <a:rPr lang="ru-RU" sz="1700" dirty="0" smtClean="0"/>
              <a:t>уплаченных </a:t>
            </a:r>
            <a:r>
              <a:rPr lang="ru-RU" sz="1700" dirty="0" smtClean="0"/>
              <a:t>(в пределах исчисленных сумм) в данном налоговом (отчетном).</a:t>
            </a:r>
          </a:p>
          <a:p>
            <a:pPr algn="just"/>
            <a:r>
              <a:rPr lang="ru-RU" sz="1700" dirty="0" smtClean="0"/>
              <a:t>При этом налогоплательщики вправе уменьшить сумму налога (авансовых платежей по налогу) на сумму указанных в настоящем пункте расходов не более чем на 50 процентов</a:t>
            </a:r>
          </a:p>
          <a:p>
            <a:pPr algn="just"/>
            <a:r>
              <a:rPr lang="ru-RU" sz="1700" dirty="0" smtClean="0"/>
              <a:t>Налогоплательщики, выбравшие в качестве объекта налогообложения доходы, уменьшенные на величину расходов, по итогам каждого отчетного периода исчисляют сумму авансового платежа по налогу исходя из налоговой ставки и фактически полученных доходов, уменьшенных на величину расходов, рассчитанных нарастающим итогом с начала налогового периода до окончания соответственно первого квартала, полугодия, девяти месяцев с учетом ранее исчисленных сумм авансовых платежей по налогу</a:t>
            </a:r>
          </a:p>
          <a:p>
            <a:pPr algn="just"/>
            <a:r>
              <a:rPr lang="ru-RU" sz="1700" dirty="0" smtClean="0"/>
              <a:t>Уплата налога и авансовых платежей по налогу производится по </a:t>
            </a:r>
            <a:r>
              <a:rPr lang="ru-RU" sz="1700" dirty="0" smtClean="0">
                <a:hlinkClick r:id="rId2"/>
              </a:rPr>
              <a:t>месту нахождения</a:t>
            </a:r>
            <a:r>
              <a:rPr lang="ru-RU" sz="1700" dirty="0" smtClean="0"/>
              <a:t> организации (месту жительства индивидуального предпринимателя)</a:t>
            </a:r>
          </a:p>
          <a:p>
            <a:pPr algn="just"/>
            <a:r>
              <a:rPr lang="ru-RU" sz="1700" dirty="0" smtClean="0"/>
              <a:t>Авансовые платежи по налогу уплачиваются не позднее </a:t>
            </a:r>
            <a:r>
              <a:rPr lang="ru-RU" sz="1700" dirty="0" smtClean="0"/>
              <a:t>28-го </a:t>
            </a:r>
            <a:r>
              <a:rPr lang="ru-RU" sz="1700" dirty="0" smtClean="0"/>
              <a:t>числа первого месяца, следующего за истекшим отчетным периодом.</a:t>
            </a:r>
            <a:endParaRPr lang="ru-RU" sz="17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4400" dirty="0" smtClean="0"/>
              <a:t>Глава 26.5. ПАТЕНТНАЯ СИСТЕМА </a:t>
            </a:r>
            <a:r>
              <a:rPr lang="ru-RU" sz="4400" dirty="0" smtClean="0"/>
              <a:t>НАЛОГООБЛОЖЕНИЯ</a:t>
            </a:r>
            <a:endParaRPr lang="ru-RU" sz="4400" dirty="0"/>
          </a:p>
        </p:txBody>
      </p:sp>
      <p:sp>
        <p:nvSpPr>
          <p:cNvPr id="3" name="Содержимое 2"/>
          <p:cNvSpPr>
            <a:spLocks noGrp="1"/>
          </p:cNvSpPr>
          <p:nvPr>
            <p:ph idx="1"/>
          </p:nvPr>
        </p:nvSpPr>
        <p:spPr/>
        <p:txBody>
          <a:bodyPr/>
          <a:lstStyle/>
          <a:p>
            <a:pPr algn="ctr">
              <a:buNone/>
            </a:pPr>
            <a:r>
              <a:rPr lang="ru-RU" b="1" dirty="0" smtClean="0"/>
              <a:t>Статья 346.43. Общие положения</a:t>
            </a:r>
          </a:p>
          <a:p>
            <a:pPr algn="just"/>
            <a:endParaRPr lang="ru-RU" dirty="0" smtClean="0"/>
          </a:p>
          <a:p>
            <a:pPr algn="just">
              <a:buNone/>
            </a:pPr>
            <a:r>
              <a:rPr lang="ru-RU" dirty="0" smtClean="0"/>
              <a:t>38) занятие медицинской деятельностью или фармацевтической деятельностью лицом, имеющим лицензию на указанные виды деятельности, за исключением реализации лекарственных препаратов, подлежащих обязательной маркировке средствами идентификации, в том числе контрольными (идентификационными) знаками</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432048"/>
          </a:xfrm>
        </p:spPr>
        <p:txBody>
          <a:bodyPr>
            <a:normAutofit fontScale="90000"/>
          </a:bodyPr>
          <a:lstStyle/>
          <a:p>
            <a:pPr algn="ctr"/>
            <a:r>
              <a:rPr lang="ru-RU" sz="2800" b="1" dirty="0" smtClean="0"/>
              <a:t>Глава 26.5. ПАТЕНТНАЯ СИСТЕМА НАЛОГООБЛОЖЕНИЯ</a:t>
            </a:r>
            <a:endParaRPr lang="ru-RU" sz="2800" b="1" dirty="0"/>
          </a:p>
        </p:txBody>
      </p:sp>
      <p:sp>
        <p:nvSpPr>
          <p:cNvPr id="3" name="Содержимое 2"/>
          <p:cNvSpPr>
            <a:spLocks noGrp="1"/>
          </p:cNvSpPr>
          <p:nvPr>
            <p:ph idx="1"/>
          </p:nvPr>
        </p:nvSpPr>
        <p:spPr>
          <a:xfrm>
            <a:off x="179512" y="548680"/>
            <a:ext cx="8784976" cy="6192688"/>
          </a:xfrm>
        </p:spPr>
        <p:txBody>
          <a:bodyPr>
            <a:noAutofit/>
          </a:bodyPr>
          <a:lstStyle/>
          <a:p>
            <a:pPr algn="just">
              <a:spcBef>
                <a:spcPts val="0"/>
              </a:spcBef>
              <a:buNone/>
            </a:pPr>
            <a:r>
              <a:rPr lang="ru-RU" sz="1400" dirty="0" smtClean="0"/>
              <a:t>Патентная система налогообложения применяется индивидуальными предпринимателями наряду с иными режимами налогообложения</a:t>
            </a:r>
          </a:p>
          <a:p>
            <a:pPr algn="just">
              <a:spcBef>
                <a:spcPts val="0"/>
              </a:spcBef>
              <a:buNone/>
            </a:pPr>
            <a:r>
              <a:rPr lang="ru-RU" sz="1400" dirty="0" smtClean="0"/>
              <a:t>Патентная система налогообложения применяется в отношении </a:t>
            </a:r>
            <a:r>
              <a:rPr lang="ru-RU" sz="1400" dirty="0" smtClean="0">
                <a:hlinkClick r:id="rId2"/>
              </a:rPr>
              <a:t>видов предпринимательской деятельности</a:t>
            </a:r>
            <a:r>
              <a:rPr lang="ru-RU" sz="1400" dirty="0" smtClean="0"/>
              <a:t>:</a:t>
            </a:r>
          </a:p>
          <a:p>
            <a:pPr algn="just">
              <a:spcBef>
                <a:spcPts val="0"/>
              </a:spcBef>
            </a:pPr>
            <a:r>
              <a:rPr lang="ru-RU" sz="1400" dirty="0" smtClean="0"/>
              <a:t>ремонт, чистка, окраска и пошив обуви, текстильной и трикотажных изделий по индивидуальному заказу населения</a:t>
            </a:r>
          </a:p>
          <a:p>
            <a:pPr algn="just">
              <a:spcBef>
                <a:spcPts val="0"/>
              </a:spcBef>
            </a:pPr>
            <a:r>
              <a:rPr lang="ru-RU" sz="1400" dirty="0" smtClean="0"/>
              <a:t>парикмахерские и косметические услуги;</a:t>
            </a:r>
          </a:p>
          <a:p>
            <a:pPr algn="just">
              <a:spcBef>
                <a:spcPts val="0"/>
              </a:spcBef>
            </a:pPr>
            <a:r>
              <a:rPr lang="ru-RU" sz="1400" dirty="0" smtClean="0"/>
              <a:t>услуги по производству монтажных, электромонтажных, санитарно-технических и сварочных работ</a:t>
            </a:r>
          </a:p>
          <a:p>
            <a:pPr algn="just">
              <a:spcBef>
                <a:spcPts val="0"/>
              </a:spcBef>
            </a:pPr>
            <a:r>
              <a:rPr lang="ru-RU" sz="1400" dirty="0" smtClean="0"/>
              <a:t>деятельность ветеринарная;</a:t>
            </a:r>
          </a:p>
          <a:p>
            <a:pPr algn="just">
              <a:spcBef>
                <a:spcPts val="0"/>
              </a:spcBef>
            </a:pPr>
            <a:r>
              <a:rPr lang="ru-RU" sz="1400" dirty="0" smtClean="0"/>
              <a:t>розничная торговля, осуществляемая через объекты стационарной торговой сети, имеющие торговые залы</a:t>
            </a:r>
          </a:p>
          <a:p>
            <a:pPr algn="just">
              <a:spcBef>
                <a:spcPts val="0"/>
              </a:spcBef>
              <a:buNone/>
            </a:pPr>
            <a:r>
              <a:rPr lang="ru-RU" sz="1400" b="1" dirty="0" smtClean="0"/>
              <a:t>Розничная торговля </a:t>
            </a:r>
            <a:r>
              <a:rPr lang="ru-RU" sz="1400" dirty="0" smtClean="0"/>
              <a:t>- предпринимательская деятельность, связанная с торговлей товарами (в том числе за наличный расчет, а также с использованием платежных карт) на основе договоров розничной купли-продажи.</a:t>
            </a:r>
          </a:p>
          <a:p>
            <a:pPr algn="just">
              <a:spcBef>
                <a:spcPts val="0"/>
              </a:spcBef>
              <a:buNone/>
            </a:pPr>
            <a:r>
              <a:rPr lang="ru-RU" sz="1400" b="1" dirty="0" smtClean="0"/>
              <a:t>Площадь торгового зала - </a:t>
            </a:r>
            <a:r>
              <a:rPr lang="ru-RU" sz="1400" dirty="0" smtClean="0"/>
              <a:t>часть магазина, павильона, занятая оборудованием, предназначенным для выкладки, демонстрации товаров, проведения денежных расчетов и обслуживания покупателей, площадь контрольно-кассовых узлов и кассовых кабин, площадь рабочих мест обслуживающего персонала, а также площадь проходов для покупателей. К площади торгового зала относится также арендуемая часть площади торгового зала. Площадь подсобных, административно-бытовых помещений, а также помещений для приема, хранения товаров и подготовки их к продаже, в которых не производится обслуживание покупателей, не относится к площади торгового зала. Площадь торгового зала определяется на основании инвентаризационных и правоустанавливающих документов.</a:t>
            </a:r>
          </a:p>
          <a:p>
            <a:pPr algn="just">
              <a:spcBef>
                <a:spcPts val="0"/>
              </a:spcBef>
              <a:buNone/>
            </a:pPr>
            <a:r>
              <a:rPr lang="ru-RU" sz="1400" dirty="0" smtClean="0"/>
              <a:t>При применении патентной системы налогообложения индивидуальный предприниматель вправе привлекать наемных работников, в том числе по договорам гражданско-правового характера. При этом средняя численность наемных работников не должна превышать за налоговый период 15 человек по всем видам предпринимательской деятельности, осуществляемым индивидуальным предпринимателем, в отношении которых применяется патентная система налогообложения</a:t>
            </a:r>
          </a:p>
          <a:p>
            <a:pPr algn="just">
              <a:spcBef>
                <a:spcPts val="0"/>
              </a:spcBef>
              <a:buNone/>
            </a:pPr>
            <a:endParaRPr lang="ru-RU" sz="14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714380"/>
          </a:xfrm>
        </p:spPr>
        <p:txBody>
          <a:bodyPr>
            <a:normAutofit fontScale="90000"/>
          </a:bodyPr>
          <a:lstStyle/>
          <a:p>
            <a:pPr algn="ctr"/>
            <a:r>
              <a:rPr lang="ru-RU" sz="2800" b="1" dirty="0" smtClean="0"/>
              <a:t>Глава 26.5. ПАТЕНТНАЯ СИСТЕМА НАЛОГООБЛОЖЕНИЯ</a:t>
            </a:r>
            <a:endParaRPr lang="ru-RU" sz="2800" b="1" dirty="0"/>
          </a:p>
        </p:txBody>
      </p:sp>
      <p:sp>
        <p:nvSpPr>
          <p:cNvPr id="3" name="Содержимое 2"/>
          <p:cNvSpPr>
            <a:spLocks noGrp="1"/>
          </p:cNvSpPr>
          <p:nvPr>
            <p:ph idx="1"/>
          </p:nvPr>
        </p:nvSpPr>
        <p:spPr>
          <a:xfrm>
            <a:off x="285720" y="857232"/>
            <a:ext cx="8643998" cy="5786478"/>
          </a:xfrm>
        </p:spPr>
        <p:txBody>
          <a:bodyPr>
            <a:normAutofit fontScale="55000" lnSpcReduction="20000"/>
          </a:bodyPr>
          <a:lstStyle/>
          <a:p>
            <a:pPr algn="just">
              <a:buNone/>
            </a:pPr>
            <a:r>
              <a:rPr lang="ru-RU" sz="2800" b="1" dirty="0" smtClean="0"/>
              <a:t>Патентная система налогообложения не применяется в отношении:</a:t>
            </a:r>
          </a:p>
          <a:p>
            <a:pPr algn="just">
              <a:buNone/>
            </a:pPr>
            <a:r>
              <a:rPr lang="ru-RU" sz="2800" dirty="0" smtClean="0"/>
              <a:t>розничной торговли, осуществляемой через объекты стационарной торговой сети с площадью торгового зала более 150 квадратных метров</a:t>
            </a:r>
          </a:p>
          <a:p>
            <a:pPr algn="just">
              <a:buNone/>
            </a:pPr>
            <a:r>
              <a:rPr lang="ru-RU" sz="2800" dirty="0" smtClean="0"/>
              <a:t>оптовой торговли, а также торговли, осуществляемой по договорам поставки.</a:t>
            </a:r>
          </a:p>
          <a:p>
            <a:pPr algn="just">
              <a:buNone/>
            </a:pPr>
            <a:endParaRPr lang="ru-RU" sz="2800" b="1" dirty="0" smtClean="0"/>
          </a:p>
          <a:p>
            <a:pPr algn="just">
              <a:buNone/>
            </a:pPr>
            <a:r>
              <a:rPr lang="ru-RU" sz="2800" b="1" dirty="0" smtClean="0"/>
              <a:t>Налогоплательщиками </a:t>
            </a:r>
            <a:r>
              <a:rPr lang="ru-RU" sz="2800" dirty="0" smtClean="0"/>
              <a:t>признаются индивидуальные предприниматели, перешедшие на патентную систему налогообложения.</a:t>
            </a:r>
          </a:p>
          <a:p>
            <a:pPr algn="just">
              <a:buNone/>
            </a:pPr>
            <a:r>
              <a:rPr lang="ru-RU" sz="2800" dirty="0" smtClean="0"/>
              <a:t>Документом, удостоверяющим право на применение патентной системы налогообложения, является патент на осуществление одного из видов предпринимательской деятельности</a:t>
            </a:r>
          </a:p>
          <a:p>
            <a:pPr algn="just">
              <a:buNone/>
            </a:pPr>
            <a:r>
              <a:rPr lang="ru-RU" sz="2800" dirty="0" smtClean="0"/>
              <a:t>Патент действует на всей территории субъекта Российской Федерации. Индивидуальный предприниматель вправе получить несколько патентов. </a:t>
            </a:r>
            <a:r>
              <a:rPr lang="ru-RU" sz="2800" dirty="0" smtClean="0">
                <a:hlinkClick r:id="rId2"/>
              </a:rPr>
              <a:t>Патент выдается по выбору индивидуального предпринимателя на период от одного до двенадцати месяцев включительно в пределах календарного года.</a:t>
            </a:r>
            <a:endParaRPr lang="ru-RU" sz="2800" dirty="0" smtClean="0"/>
          </a:p>
          <a:p>
            <a:pPr algn="just">
              <a:buNone/>
            </a:pPr>
            <a:endParaRPr lang="ru-RU" sz="2800" b="1" dirty="0" smtClean="0"/>
          </a:p>
          <a:p>
            <a:pPr algn="just">
              <a:buNone/>
            </a:pPr>
            <a:r>
              <a:rPr lang="ru-RU" sz="2800" b="1" dirty="0" smtClean="0"/>
              <a:t>Объектом налогообложения </a:t>
            </a:r>
            <a:r>
              <a:rPr lang="ru-RU" sz="2800" dirty="0" smtClean="0"/>
              <a:t>признается потенциально возможный к получению годовой доход индивидуального предпринимателя по соответствующему виду предпринимательской деятельности, установленный законом субъекта Российской Федерации.</a:t>
            </a:r>
          </a:p>
          <a:p>
            <a:pPr algn="just">
              <a:buNone/>
            </a:pPr>
            <a:endParaRPr lang="ru-RU" sz="2800" b="1" dirty="0" smtClean="0"/>
          </a:p>
          <a:p>
            <a:pPr algn="just">
              <a:buNone/>
            </a:pPr>
            <a:r>
              <a:rPr lang="ru-RU" sz="2800" b="1" dirty="0" smtClean="0"/>
              <a:t>Налоговая база</a:t>
            </a:r>
            <a:r>
              <a:rPr lang="ru-RU" sz="2800" dirty="0" smtClean="0"/>
              <a:t> определяется как денежное выражение потенциально возможного к получению индивидуальным предпринимателем годового дохода по виду предпринимательской деятельности, в отношении которого применяется патентная система налогообложения.</a:t>
            </a:r>
          </a:p>
          <a:p>
            <a:pPr algn="just">
              <a:buNone/>
            </a:pPr>
            <a:endParaRPr lang="ru-RU" sz="2400" b="1" dirty="0" smtClean="0"/>
          </a:p>
          <a:p>
            <a:pPr algn="just">
              <a:buNone/>
            </a:pPr>
            <a:r>
              <a:rPr lang="ru-RU" sz="2700" b="1" dirty="0" smtClean="0"/>
              <a:t>Налоговая ставка </a:t>
            </a:r>
            <a:r>
              <a:rPr lang="ru-RU" sz="2700" dirty="0" smtClean="0"/>
              <a:t>устанавливается в размере 6 процентов.</a:t>
            </a:r>
          </a:p>
          <a:p>
            <a:pPr algn="just">
              <a:buNone/>
            </a:pPr>
            <a:endParaRPr lang="ru-RU" sz="2800" b="1" dirty="0" smtClean="0"/>
          </a:p>
          <a:p>
            <a:pPr algn="just">
              <a:buNone/>
            </a:pPr>
            <a:r>
              <a:rPr lang="ru-RU" sz="2800" b="1" dirty="0" smtClean="0"/>
              <a:t>Налоговым периодом </a:t>
            </a:r>
            <a:r>
              <a:rPr lang="ru-RU" sz="2800" dirty="0" smtClean="0"/>
              <a:t>признается календарный год. Если </a:t>
            </a:r>
            <a:r>
              <a:rPr lang="ru-RU" sz="2800" dirty="0" smtClean="0">
                <a:hlinkClick r:id="rId3"/>
              </a:rPr>
              <a:t>патент выдан на срок менее календарного года, налоговым периодом признается срок, на который выдан патент.</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85728"/>
            <a:ext cx="8229600" cy="714380"/>
          </a:xfrm>
        </p:spPr>
        <p:txBody>
          <a:bodyPr>
            <a:normAutofit/>
          </a:bodyPr>
          <a:lstStyle/>
          <a:p>
            <a:pPr algn="ctr"/>
            <a:r>
              <a:rPr lang="ru-RU" sz="2800" b="1" dirty="0" smtClean="0"/>
              <a:t>НК предусмотрены налоговые режимы</a:t>
            </a:r>
            <a:endParaRPr lang="ru-RU" sz="2800" dirty="0"/>
          </a:p>
        </p:txBody>
      </p:sp>
      <p:sp>
        <p:nvSpPr>
          <p:cNvPr id="3" name="Текст 2"/>
          <p:cNvSpPr>
            <a:spLocks noGrp="1"/>
          </p:cNvSpPr>
          <p:nvPr>
            <p:ph type="body" idx="1"/>
          </p:nvPr>
        </p:nvSpPr>
        <p:spPr>
          <a:xfrm>
            <a:off x="357158" y="1214422"/>
            <a:ext cx="4040188" cy="659352"/>
          </a:xfrm>
        </p:spPr>
        <p:txBody>
          <a:bodyPr/>
          <a:lstStyle/>
          <a:p>
            <a:pPr algn="ctr"/>
            <a:r>
              <a:rPr lang="ru-RU" dirty="0" smtClean="0"/>
              <a:t>общий режим налогообложения</a:t>
            </a:r>
          </a:p>
        </p:txBody>
      </p:sp>
      <p:sp>
        <p:nvSpPr>
          <p:cNvPr id="4" name="Текст 3"/>
          <p:cNvSpPr>
            <a:spLocks noGrp="1"/>
          </p:cNvSpPr>
          <p:nvPr>
            <p:ph type="body" sz="half" idx="3"/>
          </p:nvPr>
        </p:nvSpPr>
        <p:spPr>
          <a:xfrm>
            <a:off x="4572000" y="1071546"/>
            <a:ext cx="4041775" cy="869157"/>
          </a:xfrm>
        </p:spPr>
        <p:txBody>
          <a:bodyPr>
            <a:normAutofit fontScale="47500" lnSpcReduction="20000"/>
          </a:bodyPr>
          <a:lstStyle/>
          <a:p>
            <a:endParaRPr lang="ru-RU" dirty="0" smtClean="0"/>
          </a:p>
          <a:p>
            <a:pPr algn="ctr"/>
            <a:r>
              <a:rPr lang="ru-RU" sz="5100" dirty="0" smtClean="0"/>
              <a:t>специальные налоговые режимы</a:t>
            </a:r>
          </a:p>
          <a:p>
            <a:endParaRPr lang="ru-RU" dirty="0"/>
          </a:p>
        </p:txBody>
      </p:sp>
      <p:sp>
        <p:nvSpPr>
          <p:cNvPr id="5" name="Содержимое 4"/>
          <p:cNvSpPr>
            <a:spLocks noGrp="1"/>
          </p:cNvSpPr>
          <p:nvPr>
            <p:ph sz="quarter" idx="2"/>
          </p:nvPr>
        </p:nvSpPr>
        <p:spPr>
          <a:xfrm>
            <a:off x="457200" y="1928802"/>
            <a:ext cx="4040188" cy="4431518"/>
          </a:xfrm>
        </p:spPr>
        <p:txBody>
          <a:bodyPr>
            <a:normAutofit/>
          </a:bodyPr>
          <a:lstStyle/>
          <a:p>
            <a:pPr marL="0" indent="0">
              <a:buNone/>
            </a:pPr>
            <a:r>
              <a:rPr lang="ru-RU" dirty="0" smtClean="0"/>
              <a:t>предполагает уплату совокупности налогов и сборов:</a:t>
            </a:r>
          </a:p>
          <a:p>
            <a:r>
              <a:rPr lang="ru-RU" dirty="0" smtClean="0"/>
              <a:t>налог на добавленную стоимость;</a:t>
            </a:r>
          </a:p>
          <a:p>
            <a:r>
              <a:rPr lang="ru-RU" dirty="0" smtClean="0"/>
              <a:t>акцизы;</a:t>
            </a:r>
          </a:p>
          <a:p>
            <a:r>
              <a:rPr lang="ru-RU" dirty="0" smtClean="0"/>
              <a:t>страховые </a:t>
            </a:r>
            <a:r>
              <a:rPr lang="ru-RU" dirty="0" smtClean="0"/>
              <a:t>взносы;</a:t>
            </a:r>
            <a:endParaRPr lang="ru-RU" dirty="0" smtClean="0"/>
          </a:p>
          <a:p>
            <a:r>
              <a:rPr lang="ru-RU" dirty="0" smtClean="0"/>
              <a:t>налог на имущество;</a:t>
            </a:r>
          </a:p>
          <a:p>
            <a:r>
              <a:rPr lang="ru-RU" dirty="0" smtClean="0"/>
              <a:t>налог на прибыль.</a:t>
            </a:r>
            <a:endParaRPr lang="ru-RU" dirty="0"/>
          </a:p>
        </p:txBody>
      </p:sp>
      <p:sp>
        <p:nvSpPr>
          <p:cNvPr id="6" name="Содержимое 5"/>
          <p:cNvSpPr>
            <a:spLocks noGrp="1"/>
          </p:cNvSpPr>
          <p:nvPr>
            <p:ph sz="quarter" idx="4"/>
          </p:nvPr>
        </p:nvSpPr>
        <p:spPr>
          <a:xfrm>
            <a:off x="4645025" y="2071678"/>
            <a:ext cx="4041775" cy="4288642"/>
          </a:xfrm>
        </p:spPr>
        <p:txBody>
          <a:bodyPr>
            <a:normAutofit/>
          </a:bodyPr>
          <a:lstStyle/>
          <a:p>
            <a:pPr marL="0" indent="0">
              <a:buNone/>
            </a:pPr>
            <a:r>
              <a:rPr lang="ru-RU" dirty="0" smtClean="0"/>
              <a:t>При использовании </a:t>
            </a:r>
            <a:r>
              <a:rPr lang="ru-RU" i="1" dirty="0" smtClean="0"/>
              <a:t>специальных </a:t>
            </a:r>
            <a:r>
              <a:rPr lang="ru-RU" dirty="0" smtClean="0"/>
              <a:t>налоговых режимов совокупность названных налогов заменяется уплатой </a:t>
            </a:r>
            <a:r>
              <a:rPr lang="ru-RU" u="sng" dirty="0" smtClean="0"/>
              <a:t>единого налога</a:t>
            </a:r>
            <a:r>
              <a:rPr lang="ru-RU" dirty="0" smtClean="0"/>
              <a:t>.</a:t>
            </a:r>
          </a:p>
          <a:p>
            <a:r>
              <a:rPr lang="ru-RU" dirty="0" smtClean="0"/>
              <a:t>упрощенная система налогообложения;</a:t>
            </a:r>
          </a:p>
          <a:p>
            <a:r>
              <a:rPr lang="ru-RU" dirty="0" smtClean="0"/>
              <a:t>патентная система.</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648072"/>
          </a:xfrm>
        </p:spPr>
        <p:txBody>
          <a:bodyPr>
            <a:normAutofit fontScale="90000"/>
          </a:bodyPr>
          <a:lstStyle/>
          <a:p>
            <a:pPr algn="ctr"/>
            <a:r>
              <a:rPr lang="ru-RU" sz="2800" b="1" dirty="0" smtClean="0"/>
              <a:t>Глава 26.2. УПРОЩЕННАЯ СИСТЕМА НАЛОГООБЛОЖЕНИЯ</a:t>
            </a:r>
            <a:endParaRPr lang="ru-RU" sz="2800" b="1" dirty="0"/>
          </a:p>
        </p:txBody>
      </p:sp>
      <p:sp>
        <p:nvSpPr>
          <p:cNvPr id="3" name="Содержимое 2"/>
          <p:cNvSpPr>
            <a:spLocks noGrp="1"/>
          </p:cNvSpPr>
          <p:nvPr>
            <p:ph idx="1"/>
          </p:nvPr>
        </p:nvSpPr>
        <p:spPr>
          <a:xfrm>
            <a:off x="457200" y="908720"/>
            <a:ext cx="8229600" cy="5734990"/>
          </a:xfrm>
        </p:spPr>
        <p:txBody>
          <a:bodyPr>
            <a:normAutofit fontScale="85000" lnSpcReduction="20000"/>
          </a:bodyPr>
          <a:lstStyle/>
          <a:p>
            <a:pPr algn="just"/>
            <a:r>
              <a:rPr lang="ru-RU" dirty="0" smtClean="0"/>
              <a:t>Применение упрощенной системы налогообложения организациями предусматривает их освобождение от обязанности по уплате налога на прибыль организаций, налога на имущество организаций. Организации, применяющие упрощенную систему налогообложения, не признаются налогоплательщиками налога на добавленную стоимость.</a:t>
            </a:r>
          </a:p>
          <a:p>
            <a:pPr algn="just"/>
            <a:r>
              <a:rPr lang="ru-RU" dirty="0" smtClean="0"/>
              <a:t>Иные налоги, сборы и страховые взносы уплачиваются организациями, применяющими упрощенную систему налогообложения, в соответствии с законодательством о налогах и сборах</a:t>
            </a:r>
            <a:endParaRPr lang="ru-RU" dirty="0" smtClean="0"/>
          </a:p>
          <a:p>
            <a:pPr algn="just"/>
            <a:r>
              <a:rPr lang="ru-RU" dirty="0" smtClean="0"/>
              <a:t>Для </a:t>
            </a:r>
            <a:r>
              <a:rPr lang="ru-RU" dirty="0" smtClean="0"/>
              <a:t>организаций и индивидуальных предпринимателей, применяющих упрощенную систему налогообложения, сохраняются действующие порядок ведения кассовых операций и порядок представления статистической отчетности.</a:t>
            </a:r>
          </a:p>
          <a:p>
            <a:pPr algn="just"/>
            <a:r>
              <a:rPr lang="ru-RU" dirty="0" smtClean="0"/>
              <a:t>Организации и индивидуальные предприниматели, применяющие упрощенную систему налогообложения, не освобождаются от исполнения обязанностей налоговых агентов</a:t>
            </a:r>
            <a:endParaRPr lang="ru-R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32048"/>
          </a:xfrm>
        </p:spPr>
        <p:txBody>
          <a:bodyPr>
            <a:normAutofit fontScale="90000"/>
          </a:bodyPr>
          <a:lstStyle/>
          <a:p>
            <a:pPr algn="ctr"/>
            <a:r>
              <a:rPr lang="ru-RU" sz="2800" b="1" dirty="0" smtClean="0"/>
              <a:t>Статья 346.12. Налогоплательщики</a:t>
            </a:r>
            <a:endParaRPr lang="ru-RU" sz="2800" b="1" dirty="0"/>
          </a:p>
        </p:txBody>
      </p:sp>
      <p:sp>
        <p:nvSpPr>
          <p:cNvPr id="3" name="Содержимое 2"/>
          <p:cNvSpPr>
            <a:spLocks noGrp="1"/>
          </p:cNvSpPr>
          <p:nvPr>
            <p:ph idx="1"/>
          </p:nvPr>
        </p:nvSpPr>
        <p:spPr>
          <a:xfrm>
            <a:off x="179512" y="548680"/>
            <a:ext cx="8784976" cy="6120680"/>
          </a:xfrm>
        </p:spPr>
        <p:txBody>
          <a:bodyPr>
            <a:noAutofit/>
          </a:bodyPr>
          <a:lstStyle/>
          <a:p>
            <a:pPr algn="just">
              <a:buNone/>
            </a:pPr>
            <a:r>
              <a:rPr lang="ru-RU" sz="1600" b="1" dirty="0" smtClean="0"/>
              <a:t>Налогоплательщиками</a:t>
            </a:r>
            <a:r>
              <a:rPr lang="ru-RU" sz="1600" dirty="0" smtClean="0"/>
              <a:t> признаются организации и индивидуальные предприниматели, перешедшие на упрощенную систему налогообложения. </a:t>
            </a:r>
          </a:p>
          <a:p>
            <a:pPr algn="just">
              <a:buNone/>
            </a:pPr>
            <a:r>
              <a:rPr lang="ru-RU" sz="1600" dirty="0" smtClean="0"/>
              <a:t>Организация имеет право перейти на упрощенную систему налогообложения, если:</a:t>
            </a:r>
          </a:p>
          <a:p>
            <a:pPr algn="just"/>
            <a:r>
              <a:rPr lang="ru-RU" sz="1600" dirty="0" smtClean="0"/>
              <a:t>по итогам девяти месяцев того года, в котором организация подает </a:t>
            </a:r>
            <a:r>
              <a:rPr lang="ru-RU" sz="1600" dirty="0" smtClean="0">
                <a:hlinkClick r:id="rId2"/>
              </a:rPr>
              <a:t>уведомление о переходе на упрощенную систему налогообложения, доходы</a:t>
            </a:r>
            <a:r>
              <a:rPr lang="ru-RU" sz="1600" dirty="0" smtClean="0">
                <a:hlinkClick r:id="rId3"/>
              </a:rPr>
              <a:t>, не превысили 112,5 млн. рублей.</a:t>
            </a:r>
          </a:p>
          <a:p>
            <a:pPr algn="just"/>
            <a:r>
              <a:rPr lang="ru-RU" sz="1600" dirty="0" smtClean="0"/>
              <a:t>средняя численность работников не</a:t>
            </a:r>
            <a:r>
              <a:rPr lang="ru-RU" sz="1600" dirty="0" smtClean="0">
                <a:hlinkClick r:id="rId4"/>
              </a:rPr>
              <a:t> превышает 100 человек.</a:t>
            </a:r>
          </a:p>
          <a:p>
            <a:pPr algn="ctr">
              <a:buNone/>
            </a:pPr>
            <a:r>
              <a:rPr lang="ru-RU" sz="1600" b="1" dirty="0" smtClean="0"/>
              <a:t>Не вправе применять упрощенную систему налогообложения:</a:t>
            </a:r>
          </a:p>
          <a:p>
            <a:r>
              <a:rPr lang="ru-RU" sz="1600" dirty="0" smtClean="0"/>
              <a:t>организации, имеющие филиалы;</a:t>
            </a:r>
          </a:p>
          <a:p>
            <a:r>
              <a:rPr lang="ru-RU" sz="1600" dirty="0" smtClean="0"/>
              <a:t>банки;</a:t>
            </a:r>
          </a:p>
          <a:p>
            <a:r>
              <a:rPr lang="ru-RU" sz="1600" dirty="0" smtClean="0"/>
              <a:t>страховщики;</a:t>
            </a:r>
          </a:p>
          <a:p>
            <a:r>
              <a:rPr lang="ru-RU" sz="1600" dirty="0" smtClean="0"/>
              <a:t>негосударственные пенсионные фонды;</a:t>
            </a:r>
          </a:p>
          <a:p>
            <a:r>
              <a:rPr lang="ru-RU" sz="1600" dirty="0" smtClean="0"/>
              <a:t>инвестиционные фонды;</a:t>
            </a:r>
          </a:p>
          <a:p>
            <a:r>
              <a:rPr lang="ru-RU" sz="1600" dirty="0" smtClean="0"/>
              <a:t>профессиональные участники рынка ценных бумаг;</a:t>
            </a:r>
          </a:p>
          <a:p>
            <a:r>
              <a:rPr lang="ru-RU" sz="1600" dirty="0" smtClean="0"/>
              <a:t>ломбарды;</a:t>
            </a:r>
          </a:p>
          <a:p>
            <a:r>
              <a:rPr lang="ru-RU" sz="1600" dirty="0" smtClean="0"/>
              <a:t>организации и индивидуальные предприниматели, производящие подакцизные товары </a:t>
            </a:r>
          </a:p>
          <a:p>
            <a:r>
              <a:rPr lang="ru-RU" sz="1600" dirty="0" smtClean="0"/>
              <a:t>организации, у которых </a:t>
            </a:r>
            <a:r>
              <a:rPr lang="ru-RU" sz="1600" dirty="0" smtClean="0">
                <a:hlinkClick r:id="rId5"/>
              </a:rPr>
              <a:t>остаточная стоимость</a:t>
            </a:r>
            <a:r>
              <a:rPr lang="ru-RU" sz="1600" dirty="0" smtClean="0"/>
              <a:t> основных средств, определяемая в соответствии с </a:t>
            </a:r>
            <a:r>
              <a:rPr lang="ru-RU" sz="1600" dirty="0" smtClean="0">
                <a:hlinkClick r:id="rId6"/>
              </a:rPr>
              <a:t>законодательством</a:t>
            </a:r>
            <a:r>
              <a:rPr lang="ru-RU" sz="1600" dirty="0" smtClean="0"/>
              <a:t> Российской Федерации о бухгалтерском учете, превышает 150 млн. рублей</a:t>
            </a:r>
          </a:p>
          <a:p>
            <a:r>
              <a:rPr lang="ru-RU" sz="1600" dirty="0" smtClean="0"/>
              <a:t>казенные и </a:t>
            </a:r>
            <a:r>
              <a:rPr lang="ru-RU" sz="1600" dirty="0" smtClean="0">
                <a:hlinkClick r:id="rId7"/>
              </a:rPr>
              <a:t>бюджетные</a:t>
            </a:r>
            <a:r>
              <a:rPr lang="ru-RU" sz="1600" dirty="0" smtClean="0"/>
              <a:t> учреждения;</a:t>
            </a:r>
          </a:p>
          <a:p>
            <a:r>
              <a:rPr lang="ru-RU" sz="1600" dirty="0" smtClean="0">
                <a:hlinkClick r:id="rId8"/>
              </a:rPr>
              <a:t>иностранные организации</a:t>
            </a:r>
            <a:r>
              <a:rPr lang="ru-RU" sz="1600" dirty="0" smtClean="0"/>
              <a:t>.</a:t>
            </a:r>
            <a:endParaRPr lang="ru-RU" sz="1600" dirty="0" smtClean="0">
              <a:hlinkClick r:id="rId4"/>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792088"/>
          </a:xfrm>
        </p:spPr>
        <p:txBody>
          <a:bodyPr>
            <a:noAutofit/>
          </a:bodyPr>
          <a:lstStyle/>
          <a:p>
            <a:pPr algn="ctr"/>
            <a:r>
              <a:rPr lang="ru-RU" sz="2400" b="1" dirty="0" smtClean="0"/>
              <a:t>Статья 346.13. Порядок и условия начала и прекращения применения упрощенной системы налогообложения</a:t>
            </a:r>
            <a:endParaRPr lang="ru-RU" sz="2400" b="1" dirty="0"/>
          </a:p>
        </p:txBody>
      </p:sp>
      <p:sp>
        <p:nvSpPr>
          <p:cNvPr id="3" name="Содержимое 2"/>
          <p:cNvSpPr>
            <a:spLocks noGrp="1"/>
          </p:cNvSpPr>
          <p:nvPr>
            <p:ph idx="1"/>
          </p:nvPr>
        </p:nvSpPr>
        <p:spPr>
          <a:xfrm>
            <a:off x="251520" y="980728"/>
            <a:ext cx="8712968" cy="5688632"/>
          </a:xfrm>
        </p:spPr>
        <p:txBody>
          <a:bodyPr>
            <a:normAutofit fontScale="77500" lnSpcReduction="20000"/>
          </a:bodyPr>
          <a:lstStyle/>
          <a:p>
            <a:pPr algn="just"/>
            <a:r>
              <a:rPr lang="ru-RU" dirty="0" smtClean="0"/>
              <a:t>Организации и индивидуальные предприниматели, изъявившие желание перейти на упрощенную систему налогообложения со следующего календарного года, уведомляют об этом налоговый орган по месту нахождения организации или месту жительства индивидуального предпринимателя не позднее 31 декабря календарного года, предшествующего календарному году, начиная с которого они переходят на упрощенную систему налогообложения.</a:t>
            </a:r>
          </a:p>
          <a:p>
            <a:pPr algn="just"/>
            <a:r>
              <a:rPr lang="ru-RU" dirty="0" smtClean="0"/>
              <a:t>В уведомлении указывается выбранный объект налогообложения. Организации указывают в уведомлении также остаточную стоимость основных средств и размер доходов по состоянию на 1 октября года, предшествующего календарному году, начиная с которого они переходят на упрощенную систему налогообложения.</a:t>
            </a:r>
          </a:p>
          <a:p>
            <a:pPr algn="just"/>
            <a:r>
              <a:rPr lang="ru-RU" dirty="0" smtClean="0"/>
              <a:t>Вновь созданная организация и вновь зарегистрированный индивидуальный предприниматель вправе уведомить о переходе на упрощенную систему налогообложения не позднее 30 календарных дней с даты постановки на учет в налоговом органе, указанной в свидетельстве о постановке на учет в налоговом органе.</a:t>
            </a:r>
          </a:p>
          <a:p>
            <a:pPr algn="just"/>
            <a:r>
              <a:rPr lang="ru-RU" dirty="0" smtClean="0"/>
              <a:t>Налогоплательщики, применяющие упрощенную систему налогообложения, не вправе до окончания налогового периода перейти на иной режим налогообложения, если иное не предусмотрено настоящей статьей.</a:t>
            </a:r>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792088"/>
          </a:xfrm>
        </p:spPr>
        <p:txBody>
          <a:bodyPr>
            <a:noAutofit/>
          </a:bodyPr>
          <a:lstStyle/>
          <a:p>
            <a:pPr algn="ctr"/>
            <a:r>
              <a:rPr lang="ru-RU" sz="2400" b="1" dirty="0" smtClean="0"/>
              <a:t>Статья 346.13. Порядок и условия начала и прекращения применения упрощенной системы налогообложения</a:t>
            </a:r>
            <a:endParaRPr lang="ru-RU" sz="2400" b="1" dirty="0"/>
          </a:p>
        </p:txBody>
      </p:sp>
      <p:sp>
        <p:nvSpPr>
          <p:cNvPr id="3" name="Содержимое 2"/>
          <p:cNvSpPr>
            <a:spLocks noGrp="1"/>
          </p:cNvSpPr>
          <p:nvPr>
            <p:ph idx="1"/>
          </p:nvPr>
        </p:nvSpPr>
        <p:spPr>
          <a:xfrm>
            <a:off x="251520" y="980728"/>
            <a:ext cx="8712968" cy="5688632"/>
          </a:xfrm>
        </p:spPr>
        <p:txBody>
          <a:bodyPr>
            <a:normAutofit fontScale="77500" lnSpcReduction="20000"/>
          </a:bodyPr>
          <a:lstStyle/>
          <a:p>
            <a:pPr algn="just"/>
            <a:r>
              <a:rPr lang="ru-RU" dirty="0" smtClean="0"/>
              <a:t>Если по итогам отчетного (налогового) периода доходы налогоплательщика превысили 200 млн. рублей, и (или) в течение отчетного (налогового) периода средняя численность работников налогоплательщика превысила ограничение более чем на 30 человек, такой налогоплательщик считается утратившим право на применение упрощенной системы налогообложения с начала того квартала, в котором допущены указанные превышения доходов налогоплательщика и (или) средней численности его работников и (или) несоответствие указанным требованиям.</a:t>
            </a:r>
          </a:p>
          <a:p>
            <a:pPr algn="just"/>
            <a:r>
              <a:rPr lang="ru-RU" dirty="0" smtClean="0"/>
              <a:t>Налогоплательщик обязан сообщить в налоговый орган о переходе на иной режим налогообложения в течение 15 календарных дней по истечении отчетного (налогового) периода.</a:t>
            </a:r>
          </a:p>
          <a:p>
            <a:pPr algn="just"/>
            <a:r>
              <a:rPr lang="ru-RU" dirty="0" smtClean="0"/>
              <a:t>Налогоплательщик, применяющий упрощенную систему налогообложения, вправе перейти на иной режим налогообложения с начала календарного года, уведомив об этом налоговый орган не позднее 15 января года, в котором он предполагает перейти на иной режим налогообложения.</a:t>
            </a:r>
          </a:p>
          <a:p>
            <a:pPr algn="just"/>
            <a:r>
              <a:rPr lang="ru-RU" dirty="0" smtClean="0"/>
              <a:t>Налогоплательщик, перешедший с упрощенной системы налогообложения на иной режим налогообложения, вправе вновь перейти на упрощенную систему налогообложения не ранее чем через один год после того, как он утратил право на применение упрощенной системы налогообложения.</a:t>
            </a:r>
          </a:p>
          <a:p>
            <a:endParaRPr lang="ru-RU"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432048"/>
          </a:xfrm>
        </p:spPr>
        <p:txBody>
          <a:bodyPr>
            <a:normAutofit/>
          </a:bodyPr>
          <a:lstStyle/>
          <a:p>
            <a:pPr algn="ctr"/>
            <a:r>
              <a:rPr lang="ru-RU" sz="2400" b="1" dirty="0" smtClean="0"/>
              <a:t>Статья 346.14. Объекты налогообложения</a:t>
            </a:r>
            <a:endParaRPr lang="ru-RU" sz="2800" b="1" dirty="0"/>
          </a:p>
        </p:txBody>
      </p:sp>
      <p:sp>
        <p:nvSpPr>
          <p:cNvPr id="3" name="Содержимое 2"/>
          <p:cNvSpPr>
            <a:spLocks noGrp="1"/>
          </p:cNvSpPr>
          <p:nvPr>
            <p:ph idx="1"/>
          </p:nvPr>
        </p:nvSpPr>
        <p:spPr>
          <a:xfrm>
            <a:off x="251520" y="548680"/>
            <a:ext cx="8712968" cy="6120680"/>
          </a:xfrm>
        </p:spPr>
        <p:txBody>
          <a:bodyPr>
            <a:normAutofit fontScale="47500" lnSpcReduction="20000"/>
          </a:bodyPr>
          <a:lstStyle/>
          <a:p>
            <a:pPr algn="just">
              <a:buNone/>
            </a:pPr>
            <a:r>
              <a:rPr lang="ru-RU" sz="2800" b="1" dirty="0" smtClean="0"/>
              <a:t>Объектом налогообложения </a:t>
            </a:r>
            <a:r>
              <a:rPr lang="ru-RU" sz="2800" dirty="0" smtClean="0"/>
              <a:t>признаются:</a:t>
            </a:r>
          </a:p>
          <a:p>
            <a:pPr algn="just"/>
            <a:r>
              <a:rPr lang="ru-RU" sz="2800" dirty="0" smtClean="0"/>
              <a:t>доходы;</a:t>
            </a:r>
          </a:p>
          <a:p>
            <a:pPr algn="just"/>
            <a:r>
              <a:rPr lang="ru-RU" sz="2800" dirty="0" smtClean="0"/>
              <a:t>доходы, уменьшенные на величину расходов.</a:t>
            </a:r>
          </a:p>
          <a:p>
            <a:pPr>
              <a:buNone/>
            </a:pPr>
            <a:endParaRPr lang="ru-RU" sz="2800" dirty="0" smtClean="0"/>
          </a:p>
          <a:p>
            <a:pPr>
              <a:buNone/>
            </a:pPr>
            <a:r>
              <a:rPr lang="ru-RU" sz="2800" dirty="0" smtClean="0"/>
              <a:t>При определении </a:t>
            </a:r>
            <a:r>
              <a:rPr lang="ru-RU" sz="2800" dirty="0" smtClean="0"/>
              <a:t>объекта </a:t>
            </a:r>
            <a:r>
              <a:rPr lang="ru-RU" sz="2800" dirty="0" smtClean="0"/>
              <a:t>налогообложения налогоплательщик уменьшает полученные доходы на следующие </a:t>
            </a:r>
            <a:r>
              <a:rPr lang="ru-RU" sz="2800" dirty="0" smtClean="0"/>
              <a:t>расходы (</a:t>
            </a:r>
            <a:r>
              <a:rPr lang="ru-RU" sz="2700" b="1" dirty="0" smtClean="0"/>
              <a:t>Статья 346.16</a:t>
            </a:r>
            <a:r>
              <a:rPr lang="ru-RU" sz="2800" dirty="0" smtClean="0"/>
              <a:t>):</a:t>
            </a:r>
            <a:endParaRPr lang="ru-RU" sz="2800" dirty="0" smtClean="0"/>
          </a:p>
          <a:p>
            <a:r>
              <a:rPr lang="ru-RU" sz="2800" dirty="0" smtClean="0"/>
              <a:t>расходы на приобретение, сооружение и изготовление основных средств, а также на </a:t>
            </a:r>
            <a:r>
              <a:rPr lang="ru-RU" sz="2800" dirty="0" smtClean="0">
                <a:hlinkClick r:id="" action="ppaction://hlinkfile"/>
              </a:rPr>
              <a:t>достройку</a:t>
            </a:r>
            <a:r>
              <a:rPr lang="ru-RU" sz="2800" dirty="0" smtClean="0"/>
              <a:t>, дооборудование, </a:t>
            </a:r>
            <a:r>
              <a:rPr lang="ru-RU" sz="2800" dirty="0" smtClean="0">
                <a:hlinkClick r:id="" action="ppaction://hlinkfile"/>
              </a:rPr>
              <a:t>реконструкцию</a:t>
            </a:r>
            <a:r>
              <a:rPr lang="ru-RU" sz="2800" dirty="0" smtClean="0"/>
              <a:t>, модернизацию и </a:t>
            </a:r>
            <a:r>
              <a:rPr lang="ru-RU" sz="2800" dirty="0" smtClean="0">
                <a:hlinkClick r:id="" action="ppaction://hlinkfile"/>
              </a:rPr>
              <a:t>техническое перевооружение</a:t>
            </a:r>
            <a:r>
              <a:rPr lang="ru-RU" sz="2800" dirty="0" smtClean="0"/>
              <a:t> основных средств (с учетом положений </a:t>
            </a:r>
            <a:r>
              <a:rPr lang="ru-RU" sz="2800" dirty="0" smtClean="0">
                <a:hlinkClick r:id="" action="ppaction://hlinkfile"/>
              </a:rPr>
              <a:t>пунктов 3</a:t>
            </a:r>
            <a:r>
              <a:rPr lang="ru-RU" sz="2800" dirty="0" smtClean="0"/>
              <a:t> и </a:t>
            </a:r>
            <a:r>
              <a:rPr lang="ru-RU" sz="2800" dirty="0" smtClean="0">
                <a:hlinkClick r:id="" action="ppaction://hlinkfile"/>
              </a:rPr>
              <a:t>4</a:t>
            </a:r>
            <a:r>
              <a:rPr lang="ru-RU" sz="2800" dirty="0" smtClean="0"/>
              <a:t> настоящей статьи);</a:t>
            </a:r>
          </a:p>
          <a:p>
            <a:r>
              <a:rPr lang="ru-RU" sz="2800" dirty="0" smtClean="0"/>
              <a:t>расходы на приобретение нематериальных активов, а также создание </a:t>
            </a:r>
            <a:r>
              <a:rPr lang="ru-RU" sz="2800" dirty="0" smtClean="0">
                <a:hlinkClick r:id="" action="ppaction://hlinkfile"/>
              </a:rPr>
              <a:t>нематериальных активов</a:t>
            </a:r>
            <a:r>
              <a:rPr lang="ru-RU" sz="2800" dirty="0" smtClean="0"/>
              <a:t> самим налогоплательщиком </a:t>
            </a:r>
          </a:p>
          <a:p>
            <a:r>
              <a:rPr lang="ru-RU" sz="2800" dirty="0" smtClean="0"/>
              <a:t>расходы на </a:t>
            </a:r>
            <a:r>
              <a:rPr lang="ru-RU" sz="2800" dirty="0" smtClean="0">
                <a:hlinkClick r:id="rId2"/>
              </a:rPr>
              <a:t>ремонт</a:t>
            </a:r>
            <a:r>
              <a:rPr lang="ru-RU" sz="2800" dirty="0" smtClean="0"/>
              <a:t> основных средств (в том числе арендованных);</a:t>
            </a:r>
          </a:p>
          <a:p>
            <a:r>
              <a:rPr lang="ru-RU" sz="2800" dirty="0" smtClean="0">
                <a:hlinkClick r:id="" action="ppaction://hlinkfile"/>
              </a:rPr>
              <a:t>материальные расходы</a:t>
            </a:r>
            <a:r>
              <a:rPr lang="ru-RU" sz="2800" dirty="0" smtClean="0"/>
              <a:t>;</a:t>
            </a:r>
          </a:p>
          <a:p>
            <a:r>
              <a:rPr lang="ru-RU" sz="2800" dirty="0" smtClean="0"/>
              <a:t>расходы на </a:t>
            </a:r>
            <a:r>
              <a:rPr lang="ru-RU" sz="2800" dirty="0" smtClean="0">
                <a:hlinkClick r:id="" action="ppaction://hlinkfile"/>
              </a:rPr>
              <a:t>оплату труда</a:t>
            </a:r>
            <a:r>
              <a:rPr lang="ru-RU" sz="2800" dirty="0" smtClean="0"/>
              <a:t>, выплату пособий по временной нетрудоспособности в соответствии с законодательством Российской Федерации;</a:t>
            </a:r>
          </a:p>
          <a:p>
            <a:r>
              <a:rPr lang="ru-RU" sz="2800" dirty="0" smtClean="0"/>
              <a:t>расходы на все виды обязательного страхования работников, имущества и ответственности, включая страховые взносы на обязательное пенсионное страхование, обязательное социальное страхование на случай временной нетрудоспособности и в связи с материнством, обязательное медицинское страхование, обязательное социальное страхование от несчастных случаев на производстве и профессиональных заболеваний, производимые в соответствии с законодательством Российской Федерации;</a:t>
            </a:r>
          </a:p>
          <a:p>
            <a:r>
              <a:rPr lang="ru-RU" sz="2800" dirty="0" smtClean="0"/>
              <a:t>суммы налога на добавленную стоимость по оплаченным товарам (работам, услугам), приобретенным налогоплательщиком и подлежащим включению в состав расходов в соответствии с настоящей статьей </a:t>
            </a:r>
          </a:p>
          <a:p>
            <a:r>
              <a:rPr lang="ru-RU" sz="2800" dirty="0" smtClean="0"/>
              <a:t>расходы на обеспечение пожарной безопасности налогоплательщика, расходы на услуги по охране имущества, обслуживанию охранно-пожарной сигнализации</a:t>
            </a:r>
          </a:p>
          <a:p>
            <a:r>
              <a:rPr lang="ru-RU" sz="2800" dirty="0" smtClean="0"/>
              <a:t>расходы на содержание служебного транспорта</a:t>
            </a:r>
          </a:p>
          <a:p>
            <a:r>
              <a:rPr lang="ru-RU" sz="2800" dirty="0" smtClean="0"/>
              <a:t>расходы на командировки, в частности на </a:t>
            </a:r>
            <a:r>
              <a:rPr lang="ru-RU" sz="2800" dirty="0" smtClean="0">
                <a:hlinkClick r:id="rId3"/>
              </a:rPr>
              <a:t>проезд работника</a:t>
            </a:r>
            <a:r>
              <a:rPr lang="ru-RU" sz="2800" dirty="0" smtClean="0"/>
              <a:t> к месту командировки и обратно к месту постоянной работы</a:t>
            </a:r>
          </a:p>
          <a:p>
            <a:r>
              <a:rPr lang="ru-RU" sz="2700" dirty="0" smtClean="0"/>
              <a:t>расходы на канцелярские товары;</a:t>
            </a:r>
          </a:p>
          <a:p>
            <a:r>
              <a:rPr lang="ru-RU" sz="2700" dirty="0" smtClean="0"/>
              <a:t>расходы на почтовые, телефонные, телеграфные и другие подобные услуги, расходы на оплату услуг связи;</a:t>
            </a:r>
          </a:p>
          <a:p>
            <a:r>
              <a:rPr lang="ru-RU" sz="2700" dirty="0" smtClean="0"/>
              <a:t>расходы, связанные с приобретением права на использование программ для ЭВМ и баз данных по договорам с правообладателем (по </a:t>
            </a:r>
            <a:r>
              <a:rPr lang="ru-RU" sz="2700" dirty="0" smtClean="0">
                <a:hlinkClick r:id="rId4"/>
              </a:rPr>
              <a:t>лицензионным соглашениям</a:t>
            </a:r>
            <a:r>
              <a:rPr lang="ru-RU" sz="2700" dirty="0" smtClean="0"/>
              <a:t>). </a:t>
            </a:r>
          </a:p>
          <a:p>
            <a:r>
              <a:rPr lang="ru-RU" sz="2700" dirty="0" smtClean="0"/>
              <a:t>расходы на рекламу производимых (приобретенных) и (или) реализуемых товаров (работ, услуг), товарного знака и знака обслуживания.</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0648"/>
            <a:ext cx="8229600" cy="432048"/>
          </a:xfrm>
        </p:spPr>
        <p:txBody>
          <a:bodyPr>
            <a:normAutofit fontScale="90000"/>
          </a:bodyPr>
          <a:lstStyle/>
          <a:p>
            <a:pPr algn="ctr"/>
            <a:r>
              <a:rPr lang="ru-RU" sz="2800" b="1" dirty="0" smtClean="0"/>
              <a:t>Статья 346.18. Налоговая база</a:t>
            </a:r>
            <a:endParaRPr lang="ru-RU" sz="2800" b="1" dirty="0"/>
          </a:p>
        </p:txBody>
      </p:sp>
      <p:sp>
        <p:nvSpPr>
          <p:cNvPr id="3" name="Содержимое 2"/>
          <p:cNvSpPr>
            <a:spLocks noGrp="1"/>
          </p:cNvSpPr>
          <p:nvPr>
            <p:ph idx="1"/>
          </p:nvPr>
        </p:nvSpPr>
        <p:spPr>
          <a:xfrm>
            <a:off x="457200" y="692696"/>
            <a:ext cx="8229600" cy="5832648"/>
          </a:xfrm>
        </p:spPr>
        <p:txBody>
          <a:bodyPr>
            <a:normAutofit fontScale="92500" lnSpcReduction="20000"/>
          </a:bodyPr>
          <a:lstStyle/>
          <a:p>
            <a:r>
              <a:rPr lang="ru-RU" dirty="0" smtClean="0"/>
              <a:t>В случае, если объектом налогообложения являются доходы организации или индивидуального предпринимателя, налоговой базой признается денежное выражение доходов организации или индивидуального предпринимателя.</a:t>
            </a:r>
          </a:p>
          <a:p>
            <a:r>
              <a:rPr lang="ru-RU" dirty="0" smtClean="0"/>
              <a:t>В случае, если объектом налогообложения являются доходы организации или индивидуального предпринимателя, уменьшенные на величину расходов, налоговой базой признается денежное выражение доходов, уменьшенных на величину расходов.</a:t>
            </a:r>
          </a:p>
          <a:p>
            <a:r>
              <a:rPr lang="ru-RU" dirty="0" smtClean="0"/>
              <a:t>Если по итогам отчетного (налогового) периода сумма расходов превышает сумму доходов, то применительно к этому отчетному (налоговому) периоду налоговая база принимается равной нулю.</a:t>
            </a:r>
          </a:p>
          <a:p>
            <a:r>
              <a:rPr lang="ru-RU" dirty="0" smtClean="0"/>
              <a:t>При определении налоговой базы доходы и расходы определяются нарастающим итогом с начала </a:t>
            </a:r>
            <a:r>
              <a:rPr lang="ru-RU" dirty="0" smtClean="0">
                <a:hlinkClick r:id="" action="ppaction://hlinkfile"/>
              </a:rPr>
              <a:t>налогового периода</a:t>
            </a:r>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32656"/>
            <a:ext cx="8229600" cy="792088"/>
          </a:xfrm>
        </p:spPr>
        <p:txBody>
          <a:bodyPr>
            <a:normAutofit/>
          </a:bodyPr>
          <a:lstStyle/>
          <a:p>
            <a:pPr algn="ctr"/>
            <a:r>
              <a:rPr lang="ru-RU" sz="2400" b="1" dirty="0" smtClean="0"/>
              <a:t>Статья 346.19. Налоговый период. Отчетный период</a:t>
            </a:r>
            <a:endParaRPr lang="ru-RU" sz="2400" dirty="0"/>
          </a:p>
        </p:txBody>
      </p:sp>
      <p:sp>
        <p:nvSpPr>
          <p:cNvPr id="3" name="Содержимое 2"/>
          <p:cNvSpPr>
            <a:spLocks noGrp="1"/>
          </p:cNvSpPr>
          <p:nvPr>
            <p:ph idx="1"/>
          </p:nvPr>
        </p:nvSpPr>
        <p:spPr>
          <a:xfrm>
            <a:off x="428596" y="1857364"/>
            <a:ext cx="8229600" cy="4389120"/>
          </a:xfrm>
        </p:spPr>
        <p:txBody>
          <a:bodyPr/>
          <a:lstStyle/>
          <a:p>
            <a:r>
              <a:rPr lang="ru-RU" dirty="0" smtClean="0"/>
              <a:t>Налоговым периодом признается календарный год.</a:t>
            </a:r>
          </a:p>
          <a:p>
            <a:r>
              <a:rPr lang="ru-RU" dirty="0" smtClean="0"/>
              <a:t>Отчетными периодами признаются первый квартал, полугодие и девять месяцев календарного года.</a:t>
            </a:r>
            <a:endParaRPr lang="ru-RU"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291</TotalTime>
  <Words>2057</Words>
  <Application>Microsoft Office PowerPoint</Application>
  <PresentationFormat>Экран (4:3)</PresentationFormat>
  <Paragraphs>124</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Поток</vt:lpstr>
      <vt:lpstr>Специальные режимы налогообложения</vt:lpstr>
      <vt:lpstr>НК предусмотрены налоговые режимы</vt:lpstr>
      <vt:lpstr>Глава 26.2. УПРОЩЕННАЯ СИСТЕМА НАЛОГООБЛОЖЕНИЯ</vt:lpstr>
      <vt:lpstr>Статья 346.12. Налогоплательщики</vt:lpstr>
      <vt:lpstr>Статья 346.13. Порядок и условия начала и прекращения применения упрощенной системы налогообложения</vt:lpstr>
      <vt:lpstr>Статья 346.13. Порядок и условия начала и прекращения применения упрощенной системы налогообложения</vt:lpstr>
      <vt:lpstr>Статья 346.14. Объекты налогообложения</vt:lpstr>
      <vt:lpstr>Статья 346.18. Налоговая база</vt:lpstr>
      <vt:lpstr>Статья 346.19. Налоговый период. Отчетный период</vt:lpstr>
      <vt:lpstr>Статья 346.20. Налоговые ставки</vt:lpstr>
      <vt:lpstr>Статья 346.21. Порядок исчисления и уплаты налога</vt:lpstr>
      <vt:lpstr>Статья 346.21. Порядок исчисления и уплаты налога</vt:lpstr>
      <vt:lpstr>Глава 26.5. ПАТЕНТНАЯ СИСТЕМА НАЛОГООБЛОЖЕНИЯ</vt:lpstr>
      <vt:lpstr>Глава 26.5. ПАТЕНТНАЯ СИСТЕМА НАЛОГООБЛОЖЕНИЯ</vt:lpstr>
      <vt:lpstr>Глава 26.5. ПАТЕНТНАЯ СИСТЕМА НАЛОГООБЛОЖЕНИЯ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Налоговая система в РФ</dc:title>
  <dc:creator>user</dc:creator>
  <cp:lastModifiedBy>Панда</cp:lastModifiedBy>
  <cp:revision>55</cp:revision>
  <dcterms:created xsi:type="dcterms:W3CDTF">2022-03-30T10:11:49Z</dcterms:created>
  <dcterms:modified xsi:type="dcterms:W3CDTF">2023-04-21T09:51:27Z</dcterms:modified>
</cp:coreProperties>
</file>