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256" r:id="rId2"/>
    <p:sldId id="258" r:id="rId3"/>
    <p:sldId id="261" r:id="rId4"/>
    <p:sldId id="259" r:id="rId5"/>
    <p:sldId id="257" r:id="rId6"/>
    <p:sldId id="262" r:id="rId7"/>
    <p:sldId id="295" r:id="rId8"/>
    <p:sldId id="263" r:id="rId9"/>
    <p:sldId id="270" r:id="rId10"/>
    <p:sldId id="264" r:id="rId11"/>
    <p:sldId id="265" r:id="rId12"/>
    <p:sldId id="267" r:id="rId13"/>
    <p:sldId id="266" r:id="rId14"/>
    <p:sldId id="268" r:id="rId15"/>
    <p:sldId id="269" r:id="rId16"/>
    <p:sldId id="271" r:id="rId17"/>
    <p:sldId id="272" r:id="rId18"/>
    <p:sldId id="273" r:id="rId19"/>
    <p:sldId id="274" r:id="rId20"/>
    <p:sldId id="275" r:id="rId21"/>
    <p:sldId id="276" r:id="rId22"/>
    <p:sldId id="278" r:id="rId23"/>
    <p:sldId id="277" r:id="rId24"/>
    <p:sldId id="279" r:id="rId25"/>
    <p:sldId id="281" r:id="rId26"/>
    <p:sldId id="280" r:id="rId27"/>
    <p:sldId id="282" r:id="rId28"/>
    <p:sldId id="283" r:id="rId29"/>
    <p:sldId id="288" r:id="rId30"/>
    <p:sldId id="284" r:id="rId31"/>
    <p:sldId id="289" r:id="rId32"/>
    <p:sldId id="285" r:id="rId33"/>
    <p:sldId id="286" r:id="rId34"/>
    <p:sldId id="287" r:id="rId35"/>
    <p:sldId id="290" r:id="rId36"/>
    <p:sldId id="291" r:id="rId37"/>
    <p:sldId id="292" r:id="rId38"/>
    <p:sldId id="293" r:id="rId39"/>
    <p:sldId id="294" r:id="rId4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08.04.2022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08.04.2022</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consultantplus://offline/ref=4AD8D94067972B9826ECEAAA3BB12A3AB71F6D47E00E268FEF0BCA53533707EE16B0A1B6DB25160824209B80F6811DC24CD390969211BF8CL0AD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consultantplus://offline/ref=4AD8D94067972B9826ECEAAA3BB12A3AB7146747E00D268FEF0BCA53533707EE16B0A1B6DB25160A2C209B80F6811DC24CD390969211BF8CL0ADM" TargetMode="External"/><Relationship Id="rId2" Type="http://schemas.openxmlformats.org/officeDocument/2006/relationships/hyperlink" Target="consultantplus://offline/ref=4AD8D94067972B9826ECEAAA3BB12A3AB7146747E00D268FEF0BCA53533707EE16B0A1B4D22E425F607EC2D3B1CA10C351CF9097L8AE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consultantplus://offline/ref=4AD8D94067972B9826ECEAAA3BB12A3AB71B6E4AE809268FEF0BCA53533707EE16B0A1B6DB25170C20209B80F6811DC24CD390969211BF8CL0ADM" TargetMode="External"/><Relationship Id="rId2" Type="http://schemas.openxmlformats.org/officeDocument/2006/relationships/hyperlink" Target="consultantplus://offline/ref=4AD8D94067972B9826ECEAAA3BB12A3AB7156644E608268FEF0BCA53533707EE16B0A1B6DB25160A24209B80F6811DC24CD390969211BF8CL0ADM" TargetMode="External"/><Relationship Id="rId1" Type="http://schemas.openxmlformats.org/officeDocument/2006/relationships/slideLayout" Target="../slideLayouts/slideLayout2.xml"/><Relationship Id="rId5" Type="http://schemas.openxmlformats.org/officeDocument/2006/relationships/hyperlink" Target="consultantplus://offline/ref=4AD8D94067972B9826ECEAAA3BB12A3AB71B6E4AE005268FEF0BCA53533707EE16B0A1B6DB25170C25209B80F6811DC24CD390969211BF8CL0ADM" TargetMode="External"/><Relationship Id="rId4" Type="http://schemas.openxmlformats.org/officeDocument/2006/relationships/hyperlink" Target="consultantplus://offline/ref=4AD8D94067972B9826ECEAAA3BB12A3AB71B6E4AE005268FEF0BCA53533707EE16B0A1B6DB25160D21209B80F6811DC24CD390969211BF8CL0ADM"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consultantplus://offline/ref=4AD8D94067972B9826ECEAAA3BB12A3AB21C6744E9067B85E752C651543858EB11A1A1B5D83B160D3A29CFD3LBA0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consultantplus://offline/ref=4AD8D94067972B9826ECEAAA3BB12A3AB5156C4AE7067B85E752C651543858F911F9ADB7DB25170F2F7F9E95E7D912C351CD938B8E13BDL8ACM" TargetMode="External"/><Relationship Id="rId2" Type="http://schemas.openxmlformats.org/officeDocument/2006/relationships/hyperlink" Target="consultantplus://offline/ref=4AD8D94067972B9826ECEAAA3BB12A3AB01C664AE80C268FEF0BCA53533707EE16B0A1B6DB25170E24209B80F6811DC24CD390969211BF8CL0AD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consultantplus://offline/ref=4AD8D94067972B9826ECEAAA3BB12A3AB5196B44E00D268FEF0BCA53533707EE16B0A1B6DB25160F24209B80F6811DC24CD390969211BF8CL0ADM" TargetMode="External"/><Relationship Id="rId7" Type="http://schemas.openxmlformats.org/officeDocument/2006/relationships/hyperlink" Target="consultantplus://offline/ref=4AD8D94067972B9826ECEAAA3BB12A3AB71F6D47E00E268FEF0BCA53533707EE16B0A1B6DB25160827209B80F6811DC24CD390969211BF8CL0ADM" TargetMode="External"/><Relationship Id="rId2" Type="http://schemas.openxmlformats.org/officeDocument/2006/relationships/hyperlink" Target="consultantplus://offline/ref=4AD8D94067972B9826ECEAAA3BB12A3AB71D6B44E80F268FEF0BCA53533707EE16B0A1B6DB25150C21209B80F6811DC24CD390969211BF8CL0ADM" TargetMode="External"/><Relationship Id="rId1" Type="http://schemas.openxmlformats.org/officeDocument/2006/relationships/slideLayout" Target="../slideLayouts/slideLayout2.xml"/><Relationship Id="rId6" Type="http://schemas.openxmlformats.org/officeDocument/2006/relationships/hyperlink" Target="consultantplus://offline/ref=4AD8D94067972B9826ECEAAA3BB12A3AB61D6A44E70F268FEF0BCA53533707EE16B0A1B6DB25160F23209B80F6811DC24CD390969211BF8CL0ADM" TargetMode="External"/><Relationship Id="rId5" Type="http://schemas.openxmlformats.org/officeDocument/2006/relationships/hyperlink" Target="consultantplus://offline/ref=4AD8D94067972B9826ECEAAA3BB12A3AB71A6A46E80E268FEF0BCA53533707EE16B0A1B6DB25160F2C209B80F6811DC24CD390969211BF8CL0ADM" TargetMode="External"/><Relationship Id="rId4" Type="http://schemas.openxmlformats.org/officeDocument/2006/relationships/hyperlink" Target="consultantplus://offline/ref=4AD8D94067972B9826ECEAAA3BB12A3AB2186C44E9067B85E752C651543858F911F9ADB7DB25170C2F7F9E95E7D912C351CD938B8E13BDL8ACM"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consultantplus://offline/ref=4AD8D94067972B9826ECEAAA3BB12A3AB71F6B41E909268FEF0BCA53533707EE16B0A1B6DB25160C25209B80F6811DC24CD390969211BF8CL0ADM" TargetMode="External"/><Relationship Id="rId3" Type="http://schemas.openxmlformats.org/officeDocument/2006/relationships/hyperlink" Target="consultantplus://offline/ref=4AD8D94067972B9826ECEAAA3BB12A3AB7146F47E304268FEF0BCA53533707EE16B0A1B6DB25160F24209B80F6811DC24CD390969211BF8CL0ADM" TargetMode="External"/><Relationship Id="rId7" Type="http://schemas.openxmlformats.org/officeDocument/2006/relationships/hyperlink" Target="consultantplus://offline/ref=4AD8D94067972B9826ECEAAA3BB12A3AB7156743E60C268FEF0BCA53533707EE16B0A1B6DB25160C26209B80F6811DC24CD390969211BF8CL0ADM" TargetMode="External"/><Relationship Id="rId2" Type="http://schemas.openxmlformats.org/officeDocument/2006/relationships/hyperlink" Target="consultantplus://offline/ref=4AD8D94067972B9826ECEAAA3BB12A3AB71A6841E209268FEF0BCA53533707EE16B0A1B6DB25160F20209B80F6811DC24CD390969211BF8CL0ADM" TargetMode="External"/><Relationship Id="rId1" Type="http://schemas.openxmlformats.org/officeDocument/2006/relationships/slideLayout" Target="../slideLayouts/slideLayout2.xml"/><Relationship Id="rId6" Type="http://schemas.openxmlformats.org/officeDocument/2006/relationships/hyperlink" Target="consultantplus://offline/ref=4AD8D94067972B9826ECEAAA3BB12A3AB7156644E608268FEF0BCA53533707EE16B0A1B6DB25160A24209B80F6811DC24CD390969211BF8CL0ADM" TargetMode="External"/><Relationship Id="rId11" Type="http://schemas.openxmlformats.org/officeDocument/2006/relationships/hyperlink" Target="consultantplus://offline/ref=4AD8D94067972B9826ECEAAA3BB12A3AB7146942E00D268FEF0BCA53533707EE16B0A1B6DB25160D20209B80F6811DC24CD390969211BF8CL0ADM" TargetMode="External"/><Relationship Id="rId5" Type="http://schemas.openxmlformats.org/officeDocument/2006/relationships/hyperlink" Target="consultantplus://offline/ref=4AD8D94067972B9826ECEAAA3BB12A3AB61D6C47E509268FEF0BCA53533707EE16B0A1B6DB25160F27209B80F6811DC24CD390969211BF8CL0ADM" TargetMode="External"/><Relationship Id="rId10" Type="http://schemas.openxmlformats.org/officeDocument/2006/relationships/hyperlink" Target="consultantplus://offline/ref=4AD8D94067972B9826ECEAAA3BB12A3AB71F6B41E909268FEF0BCA53533707EE16B0A1B6DB25170F21209B80F6811DC24CD390969211BF8CL0ADM" TargetMode="External"/><Relationship Id="rId4" Type="http://schemas.openxmlformats.org/officeDocument/2006/relationships/hyperlink" Target="consultantplus://offline/ref=4AD8D94067972B9826ECEAAA3BB12A3AB61D6E4BE208268FEF0BCA53533707EE16B0A1B6DB25160F22209B80F6811DC24CD390969211BF8CL0ADM" TargetMode="External"/><Relationship Id="rId9" Type="http://schemas.openxmlformats.org/officeDocument/2006/relationships/hyperlink" Target="consultantplus://offline/ref=4AD8D94067972B9826ECEAAA3BB12A3AB71F6B41E909268FEF0BCA53533707EE16B0A1B6DB25170C27209B80F6811DC24CD390969211BF8CL0AD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consultantplus://offline/ref=4AD8D94067972B9826ECEAAA3BB12A3AB7146745E50B268FEF0BCA53533707EE16B0A1B6DB2616062C209B80F6811DC24CD390969211BF8CL0ADM" TargetMode="External"/><Relationship Id="rId2" Type="http://schemas.openxmlformats.org/officeDocument/2006/relationships/hyperlink" Target="consultantplus://offline/ref=4AD8D94067972B9826ECEAAA3BB12A3AB7146E44E00F268FEF0BCA53533707EE16B0A1B6DB20160923209B80F6811DC24CD390969211BF8CL0ADM" TargetMode="External"/><Relationship Id="rId1" Type="http://schemas.openxmlformats.org/officeDocument/2006/relationships/slideLayout" Target="../slideLayouts/slideLayout2.xml"/><Relationship Id="rId4" Type="http://schemas.openxmlformats.org/officeDocument/2006/relationships/hyperlink" Target="consultantplus://offline/ref=4AD8D94067972B9826ECEAAA3BB12A3AB5196947E908268FEF0BCA53533707EE16B0A1B6DB2516072C209B80F6811DC24CD390969211BF8CL0ADM"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consultantplus://offline/ref=4AD8D94067972B9826ECEAAA3BB12A3AB71B6C47E408268FEF0BCA53533707EE16B0A1B6DB241E0B2C209B80F6811DC24CD390969211BF8CL0ADM" TargetMode="External"/><Relationship Id="rId2" Type="http://schemas.openxmlformats.org/officeDocument/2006/relationships/hyperlink" Target="consultantplus://offline/ref=4AD8D94067972B9826ECEAAA3BB12A3AB1186E4AE1067B85E752C651543858EB11A1A1B5D83B160D3A29CFD3LBA0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consultantplus://offline/ref=4AD8D94067972B9826ECEAAA3BB12A3AB01D6F43E60E268FEF0BCA53533707EE16B0A1B6DB25160E2C209B80F6811DC24CD390969211BF8CL0ADM" TargetMode="External"/><Relationship Id="rId2" Type="http://schemas.openxmlformats.org/officeDocument/2006/relationships/hyperlink" Target="consultantplus://offline/ref=4AD8D94067972B9826ECEAAA3BB12A3AB1186E4AE1067B85E752C651543858EB11A1A1B5D83B160D3A29CFD3LBA0M" TargetMode="External"/><Relationship Id="rId1" Type="http://schemas.openxmlformats.org/officeDocument/2006/relationships/slideLayout" Target="../slideLayouts/slideLayout2.xml"/><Relationship Id="rId6" Type="http://schemas.openxmlformats.org/officeDocument/2006/relationships/hyperlink" Target="consultantplus://offline/ref=4AD8D94067972B9826ECEAAA3BB12A3AB7156747E20C268FEF0BCA53533707EE16B0A1B6DB25160C21209B80F6811DC24CD390969211BF8CL0ADM" TargetMode="External"/><Relationship Id="rId5" Type="http://schemas.openxmlformats.org/officeDocument/2006/relationships/hyperlink" Target="consultantplus://offline/ref=4AD8D94067972B9826ECEAAA3BB12A3AB01D6F43E60E268FEF0BCA53533707EE16B0A1B6D2221D5A756F9ADCB0D70EC04CD392958EL1A1M" TargetMode="External"/><Relationship Id="rId4" Type="http://schemas.openxmlformats.org/officeDocument/2006/relationships/hyperlink" Target="consultantplus://offline/ref=4AD8D94067972B9826ECEAAA3BB12A3AB01D6F43E60E268FEF0BCA53533707EE16B0A1B6DB2416082D209B80F6811DC24CD390969211BF8CL0AD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consultantplus://offline/ref=4AD8D94067972B9826ECEAAA3BB12A3AB01D6E41E00B268FEF0BCA53533707EE16B0A1B3D92E425F607EC2D3B1CA10C351CF9097L8AEM" TargetMode="External"/><Relationship Id="rId2" Type="http://schemas.openxmlformats.org/officeDocument/2006/relationships/hyperlink" Target="consultantplus://offline/ref=4AD8D94067972B9826ECEAAA3BB12A3AB01D6F42E50E268FEF0BCA53533707EE16B0A1B6DB24140720209B80F6811DC24CD390969211BF8CL0AD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consultantplus://offline/ref=4AD8D94067972B9826ECEAAA3BB12A3AB719684AE105268FEF0BCA53533707EE16B0A1B6DB25160C20209B80F6811DC24CD390969211BF8CL0ADM" TargetMode="External"/><Relationship Id="rId2" Type="http://schemas.openxmlformats.org/officeDocument/2006/relationships/hyperlink" Target="consultantplus://offline/ref=4AD8D94067972B9826ECEAAA3BB12A3AB7146A4BE00D268FEF0BCA53533707EE16B0A1B6DB25160827209B80F6811DC24CD390969211BF8CL0ADM" TargetMode="External"/><Relationship Id="rId1" Type="http://schemas.openxmlformats.org/officeDocument/2006/relationships/slideLayout" Target="../slideLayouts/slideLayout2.xml"/><Relationship Id="rId6" Type="http://schemas.openxmlformats.org/officeDocument/2006/relationships/hyperlink" Target="consultantplus://offline/ref=4AD8D94067972B9826ECEAAA3BB12A3AB71B6E4AE005268FEF0BCA53533707EE16B0A1B6DB25160D21209B80F6811DC24CD390969211BF8CL0ADM" TargetMode="External"/><Relationship Id="rId5" Type="http://schemas.openxmlformats.org/officeDocument/2006/relationships/hyperlink" Target="consultantplus://offline/ref=4AD8D94067972B9826ECEAAA3BB12A3AB7146A4BE00D268FEF0BCA53533707EE16B0A1B6DB25160C25209B80F6811DC24CD390969211BF8CL0ADM" TargetMode="External"/><Relationship Id="rId4" Type="http://schemas.openxmlformats.org/officeDocument/2006/relationships/hyperlink" Target="consultantplus://offline/ref=4AD8D94067972B9826ECEAAA3BB12A3AB01C6A47E60D268FEF0BCA53533707EE16B0A1B6DB25170B25209B80F6811DC24CD390969211BF8CL0ADM"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hyperlink" Target="consultantplus://offline/ref=4AD8D94067972B9826ECEAAA3BB12A3AB7146B44E704268FEF0BCA53533707EE16B0A1B6DB25160725209B80F6811DC24CD390969211BF8CL0ADM"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consultantplus://offline/ref=4AD8D94067972B9826ECEAAA3BB12A3AB01C664AE80C268FEF0BCA53533707EE16B0A1B6DB25170C2D209B80F6811DC24CD390969211BF8CL0AD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consultantplus://offline/ref=4AD8D94067972B9826ECEAAA3BB12A3AB51C694AE408268FEF0BCA53533707EE16B0A1B6DB25160F2C209B80F6811DC24CD390969211BF8CL0ADM" TargetMode="External"/><Relationship Id="rId2" Type="http://schemas.openxmlformats.org/officeDocument/2006/relationships/hyperlink" Target="consultantplus://offline/ref=4AD8D94067972B9826ECEAAA3BB12A3AB01C664AE80C268FEF0BCA53533707EE16B0A1B6DB25170A2C209B80F6811DC24CD390969211BF8CL0AD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consultantplus://offline/ref=4AD8D94067972B9826ECEAAA3BB12A3AB5196E43E20A268FEF0BCA53533707EE16B0A1B6DB25170821209B80F6811DC24CD390969211BF8CL0ADM" TargetMode="External"/><Relationship Id="rId2" Type="http://schemas.openxmlformats.org/officeDocument/2006/relationships/hyperlink" Target="consultantplus://offline/ref=4AD8D94067972B9826ECEAAA3BB12A3AB5196E43E20A268FEF0BCA53533707EE16B0A1B6DB25120F26209B80F6811DC24CD390969211BF8CL0ADM" TargetMode="External"/><Relationship Id="rId1" Type="http://schemas.openxmlformats.org/officeDocument/2006/relationships/slideLayout" Target="../slideLayouts/slideLayout2.xml"/><Relationship Id="rId6" Type="http://schemas.openxmlformats.org/officeDocument/2006/relationships/hyperlink" Target="consultantplus://offline/ref=4AD8D94067972B9826ECEAAA3BB12A3AB01C664AE80C268FEF0BCA53533707EE16B0A1B6DB25100724209B80F6811DC24CD390969211BF8CL0ADM" TargetMode="External"/><Relationship Id="rId5" Type="http://schemas.openxmlformats.org/officeDocument/2006/relationships/hyperlink" Target="consultantplus://offline/ref=4AD8D94067972B9826ECEAAA3BB12A3AB01C664AE80C268FEF0BCA53533707EE16B0A1B6DB25110624209B80F6811DC24CD390969211BF8CL0ADM" TargetMode="External"/><Relationship Id="rId4" Type="http://schemas.openxmlformats.org/officeDocument/2006/relationships/hyperlink" Target="consultantplus://offline/ref=4AD8D94067972B9826ECEAAA3BB12A3AB01C664AE80C268FEF0BCA53533707EE16B0A1B6DB25140F2C209B80F6811DC24CD390969211BF8CL0AD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consultantplus://offline/ref=4AD8D94067972B9826ECEAAA3BB12A3AB51F6A46E60E268FEF0BCA53533707EE16B0A1B6DB25160E2C209B80F6811DC24CD390969211BF8CL0ADM" TargetMode="External"/><Relationship Id="rId2" Type="http://schemas.openxmlformats.org/officeDocument/2006/relationships/hyperlink" Target="consultantplus://offline/ref=4AD8D94067972B9826ECEAAA3BB12A3ABD1F674AE0067B85E752C651543858EB11A1A1B5D83B160D3A29CFD3LBA0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consultantplus://offline/ref=4AD8D94067972B9826ECEAAA3BB12A3AB01D6F42E808268FEF0BCA53533707EE16B0A1B6DF231705707A8B84BFD613DE4FCE8E978C11LBADM"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consultantplus://offline/ref=4AD8D94067972B9826ECEAAA3BB12A3AB01D6B46E7067B85E752C651543858F911F9ADB7DB2714082F7F9E95E7D912C351CD938B8E13BDL8AC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consultantplus://offline/ref=4AD8D94067972B9826ECEAAA3BB12A3AB71B6942E208268FEF0BCA53533707EE16B0A1B6DB24100D20209B80F6811DC24CD390969211BF8CL0AD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consultantplus://offline/ref=4AD8D94067972B9826ECEAAA3BB12A3AB01D6F43E60E268FEF0BCA53533707EE16B0A1B5DA251F05707A8B84BFD613DE4FCE8E978C11LBADM" TargetMode="External"/><Relationship Id="rId2" Type="http://schemas.openxmlformats.org/officeDocument/2006/relationships/hyperlink" Target="consultantplus://offline/ref=4AD8D94067972B9826ECEAAA3BB12A3AB7146747E00D268FEF0BCA53533707EE16B0A1B6DB2516092C209B80F6811DC24CD390969211BF8CL0ADM" TargetMode="External"/><Relationship Id="rId1" Type="http://schemas.openxmlformats.org/officeDocument/2006/relationships/slideLayout" Target="../slideLayouts/slideLayout2.xml"/><Relationship Id="rId4" Type="http://schemas.openxmlformats.org/officeDocument/2006/relationships/hyperlink" Target="consultantplus://offline/ref=4AD8D94067972B9826ECEAAA3BB12A3AB7146747E00D268FEF0BCA53533707EE16B0A1B6DB25160720209B80F6811DC24CD390969211BF8CL0AD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consultantplus://offline/ref=4AD8D94067972B9826ECEAAA3BB12A3AB01D6F43E60E268FEF0BCA53533707EE16B0A1B3DA261D5A756F9ADCB0D70EC04CD392958EL1A1M" TargetMode="External"/><Relationship Id="rId3" Type="http://schemas.openxmlformats.org/officeDocument/2006/relationships/hyperlink" Target="consultantplus://offline/ref=4AD8D94067972B9826ECEAAA3BB12A3AB01D6F43E60E268FEF0BCA53533707EE16B0A1B6DB25100E22209B80F6811DC24CD390969211BF8CL0ADM" TargetMode="External"/><Relationship Id="rId7" Type="http://schemas.openxmlformats.org/officeDocument/2006/relationships/hyperlink" Target="consultantplus://offline/ref=4AD8D94067972B9826ECEAAA3BB12A3AB01D6F43E60E268FEF0BCA53533707EE16B0A1B2D8251D5A756F9ADCB0D70EC04CD392958EL1A1M" TargetMode="External"/><Relationship Id="rId2" Type="http://schemas.openxmlformats.org/officeDocument/2006/relationships/hyperlink" Target="consultantplus://offline/ref=4AD8D94067972B9826ECEAAA3BB12A3AB01D6F43E60E268FEF0BCA53533707EE16B0A1B6DB25160E2C209B80F6811DC24CD390969211BF8CL0ADM" TargetMode="External"/><Relationship Id="rId1" Type="http://schemas.openxmlformats.org/officeDocument/2006/relationships/slideLayout" Target="../slideLayouts/slideLayout2.xml"/><Relationship Id="rId6" Type="http://schemas.openxmlformats.org/officeDocument/2006/relationships/hyperlink" Target="consultantplus://offline/ref=4AD8D94067972B9826ECEAAA3BB12A3AB01D6F43E60E268FEF0BCA53533707EE16B0A1B6DB26150A24209B80F6811DC24CD390969211BF8CL0ADM" TargetMode="External"/><Relationship Id="rId5" Type="http://schemas.openxmlformats.org/officeDocument/2006/relationships/hyperlink" Target="consultantplus://offline/ref=4AD8D94067972B9826ECEAAA3BB12A3AB01D6F43E60E268FEF0BCA53533707EE16B0A1B6DB241E0D20209B80F6811DC24CD390969211BF8CL0ADM" TargetMode="External"/><Relationship Id="rId10" Type="http://schemas.openxmlformats.org/officeDocument/2006/relationships/hyperlink" Target="consultantplus://offline/ref=4AD8D94067972B9826ECEAAA3BB12A3AB01D6F43E60E268FEF0BCA53533707EE16B0A1B6DE2D170E2F7F9E95E7D912C351CD938B8E13BDL8ACM" TargetMode="External"/><Relationship Id="rId4" Type="http://schemas.openxmlformats.org/officeDocument/2006/relationships/hyperlink" Target="consultantplus://offline/ref=4AD8D94067972B9826ECEAAA3BB12A3AB01D6F43E60E268FEF0BCA53533707EE16B0A1B6DB2416082D209B80F6811DC24CD390969211BF8CL0ADM" TargetMode="External"/><Relationship Id="rId9" Type="http://schemas.openxmlformats.org/officeDocument/2006/relationships/hyperlink" Target="consultantplus://offline/ref=4AD8D94067972B9826ECEAAA3BB12A3AB01D6F43E60E268FEF0BCA53533707EE16B0A1B0DE2C1D5A756F9ADCB0D70EC04CD392958EL1A1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consultantplus://offline/ref=4AD8D94067972B9826ECEAAA3BB12A3AB01D6E41E00B268FEF0BCA53533707EE16B0A1B6DB27160E25209B80F6811DC24CD390969211BF8CL0AD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Налоговая система в РФ</a:t>
            </a:r>
            <a:endParaRPr lang="ru-RU" dirty="0"/>
          </a:p>
        </p:txBody>
      </p:sp>
      <p:sp>
        <p:nvSpPr>
          <p:cNvPr id="3" name="Подзаголовок 2"/>
          <p:cNvSpPr>
            <a:spLocks noGrp="1"/>
          </p:cNvSpPr>
          <p:nvPr>
            <p:ph type="subTitle" idx="1"/>
          </p:nvPr>
        </p:nvSpPr>
        <p:spPr/>
        <p:txBody>
          <a:bodyPr/>
          <a:lstStyle/>
          <a:p>
            <a:r>
              <a:rPr lang="ru-RU" dirty="0" smtClean="0"/>
              <a:t>3 курс 6 семестр</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792088"/>
          </a:xfrm>
        </p:spPr>
        <p:txBody>
          <a:bodyPr>
            <a:normAutofit fontScale="90000"/>
          </a:bodyPr>
          <a:lstStyle/>
          <a:p>
            <a:pPr algn="ctr"/>
            <a:r>
              <a:rPr lang="ru-RU" sz="2800" b="1" dirty="0" smtClean="0"/>
              <a:t>Статья 19. Налогоплательщики, плательщики сборов, плательщики страховых взносов</a:t>
            </a:r>
            <a:endParaRPr lang="ru-RU" sz="2800" dirty="0"/>
          </a:p>
        </p:txBody>
      </p:sp>
      <p:sp>
        <p:nvSpPr>
          <p:cNvPr id="3" name="Содержимое 2"/>
          <p:cNvSpPr>
            <a:spLocks noGrp="1"/>
          </p:cNvSpPr>
          <p:nvPr>
            <p:ph idx="1"/>
          </p:nvPr>
        </p:nvSpPr>
        <p:spPr>
          <a:xfrm>
            <a:off x="251520" y="1052736"/>
            <a:ext cx="8712968" cy="5616624"/>
          </a:xfrm>
        </p:spPr>
        <p:txBody>
          <a:bodyPr/>
          <a:lstStyle/>
          <a:p>
            <a:pPr algn="ctr">
              <a:buNone/>
            </a:pPr>
            <a:endParaRPr lang="ru-RU" dirty="0" smtClean="0"/>
          </a:p>
          <a:p>
            <a:pPr algn="ctr">
              <a:buNone/>
            </a:pPr>
            <a:r>
              <a:rPr lang="ru-RU" dirty="0" smtClean="0"/>
              <a:t>Налогоплательщиками, плательщиками сборов, плательщиками страховых взносов признаются организации и физические лица, на которых в соответствии с настоящим Кодексом возложена обязанность уплачивать соответственно налоги, сборы, страховые взносы.</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435280" cy="576064"/>
          </a:xfrm>
        </p:spPr>
        <p:txBody>
          <a:bodyPr>
            <a:normAutofit fontScale="90000"/>
          </a:bodyPr>
          <a:lstStyle/>
          <a:p>
            <a:pPr algn="ctr"/>
            <a:r>
              <a:rPr lang="ru-RU" sz="2800" b="1" dirty="0" smtClean="0"/>
              <a:t>Статья 21. Права налогоплательщиков (плательщиков сборов, плательщиков страховых взносов)</a:t>
            </a:r>
            <a:endParaRPr lang="ru-RU" sz="2800" b="1" dirty="0"/>
          </a:p>
        </p:txBody>
      </p:sp>
      <p:sp>
        <p:nvSpPr>
          <p:cNvPr id="3" name="Содержимое 2"/>
          <p:cNvSpPr>
            <a:spLocks noGrp="1"/>
          </p:cNvSpPr>
          <p:nvPr>
            <p:ph idx="1"/>
          </p:nvPr>
        </p:nvSpPr>
        <p:spPr>
          <a:xfrm>
            <a:off x="107504" y="764704"/>
            <a:ext cx="8928992" cy="5904656"/>
          </a:xfrm>
        </p:spPr>
        <p:txBody>
          <a:bodyPr>
            <a:noAutofit/>
          </a:bodyPr>
          <a:lstStyle/>
          <a:p>
            <a:pPr algn="just">
              <a:buNone/>
            </a:pPr>
            <a:r>
              <a:rPr lang="ru-RU" sz="1600" dirty="0" smtClean="0"/>
              <a:t>1) получать по месту своего учета от налоговых органов бесплатную </a:t>
            </a:r>
            <a:r>
              <a:rPr lang="ru-RU" sz="1600" dirty="0" smtClean="0">
                <a:hlinkClick r:id="rId2"/>
              </a:rPr>
              <a:t>информацию</a:t>
            </a:r>
            <a:r>
              <a:rPr lang="ru-RU" sz="1600" dirty="0" smtClean="0"/>
              <a:t> (в том числе в письменной форме) о действующих налогах и сборах, законодательстве о налогах и сборах и принятых в соответствии с ним нормативных правовых актах, порядке исчисления и уплаты налогов и сборов, правах и обязанностях налогоплательщиков, полномочиях налоговых органов и их должностных лиц, а также получать формы налоговых деклараций (расчетов) и разъяснения о порядке их заполнения;</a:t>
            </a:r>
          </a:p>
          <a:p>
            <a:pPr algn="just">
              <a:buNone/>
            </a:pPr>
            <a:r>
              <a:rPr lang="ru-RU" sz="1600" dirty="0" smtClean="0"/>
              <a:t>2) получать от Министерства финансов Российской Федерации письменные разъяснения по вопросам применения законодательства Российской Федерации о налогах и сборах, от финансовых органов субъектов Российской Федерации, муниципальных образований;</a:t>
            </a:r>
          </a:p>
          <a:p>
            <a:pPr algn="just">
              <a:buNone/>
            </a:pPr>
            <a:r>
              <a:rPr lang="ru-RU" sz="1600" dirty="0" smtClean="0"/>
              <a:t>3) использовать налоговые льготы при наличии оснований и в порядке, установленном законодательством о налогах и сборах;</a:t>
            </a:r>
          </a:p>
          <a:p>
            <a:pPr algn="just">
              <a:buNone/>
            </a:pPr>
            <a:r>
              <a:rPr lang="ru-RU" sz="1600" dirty="0" smtClean="0"/>
              <a:t>4) получать отсрочку, рассрочку или инвестиционный налоговый кредит в порядке и на условиях, установленных настоящим </a:t>
            </a:r>
            <a:r>
              <a:rPr lang="ru-RU" sz="1600" dirty="0" smtClean="0">
                <a:hlinkClick r:id="" action="ppaction://hlinkfile"/>
              </a:rPr>
              <a:t>Кодексом</a:t>
            </a:r>
            <a:r>
              <a:rPr lang="ru-RU" sz="1600" dirty="0" smtClean="0"/>
              <a:t>;</a:t>
            </a:r>
          </a:p>
          <a:p>
            <a:pPr algn="just">
              <a:buNone/>
            </a:pPr>
            <a:r>
              <a:rPr lang="ru-RU" sz="1600" dirty="0" smtClean="0"/>
              <a:t>5) на своевременный зачет или возврат сумм излишне уплаченных либо излишне взысканных налогов, пени, штрафов;</a:t>
            </a:r>
          </a:p>
          <a:p>
            <a:pPr algn="just">
              <a:buNone/>
            </a:pPr>
            <a:r>
              <a:rPr lang="ru-RU" sz="1600" dirty="0" smtClean="0"/>
              <a:t>5.1) на осуществление совместной с налоговыми органами сверки расчетов по налогам, сборам, пеням и штрафам, а также на получение акта совместной сверки расчетов по налогам, сборам, пеням и штрафам;</a:t>
            </a:r>
          </a:p>
          <a:p>
            <a:pPr algn="just">
              <a:buNone/>
            </a:pPr>
            <a:r>
              <a:rPr lang="ru-RU" sz="1600" dirty="0" smtClean="0"/>
              <a:t>6) представлять свои интересы в отношениях, регулируемых законодательством о налогах и сборах, лично либо через своего представителя;</a:t>
            </a:r>
          </a:p>
          <a:p>
            <a:pPr algn="just">
              <a:buNone/>
            </a:pPr>
            <a:r>
              <a:rPr lang="ru-RU" sz="1600" dirty="0" smtClean="0"/>
              <a:t>7) представлять налоговым органам и их должностным лицам пояснения по исчислению и уплате налогов, а также по актам проведенных налоговых проверок;</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435280" cy="576064"/>
          </a:xfrm>
        </p:spPr>
        <p:txBody>
          <a:bodyPr>
            <a:normAutofit fontScale="90000"/>
          </a:bodyPr>
          <a:lstStyle/>
          <a:p>
            <a:pPr algn="ctr"/>
            <a:r>
              <a:rPr lang="ru-RU" sz="2800" b="1" dirty="0" smtClean="0"/>
              <a:t>Статья 21. Права налогоплательщиков (плательщиков сборов, плательщиков страховых взносов)</a:t>
            </a:r>
            <a:endParaRPr lang="ru-RU" sz="2800" b="1" dirty="0"/>
          </a:p>
        </p:txBody>
      </p:sp>
      <p:sp>
        <p:nvSpPr>
          <p:cNvPr id="3" name="Содержимое 2"/>
          <p:cNvSpPr>
            <a:spLocks noGrp="1"/>
          </p:cNvSpPr>
          <p:nvPr>
            <p:ph idx="1"/>
          </p:nvPr>
        </p:nvSpPr>
        <p:spPr>
          <a:xfrm>
            <a:off x="107504" y="764704"/>
            <a:ext cx="8928992" cy="5904656"/>
          </a:xfrm>
        </p:spPr>
        <p:txBody>
          <a:bodyPr>
            <a:noAutofit/>
          </a:bodyPr>
          <a:lstStyle/>
          <a:p>
            <a:pPr algn="just">
              <a:buNone/>
            </a:pPr>
            <a:endParaRPr lang="ru-RU" sz="1600" dirty="0" smtClean="0"/>
          </a:p>
          <a:p>
            <a:pPr algn="just">
              <a:buNone/>
            </a:pPr>
            <a:r>
              <a:rPr lang="ru-RU" sz="1600" dirty="0" smtClean="0"/>
              <a:t>8) присутствовать при проведении выездной налоговой проверки;</a:t>
            </a:r>
          </a:p>
          <a:p>
            <a:pPr algn="just">
              <a:buNone/>
            </a:pPr>
            <a:r>
              <a:rPr lang="ru-RU" sz="1600" dirty="0" smtClean="0"/>
              <a:t>9) получать копии акта налоговой проверки и решений налоговых органов, а также налоговые уведомления и требования об уплате налогов;</a:t>
            </a:r>
          </a:p>
          <a:p>
            <a:pPr algn="just">
              <a:buNone/>
            </a:pPr>
            <a:r>
              <a:rPr lang="ru-RU" sz="1600" dirty="0" smtClean="0"/>
              <a:t>10) требовать от должностных лиц налоговых органов и иных уполномоченных органов соблюдения законодательства о налогах и сборах при совершении ими действий в отношении налогоплательщиков;</a:t>
            </a:r>
          </a:p>
          <a:p>
            <a:pPr algn="just">
              <a:buNone/>
            </a:pPr>
            <a:r>
              <a:rPr lang="ru-RU" sz="1600" dirty="0" smtClean="0"/>
              <a:t>11) не выполнять неправомерные акты и требования налоговых органов, иных уполномоченных органов и их должностных лиц, не соответствующие настоящему Кодексу или иным федеральным законам;</a:t>
            </a:r>
          </a:p>
          <a:p>
            <a:pPr algn="just">
              <a:buNone/>
            </a:pPr>
            <a:r>
              <a:rPr lang="ru-RU" sz="1600" dirty="0" smtClean="0"/>
              <a:t>12) обжаловать в установленном порядке акты налоговых органов, иных уполномоченных органов и действия (бездействие) их должностных лиц;</a:t>
            </a:r>
          </a:p>
          <a:p>
            <a:pPr algn="just">
              <a:buNone/>
            </a:pPr>
            <a:r>
              <a:rPr lang="ru-RU" sz="1600" dirty="0" smtClean="0"/>
              <a:t>13) на соблюдение и сохранение налоговой тайны;</a:t>
            </a:r>
          </a:p>
          <a:p>
            <a:pPr algn="just">
              <a:buNone/>
            </a:pPr>
            <a:r>
              <a:rPr lang="ru-RU" sz="1600" dirty="0" smtClean="0"/>
              <a:t>14) на возмещение в полном объеме убытков, причиненных незаконными актами налоговых органов или незаконными действиями (бездействием) их должностных лиц;</a:t>
            </a:r>
          </a:p>
          <a:p>
            <a:pPr algn="just">
              <a:buNone/>
            </a:pPr>
            <a:r>
              <a:rPr lang="ru-RU" sz="1600" dirty="0" smtClean="0"/>
              <a:t>15) на участие в процессе рассмотрения материалов налоговой проверки или иных актов налоговых органов в случаях, предусмотренных настоящим Кодексом.</a:t>
            </a:r>
            <a:endParaRPr lang="ru-RU" sz="1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88640"/>
            <a:ext cx="8928992" cy="504056"/>
          </a:xfrm>
        </p:spPr>
        <p:txBody>
          <a:bodyPr>
            <a:noAutofit/>
          </a:bodyPr>
          <a:lstStyle/>
          <a:p>
            <a:pPr algn="ctr"/>
            <a:r>
              <a:rPr lang="ru-RU" sz="2400" b="1" dirty="0" smtClean="0"/>
              <a:t>Статья 23. Обязанности налогоплательщиков (плательщиков сборов, плательщиков страховых взносов)</a:t>
            </a:r>
            <a:endParaRPr lang="ru-RU" sz="2400" b="1" dirty="0"/>
          </a:p>
        </p:txBody>
      </p:sp>
      <p:sp>
        <p:nvSpPr>
          <p:cNvPr id="3" name="Содержимое 2"/>
          <p:cNvSpPr>
            <a:spLocks noGrp="1"/>
          </p:cNvSpPr>
          <p:nvPr>
            <p:ph idx="1"/>
          </p:nvPr>
        </p:nvSpPr>
        <p:spPr>
          <a:xfrm>
            <a:off x="179512" y="620688"/>
            <a:ext cx="8712968" cy="5904656"/>
          </a:xfrm>
        </p:spPr>
        <p:txBody>
          <a:bodyPr>
            <a:normAutofit fontScale="55000" lnSpcReduction="20000"/>
          </a:bodyPr>
          <a:lstStyle/>
          <a:p>
            <a:pPr>
              <a:buNone/>
            </a:pPr>
            <a:endParaRPr lang="ru-RU" dirty="0" smtClean="0"/>
          </a:p>
          <a:p>
            <a:pPr>
              <a:buNone/>
            </a:pPr>
            <a:endParaRPr lang="ru-RU" dirty="0" smtClean="0"/>
          </a:p>
          <a:p>
            <a:pPr>
              <a:buNone/>
            </a:pPr>
            <a:r>
              <a:rPr lang="ru-RU" dirty="0" smtClean="0"/>
              <a:t>1) уплачивать законно установленные налоги;</a:t>
            </a:r>
          </a:p>
          <a:p>
            <a:pPr>
              <a:buNone/>
            </a:pPr>
            <a:r>
              <a:rPr lang="ru-RU" dirty="0" smtClean="0"/>
              <a:t>2) встать на учет в налоговых органах, если такая обязанность предусмотрена настоящим Кодексом;</a:t>
            </a:r>
          </a:p>
          <a:p>
            <a:pPr>
              <a:buNone/>
            </a:pPr>
            <a:r>
              <a:rPr lang="ru-RU" dirty="0" smtClean="0"/>
              <a:t>3) вести в установленном порядке учет своих доходов (расходов) и объектов налогообложения, если такая обязанность предусмотрена законодательством о налогах и сборах;</a:t>
            </a:r>
          </a:p>
          <a:p>
            <a:pPr>
              <a:buNone/>
            </a:pPr>
            <a:r>
              <a:rPr lang="ru-RU" dirty="0" smtClean="0"/>
              <a:t>4) представлять в установленном порядке в налоговый орган по месту учета налоговые декларации (расчеты), если такая обязанность предусмотрена законодательством о налогах и сборах;</a:t>
            </a:r>
          </a:p>
          <a:p>
            <a:pPr>
              <a:buNone/>
            </a:pPr>
            <a:r>
              <a:rPr lang="ru-RU" dirty="0" smtClean="0"/>
              <a:t>5) представлять в налоговый орган по месту жительства индивидуального предпринимателя, нотариуса, занимающегося частной практикой, адвоката, учредившего адвокатский кабинет, по запросу налогового органа книгу учета доходов и расходов и хозяйственных операций;</a:t>
            </a:r>
          </a:p>
          <a:p>
            <a:pPr>
              <a:buNone/>
            </a:pPr>
            <a:r>
              <a:rPr lang="ru-RU" dirty="0" smtClean="0"/>
              <a:t>5.1) представлять в налоговый орган по месту нахождения организации, у которой отсутствует обязанность представлять годовую бухгалтерскую (финансовую) отчетность, составляющую государственный информационный ресурс бухгалтерской (финансовой) отчетности в соответствии с Федеральным </a:t>
            </a:r>
            <a:r>
              <a:rPr lang="ru-RU" dirty="0" smtClean="0">
                <a:hlinkClick r:id="rId2"/>
              </a:rPr>
              <a:t>законом</a:t>
            </a:r>
            <a:r>
              <a:rPr lang="ru-RU" dirty="0" smtClean="0"/>
              <a:t> от 6 декабря 2011 года N 402-ФЗ "О бухгалтерском учете", годовую бухгалтерскую (финансовую) отчетность не позднее трех месяцев после окончания отчетного года, за исключением случаев, когда организация в соответствии с указанным Федеральным </a:t>
            </a:r>
            <a:r>
              <a:rPr lang="ru-RU" dirty="0" smtClean="0">
                <a:hlinkClick r:id="rId3"/>
              </a:rPr>
              <a:t>законом</a:t>
            </a:r>
            <a:r>
              <a:rPr lang="ru-RU" dirty="0" smtClean="0"/>
              <a:t> не обязана вести бухгалтерский учет. </a:t>
            </a:r>
          </a:p>
          <a:p>
            <a:pPr>
              <a:buNone/>
            </a:pPr>
            <a:r>
              <a:rPr lang="ru-RU" dirty="0" smtClean="0"/>
              <a:t>6) представлять в налоговые органы и их должностным лицам в случаях и в порядке, которые предусмотрены настоящим Кодексом, документы, необходимые для исчисления и уплаты налогов;</a:t>
            </a:r>
          </a:p>
          <a:p>
            <a:pPr>
              <a:buNone/>
            </a:pPr>
            <a:r>
              <a:rPr lang="ru-RU" dirty="0" smtClean="0"/>
              <a:t>7) выполнять законные требования налогового органа об устранении выявленных нарушений законодательства о налогах и сборах, а также не препятствовать законной деятельности должностных лиц налоговых органов при исполнении ими своих служебных обязанностей;</a:t>
            </a:r>
          </a:p>
          <a:p>
            <a:pPr>
              <a:buNone/>
            </a:pPr>
            <a:r>
              <a:rPr lang="ru-RU" dirty="0" smtClean="0"/>
              <a:t>8) в течение пяти лет обеспечивать сохранность данных бухгалтерского и налогового учета и других документов, необходимых для исчисления и уплаты налогов, в том числе документов, подтверждающих получение доходов, осуществление расходов (для организаций и индивидуальных предпринимателей), а также уплату (удержание) налогов, если иное не предусмотрено настоящим Кодексом;</a:t>
            </a:r>
          </a:p>
          <a:p>
            <a:pPr>
              <a:buNone/>
            </a:pPr>
            <a:r>
              <a:rPr lang="ru-RU" dirty="0" smtClean="0"/>
              <a:t>9) нести иные обязанности, предусмотренные законодательством о налогах и сборах.</a:t>
            </a:r>
          </a:p>
          <a:p>
            <a:pPr>
              <a:buNone/>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88640"/>
            <a:ext cx="8928992" cy="504056"/>
          </a:xfrm>
        </p:spPr>
        <p:txBody>
          <a:bodyPr>
            <a:noAutofit/>
          </a:bodyPr>
          <a:lstStyle/>
          <a:p>
            <a:pPr algn="ctr"/>
            <a:r>
              <a:rPr lang="ru-RU" sz="2400" b="1" dirty="0" smtClean="0"/>
              <a:t>Статья 23. Обязанности налогоплательщиков (плательщиков сборов, плательщиков страховых взносов)</a:t>
            </a:r>
            <a:endParaRPr lang="ru-RU" sz="2400" b="1" dirty="0"/>
          </a:p>
        </p:txBody>
      </p:sp>
      <p:sp>
        <p:nvSpPr>
          <p:cNvPr id="3" name="Содержимое 2"/>
          <p:cNvSpPr>
            <a:spLocks noGrp="1"/>
          </p:cNvSpPr>
          <p:nvPr>
            <p:ph idx="1"/>
          </p:nvPr>
        </p:nvSpPr>
        <p:spPr>
          <a:xfrm>
            <a:off x="179512" y="620688"/>
            <a:ext cx="8712968" cy="5904656"/>
          </a:xfrm>
        </p:spPr>
        <p:txBody>
          <a:bodyPr>
            <a:normAutofit fontScale="62500" lnSpcReduction="20000"/>
          </a:bodyPr>
          <a:lstStyle/>
          <a:p>
            <a:pPr>
              <a:buNone/>
            </a:pPr>
            <a:endParaRPr lang="ru-RU" dirty="0" smtClean="0"/>
          </a:p>
          <a:p>
            <a:pPr>
              <a:buNone/>
            </a:pPr>
            <a:r>
              <a:rPr lang="ru-RU" dirty="0" smtClean="0"/>
              <a:t>2. Налогоплательщики - организации и индивидуальные предприниматели помимо обязанностей, предусмотренных </a:t>
            </a:r>
            <a:r>
              <a:rPr lang="ru-RU" dirty="0" smtClean="0">
                <a:hlinkClick r:id="" action="ppaction://hlinkfile"/>
              </a:rPr>
              <a:t>пунктом 1</a:t>
            </a:r>
            <a:r>
              <a:rPr lang="ru-RU" dirty="0" smtClean="0"/>
              <a:t> настоящей статьи, обязаны </a:t>
            </a:r>
            <a:r>
              <a:rPr lang="ru-RU" dirty="0" smtClean="0">
                <a:hlinkClick r:id="rId2"/>
              </a:rPr>
              <a:t>сообщать</a:t>
            </a:r>
            <a:r>
              <a:rPr lang="ru-RU" dirty="0" smtClean="0"/>
              <a:t> в налоговый орган соответственно по месту нахождения организации, месту жительства индивидуального предпринимателя:</a:t>
            </a:r>
          </a:p>
          <a:p>
            <a:pPr>
              <a:buNone/>
            </a:pPr>
            <a:r>
              <a:rPr lang="ru-RU" dirty="0" smtClean="0"/>
              <a:t>2) о своем </a:t>
            </a:r>
            <a:r>
              <a:rPr lang="ru-RU" dirty="0" smtClean="0">
                <a:hlinkClick r:id="rId3"/>
              </a:rPr>
              <a:t>участии</a:t>
            </a:r>
            <a:r>
              <a:rPr lang="ru-RU" dirty="0" smtClean="0"/>
              <a:t> в российских организациях (за исключением случаев участия в хозяйственных товариществах и обществах с ограниченной ответственностью) в случае, если доля прямого участия превышает 10 процентов, - в срок не позднее одного месяца со дня начала такого участия;</a:t>
            </a:r>
          </a:p>
          <a:p>
            <a:pPr>
              <a:buNone/>
            </a:pPr>
            <a:r>
              <a:rPr lang="ru-RU" dirty="0" smtClean="0"/>
              <a:t>3) обо всех обособленных </a:t>
            </a:r>
            <a:r>
              <a:rPr lang="ru-RU" dirty="0" smtClean="0">
                <a:hlinkClick r:id="rId4"/>
              </a:rPr>
              <a:t>подразделениях</a:t>
            </a:r>
            <a:r>
              <a:rPr lang="ru-RU" dirty="0" smtClean="0"/>
              <a:t> российской организации, созданных на территории Российской Федерации (за исключением филиалов и представительств), и изменениях в ранее сообщенные в налоговый орган сведения о таких обособленных подразделениях:</a:t>
            </a:r>
          </a:p>
          <a:p>
            <a:pPr>
              <a:buNone/>
            </a:pPr>
            <a:r>
              <a:rPr lang="ru-RU" dirty="0" smtClean="0"/>
              <a:t>в течение одного месяца со дня создания обособленного подразделения российской организации;</a:t>
            </a:r>
          </a:p>
          <a:p>
            <a:pPr>
              <a:buNone/>
            </a:pPr>
            <a:r>
              <a:rPr lang="ru-RU" dirty="0" smtClean="0"/>
              <a:t>в течение трех дней со дня изменения соответствующего сведения об обособленном подразделении российской организации;</a:t>
            </a:r>
          </a:p>
          <a:p>
            <a:pPr>
              <a:buNone/>
            </a:pPr>
            <a:r>
              <a:rPr lang="ru-RU" dirty="0" smtClean="0"/>
              <a:t>3.1) обо всех обособленных </a:t>
            </a:r>
            <a:r>
              <a:rPr lang="ru-RU" dirty="0" smtClean="0">
                <a:hlinkClick r:id="rId5"/>
              </a:rPr>
              <a:t>подразделениях</a:t>
            </a:r>
            <a:r>
              <a:rPr lang="ru-RU" dirty="0" smtClean="0"/>
              <a:t> российской организации на территории Российской Федерации, через которые прекращается деятельность этой организации (которые закрываются этой организацией):</a:t>
            </a:r>
          </a:p>
          <a:p>
            <a:pPr>
              <a:buNone/>
            </a:pPr>
            <a:r>
              <a:rPr lang="ru-RU" dirty="0" smtClean="0"/>
              <a:t>в течение трех дней со дня принятия российской организацией решения о прекращении деятельности через филиал или представительство (закрытии филиала или представительства);</a:t>
            </a:r>
          </a:p>
          <a:p>
            <a:pPr>
              <a:buNone/>
            </a:pPr>
            <a:r>
              <a:rPr lang="ru-RU" dirty="0" smtClean="0"/>
              <a:t>в течение трех дней со дня прекращения деятельности российской организации через иное обособленное подразделение (закрытия иного обособленного подразделения);</a:t>
            </a:r>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88640"/>
            <a:ext cx="8928992" cy="504056"/>
          </a:xfrm>
        </p:spPr>
        <p:txBody>
          <a:bodyPr>
            <a:noAutofit/>
          </a:bodyPr>
          <a:lstStyle/>
          <a:p>
            <a:pPr algn="ctr"/>
            <a:r>
              <a:rPr lang="ru-RU" sz="2400" b="1" dirty="0" smtClean="0"/>
              <a:t>Статья 30. Налоговые органы в Российской Федерации</a:t>
            </a:r>
            <a:endParaRPr lang="ru-RU" sz="2400" b="1" dirty="0"/>
          </a:p>
        </p:txBody>
      </p:sp>
      <p:sp>
        <p:nvSpPr>
          <p:cNvPr id="3" name="Содержимое 2"/>
          <p:cNvSpPr>
            <a:spLocks noGrp="1"/>
          </p:cNvSpPr>
          <p:nvPr>
            <p:ph idx="1"/>
          </p:nvPr>
        </p:nvSpPr>
        <p:spPr>
          <a:xfrm>
            <a:off x="179512" y="620688"/>
            <a:ext cx="8712968" cy="5904656"/>
          </a:xfrm>
        </p:spPr>
        <p:txBody>
          <a:bodyPr>
            <a:normAutofit fontScale="92500"/>
          </a:bodyPr>
          <a:lstStyle/>
          <a:p>
            <a:pPr algn="ctr">
              <a:buNone/>
            </a:pPr>
            <a:r>
              <a:rPr lang="ru-RU" dirty="0" smtClean="0"/>
              <a:t>. </a:t>
            </a:r>
            <a:r>
              <a:rPr lang="ru-RU" dirty="0" smtClean="0">
                <a:hlinkClick r:id="rId2"/>
              </a:rPr>
              <a:t>Налоговые органы</a:t>
            </a:r>
            <a:r>
              <a:rPr lang="ru-RU" dirty="0" smtClean="0"/>
              <a:t> составляют единую централизованную систему контроля за соблюдением законодательства о налогах и сборах, за правильностью исчисления, полнотой и своевременностью уплаты (перечисления) в бюджетную систему Российской Федерации налогов, сборов, страховых взносов, а в случаях, предусмотренных законодательством Российской Федерации, за правильностью исчисления, полнотой и своевременностью уплаты (перечисления) в бюджетную систему Российской Федерации иных обязательных платежей. Налоговые органы осуществляют свои функции и взаимодействуют с федеральными органами исполнительной власти, органами исполнительной власти субъектов Российской Федерации, органами местного самоуправления</a:t>
            </a:r>
          </a:p>
          <a:p>
            <a:pPr>
              <a:buNone/>
            </a:pP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504056"/>
          </a:xfrm>
        </p:spPr>
        <p:txBody>
          <a:bodyPr>
            <a:normAutofit/>
          </a:bodyPr>
          <a:lstStyle/>
          <a:p>
            <a:pPr algn="ctr"/>
            <a:r>
              <a:rPr lang="ru-RU" sz="2800" b="1" dirty="0" smtClean="0"/>
              <a:t>Статья 31. Права налоговых органов</a:t>
            </a:r>
            <a:endParaRPr lang="ru-RU" sz="2800" b="1" dirty="0"/>
          </a:p>
        </p:txBody>
      </p:sp>
      <p:sp>
        <p:nvSpPr>
          <p:cNvPr id="3" name="Содержимое 2"/>
          <p:cNvSpPr>
            <a:spLocks noGrp="1"/>
          </p:cNvSpPr>
          <p:nvPr>
            <p:ph idx="1"/>
          </p:nvPr>
        </p:nvSpPr>
        <p:spPr>
          <a:xfrm>
            <a:off x="179512" y="764704"/>
            <a:ext cx="8784976" cy="5832648"/>
          </a:xfrm>
        </p:spPr>
        <p:txBody>
          <a:bodyPr>
            <a:normAutofit fontScale="47500" lnSpcReduction="20000"/>
          </a:bodyPr>
          <a:lstStyle/>
          <a:p>
            <a:pPr>
              <a:buNone/>
            </a:pPr>
            <a:r>
              <a:rPr lang="ru-RU" dirty="0" smtClean="0"/>
              <a:t>1) </a:t>
            </a:r>
            <a:r>
              <a:rPr lang="ru-RU" sz="2700" dirty="0" smtClean="0"/>
              <a:t>требовать в соответствии с законодательством о налогах и сборах от налогоплательщика, плательщика сбора или налогового агента документы по формам и (или) форматам в электронной форме, установленным государственными органами и органами местного самоуправления, служащие основаниями для исчисления и уплаты (удержания и перечисления) налогов, сборов, а также документы, подтверждающие правильность исчисления и своевременность уплаты (удержания и перечисления) налогов, сборов;</a:t>
            </a:r>
          </a:p>
          <a:p>
            <a:pPr>
              <a:buNone/>
            </a:pPr>
            <a:r>
              <a:rPr lang="ru-RU" sz="2700" dirty="0" smtClean="0"/>
              <a:t>2) проводить налоговые проверки в </a:t>
            </a:r>
            <a:r>
              <a:rPr lang="ru-RU" sz="2700" dirty="0" smtClean="0">
                <a:hlinkClick r:id="" action="ppaction://hlinkfile"/>
              </a:rPr>
              <a:t>порядке</a:t>
            </a:r>
            <a:r>
              <a:rPr lang="ru-RU" sz="2700" dirty="0" smtClean="0"/>
              <a:t>, установленном настоящим Кодексом;</a:t>
            </a:r>
          </a:p>
          <a:p>
            <a:pPr>
              <a:buNone/>
            </a:pPr>
            <a:r>
              <a:rPr lang="ru-RU" sz="2700" dirty="0" smtClean="0"/>
              <a:t>3) производить выемку документов у налогоплательщика, плательщика сбора или налогового агента при проведении налоговых проверок в случаях, когда есть достаточные основания полагать, что эти документы будут уничтожены, сокрыты, изменены или заменены;</a:t>
            </a:r>
          </a:p>
          <a:p>
            <a:pPr>
              <a:buNone/>
            </a:pPr>
            <a:r>
              <a:rPr lang="ru-RU" sz="2700" dirty="0" smtClean="0"/>
              <a:t>4) вызывать на основании письменного </a:t>
            </a:r>
            <a:r>
              <a:rPr lang="ru-RU" sz="2700" dirty="0" smtClean="0">
                <a:hlinkClick r:id="rId2"/>
              </a:rPr>
              <a:t>уведомления</a:t>
            </a:r>
            <a:r>
              <a:rPr lang="ru-RU" sz="2700" dirty="0" smtClean="0"/>
              <a:t> в налоговые органы налогоплательщиков, плательщиков сборов или налоговых агентов для дачи пояснений в связи с уплатой (удержанием и перечислением) ими налогов и сборов либо в связи с налоговой проверкой, а также в иных случаях, связанных с исполнением ими законодательства о налогах и сборах;</a:t>
            </a:r>
          </a:p>
          <a:p>
            <a:pPr>
              <a:buNone/>
            </a:pPr>
            <a:r>
              <a:rPr lang="ru-RU" sz="2700" dirty="0" smtClean="0"/>
              <a:t>5) приостанавливать операции по счетам налогоплательщика, плательщика сбора или налогового агента в банках и налагать арест на имущество налогоплательщика, плательщика сбора или налогового агента в порядке, предусмотренном настоящим Кодексом;</a:t>
            </a:r>
          </a:p>
          <a:p>
            <a:pPr>
              <a:buNone/>
            </a:pPr>
            <a:r>
              <a:rPr lang="ru-RU" sz="2700" dirty="0" smtClean="0"/>
              <a:t>6) в порядке, предусмотренном </a:t>
            </a:r>
            <a:r>
              <a:rPr lang="ru-RU" sz="2700" dirty="0" smtClean="0">
                <a:hlinkClick r:id="" action="ppaction://hlinkfile"/>
              </a:rPr>
              <a:t>статьей 92</a:t>
            </a:r>
            <a:r>
              <a:rPr lang="ru-RU" sz="2700" dirty="0" smtClean="0"/>
              <a:t> настоящего Кодекса, осматривать любые используемые налогоплательщиком для извлечения дохода либо связанные с содержанием объектов налогообложения независимо от места их нахождения производственные, складские, торговые и иные помещения и территории, проводить инвентаризацию принадлежащего налогоплательщику имущества. </a:t>
            </a:r>
            <a:r>
              <a:rPr lang="ru-RU" sz="2700" dirty="0" smtClean="0">
                <a:hlinkClick r:id="rId3"/>
              </a:rPr>
              <a:t>Порядок</a:t>
            </a:r>
            <a:r>
              <a:rPr lang="ru-RU" sz="2700" dirty="0" smtClean="0"/>
              <a:t> проведения инвентаризации имущества налогоплательщика при налоговой проверке утверждается Министерством финансов Российской Федерации;</a:t>
            </a:r>
          </a:p>
          <a:p>
            <a:pPr>
              <a:buNone/>
            </a:pPr>
            <a:r>
              <a:rPr lang="ru-RU" sz="2700" dirty="0" smtClean="0"/>
              <a:t>7) определять суммы налогов, подлежащие уплате налогоплательщиками в бюджетную систему Российской Федерации, расчетным путем на основании имеющейся у них информации о налогоплательщике, а также данных об иных аналогичных налогоплательщиках в случаях отказа налогоплательщика допустить должностных лиц налогового органа к осмотру производственных, складских, торговых и иных помещений и территорий, используемых налогоплательщиком для извлечения дохода либо связанных с содержанием объектов налогообложения, непредставления в течение более двух месяцев налоговому органу необходимых для расчета налогов документов, отсутствия учета доходов и расходов, учета объектов налогообложения, ведения учета с нарушением установленного порядка, приведшего к невозможности исчислить налоги, или непредставления налогоплательщиком - иностранной организацией, не осуществляющей деятельность на территории Российской Федерации через постоянное представительство, налоговой декларации по налогу на имущество организаций;</a:t>
            </a: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504056"/>
          </a:xfrm>
        </p:spPr>
        <p:txBody>
          <a:bodyPr>
            <a:normAutofit/>
          </a:bodyPr>
          <a:lstStyle/>
          <a:p>
            <a:pPr algn="ctr"/>
            <a:r>
              <a:rPr lang="ru-RU" sz="2800" b="1" dirty="0" smtClean="0"/>
              <a:t>Статья 31. Права налоговых органов</a:t>
            </a:r>
            <a:endParaRPr lang="ru-RU" sz="2800" b="1" dirty="0"/>
          </a:p>
        </p:txBody>
      </p:sp>
      <p:sp>
        <p:nvSpPr>
          <p:cNvPr id="3" name="Содержимое 2"/>
          <p:cNvSpPr>
            <a:spLocks noGrp="1"/>
          </p:cNvSpPr>
          <p:nvPr>
            <p:ph idx="1"/>
          </p:nvPr>
        </p:nvSpPr>
        <p:spPr>
          <a:xfrm>
            <a:off x="107504" y="764704"/>
            <a:ext cx="8784976" cy="5832648"/>
          </a:xfrm>
        </p:spPr>
        <p:txBody>
          <a:bodyPr>
            <a:normAutofit fontScale="55000" lnSpcReduction="20000"/>
          </a:bodyPr>
          <a:lstStyle/>
          <a:p>
            <a:pPr>
              <a:buNone/>
            </a:pPr>
            <a:r>
              <a:rPr lang="ru-RU" sz="2700" dirty="0" smtClean="0"/>
              <a:t>8) требовать от налогоплательщиков, плательщиков сборов, налоговых агентов, их представителей устранения выявленных нарушений законодательства о налогах и сборах и контролировать выполнение указанных требований;</a:t>
            </a:r>
          </a:p>
          <a:p>
            <a:pPr>
              <a:buNone/>
            </a:pPr>
            <a:r>
              <a:rPr lang="ru-RU" sz="2700" dirty="0" smtClean="0"/>
              <a:t>9) взыскивать недоимки, а также пени, проценты и штрафы в случаях и </a:t>
            </a:r>
            <a:r>
              <a:rPr lang="ru-RU" sz="2700" dirty="0" smtClean="0">
                <a:hlinkClick r:id="" action="ppaction://hlinkfile"/>
              </a:rPr>
              <a:t>порядке</a:t>
            </a:r>
            <a:r>
              <a:rPr lang="ru-RU" sz="2700" dirty="0" smtClean="0"/>
              <a:t>, которые установлены настоящим Кодексом;</a:t>
            </a:r>
          </a:p>
          <a:p>
            <a:pPr>
              <a:buNone/>
            </a:pPr>
            <a:r>
              <a:rPr lang="ru-RU" sz="2700" dirty="0" smtClean="0"/>
              <a:t>10) требовать от банков документы, подтверждающие факт списания со счетов налогоплательщика, плательщика сбора или налогового агента и с корреспондентских счетов банков сумм налогов, сборов, пеней и штрафов и перечисления этих сумм в бюджетную систему Российской Федерации; </a:t>
            </a:r>
          </a:p>
          <a:p>
            <a:pPr>
              <a:buNone/>
            </a:pPr>
            <a:r>
              <a:rPr lang="ru-RU" sz="2700" dirty="0" smtClean="0"/>
              <a:t>11) привлекать для проведения налогового контроля специалистов, экспертов и переводчиков;</a:t>
            </a:r>
          </a:p>
          <a:p>
            <a:pPr>
              <a:buNone/>
            </a:pPr>
            <a:r>
              <a:rPr lang="ru-RU" sz="2700" dirty="0" smtClean="0"/>
              <a:t>12) вызывать в качестве свидетелей лиц, которым могут быть известны какие-либо обстоятельства, имеющие значение для проведения налогового контроля;</a:t>
            </a:r>
          </a:p>
          <a:p>
            <a:pPr>
              <a:buNone/>
            </a:pPr>
            <a:r>
              <a:rPr lang="ru-RU" sz="2700" dirty="0" smtClean="0"/>
              <a:t>13) заявлять ходатайства об аннулировании или о приостановлении действия выданных юридическим и физическим лицам лицензий на право осуществления определенных видов деятельности;</a:t>
            </a:r>
          </a:p>
          <a:p>
            <a:pPr>
              <a:buNone/>
            </a:pPr>
            <a:r>
              <a:rPr lang="ru-RU" sz="2700" dirty="0" smtClean="0"/>
              <a:t> 14) предъявлять в суды общей юрисдикции, Верховный Суд Российской Федерации или арбитражные суды иски (заявления):</a:t>
            </a:r>
          </a:p>
          <a:p>
            <a:pPr>
              <a:buNone/>
            </a:pPr>
            <a:r>
              <a:rPr lang="ru-RU" sz="2700" dirty="0" smtClean="0"/>
              <a:t>о взыскании недоимки, пеней и штрафов за налоговые правонарушения в случаях, предусмотренных настоящим Кодексом;</a:t>
            </a:r>
          </a:p>
          <a:p>
            <a:pPr>
              <a:buNone/>
            </a:pPr>
            <a:r>
              <a:rPr lang="ru-RU" sz="2700" dirty="0" smtClean="0"/>
              <a:t>о возмещении ущерба, причиненного государству, муниципальному образованию вследствие неправомерных действий банка по списанию денежных средств (драгоценных металлов) со счета налогоплательщика после получения решения налогового органа о приостановлении операций, в результате которых стало невозможным взыскание налоговым органом недоимки, задолженности по пеням, штрафам с налогоплательщика в порядке, предусмотренном настоящим Кодексом;</a:t>
            </a:r>
          </a:p>
          <a:p>
            <a:pPr>
              <a:buNone/>
            </a:pPr>
            <a:r>
              <a:rPr lang="ru-RU" sz="2700" dirty="0" smtClean="0"/>
              <a:t>15) восстанавливать в случае, предусмотренном </a:t>
            </a:r>
            <a:r>
              <a:rPr lang="ru-RU" sz="2700" dirty="0" smtClean="0">
                <a:hlinkClick r:id="" action="ppaction://hlinkfile"/>
              </a:rPr>
              <a:t>пунктом 1.1 статьи 59</a:t>
            </a:r>
            <a:r>
              <a:rPr lang="ru-RU" sz="2700" dirty="0" smtClean="0"/>
              <a:t> настоящего Кодекса, суммы недоимки, задолженности по пеням и штрафам, признанных безнадежными к взысканию.</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360040"/>
          </a:xfrm>
        </p:spPr>
        <p:txBody>
          <a:bodyPr>
            <a:normAutofit fontScale="90000"/>
          </a:bodyPr>
          <a:lstStyle/>
          <a:p>
            <a:pPr algn="ctr"/>
            <a:r>
              <a:rPr lang="ru-RU" sz="2800" b="1" dirty="0" smtClean="0"/>
              <a:t>Статья 32. Обязанности налоговых органов</a:t>
            </a:r>
            <a:endParaRPr lang="ru-RU" sz="2800" b="1" dirty="0"/>
          </a:p>
        </p:txBody>
      </p:sp>
      <p:sp>
        <p:nvSpPr>
          <p:cNvPr id="3" name="Содержимое 2"/>
          <p:cNvSpPr>
            <a:spLocks noGrp="1"/>
          </p:cNvSpPr>
          <p:nvPr>
            <p:ph idx="1"/>
          </p:nvPr>
        </p:nvSpPr>
        <p:spPr>
          <a:xfrm>
            <a:off x="107504" y="404664"/>
            <a:ext cx="8928992" cy="6264696"/>
          </a:xfrm>
        </p:spPr>
        <p:txBody>
          <a:bodyPr>
            <a:normAutofit fontScale="77500" lnSpcReduction="20000"/>
          </a:bodyPr>
          <a:lstStyle/>
          <a:p>
            <a:pPr>
              <a:buNone/>
            </a:pPr>
            <a:r>
              <a:rPr lang="ru-RU" sz="1600" dirty="0" smtClean="0"/>
              <a:t>1) соблюдать законодательство о налогах и сборах;</a:t>
            </a:r>
          </a:p>
          <a:p>
            <a:pPr>
              <a:buNone/>
            </a:pPr>
            <a:r>
              <a:rPr lang="ru-RU" sz="1600" dirty="0" smtClean="0"/>
              <a:t>2) осуществлять контроль за соблюдением законодательства о налогах и сборах, а также принятых в соответствии с ним нормативных правовых актов;</a:t>
            </a:r>
          </a:p>
          <a:p>
            <a:pPr>
              <a:buNone/>
            </a:pPr>
            <a:r>
              <a:rPr lang="ru-RU" sz="1600" dirty="0" smtClean="0"/>
              <a:t>3) вести в установленном порядке учет организаций и физических лиц;</a:t>
            </a:r>
          </a:p>
          <a:p>
            <a:pPr>
              <a:buNone/>
            </a:pPr>
            <a:r>
              <a:rPr lang="ru-RU" sz="1600" dirty="0" smtClean="0"/>
              <a:t>4) бесплатно информировать (в том числе в письменной форме) налогоплательщиков, плательщиков сборов и налоговых агентов о действующих налогах и сборах, законодательстве о налогах и сборах и о принятых в соответствии с ним нормативных правовых актах, порядке исчисления и уплаты налогов и сборов, правах и обязанностях налогоплательщиков, плательщиков сборов и налоговых агентов, полномочиях налоговых органов и их должностных лиц, а также представлять формы налоговых деклараций (расчетов) и разъяснять порядок их заполнения;</a:t>
            </a:r>
          </a:p>
          <a:p>
            <a:pPr>
              <a:buNone/>
            </a:pPr>
            <a:r>
              <a:rPr lang="ru-RU" sz="1600" dirty="0" smtClean="0"/>
              <a:t>4.1) передавать налогоплательщикам, указанным в </a:t>
            </a:r>
            <a:r>
              <a:rPr lang="ru-RU" sz="1600" dirty="0" smtClean="0">
                <a:hlinkClick r:id="" action="ppaction://hlinkfile"/>
              </a:rPr>
              <a:t>пунктах 2</a:t>
            </a:r>
            <a:r>
              <a:rPr lang="ru-RU" sz="1600" dirty="0" smtClean="0"/>
              <a:t> и </a:t>
            </a:r>
            <a:r>
              <a:rPr lang="ru-RU" sz="1600" dirty="0" smtClean="0">
                <a:hlinkClick r:id="" action="ppaction://hlinkfile"/>
              </a:rPr>
              <a:t>3 статьи 11.2</a:t>
            </a:r>
            <a:r>
              <a:rPr lang="ru-RU" sz="1600" dirty="0" smtClean="0"/>
              <a:t> настоящего Кодекса, в электронной форме </a:t>
            </a:r>
            <a:r>
              <a:rPr lang="ru-RU" sz="1600" dirty="0" smtClean="0">
                <a:hlinkClick r:id="rId2"/>
              </a:rPr>
              <a:t>квитанцию</a:t>
            </a:r>
            <a:r>
              <a:rPr lang="ru-RU" sz="1600" dirty="0" smtClean="0"/>
              <a:t> о приеме при получении документов, переданных в налоговый орган через личный кабинет налогоплательщика;</a:t>
            </a:r>
          </a:p>
          <a:p>
            <a:pPr>
              <a:buNone/>
            </a:pPr>
            <a:r>
              <a:rPr lang="ru-RU" sz="1600" dirty="0" smtClean="0"/>
              <a:t>5) руководствоваться письменными </a:t>
            </a:r>
            <a:r>
              <a:rPr lang="ru-RU" sz="1600" dirty="0" smtClean="0">
                <a:hlinkClick r:id="rId3"/>
              </a:rPr>
              <a:t>разъяснениями</a:t>
            </a:r>
            <a:r>
              <a:rPr lang="ru-RU" sz="1600" dirty="0" smtClean="0"/>
              <a:t> Министерства финансов Российской Федерации по вопросам применения законодательства Российской Федерации о налогах и сборах;</a:t>
            </a:r>
          </a:p>
          <a:p>
            <a:pPr>
              <a:buNone/>
            </a:pPr>
            <a:r>
              <a:rPr lang="ru-RU" sz="1600" dirty="0" smtClean="0"/>
              <a:t>6) сообщать налогоплательщикам, плательщикам сборов и налоговым агентам при их постановке на учет в налоговых органах сведения о реквизитах соответствующих счетов Федерального казначейства, а также в </a:t>
            </a:r>
            <a:r>
              <a:rPr lang="ru-RU" sz="1600" dirty="0" smtClean="0">
                <a:hlinkClick r:id="rId4"/>
              </a:rPr>
              <a:t>порядке</a:t>
            </a:r>
            <a:r>
              <a:rPr lang="ru-RU" sz="1600" dirty="0" smtClean="0"/>
              <a:t>, определяемом федеральным органом исполнительной власти, уполномоченным по контролю и надзору в области налогов и сборов, доводить до налогоплательщиков, плательщиков сборов и налоговых агентов сведения об изменении реквизитов этих счетов и иные сведения, необходимые для заполнения поручений на перечисление налогов, сборов, пеней и штрафов в бюджетную систему Российской Федерации;</a:t>
            </a:r>
          </a:p>
          <a:p>
            <a:pPr>
              <a:buNone/>
            </a:pPr>
            <a:r>
              <a:rPr lang="ru-RU" sz="1600" dirty="0" smtClean="0"/>
              <a:t>7) принимать решения о возврате налогоплательщику, плательщику сбора или налоговому агенту сумм излишне уплаченных или излишне взысканных налогов, сборов, пеней и штрафов, направлять оформленные на основании этих решений поручения соответствующим территориальным органам Федерального казначейства для исполнения и осуществлять зачет сумм излишне уплаченных или излишне взысканных налогов, сборов, пеней и штрафов в </a:t>
            </a:r>
            <a:r>
              <a:rPr lang="ru-RU" sz="1600" dirty="0" smtClean="0">
                <a:hlinkClick r:id="" action="ppaction://hlinkfile"/>
              </a:rPr>
              <a:t>порядке</a:t>
            </a:r>
            <a:r>
              <a:rPr lang="ru-RU" sz="1600" dirty="0" smtClean="0"/>
              <a:t>, предусмотренном настоящим Кодексом;</a:t>
            </a:r>
          </a:p>
          <a:p>
            <a:pPr>
              <a:buNone/>
            </a:pPr>
            <a:r>
              <a:rPr lang="ru-RU" sz="1600" dirty="0" smtClean="0"/>
              <a:t>8) соблюдать налоговую тайну и обеспечивать ее сохранение;</a:t>
            </a:r>
          </a:p>
          <a:p>
            <a:pPr>
              <a:buNone/>
            </a:pPr>
            <a:r>
              <a:rPr lang="ru-RU" sz="1600" dirty="0" smtClean="0"/>
              <a:t>9) направлять налогоплательщику, плательщику сбора или налоговому агенту копии акта налоговой проверки и решения налогового органа, а также в случаях, предусмотренных настоящим Кодексом, налоговое уведомление и (или) требование об уплате налога и сбора;</a:t>
            </a:r>
          </a:p>
          <a:p>
            <a:pPr>
              <a:buNone/>
            </a:pPr>
            <a:r>
              <a:rPr lang="ru-RU" sz="1600" dirty="0" smtClean="0"/>
              <a:t>10) представлять налогоплательщику, плательщику сбора или налоговому агенту по его </a:t>
            </a:r>
            <a:r>
              <a:rPr lang="ru-RU" sz="1600" dirty="0" smtClean="0">
                <a:hlinkClick r:id="rId5"/>
              </a:rPr>
              <a:t>запросу</a:t>
            </a:r>
            <a:r>
              <a:rPr lang="ru-RU" sz="1600" dirty="0" smtClean="0"/>
              <a:t> справки о состоянии расчетов указанного лица по налогам, сборам, пеням, штрафам, процентам и </a:t>
            </a:r>
            <a:r>
              <a:rPr lang="ru-RU" sz="1600" dirty="0" smtClean="0">
                <a:hlinkClick r:id="rId6"/>
              </a:rPr>
              <a:t>справки</a:t>
            </a:r>
            <a:r>
              <a:rPr lang="ru-RU" sz="1600" dirty="0" smtClean="0"/>
              <a:t> об исполнении обязанности по уплате налогов, сборов, пеней, штрафов, процентов на основании данных налогового органа.</a:t>
            </a:r>
          </a:p>
          <a:p>
            <a:pPr>
              <a:buNone/>
            </a:pPr>
            <a:r>
              <a:rPr lang="ru-RU" sz="1600" dirty="0" smtClean="0"/>
              <a:t>Справка о состоянии расчетов по налогам, сборам, пеням, штрафам, процентам </a:t>
            </a:r>
            <a:r>
              <a:rPr lang="ru-RU" sz="1600" dirty="0" smtClean="0">
                <a:hlinkClick r:id="rId7"/>
              </a:rPr>
              <a:t>передается</a:t>
            </a:r>
            <a:r>
              <a:rPr lang="ru-RU" sz="1600" dirty="0" smtClean="0"/>
              <a:t> (направляется) указанному лицу (его представителю) в течение пяти дней, справка об исполнении обязанности по уплате налогов, сборов, пеней, штрафов, процентов - в течение десяти дней со дня поступления в налоговый орган соответствующего запроса;</a:t>
            </a:r>
          </a:p>
          <a:p>
            <a:pPr>
              <a:buNone/>
            </a:pPr>
            <a:r>
              <a:rPr lang="ru-RU" sz="1600" dirty="0" smtClean="0"/>
              <a:t>10.1) представлять ответственному участнику консолидированной группы налогоплательщиков по его запросу, направленному в пределах предоставленных ему полномочий, справки о состоянии расчетов консолидированной группы налогоплательщиков по налогу на прибыль организаций;</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288032"/>
          </a:xfrm>
        </p:spPr>
        <p:txBody>
          <a:bodyPr>
            <a:normAutofit fontScale="90000"/>
          </a:bodyPr>
          <a:lstStyle/>
          <a:p>
            <a:pPr algn="ctr"/>
            <a:r>
              <a:rPr lang="ru-RU" sz="2800" b="1" dirty="0" smtClean="0"/>
              <a:t>Статья 32. Обязанности налоговых органов</a:t>
            </a:r>
            <a:endParaRPr lang="ru-RU" sz="2800" b="1" dirty="0"/>
          </a:p>
        </p:txBody>
      </p:sp>
      <p:sp>
        <p:nvSpPr>
          <p:cNvPr id="3" name="Содержимое 2"/>
          <p:cNvSpPr>
            <a:spLocks noGrp="1"/>
          </p:cNvSpPr>
          <p:nvPr>
            <p:ph idx="1"/>
          </p:nvPr>
        </p:nvSpPr>
        <p:spPr>
          <a:xfrm>
            <a:off x="107504" y="404664"/>
            <a:ext cx="8784976" cy="6336704"/>
          </a:xfrm>
        </p:spPr>
        <p:txBody>
          <a:bodyPr>
            <a:normAutofit fontScale="77500" lnSpcReduction="20000"/>
          </a:bodyPr>
          <a:lstStyle/>
          <a:p>
            <a:pPr>
              <a:buNone/>
            </a:pPr>
            <a:r>
              <a:rPr lang="ru-RU" sz="1600" dirty="0" smtClean="0"/>
              <a:t>11) осуществлять по </a:t>
            </a:r>
            <a:r>
              <a:rPr lang="ru-RU" sz="1600" dirty="0" smtClean="0">
                <a:hlinkClick r:id="rId2"/>
              </a:rPr>
              <a:t>заявлению</a:t>
            </a:r>
            <a:r>
              <a:rPr lang="ru-RU" sz="1600" dirty="0" smtClean="0"/>
              <a:t> налогоплательщика, ответственного участника консолидированной группы налогоплательщиков, плательщика сбора или налогового агента совместную сверку расчетов по налогам, сборам, пеням, штрафам, процентам. Результаты совместной сверки расчетов по налогам, сборам, пеням, штрафам, процентам оформляются актом. </a:t>
            </a:r>
          </a:p>
          <a:p>
            <a:pPr>
              <a:buNone/>
            </a:pPr>
            <a:r>
              <a:rPr lang="ru-RU" sz="1600" dirty="0" smtClean="0">
                <a:hlinkClick r:id="rId3"/>
              </a:rPr>
              <a:t>Порядок</a:t>
            </a:r>
            <a:r>
              <a:rPr lang="ru-RU" sz="1600" dirty="0" smtClean="0"/>
              <a:t> проведения совместной сверки расчетов по налогам, сборам, пеням, штрафам, процентам, </a:t>
            </a:r>
            <a:r>
              <a:rPr lang="ru-RU" sz="1600" dirty="0" smtClean="0">
                <a:hlinkClick r:id="rId4"/>
              </a:rPr>
              <a:t>форма</a:t>
            </a:r>
            <a:r>
              <a:rPr lang="ru-RU" sz="1600" dirty="0" smtClean="0"/>
              <a:t> и </a:t>
            </a:r>
            <a:r>
              <a:rPr lang="ru-RU" sz="1600" dirty="0" smtClean="0">
                <a:hlinkClick r:id="rId5"/>
              </a:rPr>
              <a:t>формат</a:t>
            </a:r>
            <a:r>
              <a:rPr lang="ru-RU" sz="1600" dirty="0" smtClean="0"/>
              <a:t> акта совместной сверки расчетов по налогам, сборам, пеням, штрафам, процентам, а также </a:t>
            </a:r>
            <a:r>
              <a:rPr lang="ru-RU" sz="1600" dirty="0" smtClean="0">
                <a:hlinkClick r:id="rId6"/>
              </a:rPr>
              <a:t>порядок</a:t>
            </a:r>
            <a:r>
              <a:rPr lang="ru-RU" sz="1600" dirty="0" smtClean="0"/>
              <a:t> его передачи в электронной форме по телекоммуникационным каналам связи или через личный кабинет налогоплательщика утверждаются федеральным органом исполнительной власти, уполномоченным по контролю и надзору в области налогов и сборов;</a:t>
            </a:r>
          </a:p>
          <a:p>
            <a:pPr>
              <a:buNone/>
            </a:pPr>
            <a:r>
              <a:rPr lang="ru-RU" sz="1600" dirty="0" smtClean="0"/>
              <a:t>12) по заявлению налогоплательщика, плательщика сбора или налогового агента выдавать копии решений, принятых налоговым органом в отношении этого налогоплательщика, плательщика сбора или налогового агента;</a:t>
            </a:r>
          </a:p>
          <a:p>
            <a:pPr>
              <a:buNone/>
            </a:pPr>
            <a:r>
              <a:rPr lang="ru-RU" sz="1600" dirty="0" smtClean="0"/>
              <a:t>13) по заявлению ответственного участника консолидированной группы налогоплательщиков выдавать копии решений, принятых налоговым органом в отношении консолидированной группы налогоплательщиков;</a:t>
            </a:r>
          </a:p>
          <a:p>
            <a:pPr>
              <a:buNone/>
            </a:pPr>
            <a:r>
              <a:rPr lang="ru-RU" sz="1600" dirty="0" smtClean="0"/>
              <a:t>14) представлять пользователям выписки из Единого государственного реестра налогоплательщиков;</a:t>
            </a:r>
          </a:p>
          <a:p>
            <a:pPr>
              <a:buNone/>
            </a:pPr>
            <a:r>
              <a:rPr lang="ru-RU" sz="1600" dirty="0" smtClean="0"/>
              <a:t>15) представлять в электронной форме в </a:t>
            </a:r>
            <a:r>
              <a:rPr lang="ru-RU" sz="1600" dirty="0" smtClean="0">
                <a:hlinkClick r:id="rId7"/>
              </a:rPr>
              <a:t>порядке</a:t>
            </a:r>
            <a:r>
              <a:rPr lang="ru-RU" sz="1600" dirty="0" smtClean="0"/>
              <a:t>, определяемом соглашением взаимодействующих сторон, в территориальные органы Пенсионного фонда Российской Федерации, Фонда социального страхования Российской Федерации, Федерального фонда обязательного медицинского страхования сведения о наделении обособленных подразделений (включая филиалы, представительства) российских организаций, созданных на территории Российской Федерации, полномочиями (о лишении полномочий) по начислению выплат и иных вознаграждений в пользу физических лиц, об изменении места нахождения обособленных подразделений (за исключением филиалов, представительств), о прекращении деятельности указанных организаций через такие обособленные подразделения (о закрытии таких обособленных подразделений), о постановке на учет (снятии с учета) в налоговых органах иностранных организаций, осуществляющих деятельность на территории Российской Федерации, международных организаций в качестве плательщиков страховых взносов, физических лиц в качестве адвокатов, нотариусов, занимающихся частной практикой, арбитражных управляющих, занимающихся частной практикой оценщиков, патентных поверенных, медиаторов и иных физических лиц - плательщиков страховых взносов не позднее трех дней, следующих за днем внесения в Единый государственный реестр налогоплательщиков указанных сведений;</a:t>
            </a:r>
          </a:p>
          <a:p>
            <a:pPr>
              <a:buNone/>
            </a:pPr>
            <a:r>
              <a:rPr lang="ru-RU" sz="1600" dirty="0" smtClean="0"/>
              <a:t>16) по </a:t>
            </a:r>
            <a:r>
              <a:rPr lang="ru-RU" sz="1600" dirty="0" smtClean="0">
                <a:hlinkClick r:id="rId8"/>
              </a:rPr>
              <a:t>заявлению</a:t>
            </a:r>
            <a:r>
              <a:rPr lang="ru-RU" sz="1600" dirty="0" smtClean="0"/>
              <a:t> налогоплательщика представлять налогоплательщику (его представителю) документ в электронной форме или на бумажном носителе, подтверждающий статус налогового резидента Российской Федерации, в </a:t>
            </a:r>
            <a:r>
              <a:rPr lang="ru-RU" sz="1600" dirty="0" smtClean="0">
                <a:hlinkClick r:id="rId9"/>
              </a:rPr>
              <a:t>порядке</a:t>
            </a:r>
            <a:r>
              <a:rPr lang="ru-RU" sz="1600" dirty="0" smtClean="0"/>
              <a:t>, по </a:t>
            </a:r>
            <a:r>
              <a:rPr lang="ru-RU" sz="1600" dirty="0" smtClean="0">
                <a:hlinkClick r:id="rId10"/>
              </a:rPr>
              <a:t>форме</a:t>
            </a:r>
            <a:r>
              <a:rPr lang="ru-RU" sz="1600" dirty="0" smtClean="0"/>
              <a:t> и формату, которые утверждаются федеральным органом исполнительной власти, уполномоченным по контролю и надзору в области налогов и сборов;</a:t>
            </a:r>
          </a:p>
          <a:p>
            <a:pPr>
              <a:buNone/>
            </a:pPr>
            <a:r>
              <a:rPr lang="ru-RU" sz="1600" dirty="0" smtClean="0"/>
              <a:t>17) представлять в электронной форме в порядке, определяемом соглашением взаимодействующих сторон, в территориальные органы Пенсионного фонда Российской Федерации сведения о постановке на учет (снятии с учета) в налоговых органах физических лиц, в том числе индивидуальных предпринимателей, в качестве налогоплательщиков налога на профессиональный доход, признаваемых таковыми в соответствии с Федеральным </a:t>
            </a:r>
            <a:r>
              <a:rPr lang="ru-RU" sz="1600" dirty="0" smtClean="0">
                <a:hlinkClick r:id="rId11"/>
              </a:rPr>
              <a:t>законом</a:t>
            </a:r>
            <a:r>
              <a:rPr lang="ru-RU" sz="1600" dirty="0" smtClean="0"/>
              <a:t> от 27 ноября 2018 года N 422-ФЗ "О проведении эксперимента по установлению специального налогового режима "Налог на профессиональный доход", не позднее трех дней, следующих за днем внесения в Единый государственный реестр налогоплательщиков указанных сведений.</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008112"/>
          </a:xfrm>
        </p:spPr>
        <p:txBody>
          <a:bodyPr>
            <a:normAutofit fontScale="90000"/>
          </a:bodyPr>
          <a:lstStyle/>
          <a:p>
            <a:pPr algn="ctr"/>
            <a:r>
              <a:rPr lang="ru-RU" sz="2400" b="1" dirty="0" smtClean="0"/>
              <a:t>Законодательство РФ о налогах и сборах:</a:t>
            </a:r>
            <a:br>
              <a:rPr lang="ru-RU" sz="2400" b="1" dirty="0" smtClean="0"/>
            </a:br>
            <a:r>
              <a:rPr lang="ru-RU" sz="2400" b="1" dirty="0" smtClean="0"/>
              <a:t>1. Конституция РФ</a:t>
            </a:r>
            <a:br>
              <a:rPr lang="ru-RU" sz="2400" b="1" dirty="0" smtClean="0"/>
            </a:br>
            <a:r>
              <a:rPr lang="ru-RU" sz="2400" b="1" dirty="0" smtClean="0"/>
              <a:t>2. НК РФ</a:t>
            </a:r>
            <a:endParaRPr lang="ru-RU" sz="2400" dirty="0"/>
          </a:p>
        </p:txBody>
      </p:sp>
      <p:sp>
        <p:nvSpPr>
          <p:cNvPr id="3" name="Содержимое 2"/>
          <p:cNvSpPr>
            <a:spLocks noGrp="1"/>
          </p:cNvSpPr>
          <p:nvPr>
            <p:ph sz="half" idx="1"/>
          </p:nvPr>
        </p:nvSpPr>
        <p:spPr>
          <a:xfrm>
            <a:off x="457200" y="1196752"/>
            <a:ext cx="5410944" cy="5328592"/>
          </a:xfrm>
        </p:spPr>
        <p:txBody>
          <a:bodyPr>
            <a:normAutofit fontScale="62500" lnSpcReduction="20000"/>
          </a:bodyPr>
          <a:lstStyle/>
          <a:p>
            <a:pPr algn="ctr">
              <a:buNone/>
            </a:pPr>
            <a:r>
              <a:rPr lang="ru-RU" sz="3200" b="1" u="sng" dirty="0" smtClean="0"/>
              <a:t>Часть 1 НК </a:t>
            </a:r>
          </a:p>
          <a:p>
            <a:pPr algn="ctr">
              <a:buNone/>
            </a:pPr>
            <a:r>
              <a:rPr lang="ru-RU" sz="2800" dirty="0" smtClean="0"/>
              <a:t>систематизирует общие нормы налогового законодательства и устанавливает:</a:t>
            </a:r>
          </a:p>
          <a:p>
            <a:pPr>
              <a:buNone/>
            </a:pPr>
            <a:endParaRPr lang="ru-RU" sz="2800" dirty="0" smtClean="0"/>
          </a:p>
          <a:p>
            <a:pPr>
              <a:buNone/>
            </a:pPr>
            <a:endParaRPr lang="ru-RU" sz="2800" dirty="0" smtClean="0"/>
          </a:p>
          <a:p>
            <a:pPr>
              <a:buNone/>
            </a:pPr>
            <a:r>
              <a:rPr lang="ru-RU" sz="2800" dirty="0" smtClean="0"/>
              <a:t>- систему налогов и сборов в РФ;</a:t>
            </a:r>
          </a:p>
          <a:p>
            <a:pPr>
              <a:buNone/>
            </a:pPr>
            <a:r>
              <a:rPr lang="ru-RU" sz="2800" dirty="0" smtClean="0"/>
              <a:t>- общие принципы налогообложения, имеющие значение для всех видов налогов;</a:t>
            </a:r>
          </a:p>
          <a:p>
            <a:pPr>
              <a:buNone/>
            </a:pPr>
            <a:r>
              <a:rPr lang="ru-RU" sz="2800" dirty="0" smtClean="0"/>
              <a:t>- общие правила исполнения обязанностей по уплате налогов и сборов;</a:t>
            </a:r>
          </a:p>
          <a:p>
            <a:pPr>
              <a:buNone/>
            </a:pPr>
            <a:r>
              <a:rPr lang="ru-RU" sz="2800" dirty="0" smtClean="0"/>
              <a:t>- права и обязанности налогоплательщиков и налоговых органов;</a:t>
            </a:r>
          </a:p>
          <a:p>
            <a:pPr>
              <a:buNone/>
            </a:pPr>
            <a:r>
              <a:rPr lang="ru-RU" sz="2800" dirty="0" smtClean="0"/>
              <a:t>- формы и методы налогового контроля;</a:t>
            </a:r>
          </a:p>
          <a:p>
            <a:pPr>
              <a:buNone/>
            </a:pPr>
            <a:r>
              <a:rPr lang="ru-RU" sz="2800" dirty="0" smtClean="0"/>
              <a:t>- состав налоговых правонарушений;</a:t>
            </a:r>
          </a:p>
          <a:p>
            <a:pPr>
              <a:buNone/>
            </a:pPr>
            <a:r>
              <a:rPr lang="ru-RU" sz="2800" dirty="0" smtClean="0"/>
              <a:t>- ответственность за их совершение;</a:t>
            </a:r>
          </a:p>
          <a:p>
            <a:pPr>
              <a:buNone/>
            </a:pPr>
            <a:r>
              <a:rPr lang="ru-RU" sz="2800" dirty="0" smtClean="0"/>
              <a:t>- порядок взыскания сумм штрафов, пеней, недоимок;</a:t>
            </a:r>
          </a:p>
          <a:p>
            <a:pPr>
              <a:buNone/>
            </a:pPr>
            <a:r>
              <a:rPr lang="ru-RU" sz="2800" dirty="0" smtClean="0"/>
              <a:t>- порядок обжалования действий налоговых органов и др.</a:t>
            </a:r>
          </a:p>
          <a:p>
            <a:endParaRPr lang="ru-RU" dirty="0"/>
          </a:p>
        </p:txBody>
      </p:sp>
      <p:sp>
        <p:nvSpPr>
          <p:cNvPr id="4" name="Содержимое 3"/>
          <p:cNvSpPr>
            <a:spLocks noGrp="1"/>
          </p:cNvSpPr>
          <p:nvPr>
            <p:ph sz="half" idx="2"/>
          </p:nvPr>
        </p:nvSpPr>
        <p:spPr>
          <a:xfrm>
            <a:off x="6084168" y="1268760"/>
            <a:ext cx="2602632" cy="5086165"/>
          </a:xfrm>
        </p:spPr>
        <p:txBody>
          <a:bodyPr>
            <a:normAutofit fontScale="62500" lnSpcReduction="20000"/>
          </a:bodyPr>
          <a:lstStyle/>
          <a:p>
            <a:pPr algn="ctr">
              <a:buNone/>
            </a:pPr>
            <a:r>
              <a:rPr lang="ru-RU" sz="4400" b="1" u="sng" dirty="0" smtClean="0"/>
              <a:t>Часть 2 НК РФ </a:t>
            </a:r>
          </a:p>
          <a:p>
            <a:pPr algn="ctr">
              <a:buNone/>
            </a:pPr>
            <a:r>
              <a:rPr lang="ru-RU" sz="4400" dirty="0" smtClean="0"/>
              <a:t>содержит нормы, регулирующие порядок и условия взимания отдельных видов налогов и сборов</a:t>
            </a:r>
          </a:p>
          <a:p>
            <a:pPr>
              <a:buNone/>
            </a:pP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432048"/>
          </a:xfrm>
        </p:spPr>
        <p:txBody>
          <a:bodyPr>
            <a:normAutofit fontScale="90000"/>
          </a:bodyPr>
          <a:lstStyle/>
          <a:p>
            <a:pPr algn="ctr"/>
            <a:r>
              <a:rPr lang="ru-RU" sz="2800" b="1" dirty="0" smtClean="0"/>
              <a:t>Таможенные органы и органы внутренних дел</a:t>
            </a:r>
            <a:endParaRPr lang="ru-RU" sz="2800" b="1" dirty="0"/>
          </a:p>
        </p:txBody>
      </p:sp>
      <p:sp>
        <p:nvSpPr>
          <p:cNvPr id="3" name="Содержимое 2"/>
          <p:cNvSpPr>
            <a:spLocks noGrp="1"/>
          </p:cNvSpPr>
          <p:nvPr>
            <p:ph idx="1"/>
          </p:nvPr>
        </p:nvSpPr>
        <p:spPr>
          <a:xfrm>
            <a:off x="457200" y="620688"/>
            <a:ext cx="8229600" cy="5703912"/>
          </a:xfrm>
        </p:spPr>
        <p:txBody>
          <a:bodyPr>
            <a:normAutofit fontScale="85000" lnSpcReduction="20000"/>
          </a:bodyPr>
          <a:lstStyle/>
          <a:p>
            <a:r>
              <a:rPr lang="ru-RU" b="1" dirty="0" smtClean="0"/>
              <a:t>Таможенные органы </a:t>
            </a:r>
            <a:r>
              <a:rPr lang="ru-RU" dirty="0" smtClean="0"/>
              <a:t>пользуются правами и несут обязанности налоговых органов по взиманию налогов при перемещении товаров через таможенную границу Таможенного союза в соответствии с таможенным </a:t>
            </a:r>
            <a:r>
              <a:rPr lang="ru-RU" dirty="0" smtClean="0">
                <a:hlinkClick r:id="rId2"/>
              </a:rPr>
              <a:t>законодательством</a:t>
            </a:r>
            <a:r>
              <a:rPr lang="ru-RU" dirty="0" smtClean="0"/>
              <a:t> Таможенного союза и </a:t>
            </a:r>
            <a:r>
              <a:rPr lang="ru-RU" dirty="0" smtClean="0">
                <a:hlinkClick r:id="rId3"/>
              </a:rPr>
              <a:t>законодательством</a:t>
            </a:r>
            <a:r>
              <a:rPr lang="ru-RU" dirty="0" smtClean="0"/>
              <a:t> Российской Федерации о таможенном деле, настоящим Кодексом, иными федеральными законами о налогах, а также иными федеральными законами (</a:t>
            </a:r>
            <a:r>
              <a:rPr lang="ru-RU" b="1" dirty="0" smtClean="0"/>
              <a:t>Статья 34</a:t>
            </a:r>
            <a:r>
              <a:rPr lang="ru-RU" dirty="0" smtClean="0"/>
              <a:t>)</a:t>
            </a:r>
          </a:p>
          <a:p>
            <a:endParaRPr lang="ru-RU" dirty="0" smtClean="0"/>
          </a:p>
          <a:p>
            <a:r>
              <a:rPr lang="ru-RU" dirty="0" smtClean="0"/>
              <a:t>По запросу налоговых органов </a:t>
            </a:r>
            <a:r>
              <a:rPr lang="ru-RU" b="1" dirty="0" smtClean="0"/>
              <a:t>органы внутренних дел </a:t>
            </a:r>
            <a:r>
              <a:rPr lang="ru-RU" dirty="0" smtClean="0"/>
              <a:t>участвуют вместе с налоговыми органами в проводимых налоговыми органами выездных налоговых проверках. При выявлении обстоятельств, требующих совершения действий, отнесенных настоящим Кодексом к полномочиям налоговых органов, органы внутренних дел, следственные органы обязаны в десятидневный срок со дня выявления указанных обстоятельств </a:t>
            </a:r>
            <a:r>
              <a:rPr lang="ru-RU" dirty="0" smtClean="0">
                <a:hlinkClick r:id="rId4"/>
              </a:rPr>
              <a:t>направить</a:t>
            </a:r>
            <a:r>
              <a:rPr lang="ru-RU" dirty="0" smtClean="0"/>
              <a:t> материалы в соответствующий налоговый орган для принятия по ним решения. (</a:t>
            </a:r>
            <a:r>
              <a:rPr lang="ru-RU" b="1" dirty="0" smtClean="0"/>
              <a:t>Статья 36</a:t>
            </a:r>
            <a:r>
              <a:rPr lang="ru-RU" dirty="0" smtClean="0"/>
              <a:t>)</a:t>
            </a:r>
          </a:p>
          <a:p>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404664"/>
          </a:xfrm>
        </p:spPr>
        <p:txBody>
          <a:bodyPr>
            <a:normAutofit fontScale="90000"/>
          </a:bodyPr>
          <a:lstStyle/>
          <a:p>
            <a:pPr algn="ctr"/>
            <a:r>
              <a:rPr lang="ru-RU" sz="2800" b="1" dirty="0" smtClean="0"/>
              <a:t>Глава 13. НАЛОГОВАЯ ДЕКЛАРАЦИЯ</a:t>
            </a:r>
            <a:endParaRPr lang="ru-RU" sz="2800" b="1" dirty="0"/>
          </a:p>
        </p:txBody>
      </p:sp>
      <p:sp>
        <p:nvSpPr>
          <p:cNvPr id="3" name="Содержимое 2"/>
          <p:cNvSpPr>
            <a:spLocks noGrp="1"/>
          </p:cNvSpPr>
          <p:nvPr>
            <p:ph idx="1"/>
          </p:nvPr>
        </p:nvSpPr>
        <p:spPr>
          <a:xfrm>
            <a:off x="179512" y="404664"/>
            <a:ext cx="8856984" cy="6336704"/>
          </a:xfrm>
        </p:spPr>
        <p:txBody>
          <a:bodyPr>
            <a:normAutofit fontScale="55000" lnSpcReduction="20000"/>
          </a:bodyPr>
          <a:lstStyle/>
          <a:p>
            <a:pPr algn="just">
              <a:buNone/>
            </a:pPr>
            <a:r>
              <a:rPr lang="ru-RU" sz="2700" dirty="0" smtClean="0"/>
              <a:t>Налоговая декларация представляет собой письменное заявление или заявление налогоплательщика, составленное в электронной форме и переданное по телекоммуникационным каналам связи с применением усиленной квалифицированной электронной подписи или через личный кабинет налогоплательщика, об объектах налогообложения, о полученных доходах и произведенных расходах, об источниках доходов, о налоговой базе, налоговых льготах, об исчисленной сумме налога и (или) о других данных, служащих основанием для исчисления и уплаты налога.</a:t>
            </a:r>
          </a:p>
          <a:p>
            <a:pPr algn="just">
              <a:buNone/>
            </a:pPr>
            <a:r>
              <a:rPr lang="ru-RU" sz="2700" dirty="0" smtClean="0"/>
              <a:t>Налоговая декларация представляется каждым налогоплательщиком по каждому налогу, подлежащему уплате этим налогоплательщиком, если иное не предусмотрено законодательством о налогах и сборах.</a:t>
            </a:r>
          </a:p>
          <a:p>
            <a:pPr algn="just">
              <a:buNone/>
            </a:pPr>
            <a:r>
              <a:rPr lang="ru-RU" sz="2700" dirty="0" smtClean="0"/>
              <a:t>Не подлежат представлению в налоговые органы налоговые декларации (расчеты) по тем налогам, по которым налогоплательщики освобождены от обязанности по их уплате в связи с применением </a:t>
            </a:r>
            <a:r>
              <a:rPr lang="ru-RU" sz="2700" dirty="0" smtClean="0">
                <a:hlinkClick r:id="" action="ppaction://hlinkfile"/>
              </a:rPr>
              <a:t>специальных налоговых режимов</a:t>
            </a:r>
            <a:r>
              <a:rPr lang="ru-RU" sz="2700" dirty="0" smtClean="0"/>
              <a:t>, в части деятельности, осуществление которой влечет применение специальных налоговых режимов, либо имущества, используемого для осуществления такой деятельности.</a:t>
            </a:r>
          </a:p>
          <a:p>
            <a:pPr algn="just">
              <a:buNone/>
            </a:pPr>
            <a:r>
              <a:rPr lang="ru-RU" sz="2700" dirty="0" smtClean="0"/>
              <a:t>Налоговая декларация (расчет) представляется в налоговый орган по месту учета налогоплательщика (плательщика сбора, плательщика страховых взносов, налогового агента) по установленной форме на бумажном носителе или по установленным </a:t>
            </a:r>
            <a:r>
              <a:rPr lang="ru-RU" sz="2700" dirty="0" smtClean="0">
                <a:hlinkClick r:id="rId2"/>
              </a:rPr>
              <a:t>форматам</a:t>
            </a:r>
            <a:r>
              <a:rPr lang="ru-RU" sz="2700" dirty="0" smtClean="0"/>
              <a:t> в электронной форме вместе с документами, которые в соответствии с настоящим Кодексом должны прилагаться к налоговой декларации (расчету).</a:t>
            </a:r>
          </a:p>
          <a:p>
            <a:pPr algn="just">
              <a:buNone/>
            </a:pPr>
            <a:r>
              <a:rPr lang="ru-RU" sz="2700" dirty="0" smtClean="0"/>
              <a:t>Бланки налоговых деклараций (расчетов) предоставляются налоговыми органами бесплатно</a:t>
            </a:r>
          </a:p>
          <a:p>
            <a:pPr algn="just">
              <a:buNone/>
            </a:pPr>
            <a:r>
              <a:rPr lang="ru-RU" sz="2700" dirty="0" smtClean="0"/>
              <a:t>Налоговый орган не вправе отказать в принятии налоговой декларации (расчета), представленной налогоплательщиком (плательщиком сборов, плательщиком страховых взносов, налоговым агентом) по установленной форме (установленному формату), если иное не предусмотрено настоящим Кодексом, и обязан проставить по просьбе налогоплательщика (плательщика сбора, плательщика страховых взносов, налогового агента) на копии налоговой декларации (копии расчета) отметку о принятии и дату ее получения при получении налоговой декларации (расчета) на бумажном носителе (в том числе через многофункциональный центр предоставления государственных и муниципальных услуг) либо передать налогоплательщику (плательщику сбора, плательщику страховых взносов, налоговому агенту) </a:t>
            </a:r>
            <a:r>
              <a:rPr lang="ru-RU" sz="2700" dirty="0" smtClean="0">
                <a:hlinkClick r:id="rId3"/>
              </a:rPr>
              <a:t>квитанцию</a:t>
            </a:r>
            <a:r>
              <a:rPr lang="ru-RU" sz="2700" dirty="0" smtClean="0"/>
              <a:t> о приеме в электронной форме - при получении налоговой декларации (расчета) по телекоммуникационным каналам связи или через личный кабинет налогоплательщика</a:t>
            </a:r>
            <a:r>
              <a:rPr lang="ru-RU" dirty="0" smtClean="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32048"/>
          </a:xfrm>
        </p:spPr>
        <p:txBody>
          <a:bodyPr>
            <a:normAutofit fontScale="90000"/>
          </a:bodyPr>
          <a:lstStyle/>
          <a:p>
            <a:pPr algn="ctr"/>
            <a:r>
              <a:rPr lang="ru-RU" sz="2800" b="1" dirty="0" smtClean="0"/>
              <a:t>Глава 13. НАЛОГОВАЯ ДЕКЛАРАЦИЯ</a:t>
            </a:r>
            <a:endParaRPr lang="ru-RU" sz="2800" b="1" dirty="0"/>
          </a:p>
        </p:txBody>
      </p:sp>
      <p:sp>
        <p:nvSpPr>
          <p:cNvPr id="3" name="Содержимое 2"/>
          <p:cNvSpPr>
            <a:spLocks noGrp="1"/>
          </p:cNvSpPr>
          <p:nvPr>
            <p:ph idx="1"/>
          </p:nvPr>
        </p:nvSpPr>
        <p:spPr>
          <a:xfrm>
            <a:off x="251520" y="548680"/>
            <a:ext cx="8640960" cy="6120680"/>
          </a:xfrm>
        </p:spPr>
        <p:txBody>
          <a:bodyPr>
            <a:normAutofit fontScale="47500" lnSpcReduction="20000"/>
          </a:bodyPr>
          <a:lstStyle/>
          <a:p>
            <a:pPr>
              <a:buNone/>
            </a:pPr>
            <a:r>
              <a:rPr lang="ru-RU" sz="2700" dirty="0" smtClean="0"/>
              <a:t>При отправке налоговой декларации (расчета) по почте днем ее представления считается дата отправки почтового отправления с описью вложения, если иное не предусмотрено настоящим Кодексом. При передаче налоговой декларации (расчета) по телекоммуникационным каналам связи или через личный кабинет налогоплательщика днем ее представления считается дата ее отправки, если иное не предусмотрено настоящим Кодексом.</a:t>
            </a:r>
          </a:p>
          <a:p>
            <a:pPr>
              <a:buNone/>
            </a:pPr>
            <a:r>
              <a:rPr lang="ru-RU" sz="2700" dirty="0" smtClean="0"/>
              <a:t>Налоговая декларация (расчет) представляется с указанием идентификационного номера налогоплательщика, если </a:t>
            </a:r>
            <a:r>
              <a:rPr lang="ru-RU" sz="2700" dirty="0" smtClean="0">
                <a:hlinkClick r:id="" action="ppaction://hlinkfile"/>
              </a:rPr>
              <a:t>иное</a:t>
            </a:r>
            <a:r>
              <a:rPr lang="ru-RU" sz="2700" dirty="0" smtClean="0"/>
              <a:t> не предусмотрено настоящим Кодексом.</a:t>
            </a:r>
          </a:p>
          <a:p>
            <a:pPr>
              <a:buNone/>
            </a:pPr>
            <a:r>
              <a:rPr lang="ru-RU" sz="2700" dirty="0" smtClean="0"/>
              <a:t>Налогоплательщик (плательщик сбора, плательщика страховых взносов, налоговый агент) или его представитель подписывает налоговую декларацию (расчет), подтверждая достоверность и полноту сведений, указанных в налоговой декларации (расчете).</a:t>
            </a:r>
          </a:p>
          <a:p>
            <a:pPr>
              <a:buNone/>
            </a:pPr>
            <a:r>
              <a:rPr lang="ru-RU" sz="2700" dirty="0" smtClean="0"/>
              <a:t>Налоговая декларация (расчет) представляется в установленные законодательством о налогах и сборах сроки.</a:t>
            </a:r>
          </a:p>
          <a:p>
            <a:pPr>
              <a:buNone/>
            </a:pPr>
            <a:r>
              <a:rPr lang="ru-RU" sz="2700" dirty="0" smtClean="0"/>
              <a:t>Формы и порядок заполнения форм налоговых деклараций (расчетов), а также </a:t>
            </a:r>
            <a:r>
              <a:rPr lang="ru-RU" sz="2700" dirty="0" smtClean="0">
                <a:hlinkClick r:id="rId2"/>
              </a:rPr>
              <a:t>форматы</a:t>
            </a:r>
            <a:r>
              <a:rPr lang="ru-RU" sz="2700" dirty="0" smtClean="0"/>
              <a:t> и порядок представления налоговых деклараций (расчетов) и прилагаемых к ним документов в соответствии с настоящим Кодексом в электронной форме утверждаются федеральным органом исполнительной власти, уполномоченным по контролю и надзору в области налогов и сборов, по согласованию с Министерством финансов Российской Федерации.</a:t>
            </a:r>
          </a:p>
          <a:p>
            <a:pPr>
              <a:buNone/>
            </a:pPr>
            <a:r>
              <a:rPr lang="ru-RU" sz="2700" dirty="0" smtClean="0"/>
              <a:t>Федеральный орган исполнительной власти, уполномоченный по контролю и надзору в области налогов, сборов, страховых взносов, не вправе включать в форму налоговой декларации (расчета), а налоговые органы не вправе требовать от налогоплательщиков (плательщиков сборов, плательщиков страховых взносов, налоговых агентов) включения в налоговую декларацию (расчет) сведений, не связанных с исчислением и (или) уплатой налогов, сборов, страховых взносов, за исключением:</a:t>
            </a:r>
          </a:p>
          <a:p>
            <a:pPr>
              <a:buNone/>
            </a:pPr>
            <a:r>
              <a:rPr lang="ru-RU" sz="2700" dirty="0" smtClean="0"/>
              <a:t>1) вида документа: первичный (корректирующий);</a:t>
            </a:r>
          </a:p>
          <a:p>
            <a:pPr>
              <a:buNone/>
            </a:pPr>
            <a:r>
              <a:rPr lang="ru-RU" sz="2700" dirty="0" smtClean="0"/>
              <a:t>2) наименования налогового органа;</a:t>
            </a:r>
          </a:p>
          <a:p>
            <a:pPr>
              <a:buNone/>
            </a:pPr>
            <a:r>
              <a:rPr lang="ru-RU" sz="2700" dirty="0" smtClean="0"/>
              <a:t>3) места нахождения организации (ее обособленного подразделения) или места жительства физического лица;</a:t>
            </a:r>
          </a:p>
          <a:p>
            <a:pPr>
              <a:buNone/>
            </a:pPr>
            <a:r>
              <a:rPr lang="ru-RU" sz="2700" dirty="0" smtClean="0"/>
              <a:t>4) фамилии, имени, отчества физического лица или полного наименования организации (ее обособленного подразделения);</a:t>
            </a:r>
          </a:p>
          <a:p>
            <a:pPr>
              <a:buNone/>
            </a:pPr>
            <a:r>
              <a:rPr lang="ru-RU" sz="2700" dirty="0" smtClean="0"/>
              <a:t>5) номера контактного телефона налогоплательщика, плательщика страховых взносов;</a:t>
            </a:r>
          </a:p>
          <a:p>
            <a:pPr>
              <a:buNone/>
            </a:pPr>
            <a:r>
              <a:rPr lang="ru-RU" sz="2700" dirty="0" smtClean="0"/>
              <a:t>6) сведений, подлежащих включению в налоговую декларацию в соответствии с </a:t>
            </a:r>
            <a:r>
              <a:rPr lang="ru-RU" sz="2700" dirty="0" smtClean="0">
                <a:hlinkClick r:id="rId3"/>
              </a:rPr>
              <a:t>главами 21</a:t>
            </a:r>
            <a:r>
              <a:rPr lang="ru-RU" sz="2700" dirty="0" smtClean="0"/>
              <a:t>, </a:t>
            </a:r>
            <a:r>
              <a:rPr lang="ru-RU" sz="2700" dirty="0" smtClean="0">
                <a:hlinkClick r:id="rId4"/>
              </a:rPr>
              <a:t>23</a:t>
            </a:r>
            <a:r>
              <a:rPr lang="ru-RU" sz="2700" dirty="0" smtClean="0"/>
              <a:t>, </a:t>
            </a:r>
            <a:r>
              <a:rPr lang="ru-RU" sz="2700" dirty="0" smtClean="0">
                <a:hlinkClick r:id="rId5"/>
              </a:rPr>
              <a:t>30</a:t>
            </a:r>
            <a:r>
              <a:rPr lang="ru-RU" sz="2700" dirty="0" smtClean="0"/>
              <a:t> настоящего Кодекса;</a:t>
            </a:r>
          </a:p>
          <a:p>
            <a:pPr>
              <a:buNone/>
            </a:pPr>
            <a:r>
              <a:rPr lang="ru-RU" sz="2700" dirty="0" smtClean="0"/>
              <a:t>7) сведений о среднесписочной численности работников, подлежащих включению в </a:t>
            </a:r>
            <a:r>
              <a:rPr lang="ru-RU" sz="2700" dirty="0" smtClean="0">
                <a:hlinkClick r:id="rId6"/>
              </a:rPr>
              <a:t>расчет</a:t>
            </a:r>
            <a:r>
              <a:rPr lang="ru-RU" sz="2700" dirty="0" smtClean="0"/>
              <a:t> по страховым взносам.</a:t>
            </a:r>
          </a:p>
          <a:p>
            <a:endParaRPr lang="ru-RU" dirty="0" smtClean="0"/>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360040"/>
          </a:xfrm>
        </p:spPr>
        <p:txBody>
          <a:bodyPr>
            <a:normAutofit fontScale="90000"/>
          </a:bodyPr>
          <a:lstStyle/>
          <a:p>
            <a:pPr algn="ctr"/>
            <a:r>
              <a:rPr lang="ru-RU" sz="2800" b="1" dirty="0" smtClean="0"/>
              <a:t>Глава 14. НАЛОГОВЫЙ КОНТРОЛЬ</a:t>
            </a:r>
            <a:endParaRPr lang="ru-RU" sz="2800" dirty="0"/>
          </a:p>
        </p:txBody>
      </p:sp>
      <p:sp>
        <p:nvSpPr>
          <p:cNvPr id="3" name="Содержимое 2"/>
          <p:cNvSpPr>
            <a:spLocks noGrp="1"/>
          </p:cNvSpPr>
          <p:nvPr>
            <p:ph idx="1"/>
          </p:nvPr>
        </p:nvSpPr>
        <p:spPr>
          <a:xfrm>
            <a:off x="107504" y="548680"/>
            <a:ext cx="8856984" cy="6120680"/>
          </a:xfrm>
        </p:spPr>
        <p:txBody>
          <a:bodyPr>
            <a:noAutofit/>
          </a:bodyPr>
          <a:lstStyle/>
          <a:p>
            <a:pPr algn="just">
              <a:buNone/>
            </a:pPr>
            <a:r>
              <a:rPr lang="ru-RU" sz="1300" dirty="0" smtClean="0"/>
              <a:t>Налоговым контролем признается деятельность уполномоченных органов по контролю за соблюдением законодательства о налогах и сборах в порядке, установленном настоящим Кодексом.</a:t>
            </a:r>
          </a:p>
          <a:p>
            <a:pPr algn="just">
              <a:buNone/>
            </a:pPr>
            <a:r>
              <a:rPr lang="ru-RU" sz="1300" dirty="0" smtClean="0">
                <a:hlinkClick r:id="rId2"/>
              </a:rPr>
              <a:t>Налоговый контроль</a:t>
            </a:r>
            <a:r>
              <a:rPr lang="ru-RU" sz="1300" dirty="0" smtClean="0"/>
              <a:t> проводится должностными лицами налоговых органов в пределах своей компетенции посредством налоговых проверок, получения объяснений налогоплательщиков, налоговых агентов и плательщиков сбора, плательщиков страховых взносов, проверки данных учета и отчетности, осмотра помещений и территорий, используемых для извлечения дохода (прибыли), а также в других формах, предусмотренных настоящим Кодексом.</a:t>
            </a:r>
          </a:p>
          <a:p>
            <a:pPr algn="just">
              <a:buNone/>
            </a:pPr>
            <a:r>
              <a:rPr lang="ru-RU" sz="1300" dirty="0" smtClean="0"/>
              <a:t>Налоговые органы, таможенные органы, органы внутренних дел, следственные органы и органы управления государственными внебюджетными фондами Российской Федерации в порядке, определяемом по соглашению между ними, информируют друг друга об имеющихся у них материалах о нарушениях законодательства о налогах и сборах и налоговых преступлениях, о принятых мерах по их пресечению, о проводимых ими налоговых проверках, а также осуществляют обмен другой необходимой информацией в целях исполнения возложенных на них задач.</a:t>
            </a:r>
          </a:p>
          <a:p>
            <a:pPr algn="just">
              <a:buNone/>
            </a:pPr>
            <a:r>
              <a:rPr lang="ru-RU" sz="1300" dirty="0" smtClean="0"/>
              <a:t>В целях проведения налогового контроля организации и физические лица подлежат постановке на учет в налоговых органах соответственно по месту нахождения организации, месту нахождения ее обособленных подразделений, месту жительства физического лица, а также по месту нахождения принадлежащих им </a:t>
            </a:r>
            <a:r>
              <a:rPr lang="ru-RU" sz="1300" dirty="0" smtClean="0">
                <a:hlinkClick r:id="rId3"/>
              </a:rPr>
              <a:t>недвижимого имущества</a:t>
            </a:r>
            <a:r>
              <a:rPr lang="ru-RU" sz="1300" dirty="0" smtClean="0"/>
              <a:t> и транспортных средств и по иным основаниям, предусмотренным настоящим Кодексом.</a:t>
            </a:r>
          </a:p>
          <a:p>
            <a:pPr algn="just">
              <a:buNone/>
            </a:pPr>
            <a:r>
              <a:rPr lang="ru-RU" sz="1300" dirty="0" smtClean="0"/>
              <a:t>Организации, в состав которых входят обособленные подразделения, расположенные на территории Российской Федерации, подлежат постановке на учет в налоговых органах по месту нахождения каждого своего обособленного подразделения</a:t>
            </a:r>
          </a:p>
          <a:p>
            <a:pPr algn="just">
              <a:buNone/>
            </a:pPr>
            <a:r>
              <a:rPr lang="ru-RU" sz="1300" dirty="0" smtClean="0"/>
              <a:t>Постановка на учет в налоговых органах российской организации по месту нахождения организации, месту нахождения ее филиала, представительства, а также индивидуального предпринимателя по месту его жительства осуществляется на основании сведений, содержащихся соответственно в Едином государственном реестре юридических лиц, Едином государственном реестре индивидуальных предпринимателей.</a:t>
            </a:r>
          </a:p>
          <a:p>
            <a:pPr algn="just">
              <a:buNone/>
            </a:pPr>
            <a:r>
              <a:rPr lang="ru-RU" sz="1300" dirty="0" smtClean="0"/>
              <a:t>При постановке на учет физических лиц в состав сведений об указанных лицах включаются также их персональные данные:</a:t>
            </a:r>
          </a:p>
          <a:p>
            <a:pPr algn="just"/>
            <a:r>
              <a:rPr lang="ru-RU" sz="1300" dirty="0" smtClean="0"/>
              <a:t>фамилия, имя, отчество; 	дата и место рождения; 		пол; 	место жительства; </a:t>
            </a:r>
          </a:p>
          <a:p>
            <a:pPr algn="just"/>
            <a:r>
              <a:rPr lang="ru-RU" sz="1300" dirty="0" smtClean="0"/>
              <a:t>данные паспорта или иного документа, удостоверяющего личность налогоплательщика; данные о гражданстве.</a:t>
            </a:r>
          </a:p>
          <a:p>
            <a:pPr algn="just">
              <a:buNone/>
            </a:pPr>
            <a:r>
              <a:rPr lang="ru-RU" sz="1300" dirty="0" smtClean="0"/>
              <a:t> </a:t>
            </a:r>
            <a:endParaRPr lang="ru-RU" sz="13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360040"/>
          </a:xfrm>
        </p:spPr>
        <p:txBody>
          <a:bodyPr>
            <a:normAutofit fontScale="90000"/>
          </a:bodyPr>
          <a:lstStyle/>
          <a:p>
            <a:pPr algn="ctr"/>
            <a:r>
              <a:rPr lang="ru-RU" sz="2800" b="1" dirty="0" smtClean="0"/>
              <a:t>Глава 14. НАЛОГОВЫЙ КОНТРОЛЬ</a:t>
            </a:r>
            <a:endParaRPr lang="ru-RU" sz="2800" dirty="0"/>
          </a:p>
        </p:txBody>
      </p:sp>
      <p:sp>
        <p:nvSpPr>
          <p:cNvPr id="3" name="Содержимое 2"/>
          <p:cNvSpPr>
            <a:spLocks noGrp="1"/>
          </p:cNvSpPr>
          <p:nvPr>
            <p:ph idx="1"/>
          </p:nvPr>
        </p:nvSpPr>
        <p:spPr>
          <a:xfrm>
            <a:off x="107504" y="548680"/>
            <a:ext cx="8856984" cy="6120680"/>
          </a:xfrm>
        </p:spPr>
        <p:txBody>
          <a:bodyPr>
            <a:normAutofit fontScale="55000" lnSpcReduction="20000"/>
          </a:bodyPr>
          <a:lstStyle/>
          <a:p>
            <a:pPr>
              <a:buNone/>
            </a:pPr>
            <a:r>
              <a:rPr lang="ru-RU" dirty="0" smtClean="0"/>
              <a:t>Налоговый орган обязан осуществить </a:t>
            </a:r>
            <a:r>
              <a:rPr lang="ru-RU" dirty="0" smtClean="0">
                <a:hlinkClick r:id="rId2"/>
              </a:rPr>
              <a:t>постановку</a:t>
            </a:r>
            <a:r>
              <a:rPr lang="ru-RU" dirty="0" smtClean="0"/>
              <a:t> на учет физического лица на основании </a:t>
            </a:r>
            <a:r>
              <a:rPr lang="ru-RU" dirty="0" smtClean="0">
                <a:hlinkClick r:id="rId3"/>
              </a:rPr>
              <a:t>заявления</a:t>
            </a:r>
            <a:r>
              <a:rPr lang="ru-RU" dirty="0" smtClean="0"/>
              <a:t> этого физического лица, в течение пяти дней со дня получения указанного заявления налоговым органом и в тот же срок выдать ему </a:t>
            </a:r>
            <a:r>
              <a:rPr lang="ru-RU" dirty="0" smtClean="0">
                <a:hlinkClick r:id="rId4"/>
              </a:rPr>
              <a:t>свидетельство</a:t>
            </a:r>
            <a:r>
              <a:rPr lang="ru-RU" dirty="0" smtClean="0"/>
              <a:t> о постановке на учет в налоговом органе (если ранее указанное свидетельство не выдавалось) или уведомление о постановке на учет. В случае, если заявление физического лица направлено по почте заказным письмом либо передано в электронной форме по телекоммуникационным каналам связи в налоговый орган, налоговый орган осуществляет постановку на учет физического лица на основании такого заявления в течение пяти дней со дня получения подтверждения содержащихся в этом заявлении сведений и в тот же срок выдает (направляет) физическому лицу свидетельство о постановке на учет в налоговом органе (если ранее указанное свидетельство не выдавалось) или уведомление о постановке на учет.</a:t>
            </a:r>
          </a:p>
          <a:p>
            <a:pPr>
              <a:buNone/>
            </a:pPr>
            <a:r>
              <a:rPr lang="ru-RU" dirty="0" smtClean="0"/>
              <a:t>Налоговый орган обязан осуществить </a:t>
            </a:r>
            <a:r>
              <a:rPr lang="ru-RU" dirty="0" smtClean="0">
                <a:hlinkClick r:id="rId5"/>
              </a:rPr>
              <a:t>постановку</a:t>
            </a:r>
            <a:r>
              <a:rPr lang="ru-RU" dirty="0" smtClean="0"/>
              <a:t> на учет российской организации по месту нахождения ее обособленного подразделения (за исключением филиала, представительства) в течение пяти дней со дня получения </a:t>
            </a:r>
            <a:r>
              <a:rPr lang="ru-RU" dirty="0" smtClean="0">
                <a:hlinkClick r:id="rId6"/>
              </a:rPr>
              <a:t>сообщения</a:t>
            </a:r>
            <a:r>
              <a:rPr lang="ru-RU" dirty="0" smtClean="0"/>
              <a:t> от этой организации выдать (направить) российской организации уведомление о постановке на учет в налоговом органе, свидетельство о постановке на учет в налоговом органе.</a:t>
            </a:r>
          </a:p>
          <a:p>
            <a:pPr>
              <a:buNone/>
            </a:pPr>
            <a:r>
              <a:rPr lang="ru-RU" dirty="0" smtClean="0"/>
              <a:t>Изменения в сведениях о российских организациях подлежат учету налоговым органом соответственно по месту нахождения российской организации.</a:t>
            </a:r>
          </a:p>
          <a:p>
            <a:pPr>
              <a:buNone/>
            </a:pPr>
            <a:r>
              <a:rPr lang="ru-RU" dirty="0" smtClean="0"/>
              <a:t>Изменения в сведениях о персональных данных индивидуальных предпринимателей, физических лиц, не являющихся индивидуальными предпринимателями подлежат учету налоговым органом по месту их жительства.</a:t>
            </a:r>
          </a:p>
          <a:p>
            <a:pPr>
              <a:buNone/>
            </a:pPr>
            <a:r>
              <a:rPr lang="ru-RU" dirty="0" smtClean="0"/>
              <a:t>Заявление о постановке на учет (снятии с учета) в налоговом органе могут быть представлены в налоговый орган лично или через представителя, направлены по почте заказным письмом или переданы в электронной форме по телекоммуникационным каналам связи или через личный кабинет налогоплательщика, если иное не предусмотрено настоящим Кодексом. Если указанные заявления, уведомления, документ переданы в налоговый орган в электронной форме, они должны быть заверены усиленной квалифицированной электронной подписью лица, представляющего эти заявления, уведомления, документ, или его представителя, если иное не предусмотрено настоящим Кодексом. Заявления, уведомления, также могут быть представлены в налоговый орган через многофункциональный центр предоставления государственных и муниципальных услуг, при этом свидетельство о постановке на учет в налоговом органе может быть получено физическим лицом также через многофункциональный центр предоставления государственных и муниципальных услуг</a:t>
            </a:r>
          </a:p>
          <a:p>
            <a:pPr>
              <a:buNone/>
            </a:pP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504056"/>
          </a:xfrm>
        </p:spPr>
        <p:txBody>
          <a:bodyPr>
            <a:normAutofit/>
          </a:bodyPr>
          <a:lstStyle/>
          <a:p>
            <a:pPr algn="ctr"/>
            <a:r>
              <a:rPr lang="ru-RU" sz="2800" b="1" dirty="0" smtClean="0"/>
              <a:t>Статья 87. Налоговые проверки</a:t>
            </a:r>
            <a:endParaRPr lang="ru-RU" sz="2800" dirty="0"/>
          </a:p>
        </p:txBody>
      </p:sp>
      <p:sp>
        <p:nvSpPr>
          <p:cNvPr id="3" name="Содержимое 2"/>
          <p:cNvSpPr>
            <a:spLocks noGrp="1"/>
          </p:cNvSpPr>
          <p:nvPr>
            <p:ph sz="half" idx="1"/>
          </p:nvPr>
        </p:nvSpPr>
        <p:spPr>
          <a:xfrm>
            <a:off x="467544" y="2564904"/>
            <a:ext cx="4038600" cy="1364899"/>
          </a:xfrm>
        </p:spPr>
        <p:txBody>
          <a:bodyPr/>
          <a:lstStyle/>
          <a:p>
            <a:r>
              <a:rPr lang="ru-RU" dirty="0" smtClean="0"/>
              <a:t>камеральные налоговые проверки</a:t>
            </a:r>
          </a:p>
        </p:txBody>
      </p:sp>
      <p:sp>
        <p:nvSpPr>
          <p:cNvPr id="4" name="Содержимое 3"/>
          <p:cNvSpPr>
            <a:spLocks noGrp="1"/>
          </p:cNvSpPr>
          <p:nvPr>
            <p:ph sz="half" idx="2"/>
          </p:nvPr>
        </p:nvSpPr>
        <p:spPr>
          <a:xfrm>
            <a:off x="4644008" y="2492896"/>
            <a:ext cx="4038600" cy="1148875"/>
          </a:xfrm>
        </p:spPr>
        <p:txBody>
          <a:bodyPr/>
          <a:lstStyle/>
          <a:p>
            <a:r>
              <a:rPr lang="ru-RU" dirty="0" smtClean="0"/>
              <a:t>выездные налоговые проверки</a:t>
            </a:r>
            <a:endParaRPr lang="ru-RU" dirty="0"/>
          </a:p>
        </p:txBody>
      </p:sp>
      <p:sp>
        <p:nvSpPr>
          <p:cNvPr id="5" name="Прямоугольник 4"/>
          <p:cNvSpPr/>
          <p:nvPr/>
        </p:nvSpPr>
        <p:spPr>
          <a:xfrm>
            <a:off x="251520" y="620688"/>
            <a:ext cx="8568952" cy="1200329"/>
          </a:xfrm>
          <a:prstGeom prst="rect">
            <a:avLst/>
          </a:prstGeom>
        </p:spPr>
        <p:txBody>
          <a:bodyPr wrap="square">
            <a:spAutoFit/>
          </a:bodyPr>
          <a:lstStyle/>
          <a:p>
            <a:pPr algn="ctr"/>
            <a:r>
              <a:rPr lang="ru-RU" sz="2400" dirty="0" smtClean="0"/>
              <a:t>Налоговые органы проводят следующие виды налоговых проверок налогоплательщиков, плательщиков сборов, плательщиков страховых взносов и налоговых агентов</a:t>
            </a:r>
            <a:endParaRPr lang="ru-RU" sz="2400" dirty="0"/>
          </a:p>
        </p:txBody>
      </p:sp>
      <p:sp>
        <p:nvSpPr>
          <p:cNvPr id="6" name="Прямоугольник 5"/>
          <p:cNvSpPr/>
          <p:nvPr/>
        </p:nvSpPr>
        <p:spPr>
          <a:xfrm>
            <a:off x="539552" y="4437112"/>
            <a:ext cx="7848872" cy="1938992"/>
          </a:xfrm>
          <a:prstGeom prst="rect">
            <a:avLst/>
          </a:prstGeom>
        </p:spPr>
        <p:txBody>
          <a:bodyPr wrap="square">
            <a:spAutoFit/>
          </a:bodyPr>
          <a:lstStyle/>
          <a:p>
            <a:pPr algn="just"/>
            <a:r>
              <a:rPr lang="ru-RU" sz="2400" dirty="0" smtClean="0"/>
              <a:t>Целью камеральной и выездной налоговых проверок является контроль за соблюдением налогоплательщиком, плательщиком сборов, плательщиком страховых взносов или налоговым агентом законодательства о налогах и сборах</a:t>
            </a:r>
            <a:endParaRPr lang="ru-RU"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360040"/>
          </a:xfrm>
        </p:spPr>
        <p:txBody>
          <a:bodyPr>
            <a:normAutofit fontScale="90000"/>
          </a:bodyPr>
          <a:lstStyle/>
          <a:p>
            <a:pPr algn="ctr"/>
            <a:r>
              <a:rPr lang="ru-RU" sz="2400" b="1" dirty="0" smtClean="0"/>
              <a:t>Статья 88. Камеральная налоговая проверка</a:t>
            </a:r>
            <a:endParaRPr lang="ru-RU" sz="2800" b="1" dirty="0"/>
          </a:p>
        </p:txBody>
      </p:sp>
      <p:sp>
        <p:nvSpPr>
          <p:cNvPr id="3" name="Содержимое 2"/>
          <p:cNvSpPr>
            <a:spLocks noGrp="1"/>
          </p:cNvSpPr>
          <p:nvPr>
            <p:ph idx="1"/>
          </p:nvPr>
        </p:nvSpPr>
        <p:spPr>
          <a:xfrm>
            <a:off x="107504" y="980728"/>
            <a:ext cx="8856984" cy="5688632"/>
          </a:xfrm>
        </p:spPr>
        <p:txBody>
          <a:bodyPr>
            <a:normAutofit fontScale="62500" lnSpcReduction="20000"/>
          </a:bodyPr>
          <a:lstStyle/>
          <a:p>
            <a:pPr>
              <a:buNone/>
            </a:pPr>
            <a:r>
              <a:rPr lang="ru-RU" dirty="0" smtClean="0"/>
              <a:t>Камеральная налоговая проверка проводится по месту нахождения налогового органа на основе налоговых деклараций (расчетов) или заявления и документов, представленных налогоплательщиком, а также других документов о деятельности налогоплательщика, имеющихся у налогового органа.</a:t>
            </a:r>
          </a:p>
          <a:p>
            <a:pPr>
              <a:buNone/>
            </a:pPr>
            <a:r>
              <a:rPr lang="ru-RU" dirty="0" smtClean="0"/>
              <a:t>Камеральная налоговая проверка проводится уполномоченными должностными лицами налогового органа в соответствии с их служебными обязанностями без какого-либо специального решения руководителя налогового органа в течение трех месяцев со дня представления налогоплательщиком налоговой декларации (расчета).</a:t>
            </a:r>
          </a:p>
          <a:p>
            <a:pPr>
              <a:buNone/>
            </a:pPr>
            <a:r>
              <a:rPr lang="ru-RU" dirty="0" smtClean="0"/>
              <a:t>В случае, если до окончания камеральной налоговой проверки имеющихся у налогового органа документов (информации) налогоплательщиком представлена налоговая декларация, камеральная налоговая проверка прекращается и начинается новая камеральная налоговая проверка на основе представленной налоговой декларации. Прекращение камеральной налоговой проверки означает прекращение всех действий налогового органа в отношении имеющихся у налогового органа документов (информации). При этом документы (информация), полученные налоговым органом в рамках прекращенной камеральной налоговой проверки, могут быть использованы при проведении мероприятий налогового контроля в отношении налогоплательщика.</a:t>
            </a:r>
          </a:p>
          <a:p>
            <a:pPr>
              <a:buNone/>
            </a:pPr>
            <a:r>
              <a:rPr lang="ru-RU" dirty="0" smtClean="0"/>
              <a:t>В случае, если до окончания камеральной налоговой проверки налоговым органом установлены признаки, указывающие на возможное нарушение законодательства о налогах и сборах, руководитель (заместитель руководителя) налогового органа вправе принять </a:t>
            </a:r>
            <a:r>
              <a:rPr lang="ru-RU" dirty="0" smtClean="0">
                <a:hlinkClick r:id="rId2"/>
              </a:rPr>
              <a:t>решение</a:t>
            </a:r>
            <a:r>
              <a:rPr lang="ru-RU" dirty="0" smtClean="0"/>
              <a:t> о продлении срока проведения камеральной налоговой проверки. Срок проведения камеральной налоговой проверки может быть продлен до трех месяцев.</a:t>
            </a:r>
          </a:p>
          <a:p>
            <a:pPr>
              <a:buNone/>
            </a:pPr>
            <a:r>
              <a:rPr lang="ru-RU" dirty="0" smtClean="0">
                <a:hlinkClick r:id="rId2"/>
              </a:rPr>
              <a:t>Решение</a:t>
            </a:r>
            <a:r>
              <a:rPr lang="ru-RU" dirty="0" smtClean="0"/>
              <a:t> о продлении срока проведения камеральной налоговой проверки направляется налогоплательщику через личный кабинет налогоплательщика (при прекращении у налогоплательщика доступа к личному кабинету налогоплательщика - по почте заказным письмом) в срок, не превышающий трех дней с даты принятия такого решения.</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360040"/>
          </a:xfrm>
        </p:spPr>
        <p:txBody>
          <a:bodyPr>
            <a:normAutofit fontScale="90000"/>
          </a:bodyPr>
          <a:lstStyle/>
          <a:p>
            <a:pPr algn="ctr"/>
            <a:r>
              <a:rPr lang="ru-RU" sz="2400" b="1" dirty="0" smtClean="0"/>
              <a:t>Статья 88. Камеральная налоговая проверка</a:t>
            </a:r>
            <a:endParaRPr lang="ru-RU" sz="2800" b="1" dirty="0"/>
          </a:p>
        </p:txBody>
      </p:sp>
      <p:sp>
        <p:nvSpPr>
          <p:cNvPr id="3" name="Содержимое 2"/>
          <p:cNvSpPr>
            <a:spLocks noGrp="1"/>
          </p:cNvSpPr>
          <p:nvPr>
            <p:ph idx="1"/>
          </p:nvPr>
        </p:nvSpPr>
        <p:spPr>
          <a:xfrm>
            <a:off x="107504" y="548680"/>
            <a:ext cx="8856984" cy="6120680"/>
          </a:xfrm>
        </p:spPr>
        <p:txBody>
          <a:bodyPr>
            <a:normAutofit fontScale="92500" lnSpcReduction="10000"/>
          </a:bodyPr>
          <a:lstStyle/>
          <a:p>
            <a:pPr>
              <a:buNone/>
            </a:pPr>
            <a:r>
              <a:rPr lang="ru-RU" dirty="0" smtClean="0"/>
              <a:t>Если камеральной налоговой проверкой выявлены ошибки в налоговой декларации (расчете) и (или) противоречия между сведениями, содержащимися в представленных документах, либо выявлены несоответствия сведений, представленных налогоплательщиком, сведениям, содержащимся в документах, имеющихся у налогового органа, и полученным им в ходе налогового контроля, об этом сообщается налогоплательщику с </a:t>
            </a:r>
            <a:r>
              <a:rPr lang="ru-RU" dirty="0" smtClean="0">
                <a:hlinkClick r:id="rId2"/>
              </a:rPr>
              <a:t>требованием</a:t>
            </a:r>
            <a:r>
              <a:rPr lang="ru-RU" dirty="0" smtClean="0"/>
              <a:t> представить в течение пяти дней необходимые пояснения или внести соответствующие исправления в установленный срок.</a:t>
            </a:r>
          </a:p>
          <a:p>
            <a:pPr>
              <a:buNone/>
            </a:pPr>
            <a:r>
              <a:rPr lang="ru-RU" dirty="0" smtClean="0"/>
              <a:t>В случае, если до окончания камеральной налоговой проверки налогоплательщиком представлена уточненная налоговая декларация (расчет), камеральная налоговая проверка ранее поданной налоговой декларации (расчета) прекращается и начинается новая камеральная налоговая проверка на основе уточненной налоговой декларации (расчета).</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357166"/>
          </a:xfrm>
        </p:spPr>
        <p:txBody>
          <a:bodyPr>
            <a:noAutofit/>
          </a:bodyPr>
          <a:lstStyle/>
          <a:p>
            <a:pPr algn="ctr"/>
            <a:r>
              <a:rPr lang="ru-RU" sz="2800" b="1" dirty="0" smtClean="0"/>
              <a:t>Статья 89. Выездная налоговая проверка</a:t>
            </a:r>
            <a:endParaRPr lang="ru-RU" sz="2800" b="1" dirty="0"/>
          </a:p>
        </p:txBody>
      </p:sp>
      <p:sp>
        <p:nvSpPr>
          <p:cNvPr id="3" name="Содержимое 2"/>
          <p:cNvSpPr>
            <a:spLocks noGrp="1"/>
          </p:cNvSpPr>
          <p:nvPr>
            <p:ph idx="1"/>
          </p:nvPr>
        </p:nvSpPr>
        <p:spPr>
          <a:xfrm>
            <a:off x="107504" y="285728"/>
            <a:ext cx="8856984" cy="6383632"/>
          </a:xfrm>
        </p:spPr>
        <p:txBody>
          <a:bodyPr>
            <a:noAutofit/>
          </a:bodyPr>
          <a:lstStyle/>
          <a:p>
            <a:pPr algn="just">
              <a:buNone/>
            </a:pPr>
            <a:r>
              <a:rPr lang="ru-RU" sz="1600" dirty="0" smtClean="0"/>
              <a:t>Выездная налоговая проверка проводится на территории (в помещении) налогоплательщика на основании </a:t>
            </a:r>
            <a:r>
              <a:rPr lang="ru-RU" sz="1600" dirty="0" smtClean="0">
                <a:hlinkClick r:id="rId2"/>
              </a:rPr>
              <a:t>решения</a:t>
            </a:r>
            <a:r>
              <a:rPr lang="ru-RU" sz="1600" dirty="0" smtClean="0"/>
              <a:t> руководителя (заместителя руководителя) налогового органа.</a:t>
            </a:r>
          </a:p>
          <a:p>
            <a:pPr algn="just">
              <a:buNone/>
            </a:pPr>
            <a:r>
              <a:rPr lang="ru-RU" sz="1600" dirty="0" smtClean="0"/>
              <a:t>Решение о проведении выездной налоговой проверки выносит налоговый орган по месту нахождения организации, или по месту жительства физического лица.</a:t>
            </a:r>
          </a:p>
          <a:p>
            <a:pPr algn="just">
              <a:buNone/>
            </a:pPr>
            <a:r>
              <a:rPr lang="ru-RU" sz="1600" dirty="0" smtClean="0"/>
              <a:t>Решение о проведении выездной налоговой проверки должно содержать следующие сведения:</a:t>
            </a:r>
          </a:p>
          <a:p>
            <a:pPr algn="just"/>
            <a:r>
              <a:rPr lang="ru-RU" sz="1600" dirty="0" smtClean="0"/>
              <a:t>полное и сокращенное наименования либо фамилия, имя, отчество налогоплательщика;</a:t>
            </a:r>
          </a:p>
          <a:p>
            <a:pPr algn="just"/>
            <a:r>
              <a:rPr lang="ru-RU" sz="1600" dirty="0" smtClean="0"/>
              <a:t>предмет проверки, то есть налоги, правильность исчисления и уплаты которых подлежит проверке;</a:t>
            </a:r>
          </a:p>
          <a:p>
            <a:pPr algn="just"/>
            <a:r>
              <a:rPr lang="ru-RU" sz="1600" dirty="0" smtClean="0"/>
              <a:t>периоды, за которые проводится проверка;</a:t>
            </a:r>
          </a:p>
          <a:p>
            <a:pPr algn="just"/>
            <a:r>
              <a:rPr lang="ru-RU" sz="1600" dirty="0" smtClean="0"/>
              <a:t>должности, фамилии и инициалы сотрудников налогового органа, которым поручается проведение проверки.</a:t>
            </a:r>
          </a:p>
          <a:p>
            <a:pPr algn="just">
              <a:buNone/>
            </a:pPr>
            <a:r>
              <a:rPr lang="ru-RU" sz="1600" dirty="0" smtClean="0"/>
              <a:t>Выездная налоговая проверка в отношении одного налогоплательщика может проводиться по одному или нескольким налогам. Предметом выездной налоговой проверки является правильность исчисления и своевременность уплаты налогов. В рамках выездной налоговой проверки может быть проверен период, не превышающий трех календарных лет, предшествующих году, в котором вынесено решение о проведении проверки.</a:t>
            </a:r>
          </a:p>
          <a:p>
            <a:pPr>
              <a:buNone/>
            </a:pPr>
            <a:r>
              <a:rPr lang="ru-RU" sz="1600" dirty="0" smtClean="0"/>
              <a:t>Налоговые органы не вправе проводить две и более выездные налоговые проверки по одним и тем же налогам за один и тот же период. Налоговые органы не вправе проводить в отношении одного налогоплательщика более двух выездных налоговых проверок в течение календарного года. Выездная налоговая проверка не может продолжаться более двух месяцев. Указанный срок может быть продлен до четырех месяцев, а в </a:t>
            </a:r>
            <a:r>
              <a:rPr lang="ru-RU" sz="1600" dirty="0" smtClean="0">
                <a:hlinkClick r:id="rId3"/>
              </a:rPr>
              <a:t>исключительных случаях</a:t>
            </a:r>
            <a:r>
              <a:rPr lang="ru-RU" sz="1600" dirty="0" smtClean="0"/>
              <a:t> - до шести месяцев.</a:t>
            </a:r>
          </a:p>
          <a:p>
            <a:pPr>
              <a:buNone/>
            </a:pPr>
            <a:endParaRPr lang="ru-RU" sz="1600" dirty="0" smtClean="0"/>
          </a:p>
          <a:p>
            <a:pPr>
              <a:buNone/>
            </a:pPr>
            <a:endParaRPr lang="ru-RU"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357166"/>
          </a:xfrm>
        </p:spPr>
        <p:txBody>
          <a:bodyPr>
            <a:noAutofit/>
          </a:bodyPr>
          <a:lstStyle/>
          <a:p>
            <a:pPr algn="ctr"/>
            <a:r>
              <a:rPr lang="ru-RU" sz="2800" b="1" dirty="0" smtClean="0"/>
              <a:t>Статья 89. Выездная налоговая проверка</a:t>
            </a:r>
            <a:endParaRPr lang="ru-RU" sz="2800" b="1" dirty="0"/>
          </a:p>
        </p:txBody>
      </p:sp>
      <p:sp>
        <p:nvSpPr>
          <p:cNvPr id="3" name="Содержимое 2"/>
          <p:cNvSpPr>
            <a:spLocks noGrp="1"/>
          </p:cNvSpPr>
          <p:nvPr>
            <p:ph idx="1"/>
          </p:nvPr>
        </p:nvSpPr>
        <p:spPr>
          <a:xfrm>
            <a:off x="107504" y="285728"/>
            <a:ext cx="8856984" cy="6383632"/>
          </a:xfrm>
        </p:spPr>
        <p:txBody>
          <a:bodyPr>
            <a:noAutofit/>
          </a:bodyPr>
          <a:lstStyle/>
          <a:p>
            <a:pPr>
              <a:buNone/>
            </a:pPr>
            <a:r>
              <a:rPr lang="ru-RU" sz="1600" dirty="0" smtClean="0"/>
              <a:t>Налогоплательщик обязан обеспечить возможность должностных лиц налоговых органов, проводящих выездную налоговую проверку, </a:t>
            </a:r>
            <a:r>
              <a:rPr lang="ru-RU" sz="1600" dirty="0" smtClean="0">
                <a:hlinkClick r:id="rId2"/>
              </a:rPr>
              <a:t>ознакомиться</a:t>
            </a:r>
            <a:r>
              <a:rPr lang="ru-RU" sz="1600" dirty="0" smtClean="0"/>
              <a:t> с </a:t>
            </a:r>
            <a:r>
              <a:rPr lang="ru-RU" sz="1600" dirty="0" smtClean="0">
                <a:hlinkClick r:id="rId3"/>
              </a:rPr>
              <a:t>документами</a:t>
            </a:r>
            <a:r>
              <a:rPr lang="ru-RU" sz="1600" dirty="0" smtClean="0"/>
              <a:t>, связанными с исчислением и уплатой налогов. При проведении выездной налоговой проверки у налогоплательщика могут быть истребованы необходимые для проверки документы в порядке, установленном </a:t>
            </a:r>
            <a:r>
              <a:rPr lang="ru-RU" sz="1600" dirty="0" smtClean="0">
                <a:hlinkClick r:id="" action="ppaction://hlinkfile"/>
              </a:rPr>
              <a:t>статьей 93</a:t>
            </a:r>
            <a:r>
              <a:rPr lang="ru-RU" sz="1600" dirty="0" smtClean="0"/>
              <a:t> настоящего Кодекса. Ознакомление должностных лиц налоговых органов с подлинниками документов допускается только на территории налогоплательщика. При наличии у осуществляющих выездную налоговую проверку должностных лиц достаточных оснований полагать, что документы, свидетельствующие о совершении правонарушений, могут быть уничтожены, сокрыты, изменены или заменены, производится выемка этих документов в порядке.</a:t>
            </a:r>
          </a:p>
          <a:p>
            <a:pPr>
              <a:buNone/>
            </a:pPr>
            <a:r>
              <a:rPr lang="ru-RU" sz="1600" dirty="0" smtClean="0"/>
              <a:t>В последний день проведения выездной налоговой проверки проверяющий обязан составить </a:t>
            </a:r>
            <a:r>
              <a:rPr lang="ru-RU" sz="1600" dirty="0" smtClean="0">
                <a:hlinkClick r:id="rId4"/>
              </a:rPr>
              <a:t>справку</a:t>
            </a:r>
            <a:r>
              <a:rPr lang="ru-RU" sz="1600" dirty="0" smtClean="0"/>
              <a:t> о проведенной проверке, в которой фиксируются предмет проверки и сроки ее проведения, и вручить ее налогоплательщику или его представителю.</a:t>
            </a:r>
          </a:p>
          <a:p>
            <a:pPr>
              <a:buNone/>
            </a:pPr>
            <a:r>
              <a:rPr lang="ru-RU" sz="1600" dirty="0" smtClean="0"/>
              <a:t>В случае, если налогоплательщик (его представитель) уклоняется от получения справки о проведенной проверке, указанная справка направляется налогоплательщику заказным письмом по почте. По результатам выездной налоговой проверки в течение двух месяцев со дня составления </a:t>
            </a:r>
            <a:r>
              <a:rPr lang="ru-RU" sz="1600" dirty="0" smtClean="0">
                <a:hlinkClick r:id="rId4"/>
              </a:rPr>
              <a:t>справки</a:t>
            </a:r>
            <a:r>
              <a:rPr lang="ru-RU" sz="1600" dirty="0" smtClean="0"/>
              <a:t> о проведенной выездной налоговой проверке уполномоченными должностными лицами налоговых органов должен быть </a:t>
            </a:r>
            <a:r>
              <a:rPr lang="ru-RU" sz="1600" dirty="0" smtClean="0">
                <a:hlinkClick r:id="rId5"/>
              </a:rPr>
              <a:t>составлен</a:t>
            </a:r>
            <a:r>
              <a:rPr lang="ru-RU" sz="1600" dirty="0" smtClean="0"/>
              <a:t> в установленной форме </a:t>
            </a:r>
            <a:r>
              <a:rPr lang="ru-RU" sz="1600" dirty="0" smtClean="0">
                <a:hlinkClick r:id="rId6"/>
              </a:rPr>
              <a:t>акт</a:t>
            </a:r>
            <a:r>
              <a:rPr lang="ru-RU" sz="1600" dirty="0" smtClean="0"/>
              <a:t> налоговой проверки. В случае выявления нарушений законодательства о налогах и сборах в ходе проведения камеральной налоговой проверки должностными лицами налогового органа, проводящими указанную проверку, должен быть составлен </a:t>
            </a:r>
            <a:r>
              <a:rPr lang="ru-RU" sz="1600" dirty="0" smtClean="0">
                <a:hlinkClick r:id="rId6"/>
              </a:rPr>
              <a:t>акт</a:t>
            </a:r>
            <a:r>
              <a:rPr lang="ru-RU" sz="1600" dirty="0" smtClean="0"/>
              <a:t> налоговой проверки по установленной форме в течение 10 дней после окончания камеральной налоговой проверки.</a:t>
            </a:r>
          </a:p>
          <a:p>
            <a:endParaRPr lang="ru-RU" sz="1600" dirty="0" smtClean="0"/>
          </a:p>
          <a:p>
            <a:pPr>
              <a:buNone/>
            </a:pPr>
            <a:endParaRPr lang="ru-RU"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720080"/>
          </a:xfrm>
        </p:spPr>
        <p:txBody>
          <a:bodyPr>
            <a:normAutofit fontScale="90000"/>
          </a:bodyPr>
          <a:lstStyle/>
          <a:p>
            <a:pPr algn="ctr"/>
            <a:r>
              <a:rPr lang="ru-RU" sz="2800" b="1" dirty="0" smtClean="0"/>
              <a:t>Статья 3. Основные начала законодательства о налогах и сборах</a:t>
            </a:r>
            <a:endParaRPr lang="ru-RU" sz="2800" b="1" dirty="0"/>
          </a:p>
        </p:txBody>
      </p:sp>
      <p:sp>
        <p:nvSpPr>
          <p:cNvPr id="3" name="Содержимое 2"/>
          <p:cNvSpPr>
            <a:spLocks noGrp="1"/>
          </p:cNvSpPr>
          <p:nvPr>
            <p:ph idx="1"/>
          </p:nvPr>
        </p:nvSpPr>
        <p:spPr>
          <a:xfrm>
            <a:off x="323528" y="1052736"/>
            <a:ext cx="8640960" cy="5616624"/>
          </a:xfrm>
        </p:spPr>
        <p:txBody>
          <a:bodyPr>
            <a:normAutofit fontScale="55000" lnSpcReduction="20000"/>
          </a:bodyPr>
          <a:lstStyle/>
          <a:p>
            <a:pPr>
              <a:buNone/>
            </a:pPr>
            <a:r>
              <a:rPr lang="ru-RU" dirty="0" smtClean="0"/>
              <a:t>1. </a:t>
            </a:r>
            <a:r>
              <a:rPr lang="ru-RU" sz="2700" dirty="0" smtClean="0"/>
              <a:t>Каждое лицо должно уплачивать законно установленные налоги и сборы. Законодательство о налогах и сборах основывается на признании всеобщности и равенства налогообложения. При установлении налогов учитывается фактическая способность налогоплательщика к уплате налога.</a:t>
            </a:r>
          </a:p>
          <a:p>
            <a:pPr>
              <a:buNone/>
            </a:pPr>
            <a:r>
              <a:rPr lang="ru-RU" sz="2700" dirty="0" smtClean="0"/>
              <a:t>2. Налоги и сборы не могут иметь дискриминационный характер и различно применяться исходя из социальных, расовых, национальных, религиозных и иных подобных критериев.</a:t>
            </a:r>
          </a:p>
          <a:p>
            <a:pPr>
              <a:buNone/>
            </a:pPr>
            <a:r>
              <a:rPr lang="ru-RU" sz="2700" dirty="0" smtClean="0"/>
              <a:t>Не допускается устанавливать дифференцированные ставки налогов и сборов, налоговые льготы в зависимости от формы собственности, гражданства физических лиц или места происхождения капитала.</a:t>
            </a:r>
          </a:p>
          <a:p>
            <a:pPr>
              <a:buNone/>
            </a:pPr>
            <a:r>
              <a:rPr lang="ru-RU" sz="2700" dirty="0" smtClean="0"/>
              <a:t>3. Налоги и сборы должны иметь экономическое основание и не могут быть произвольными. Недопустимы налоги и сборы, препятствующие реализации гражданами своих конституционных прав.</a:t>
            </a:r>
          </a:p>
          <a:p>
            <a:pPr>
              <a:buNone/>
            </a:pPr>
            <a:r>
              <a:rPr lang="ru-RU" sz="2700" dirty="0" smtClean="0"/>
              <a:t>4. Не допускается устанавливать налоги и сборы, нарушающие единое экономическое пространство Российской Федерации и, в частности, прямо или косвенно ограничивающие свободное перемещение в пределах территории Российской Федерации товаров (работ, услуг) или финансовых средств, либо иначе ограничивать или создавать препятствия не запрещенной законом экономической деятельности физических лиц и организаций.</a:t>
            </a:r>
          </a:p>
          <a:p>
            <a:pPr>
              <a:buNone/>
            </a:pPr>
            <a:r>
              <a:rPr lang="ru-RU" sz="2700" dirty="0" smtClean="0"/>
              <a:t>5. Ни на кого не может быть возложена обязанность уплачивать налоги и сборы, а также иные взносы и платежи, обладающие установленными настоящим Кодексом признаками налогов или сборов, не предусмотренные настоящим Кодексом либо установленные в ином порядке, чем это определено настоящим Кодексом.</a:t>
            </a:r>
          </a:p>
          <a:p>
            <a:pPr>
              <a:buNone/>
            </a:pPr>
            <a:r>
              <a:rPr lang="ru-RU" sz="2700" dirty="0" smtClean="0"/>
              <a:t>6. При установлении налогов должны быть определены все элементы налогообложения. Акты законодательства о налогах и сборах должны быть сформулированы таким образом, чтобы каждый точно знал, какие налоги (сборы, страховые взносы), когда и в каком порядке он должен платить.</a:t>
            </a:r>
          </a:p>
          <a:p>
            <a:pPr>
              <a:buNone/>
            </a:pPr>
            <a:r>
              <a:rPr lang="ru-RU" sz="2700" dirty="0" smtClean="0"/>
              <a:t>7. Все неустранимые сомнения, противоречия и неясности актов законодательства о налогах и сборах толкуются в пользу налогоплательщика (плательщика сбора, плательщика страховых взносов, налогового агента).</a:t>
            </a:r>
          </a:p>
          <a:p>
            <a:pPr>
              <a:buNone/>
            </a:pPr>
            <a:endParaRPr lang="ru-RU" sz="27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285728"/>
          </a:xfrm>
        </p:spPr>
        <p:txBody>
          <a:bodyPr>
            <a:normAutofit fontScale="90000"/>
          </a:bodyPr>
          <a:lstStyle/>
          <a:p>
            <a:pPr algn="ctr"/>
            <a:r>
              <a:rPr lang="ru-RU" sz="2800" b="1" dirty="0" smtClean="0"/>
              <a:t>Статья 89. Выездная налоговая проверка</a:t>
            </a:r>
            <a:endParaRPr lang="ru-RU" sz="2800" dirty="0"/>
          </a:p>
        </p:txBody>
      </p:sp>
      <p:sp>
        <p:nvSpPr>
          <p:cNvPr id="3" name="Содержимое 2"/>
          <p:cNvSpPr>
            <a:spLocks noGrp="1"/>
          </p:cNvSpPr>
          <p:nvPr>
            <p:ph idx="1"/>
          </p:nvPr>
        </p:nvSpPr>
        <p:spPr>
          <a:xfrm>
            <a:off x="285720" y="285728"/>
            <a:ext cx="8643998" cy="6357982"/>
          </a:xfrm>
        </p:spPr>
        <p:txBody>
          <a:bodyPr>
            <a:normAutofit fontScale="62500" lnSpcReduction="20000"/>
          </a:bodyPr>
          <a:lstStyle/>
          <a:p>
            <a:pPr algn="just">
              <a:buNone/>
            </a:pPr>
            <a:r>
              <a:rPr lang="ru-RU" dirty="0" smtClean="0"/>
              <a:t>В акте налоговой проверки указываются:</a:t>
            </a:r>
          </a:p>
          <a:p>
            <a:pPr algn="just">
              <a:buNone/>
            </a:pPr>
            <a:r>
              <a:rPr lang="ru-RU" dirty="0" smtClean="0"/>
              <a:t>1) дата акта налоговой проверки. Под указанной датой понимается дата подписания акта лицами, проводившими эту проверку;</a:t>
            </a:r>
          </a:p>
          <a:p>
            <a:pPr algn="just">
              <a:buNone/>
            </a:pPr>
            <a:r>
              <a:rPr lang="ru-RU" dirty="0" smtClean="0"/>
              <a:t>2) полное и сокращенное наименования либо фамилия, имя, отчество проверяемого лица (участников консолидированной группы налогоплательщиков). В случае проведения проверки организации по месту нахождения ее обособленного подразделения помимо наименования организации указываются полное и сокращенное наименования проверяемого обособленного подразделения и место его нахождения;</a:t>
            </a:r>
          </a:p>
          <a:p>
            <a:pPr algn="just">
              <a:buNone/>
            </a:pPr>
            <a:r>
              <a:rPr lang="ru-RU" dirty="0" smtClean="0"/>
              <a:t>3) фамилии, имена, отчества лиц, проводивших проверку, их должности с указанием наименования налогового органа, который они представляют;</a:t>
            </a:r>
          </a:p>
          <a:p>
            <a:pPr algn="just">
              <a:buNone/>
            </a:pPr>
            <a:r>
              <a:rPr lang="ru-RU" dirty="0" smtClean="0"/>
              <a:t>4) дата и номер решения руководителя (заместителя руководителя) налогового органа о проведении выездной налоговой проверки (для выездной налоговой проверки);</a:t>
            </a:r>
          </a:p>
          <a:p>
            <a:pPr algn="just">
              <a:buNone/>
            </a:pPr>
            <a:r>
              <a:rPr lang="ru-RU" dirty="0" smtClean="0"/>
              <a:t>5) дата представления в налоговый орган налоговой декларации (расчета) и иных документов (для камеральной налоговой проверки);</a:t>
            </a:r>
          </a:p>
          <a:p>
            <a:pPr algn="just">
              <a:buNone/>
            </a:pPr>
            <a:r>
              <a:rPr lang="ru-RU" dirty="0" smtClean="0"/>
              <a:t>6) перечень документов, представленных проверяемым лицом в ходе налоговой проверки;</a:t>
            </a:r>
          </a:p>
          <a:p>
            <a:pPr algn="just">
              <a:buNone/>
            </a:pPr>
            <a:r>
              <a:rPr lang="ru-RU" dirty="0" smtClean="0"/>
              <a:t>7) период, за который проведена проверка;</a:t>
            </a:r>
          </a:p>
          <a:p>
            <a:pPr algn="just">
              <a:buNone/>
            </a:pPr>
            <a:r>
              <a:rPr lang="ru-RU" dirty="0" smtClean="0"/>
              <a:t>8) наименование налога, в отношении которого проводилась налоговая проверка;</a:t>
            </a:r>
          </a:p>
          <a:p>
            <a:pPr algn="just">
              <a:buNone/>
            </a:pPr>
            <a:r>
              <a:rPr lang="ru-RU" dirty="0" smtClean="0"/>
              <a:t>9) даты начала и окончания налоговой проверки;</a:t>
            </a:r>
          </a:p>
          <a:p>
            <a:pPr algn="just">
              <a:buNone/>
            </a:pPr>
            <a:r>
              <a:rPr lang="ru-RU" dirty="0" smtClean="0"/>
              <a:t>10) адрес места нахождения организации (участников консолидированной группы налогоплательщиков) или места жительства физического лица;</a:t>
            </a:r>
          </a:p>
          <a:p>
            <a:pPr algn="just">
              <a:buNone/>
            </a:pPr>
            <a:r>
              <a:rPr lang="ru-RU" dirty="0" smtClean="0"/>
              <a:t>11) сведения о мероприятиях налогового контроля, проведенных при осуществлении налоговой проверки;</a:t>
            </a:r>
          </a:p>
          <a:p>
            <a:pPr algn="just">
              <a:buNone/>
            </a:pPr>
            <a:r>
              <a:rPr lang="ru-RU" dirty="0" smtClean="0"/>
              <a:t>12) документально подтвержденные факты нарушений законодательства о налогах и сборах, выявленные в ходе проверки, или запись об отсутствии таковых;</a:t>
            </a:r>
          </a:p>
          <a:p>
            <a:pPr algn="just">
              <a:buNone/>
            </a:pPr>
            <a:r>
              <a:rPr lang="ru-RU" dirty="0" smtClean="0"/>
              <a:t>13) выводы и предложения проверяющих по устранению выявленных нарушений и ссылки на статьи настоящего Кодекса, в случае если настоящим </a:t>
            </a:r>
            <a:r>
              <a:rPr lang="ru-RU" dirty="0" smtClean="0">
                <a:hlinkClick r:id="" action="ppaction://hlinkfile"/>
              </a:rPr>
              <a:t>Кодексом</a:t>
            </a:r>
            <a:r>
              <a:rPr lang="ru-RU" dirty="0" smtClean="0"/>
              <a:t> предусмотрена ответственность за данные нарушения законодательства о налогах и сборах.</a:t>
            </a:r>
          </a:p>
          <a:p>
            <a:pPr algn="just">
              <a:buNone/>
            </a:pP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285728"/>
          </a:xfrm>
        </p:spPr>
        <p:txBody>
          <a:bodyPr>
            <a:normAutofit fontScale="90000"/>
          </a:bodyPr>
          <a:lstStyle/>
          <a:p>
            <a:pPr algn="ctr"/>
            <a:r>
              <a:rPr lang="ru-RU" sz="2800" b="1" dirty="0" smtClean="0"/>
              <a:t>Статья 89. Выездная налоговая проверка</a:t>
            </a:r>
            <a:endParaRPr lang="ru-RU" sz="2800" dirty="0"/>
          </a:p>
        </p:txBody>
      </p:sp>
      <p:sp>
        <p:nvSpPr>
          <p:cNvPr id="3" name="Содержимое 2"/>
          <p:cNvSpPr>
            <a:spLocks noGrp="1"/>
          </p:cNvSpPr>
          <p:nvPr>
            <p:ph idx="1"/>
          </p:nvPr>
        </p:nvSpPr>
        <p:spPr>
          <a:xfrm>
            <a:off x="285720" y="285728"/>
            <a:ext cx="8643998" cy="6357982"/>
          </a:xfrm>
        </p:spPr>
        <p:txBody>
          <a:bodyPr>
            <a:normAutofit fontScale="85000" lnSpcReduction="20000"/>
          </a:bodyPr>
          <a:lstStyle/>
          <a:p>
            <a:pPr algn="just">
              <a:buNone/>
            </a:pPr>
            <a:r>
              <a:rPr lang="ru-RU" sz="2800" dirty="0" smtClean="0"/>
              <a:t> Акт налоговой проверки подписывается лицами, проводившими соответствующую проверку, и лицом, в отношении которого проводилась эта проверка. Об отказе лица, в отношении которого проводилась налоговая проверка, или его представителя подписать акт делается соответствующая запись в акте налоговой проверки</a:t>
            </a:r>
            <a:r>
              <a:rPr lang="ru-RU" dirty="0" smtClean="0"/>
              <a:t> К акту налоговой проверки прилагаются документы, подтверждающие факты нарушений законодательства о налогах и сборах, выявленные в ходе проверки. При этом документы, полученные от лица, в отношении которого проводилась проверка, к акту проверки не прилагаются. Документы, содержащие не подлежащие разглашению налоговым органом сведения, составляющие банковскую, налоговую или иную охраняемую </a:t>
            </a:r>
            <a:r>
              <a:rPr lang="ru-RU" dirty="0" smtClean="0">
                <a:hlinkClick r:id="rId2"/>
              </a:rPr>
              <a:t>законом</a:t>
            </a:r>
            <a:r>
              <a:rPr lang="ru-RU" dirty="0" smtClean="0"/>
              <a:t> тайну третьих лиц, а также персональные данные физических лиц, прилагаются в виде заверенных налоговым органом </a:t>
            </a:r>
            <a:r>
              <a:rPr lang="ru-RU" dirty="0" smtClean="0">
                <a:hlinkClick r:id="rId3"/>
              </a:rPr>
              <a:t>выписок</a:t>
            </a:r>
            <a:r>
              <a:rPr lang="ru-RU" dirty="0" smtClean="0"/>
              <a:t>.</a:t>
            </a:r>
          </a:p>
          <a:p>
            <a:pPr algn="just">
              <a:buNone/>
            </a:pPr>
            <a:r>
              <a:rPr lang="ru-RU" dirty="0" smtClean="0"/>
              <a:t>Акт налоговой проверки в течение пяти дней с даты этого акта должен быть вручен лицу, в отношении которого проводилась проверка, или его представителю под расписку или передан иным способом, свидетельствующим о дате его получения указанным лицом (его представителем), если иное не предусмотрено настоящим пунктом.</a:t>
            </a:r>
          </a:p>
          <a:p>
            <a:pPr algn="just">
              <a:buNone/>
            </a:pP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357190"/>
          </a:xfrm>
        </p:spPr>
        <p:txBody>
          <a:bodyPr>
            <a:normAutofit fontScale="90000"/>
          </a:bodyPr>
          <a:lstStyle/>
          <a:p>
            <a:pPr algn="ctr"/>
            <a:r>
              <a:rPr lang="ru-RU" sz="2800" b="1" dirty="0" smtClean="0"/>
              <a:t>Налоговые правонарушения</a:t>
            </a:r>
            <a:endParaRPr lang="ru-RU" sz="2800" b="1" dirty="0"/>
          </a:p>
        </p:txBody>
      </p:sp>
      <p:sp>
        <p:nvSpPr>
          <p:cNvPr id="3" name="Содержимое 2"/>
          <p:cNvSpPr>
            <a:spLocks noGrp="1"/>
          </p:cNvSpPr>
          <p:nvPr>
            <p:ph idx="1"/>
          </p:nvPr>
        </p:nvSpPr>
        <p:spPr>
          <a:xfrm>
            <a:off x="357158" y="642918"/>
            <a:ext cx="8572560" cy="6000792"/>
          </a:xfrm>
        </p:spPr>
        <p:txBody>
          <a:bodyPr>
            <a:noAutofit/>
          </a:bodyPr>
          <a:lstStyle/>
          <a:p>
            <a:pPr>
              <a:buNone/>
            </a:pPr>
            <a:r>
              <a:rPr lang="ru-RU" sz="1400" dirty="0" smtClean="0"/>
              <a:t>Налоговым правонарушением признается виновно совершенное противоправное (в нарушение законодательства о налогах и сборах) деяние (действие или бездействие) налогоплательщика, плательщика страховых взносов, налогового агента и иных лиц, за которое настоящим Кодексом установлена ответственность.</a:t>
            </a:r>
            <a:r>
              <a:rPr lang="ru-RU" sz="1400" b="1" dirty="0" smtClean="0"/>
              <a:t> Статья 106. </a:t>
            </a:r>
            <a:endParaRPr lang="ru-RU" sz="1400" dirty="0" smtClean="0"/>
          </a:p>
          <a:p>
            <a:pPr>
              <a:buNone/>
            </a:pPr>
            <a:r>
              <a:rPr lang="ru-RU" sz="1400" dirty="0" smtClean="0"/>
              <a:t> Ответственность за совершение налоговых правонарушений несут организации и физические лица.</a:t>
            </a:r>
          </a:p>
          <a:p>
            <a:pPr>
              <a:buNone/>
            </a:pPr>
            <a:r>
              <a:rPr lang="ru-RU" sz="1400" dirty="0" smtClean="0"/>
              <a:t>Физическое лицо может быть привлечено к ответственности за совершение налоговых правонарушений с шестнадцатилетнего возраста.</a:t>
            </a:r>
          </a:p>
          <a:p>
            <a:pPr>
              <a:buNone/>
            </a:pPr>
            <a:r>
              <a:rPr lang="ru-RU" sz="1400" dirty="0" smtClean="0"/>
              <a:t>Никто не может быть привлечен к ответственности за совершение налогового правонарушения иначе, как по основаниям и в порядке, которые предусмотрены настоящим Кодексом.</a:t>
            </a:r>
          </a:p>
          <a:p>
            <a:pPr>
              <a:buNone/>
            </a:pPr>
            <a:r>
              <a:rPr lang="ru-RU" sz="1400" dirty="0" smtClean="0"/>
              <a:t>Никто не может быть привлечен повторно к ответственности за совершение одного и того же налогового правонарушения.</a:t>
            </a:r>
          </a:p>
          <a:p>
            <a:pPr>
              <a:buNone/>
            </a:pPr>
            <a:r>
              <a:rPr lang="ru-RU" sz="1400" dirty="0" smtClean="0"/>
              <a:t>Основанием для привлечения лица к ответственности за нарушение законодательства о налогах и сборах является установление факта совершения данного нарушения решением налогового органа, вступившим в силу.</a:t>
            </a:r>
          </a:p>
          <a:p>
            <a:pPr>
              <a:buNone/>
            </a:pPr>
            <a:r>
              <a:rPr lang="ru-RU" sz="1400" dirty="0" smtClean="0"/>
              <a:t>Привлечение организации к ответственности за совершение налогового правонарушения не освобождает ее должностных лиц при наличии соответствующих оснований от </a:t>
            </a:r>
            <a:r>
              <a:rPr lang="ru-RU" sz="1400" dirty="0" smtClean="0">
                <a:hlinkClick r:id="rId2"/>
              </a:rPr>
              <a:t>административной</a:t>
            </a:r>
            <a:r>
              <a:rPr lang="ru-RU" sz="1400" dirty="0" smtClean="0"/>
              <a:t>, уголовной или иной ответственности, предусмотренной законами Российской Федерации.</a:t>
            </a:r>
          </a:p>
          <a:p>
            <a:pPr>
              <a:buNone/>
            </a:pPr>
            <a:r>
              <a:rPr lang="ru-RU" sz="1400" dirty="0" smtClean="0"/>
              <a:t>Привлечение лица к ответственности за совершение налогового правонарушения не освобождает его от обязанности уплатить (перечислить) причитающиеся суммы налога (сбора, страховых взносов) и пени.</a:t>
            </a:r>
          </a:p>
          <a:p>
            <a:pPr>
              <a:buNone/>
            </a:pPr>
            <a:r>
              <a:rPr lang="ru-RU" sz="1400" dirty="0" smtClean="0"/>
              <a:t>Лицо считается невиновным в совершении налогового правонарушения, пока его виновность не будет доказана в предусмотренном федеральным законом порядке. Лицо, привлекаемое к ответственности, не обязано доказывать свою невиновность в совершении налогового правонарушения. Обязанность по доказыванию обстоятельств, свидетельствующих о факте налогового правонарушения и виновности лица в его совершении, возлагается на налоговые органы. Неустранимые сомнения в виновности лица, привлекаемого к ответственности, толкуются в пользу этого лица.</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357190"/>
          </a:xfrm>
        </p:spPr>
        <p:txBody>
          <a:bodyPr>
            <a:normAutofit fontScale="90000"/>
          </a:bodyPr>
          <a:lstStyle/>
          <a:p>
            <a:pPr algn="ctr"/>
            <a:r>
              <a:rPr lang="ru-RU" sz="2800" b="1" dirty="0" smtClean="0"/>
              <a:t>Налоговые правонарушения</a:t>
            </a:r>
            <a:endParaRPr lang="ru-RU" sz="2800" b="1" dirty="0"/>
          </a:p>
        </p:txBody>
      </p:sp>
      <p:sp>
        <p:nvSpPr>
          <p:cNvPr id="3" name="Содержимое 2"/>
          <p:cNvSpPr>
            <a:spLocks noGrp="1"/>
          </p:cNvSpPr>
          <p:nvPr>
            <p:ph idx="1"/>
          </p:nvPr>
        </p:nvSpPr>
        <p:spPr>
          <a:xfrm>
            <a:off x="357158" y="642918"/>
            <a:ext cx="8572560" cy="6000792"/>
          </a:xfrm>
        </p:spPr>
        <p:txBody>
          <a:bodyPr>
            <a:noAutofit/>
          </a:bodyPr>
          <a:lstStyle/>
          <a:p>
            <a:pPr algn="just">
              <a:buNone/>
            </a:pPr>
            <a:r>
              <a:rPr lang="ru-RU" sz="1600" dirty="0" smtClean="0"/>
              <a:t>Лицо не может быть привлечено к ответственности за совершение налогового правонарушения при наличии хотя бы одного из следующих обстоятельств:</a:t>
            </a:r>
          </a:p>
          <a:p>
            <a:pPr algn="just">
              <a:buNone/>
            </a:pPr>
            <a:r>
              <a:rPr lang="ru-RU" sz="1600" dirty="0" smtClean="0"/>
              <a:t>1) отсутствие события налогового правонарушения;</a:t>
            </a:r>
          </a:p>
          <a:p>
            <a:pPr algn="just">
              <a:buNone/>
            </a:pPr>
            <a:r>
              <a:rPr lang="ru-RU" sz="1600" dirty="0" smtClean="0"/>
              <a:t>2) отсутствие вины лица в совершении налогового правонарушения;</a:t>
            </a:r>
          </a:p>
          <a:p>
            <a:pPr algn="just">
              <a:buNone/>
            </a:pPr>
            <a:r>
              <a:rPr lang="ru-RU" sz="1600" dirty="0" smtClean="0"/>
              <a:t>3) совершение деяния, содержащего признаки налогового правонарушения, физическим лицом, не достигшим к моменту совершения деяния шестнадцатилетнего возраста;</a:t>
            </a:r>
          </a:p>
          <a:p>
            <a:pPr algn="just">
              <a:buNone/>
            </a:pPr>
            <a:r>
              <a:rPr lang="ru-RU" sz="1600" dirty="0" smtClean="0"/>
              <a:t>4) истечение </a:t>
            </a:r>
            <a:r>
              <a:rPr lang="ru-RU" sz="1600" dirty="0" smtClean="0">
                <a:hlinkClick r:id="" action="ppaction://hlinkfile"/>
              </a:rPr>
              <a:t>сроков давности</a:t>
            </a:r>
            <a:r>
              <a:rPr lang="ru-RU" sz="1600" dirty="0" smtClean="0"/>
              <a:t> привлечения к ответственности за совершение налогового правонарушения.</a:t>
            </a:r>
          </a:p>
          <a:p>
            <a:pPr>
              <a:buNone/>
            </a:pPr>
            <a:r>
              <a:rPr lang="ru-RU" sz="1600" dirty="0" smtClean="0"/>
              <a:t>Виновным в совершении налогового правонарушения признается лицо, совершившее противоправное деяние умышленно или по неосторожности.</a:t>
            </a:r>
          </a:p>
          <a:p>
            <a:pPr>
              <a:buNone/>
            </a:pPr>
            <a:r>
              <a:rPr lang="ru-RU" sz="1600" dirty="0" smtClean="0"/>
              <a:t>Налоговое правонарушение признается совершенным умышленно, если лицо, его совершившее, осознавало противоправный характер своих действий (бездействия), желало либо сознательно допускало наступление вредных последствий таких действий (бездействия).</a:t>
            </a:r>
          </a:p>
          <a:p>
            <a:pPr>
              <a:buNone/>
            </a:pPr>
            <a:r>
              <a:rPr lang="ru-RU" sz="1600" dirty="0" smtClean="0"/>
              <a:t>Налоговое правонарушение признается совершенным по неосторожности, если лицо, его совершившее, не осознавало противоправного характера своих действий (бездействия) либо вредного характера последствий, возникших вследствие этих действий (бездействия), хотя должно было и могло это осознавать.</a:t>
            </a:r>
          </a:p>
          <a:p>
            <a:pPr>
              <a:buNone/>
            </a:pPr>
            <a:r>
              <a:rPr lang="ru-RU" sz="1600" dirty="0" smtClean="0"/>
              <a:t>Вина организации в совершении налогового правонарушения определяется в зависимости от вины ее должностных лиц либо ее представителей, действия (бездействие) которых обусловили совершение данного налогового правонарушения.</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357190"/>
          </a:xfrm>
        </p:spPr>
        <p:txBody>
          <a:bodyPr>
            <a:normAutofit fontScale="90000"/>
          </a:bodyPr>
          <a:lstStyle/>
          <a:p>
            <a:pPr algn="ctr"/>
            <a:r>
              <a:rPr lang="ru-RU" sz="2800" b="1" dirty="0" smtClean="0"/>
              <a:t>Налоговые правонарушения</a:t>
            </a:r>
            <a:endParaRPr lang="ru-RU" sz="2800" b="1" dirty="0"/>
          </a:p>
        </p:txBody>
      </p:sp>
      <p:sp>
        <p:nvSpPr>
          <p:cNvPr id="3" name="Содержимое 2"/>
          <p:cNvSpPr>
            <a:spLocks noGrp="1"/>
          </p:cNvSpPr>
          <p:nvPr>
            <p:ph idx="1"/>
          </p:nvPr>
        </p:nvSpPr>
        <p:spPr>
          <a:xfrm>
            <a:off x="357158" y="642918"/>
            <a:ext cx="8572560" cy="6000792"/>
          </a:xfrm>
        </p:spPr>
        <p:txBody>
          <a:bodyPr>
            <a:noAutofit/>
          </a:bodyPr>
          <a:lstStyle/>
          <a:p>
            <a:pPr algn="just">
              <a:buNone/>
            </a:pPr>
            <a:r>
              <a:rPr lang="ru-RU" sz="1500" dirty="0" smtClean="0"/>
              <a:t>Обстоятельствами, исключающими вину лица в совершении налогового правонарушения, признаются:</a:t>
            </a:r>
          </a:p>
          <a:p>
            <a:pPr algn="just">
              <a:buNone/>
            </a:pPr>
            <a:r>
              <a:rPr lang="ru-RU" sz="1500" dirty="0" smtClean="0"/>
              <a:t>1) совершение деяния, содержащего признаки налогового правонарушения, вследствие стихийного бедствия или других чрезвычайных и непреодолимых обстоятельств (указанные обстоятельства устанавливаются наличием общеизвестных фактов, публикаций в средствах массовой информации и иными способами, не нуждающимися в специальных средствах доказывания);</a:t>
            </a:r>
          </a:p>
          <a:p>
            <a:pPr algn="just">
              <a:buNone/>
            </a:pPr>
            <a:r>
              <a:rPr lang="ru-RU" sz="1500" dirty="0" smtClean="0"/>
              <a:t>2) совершение деяния, содержащего признаки налогового правонарушения, физическим лицом, находившимся в момент его совершения в состоянии, при котором это лицо не могло отдавать себе отчета в своих действиях или руководить ими вследствие болезненного состояния (указанные обстоятельства доказываются предоставлением в налоговый орган документов, которые по смыслу, содержанию и дате относятся к тому налоговому (расчетному) периоду, в котором совершено налоговое правонарушение);</a:t>
            </a:r>
          </a:p>
          <a:p>
            <a:pPr algn="just">
              <a:buNone/>
            </a:pPr>
            <a:r>
              <a:rPr lang="ru-RU" sz="1500" dirty="0" smtClean="0"/>
              <a:t>3) выполнение налогоплательщиком (плательщиком сбора, плательщиком страховых взносов, налоговым агентом) письменных разъяснений о порядке исчисления, уплаты налога (сбора, страховых взносов) или по иным вопросам применения законодательства о налогах и сборах, данных ему либо неопределенному кругу лиц финансовым, налоговым или другим уполномоченным органом государственной власти (уполномоченным должностным лицом этого органа) в пределах его компетенции (указанные обстоятельства устанавливаются при наличии соответствующего документа этого органа, по смыслу и содержанию относящегося к налоговым (расчетным) периодам, в которых совершено налоговое правонарушение, независимо от даты издания такого документа), и (или) выполнение налогоплательщиком (плательщиком сбора, плательщиком страховых взносов, налоговым агентом) мотивированного мнения налогового органа, направленного ему в ходе проведения налогового мониторинга.</a:t>
            </a:r>
          </a:p>
          <a:p>
            <a:pPr algn="just">
              <a:buNone/>
            </a:pPr>
            <a:endParaRPr lang="ru-RU" sz="15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500042"/>
          </a:xfrm>
        </p:spPr>
        <p:txBody>
          <a:bodyPr>
            <a:normAutofit/>
          </a:bodyPr>
          <a:lstStyle/>
          <a:p>
            <a:pPr algn="ctr"/>
            <a:r>
              <a:rPr lang="ru-RU" sz="2800" b="1" dirty="0" smtClean="0"/>
              <a:t>Налоговые правонарушения</a:t>
            </a:r>
            <a:endParaRPr lang="ru-RU" sz="2800" dirty="0"/>
          </a:p>
        </p:txBody>
      </p:sp>
      <p:sp>
        <p:nvSpPr>
          <p:cNvPr id="3" name="Содержимое 2"/>
          <p:cNvSpPr>
            <a:spLocks noGrp="1"/>
          </p:cNvSpPr>
          <p:nvPr>
            <p:ph idx="1"/>
          </p:nvPr>
        </p:nvSpPr>
        <p:spPr>
          <a:xfrm>
            <a:off x="214282" y="1000108"/>
            <a:ext cx="8715436" cy="5643602"/>
          </a:xfrm>
        </p:spPr>
        <p:txBody>
          <a:bodyPr>
            <a:normAutofit fontScale="70000" lnSpcReduction="20000"/>
          </a:bodyPr>
          <a:lstStyle/>
          <a:p>
            <a:pPr algn="just">
              <a:buNone/>
            </a:pPr>
            <a:r>
              <a:rPr lang="ru-RU" dirty="0" smtClean="0"/>
              <a:t>Обстоятельствами, смягчающими ответственность за совершение налогового правонарушения, признаются:</a:t>
            </a:r>
          </a:p>
          <a:p>
            <a:pPr algn="just">
              <a:buNone/>
            </a:pPr>
            <a:r>
              <a:rPr lang="ru-RU" dirty="0" smtClean="0"/>
              <a:t>1) совершение правонарушения вследствие стечения тяжелых личных или семейных обстоятельств;</a:t>
            </a:r>
          </a:p>
          <a:p>
            <a:pPr algn="just">
              <a:buNone/>
            </a:pPr>
            <a:r>
              <a:rPr lang="ru-RU" dirty="0" smtClean="0"/>
              <a:t>2) совершение правонарушения под влиянием угрозы или принуждения либо в силу материальной, служебной или иной зависимости;</a:t>
            </a:r>
          </a:p>
          <a:p>
            <a:pPr algn="just">
              <a:buNone/>
            </a:pPr>
            <a:r>
              <a:rPr lang="ru-RU" dirty="0" smtClean="0"/>
              <a:t>2.1) тяжелое материальное положение физического лица, привлекаемого к ответственности за совершение налогового правонарушения;</a:t>
            </a:r>
          </a:p>
          <a:p>
            <a:pPr algn="just">
              <a:buNone/>
            </a:pPr>
            <a:r>
              <a:rPr lang="ru-RU" dirty="0" smtClean="0"/>
              <a:t>3) </a:t>
            </a:r>
            <a:r>
              <a:rPr lang="ru-RU" dirty="0" smtClean="0">
                <a:hlinkClick r:id="rId2"/>
              </a:rPr>
              <a:t>иные</a:t>
            </a:r>
            <a:r>
              <a:rPr lang="ru-RU" dirty="0" smtClean="0"/>
              <a:t> обстоятельства, которые судом или налоговым органом, рассматривающим дело, могут быть признаны смягчающими ответственность.</a:t>
            </a:r>
          </a:p>
          <a:p>
            <a:pPr algn="just">
              <a:buNone/>
            </a:pPr>
            <a:r>
              <a:rPr lang="ru-RU" dirty="0" smtClean="0"/>
              <a:t>Обстоятельством, отягчающим ответственность, признается совершение налогового правонарушения лицом, ранее привлекаемым к ответственности за аналогичное правонарушение.</a:t>
            </a:r>
          </a:p>
          <a:p>
            <a:pPr algn="just">
              <a:buNone/>
            </a:pPr>
            <a:r>
              <a:rPr lang="ru-RU" dirty="0" smtClean="0"/>
              <a:t>Обстоятельства, смягчающие или отягчающие ответственность за совершение налогового правонарушения, устанавливаются судом или налоговым органом, рассматривающим дело, и учитываются при применении налоговых санкций.</a:t>
            </a:r>
          </a:p>
          <a:p>
            <a:pPr algn="just">
              <a:buNone/>
            </a:pPr>
            <a:r>
              <a:rPr lang="ru-RU" dirty="0" smtClean="0"/>
              <a:t>Лицо не может быть привлечено к ответственности за совершение налогового правонарушения, если со дня его совершения либо со следующего дня после окончания налогового (расчетного) периода, в течение которого было совершено это правонарушение, и до момента вынесения решения о привлечении к ответственности истекли три года (срок давности).</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428628"/>
          </a:xfrm>
        </p:spPr>
        <p:txBody>
          <a:bodyPr>
            <a:normAutofit/>
          </a:bodyPr>
          <a:lstStyle/>
          <a:p>
            <a:pPr algn="ctr"/>
            <a:r>
              <a:rPr lang="ru-RU" sz="2400" b="1" dirty="0" smtClean="0"/>
              <a:t>Статья 114. Налоговые санкции</a:t>
            </a:r>
            <a:endParaRPr lang="ru-RU" sz="2800" b="1" dirty="0"/>
          </a:p>
        </p:txBody>
      </p:sp>
      <p:sp>
        <p:nvSpPr>
          <p:cNvPr id="3" name="Содержимое 2"/>
          <p:cNvSpPr>
            <a:spLocks noGrp="1"/>
          </p:cNvSpPr>
          <p:nvPr>
            <p:ph idx="1"/>
          </p:nvPr>
        </p:nvSpPr>
        <p:spPr>
          <a:xfrm>
            <a:off x="457200" y="571480"/>
            <a:ext cx="8229600" cy="6072230"/>
          </a:xfrm>
        </p:spPr>
        <p:txBody>
          <a:bodyPr>
            <a:noAutofit/>
          </a:bodyPr>
          <a:lstStyle/>
          <a:p>
            <a:pPr algn="just">
              <a:buNone/>
            </a:pPr>
            <a:r>
              <a:rPr lang="ru-RU" sz="1500" dirty="0" smtClean="0"/>
              <a:t>Налоговая санкция является мерой ответственности за совершение налогового правонарушения. Налоговые санкции устанавливаются и применяются в виде денежных взысканий (штрафов).</a:t>
            </a:r>
          </a:p>
          <a:p>
            <a:pPr algn="just">
              <a:buNone/>
            </a:pPr>
            <a:r>
              <a:rPr lang="ru-RU" sz="1500" dirty="0" smtClean="0"/>
              <a:t>При наличии хотя бы одного </a:t>
            </a:r>
            <a:r>
              <a:rPr lang="ru-RU" sz="1500" dirty="0" smtClean="0">
                <a:hlinkClick r:id="" action="ppaction://hlinkfile"/>
              </a:rPr>
              <a:t>смягчающего</a:t>
            </a:r>
            <a:r>
              <a:rPr lang="ru-RU" sz="1500" dirty="0" smtClean="0"/>
              <a:t> ответственность обстоятельства размер штрафа подлежит уменьшению не меньше, чем в два раза по сравнению с размером, установленным соответствующей статьей настоящего Кодекса.</a:t>
            </a:r>
          </a:p>
          <a:p>
            <a:pPr algn="just">
              <a:buNone/>
            </a:pPr>
            <a:r>
              <a:rPr lang="ru-RU" sz="1500" dirty="0" smtClean="0"/>
              <a:t>При совершении одним лицом двух и более налоговых правонарушений налоговые санкции взыскиваются за каждое правонарушение в отдельности без поглощения менее строгой санкции более строгой.</a:t>
            </a:r>
          </a:p>
          <a:p>
            <a:pPr algn="just">
              <a:buNone/>
            </a:pPr>
            <a:r>
              <a:rPr lang="ru-RU" sz="1500" dirty="0" smtClean="0"/>
              <a:t>Сумма штрафа, взыскиваемого с налогоплательщика, плательщика сбора, плательщика страховых взносов или налогового агента за налоговое правонарушение, повлекшее задолженность по налогу (сбору, страховым взносам), подлежит перечислению со счетов соответственно налогоплательщика, плательщика сбора, плательщика страховых взносов или налогового агента только после перечисления в полном объеме этой суммы задолженности и соответствующих пеней в очередности, установленной гражданским </a:t>
            </a:r>
            <a:r>
              <a:rPr lang="ru-RU" sz="1500" dirty="0" smtClean="0">
                <a:hlinkClick r:id="rId2"/>
              </a:rPr>
              <a:t>законодательством</a:t>
            </a:r>
            <a:r>
              <a:rPr lang="ru-RU" sz="1500" dirty="0" smtClean="0"/>
              <a:t> Российской Федерации.</a:t>
            </a:r>
          </a:p>
          <a:p>
            <a:pPr algn="just">
              <a:buNone/>
            </a:pPr>
            <a:r>
              <a:rPr lang="ru-RU" sz="1500" dirty="0" smtClean="0"/>
              <a:t>Налоговые органы могут обратиться в суд с заявлением о взыскании штрафов в порядке и сроки, которые предусмотрены Кодекса. </a:t>
            </a:r>
          </a:p>
          <a:p>
            <a:pPr algn="just">
              <a:buNone/>
            </a:pPr>
            <a:r>
              <a:rPr lang="ru-RU" sz="1500" dirty="0" smtClean="0"/>
              <a:t>Заявление о взыскании штрафа с организации или индивидуального предпринимателя может быть подано налоговым органом в течение шести месяцев после истечения </a:t>
            </a:r>
            <a:r>
              <a:rPr lang="ru-RU" sz="1500" dirty="0" smtClean="0">
                <a:hlinkClick r:id="" action="ppaction://hlinkfile"/>
              </a:rPr>
              <a:t>срока исполнения</a:t>
            </a:r>
            <a:r>
              <a:rPr lang="ru-RU" sz="1500" dirty="0" smtClean="0"/>
              <a:t> требования об уплате штрафа. Пропущенный по уважительной причине срок подачи указанного заявления может быть восстановлен </a:t>
            </a:r>
            <a:r>
              <a:rPr lang="ru-RU" sz="1500" smtClean="0"/>
              <a:t>судом. В </a:t>
            </a:r>
            <a:r>
              <a:rPr lang="ru-RU" sz="1500" dirty="0" smtClean="0"/>
              <a:t>случае отказа в возбуждении или прекращения уголовного дела, но при наличии налогового правонарушения срок подачи заявления исчисляется со дня получения налоговым органом постановления об отказе в возбуждении или о прекращении уголовного дела.</a:t>
            </a:r>
            <a:endParaRPr lang="ru-RU" sz="15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642942"/>
          </a:xfrm>
        </p:spPr>
        <p:txBody>
          <a:bodyPr>
            <a:normAutofit fontScale="90000"/>
          </a:bodyPr>
          <a:lstStyle/>
          <a:p>
            <a:pPr algn="ctr"/>
            <a:r>
              <a:rPr lang="ru-RU" sz="2800" b="1" dirty="0" smtClean="0"/>
              <a:t>Глава 16. ВИДЫ НАЛОГОВЫХ ПРАВОНАРУШЕНИЙ</a:t>
            </a:r>
            <a:br>
              <a:rPr lang="ru-RU" sz="2800" b="1" dirty="0" smtClean="0"/>
            </a:br>
            <a:r>
              <a:rPr lang="ru-RU" sz="2800" b="1" dirty="0" smtClean="0"/>
              <a:t>И ОТВЕТСТВЕННОСТЬ ЗА ИХ СОВЕРШЕНИЕ</a:t>
            </a:r>
            <a:endParaRPr lang="ru-RU" sz="2800" b="1" dirty="0"/>
          </a:p>
        </p:txBody>
      </p:sp>
      <p:sp>
        <p:nvSpPr>
          <p:cNvPr id="3" name="Содержимое 2"/>
          <p:cNvSpPr>
            <a:spLocks noGrp="1"/>
          </p:cNvSpPr>
          <p:nvPr>
            <p:ph idx="1"/>
          </p:nvPr>
        </p:nvSpPr>
        <p:spPr>
          <a:xfrm>
            <a:off x="214282" y="1000108"/>
            <a:ext cx="8643998" cy="5572164"/>
          </a:xfrm>
        </p:spPr>
        <p:txBody>
          <a:bodyPr>
            <a:normAutofit lnSpcReduction="10000"/>
          </a:bodyPr>
          <a:lstStyle/>
          <a:p>
            <a:pPr algn="just">
              <a:buNone/>
            </a:pPr>
            <a:r>
              <a:rPr lang="ru-RU" dirty="0" smtClean="0"/>
              <a:t>Нарушение налогоплательщиком установленного настоящим Кодексом срока подачи заявления о постановке на учет в налоговом органе по основаниям, предусмотренным настоящим Кодексом,</a:t>
            </a:r>
          </a:p>
          <a:p>
            <a:pPr algn="just">
              <a:buNone/>
            </a:pPr>
            <a:r>
              <a:rPr lang="ru-RU" dirty="0" smtClean="0">
                <a:solidFill>
                  <a:srgbClr val="FF0000"/>
                </a:solidFill>
              </a:rPr>
              <a:t>влечет взыскание штрафа в размере 10 тысяч рублей.</a:t>
            </a:r>
          </a:p>
          <a:p>
            <a:pPr algn="just">
              <a:buNone/>
            </a:pPr>
            <a:endParaRPr lang="ru-RU" dirty="0" smtClean="0"/>
          </a:p>
          <a:p>
            <a:pPr algn="just">
              <a:buNone/>
            </a:pPr>
            <a:r>
              <a:rPr lang="ru-RU" dirty="0" smtClean="0"/>
              <a:t>Ведение деятельности организацией или индивидуальным предпринимателем без постановки на учет в налоговом органе по основаниям, предусмотренным настоящим Кодексом,</a:t>
            </a:r>
          </a:p>
          <a:p>
            <a:pPr algn="just">
              <a:buNone/>
            </a:pPr>
            <a:r>
              <a:rPr lang="ru-RU" dirty="0" smtClean="0">
                <a:solidFill>
                  <a:srgbClr val="FF0000"/>
                </a:solidFill>
              </a:rPr>
              <a:t>влечет взыскание штрафа в размере 10 процентов от доходов, полученных в течение указанного времени в результате такой деятельности, но не менее 40 тысяч рублей.</a:t>
            </a:r>
          </a:p>
          <a:p>
            <a:pPr algn="just">
              <a:buNone/>
            </a:pPr>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642942"/>
          </a:xfrm>
        </p:spPr>
        <p:txBody>
          <a:bodyPr>
            <a:normAutofit fontScale="90000"/>
          </a:bodyPr>
          <a:lstStyle/>
          <a:p>
            <a:pPr algn="ctr"/>
            <a:r>
              <a:rPr lang="ru-RU" sz="2800" b="1" dirty="0" smtClean="0"/>
              <a:t>Глава 16. ВИДЫ НАЛОГОВЫХ ПРАВОНАРУШЕНИЙ</a:t>
            </a:r>
            <a:br>
              <a:rPr lang="ru-RU" sz="2800" b="1" dirty="0" smtClean="0"/>
            </a:br>
            <a:r>
              <a:rPr lang="ru-RU" sz="2800" b="1" dirty="0" smtClean="0"/>
              <a:t>И ОТВЕТСТВЕННОСТЬ ЗА ИХ СОВЕРШЕНИЕ</a:t>
            </a:r>
            <a:endParaRPr lang="ru-RU" sz="2800" b="1" dirty="0"/>
          </a:p>
        </p:txBody>
      </p:sp>
      <p:sp>
        <p:nvSpPr>
          <p:cNvPr id="3" name="Содержимое 2"/>
          <p:cNvSpPr>
            <a:spLocks noGrp="1"/>
          </p:cNvSpPr>
          <p:nvPr>
            <p:ph idx="1"/>
          </p:nvPr>
        </p:nvSpPr>
        <p:spPr>
          <a:xfrm>
            <a:off x="214282" y="1000108"/>
            <a:ext cx="8643998" cy="5572164"/>
          </a:xfrm>
        </p:spPr>
        <p:txBody>
          <a:bodyPr>
            <a:normAutofit/>
          </a:bodyPr>
          <a:lstStyle/>
          <a:p>
            <a:pPr algn="just">
              <a:buNone/>
            </a:pPr>
            <a:r>
              <a:rPr lang="ru-RU" dirty="0" smtClean="0"/>
              <a:t>Непредставление в установленный законодательством о налогах и сборах срок налоговой декларации (расчета по страховым взносам) в налоговый орган по месту учета</a:t>
            </a:r>
          </a:p>
          <a:p>
            <a:pPr algn="just">
              <a:buNone/>
            </a:pPr>
            <a:r>
              <a:rPr lang="ru-RU" dirty="0" smtClean="0">
                <a:solidFill>
                  <a:srgbClr val="FF0000"/>
                </a:solidFill>
              </a:rPr>
              <a:t>влечет взыскание штрафа в размере 5 процентов не уплаченной в установленный законодательством о налогах и сборах срок суммы налога (страховых взносов), подлежащей уплате (доплате) на основании этой декларации (расчета по страховым взносам), за каждый полный или неполный месяц со дня, установленного для ее представления, но не более 30 процентов указанной суммы и не менее 1 000 рублей.</a:t>
            </a:r>
            <a:endParaRPr lang="ru-RU" dirty="0">
              <a:solidFill>
                <a:srgbClr val="FF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14"/>
            <a:ext cx="8229600" cy="571504"/>
          </a:xfrm>
        </p:spPr>
        <p:txBody>
          <a:bodyPr>
            <a:normAutofit fontScale="90000"/>
          </a:bodyPr>
          <a:lstStyle/>
          <a:p>
            <a:pPr algn="ctr"/>
            <a:r>
              <a:rPr lang="ru-RU" sz="2800" b="1" dirty="0" smtClean="0"/>
              <a:t>Глава 16. ВИДЫ НАЛОГОВЫХ ПРАВОНАРУШЕНИЙ</a:t>
            </a:r>
            <a:br>
              <a:rPr lang="ru-RU" sz="2800" b="1" dirty="0" smtClean="0"/>
            </a:br>
            <a:r>
              <a:rPr lang="ru-RU" sz="2800" b="1" dirty="0" smtClean="0"/>
              <a:t>И ОТВЕТСТВЕННОСТЬ ЗА ИХ СОВЕРШЕНИЕ</a:t>
            </a:r>
            <a:endParaRPr lang="ru-RU" sz="2800" b="1" dirty="0"/>
          </a:p>
        </p:txBody>
      </p:sp>
      <p:sp>
        <p:nvSpPr>
          <p:cNvPr id="3" name="Содержимое 2"/>
          <p:cNvSpPr>
            <a:spLocks noGrp="1"/>
          </p:cNvSpPr>
          <p:nvPr>
            <p:ph idx="1"/>
          </p:nvPr>
        </p:nvSpPr>
        <p:spPr>
          <a:xfrm>
            <a:off x="0" y="642918"/>
            <a:ext cx="8929718" cy="5929354"/>
          </a:xfrm>
        </p:spPr>
        <p:txBody>
          <a:bodyPr>
            <a:noAutofit/>
          </a:bodyPr>
          <a:lstStyle/>
          <a:p>
            <a:pPr algn="just">
              <a:buNone/>
            </a:pPr>
            <a:r>
              <a:rPr lang="ru-RU" sz="1900" dirty="0" smtClean="0"/>
              <a:t>Грубое нарушение правил учета доходов и (или) расходов и (или) объектов налогообложения, если эти деяния совершены в течение одного налогового периода, при отсутствии признаков налогового правонарушения</a:t>
            </a:r>
          </a:p>
          <a:p>
            <a:pPr algn="just">
              <a:buNone/>
            </a:pPr>
            <a:r>
              <a:rPr lang="ru-RU" sz="1900" dirty="0" smtClean="0">
                <a:solidFill>
                  <a:srgbClr val="FF0000"/>
                </a:solidFill>
              </a:rPr>
              <a:t>влечет взыскание штрафа в размере десяти тысяч рублей.</a:t>
            </a:r>
          </a:p>
          <a:p>
            <a:pPr algn="just">
              <a:buNone/>
            </a:pPr>
            <a:r>
              <a:rPr lang="ru-RU" sz="1900" dirty="0" smtClean="0"/>
              <a:t>Те же деяния, если они совершены в течение более одного налогового периода,</a:t>
            </a:r>
          </a:p>
          <a:p>
            <a:pPr algn="just">
              <a:buNone/>
            </a:pPr>
            <a:r>
              <a:rPr lang="ru-RU" sz="1900" dirty="0" smtClean="0">
                <a:solidFill>
                  <a:srgbClr val="FF0000"/>
                </a:solidFill>
              </a:rPr>
              <a:t>влекут взыскание штрафа в размере тридцати тысяч рублей.</a:t>
            </a:r>
          </a:p>
          <a:p>
            <a:pPr algn="just">
              <a:buNone/>
            </a:pPr>
            <a:r>
              <a:rPr lang="ru-RU" sz="1900" dirty="0" smtClean="0"/>
              <a:t>Те же деяния, если они повлекли занижение налоговой базы (</a:t>
            </a:r>
            <a:r>
              <a:rPr lang="ru-RU" sz="1900" dirty="0" err="1" smtClean="0"/>
              <a:t>базы</a:t>
            </a:r>
            <a:r>
              <a:rPr lang="ru-RU" sz="1900" dirty="0" smtClean="0"/>
              <a:t> для исчисления страховых взносов),</a:t>
            </a:r>
          </a:p>
          <a:p>
            <a:pPr algn="just">
              <a:buNone/>
            </a:pPr>
            <a:r>
              <a:rPr lang="ru-RU" sz="1900" dirty="0" smtClean="0">
                <a:solidFill>
                  <a:srgbClr val="FF0000"/>
                </a:solidFill>
              </a:rPr>
              <a:t>влекут взыскание штрафа в размере двадцати процентов от суммы неуплаченного налога (страховых взносов), но не менее сорока тысяч рублей.</a:t>
            </a:r>
          </a:p>
          <a:p>
            <a:pPr algn="just">
              <a:buNone/>
            </a:pPr>
            <a:r>
              <a:rPr lang="ru-RU" sz="1900" dirty="0" smtClean="0"/>
              <a:t>Под грубым нарушением правил учета доходов и расходов и объектов налогообложения для целей настоящей статьи понимается отсутствие </a:t>
            </a:r>
            <a:r>
              <a:rPr lang="ru-RU" sz="1900" dirty="0" smtClean="0">
                <a:hlinkClick r:id="rId2"/>
              </a:rPr>
              <a:t>первичных документов</a:t>
            </a:r>
            <a:r>
              <a:rPr lang="ru-RU" sz="1900" dirty="0" smtClean="0"/>
              <a:t>, или отсутствие </a:t>
            </a:r>
            <a:r>
              <a:rPr lang="ru-RU" sz="1900" dirty="0" smtClean="0">
                <a:hlinkClick r:id="rId3"/>
              </a:rPr>
              <a:t>счетов-фактур</a:t>
            </a:r>
            <a:r>
              <a:rPr lang="ru-RU" sz="1900" dirty="0" smtClean="0"/>
              <a:t>, или </a:t>
            </a:r>
            <a:r>
              <a:rPr lang="ru-RU" sz="1900" dirty="0" smtClean="0">
                <a:hlinkClick r:id="rId4"/>
              </a:rPr>
              <a:t>регистров</a:t>
            </a:r>
            <a:r>
              <a:rPr lang="ru-RU" sz="1900" dirty="0" smtClean="0"/>
              <a:t> бухгалтерского учета или налогового учета, систематическое (два раза и более в течение календарного года) несвоевременное или неправильное отражение на счетах бухгалтерского учета, в регистрах налогового учета и в отчетности хозяйственных операций, денежных средств, материальных ценностей, нематериальных активов и финансовых вложений.</a:t>
            </a:r>
          </a:p>
          <a:p>
            <a:pPr algn="just">
              <a:buNone/>
            </a:pPr>
            <a:endParaRPr lang="ru-RU" sz="19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432048"/>
          </a:xfrm>
        </p:spPr>
        <p:txBody>
          <a:bodyPr>
            <a:noAutofit/>
          </a:bodyPr>
          <a:lstStyle/>
          <a:p>
            <a:pPr algn="ctr"/>
            <a:r>
              <a:rPr lang="ru-RU" sz="2800" b="1" dirty="0" smtClean="0"/>
              <a:t>Основные термины (Статья 8)</a:t>
            </a:r>
            <a:endParaRPr lang="ru-RU" sz="2800" b="1" dirty="0"/>
          </a:p>
        </p:txBody>
      </p:sp>
      <p:sp>
        <p:nvSpPr>
          <p:cNvPr id="3" name="Содержимое 2"/>
          <p:cNvSpPr>
            <a:spLocks noGrp="1"/>
          </p:cNvSpPr>
          <p:nvPr>
            <p:ph sz="half" idx="1"/>
          </p:nvPr>
        </p:nvSpPr>
        <p:spPr>
          <a:xfrm>
            <a:off x="457200" y="908720"/>
            <a:ext cx="3466728" cy="5446205"/>
          </a:xfrm>
        </p:spPr>
        <p:txBody>
          <a:bodyPr>
            <a:normAutofit fontScale="77500" lnSpcReduction="20000"/>
          </a:bodyPr>
          <a:lstStyle/>
          <a:p>
            <a:pPr algn="ctr">
              <a:buNone/>
            </a:pPr>
            <a:r>
              <a:rPr lang="ru-RU" dirty="0" smtClean="0"/>
              <a:t>Под налогом понимается обязательный, индивидуально безвозмездный платеж, взимаемый с организаций и физических лиц в форме отчуждения принадлежащих им на праве собственности, хозяйственного ведения или оперативного управления денежных средств в целях финансового обеспечения деятельности государства и (или) муниципальных образований.</a:t>
            </a:r>
            <a:endParaRPr lang="ru-RU" dirty="0"/>
          </a:p>
        </p:txBody>
      </p:sp>
      <p:sp>
        <p:nvSpPr>
          <p:cNvPr id="4" name="Содержимое 3"/>
          <p:cNvSpPr>
            <a:spLocks noGrp="1"/>
          </p:cNvSpPr>
          <p:nvPr>
            <p:ph sz="half" idx="2"/>
          </p:nvPr>
        </p:nvSpPr>
        <p:spPr>
          <a:xfrm>
            <a:off x="3851920" y="908720"/>
            <a:ext cx="4834880" cy="5446205"/>
          </a:xfrm>
        </p:spPr>
        <p:txBody>
          <a:bodyPr>
            <a:normAutofit fontScale="77500" lnSpcReduction="20000"/>
          </a:bodyPr>
          <a:lstStyle/>
          <a:p>
            <a:pPr algn="ctr">
              <a:buNone/>
            </a:pPr>
            <a:r>
              <a:rPr lang="ru-RU" dirty="0" smtClean="0"/>
              <a:t>Под сбором понимается обязательный взнос, взимаемый с организаций и физических лиц, уплата которого является одним из условий совершения в отношении плательщиков сборов государственными органами, органами местного самоуправления, иными уполномоченными органами и должностными лицами юридически значимых действий, включая предоставление определенных прав или выдачу разрешений (лицензий), либо уплата которого обусловлена осуществлением в пределах территории, на которой введен сбор, отдельных видов предпринимательской деятельности</a:t>
            </a:r>
            <a:endParaRPr lang="ru-RU" dirty="0"/>
          </a:p>
        </p:txBody>
      </p:sp>
      <p:sp>
        <p:nvSpPr>
          <p:cNvPr id="5" name="Прямоугольник 4"/>
          <p:cNvSpPr/>
          <p:nvPr/>
        </p:nvSpPr>
        <p:spPr>
          <a:xfrm>
            <a:off x="899592" y="5949280"/>
            <a:ext cx="8064896" cy="646331"/>
          </a:xfrm>
          <a:prstGeom prst="rect">
            <a:avLst/>
          </a:prstGeom>
        </p:spPr>
        <p:txBody>
          <a:bodyPr wrap="square">
            <a:spAutoFit/>
          </a:bodyPr>
          <a:lstStyle/>
          <a:p>
            <a:pPr algn="ctr"/>
            <a:r>
              <a:rPr lang="ru-RU" b="1" dirty="0" smtClean="0"/>
              <a:t>Налоговая система </a:t>
            </a:r>
            <a:r>
              <a:rPr lang="ru-RU" dirty="0" smtClean="0"/>
              <a:t>- совокупность налогов и сборов, взимаемых в установленном порядке, а также принципов и условий налогообложения</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576064"/>
          </a:xfrm>
        </p:spPr>
        <p:txBody>
          <a:bodyPr>
            <a:normAutofit/>
          </a:bodyPr>
          <a:lstStyle/>
          <a:p>
            <a:pPr algn="ctr"/>
            <a:r>
              <a:rPr lang="ru-RU" sz="3200" b="1" dirty="0" smtClean="0"/>
              <a:t>Функции налогов:</a:t>
            </a:r>
            <a:endParaRPr lang="ru-RU" sz="3200" dirty="0"/>
          </a:p>
        </p:txBody>
      </p:sp>
      <p:sp>
        <p:nvSpPr>
          <p:cNvPr id="3" name="Содержимое 2"/>
          <p:cNvSpPr>
            <a:spLocks noGrp="1"/>
          </p:cNvSpPr>
          <p:nvPr>
            <p:ph idx="1"/>
          </p:nvPr>
        </p:nvSpPr>
        <p:spPr>
          <a:xfrm>
            <a:off x="457200" y="836712"/>
            <a:ext cx="8229600" cy="5832648"/>
          </a:xfrm>
        </p:spPr>
        <p:txBody>
          <a:bodyPr>
            <a:normAutofit/>
          </a:bodyPr>
          <a:lstStyle/>
          <a:p>
            <a:pPr marL="457200" indent="-457200" algn="just">
              <a:buAutoNum type="arabicPeriod"/>
            </a:pPr>
            <a:r>
              <a:rPr lang="ru-RU" sz="2800" b="1" dirty="0" smtClean="0"/>
              <a:t>фискальная (бюджетная) </a:t>
            </a:r>
            <a:r>
              <a:rPr lang="ru-RU" sz="2800" dirty="0" smtClean="0"/>
              <a:t>(лат. </a:t>
            </a:r>
            <a:r>
              <a:rPr lang="en-US" sz="2800" dirty="0" err="1" smtClean="0"/>
              <a:t>Fiscus</a:t>
            </a:r>
            <a:r>
              <a:rPr lang="ru-RU" sz="2800" dirty="0" smtClean="0"/>
              <a:t> - государственная казна)</a:t>
            </a:r>
          </a:p>
          <a:p>
            <a:pPr marL="457200" indent="-457200" algn="just">
              <a:buAutoNum type="arabicPeriod"/>
            </a:pPr>
            <a:endParaRPr lang="ru-RU" sz="2800" b="1" dirty="0" smtClean="0"/>
          </a:p>
          <a:p>
            <a:pPr marL="457200" indent="-457200" algn="just">
              <a:buAutoNum type="arabicPeriod"/>
            </a:pPr>
            <a:r>
              <a:rPr lang="ru-RU" sz="2800" b="1" dirty="0" smtClean="0"/>
              <a:t>социальная  </a:t>
            </a:r>
            <a:r>
              <a:rPr lang="ru-RU" sz="2800" dirty="0" smtClean="0"/>
              <a:t>помогает регулировать доходы населения</a:t>
            </a:r>
            <a:r>
              <a:rPr lang="ru-RU" sz="2800" b="1" dirty="0" smtClean="0"/>
              <a:t>  </a:t>
            </a:r>
            <a:r>
              <a:rPr lang="ru-RU" sz="2800" dirty="0" smtClean="0"/>
              <a:t>предоставлением налоговых льгот </a:t>
            </a:r>
          </a:p>
          <a:p>
            <a:pPr marL="457200" indent="-457200" algn="just">
              <a:buAutoNum type="arabicPeriod"/>
            </a:pPr>
            <a:endParaRPr lang="ru-RU" sz="2800" b="1" dirty="0" smtClean="0"/>
          </a:p>
          <a:p>
            <a:pPr marL="457200" indent="-457200" algn="just">
              <a:buAutoNum type="arabicPeriod"/>
            </a:pPr>
            <a:r>
              <a:rPr lang="ru-RU" sz="2800" b="1" dirty="0" smtClean="0"/>
              <a:t>регулирующая, </a:t>
            </a:r>
            <a:r>
              <a:rPr lang="ru-RU" sz="2800" dirty="0" smtClean="0"/>
              <a:t>с ее помощью государство влияет на инвестиционные процессы в экономике страны, регулирование прожиточного минимума  населения </a:t>
            </a:r>
          </a:p>
          <a:p>
            <a:pPr marL="457200" indent="-457200" algn="just">
              <a:buAutoNum type="arabicPeriod"/>
            </a:pPr>
            <a:endParaRPr lang="ru-RU" sz="2800" b="1" dirty="0" smtClean="0"/>
          </a:p>
          <a:p>
            <a:pPr marL="457200" indent="-457200" algn="just">
              <a:buAutoNum type="arabicPeriod"/>
            </a:pPr>
            <a:r>
              <a:rPr lang="ru-RU" sz="2800" b="1" dirty="0" smtClean="0"/>
              <a:t>контролирующая</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792088"/>
          </a:xfrm>
        </p:spPr>
        <p:txBody>
          <a:bodyPr>
            <a:normAutofit fontScale="90000"/>
          </a:bodyPr>
          <a:lstStyle/>
          <a:p>
            <a:pPr algn="ctr"/>
            <a:r>
              <a:rPr lang="ru-RU" sz="2800" b="1" dirty="0" smtClean="0"/>
              <a:t>Классификация налогов и сборов </a:t>
            </a:r>
            <a:r>
              <a:rPr lang="ru-RU" sz="2800" b="1" i="1" u="sng" dirty="0" smtClean="0"/>
              <a:t>в зависимости от территориального уровня (</a:t>
            </a:r>
            <a:r>
              <a:rPr lang="ru-RU" sz="2800" dirty="0" smtClean="0"/>
              <a:t>Статья 12)</a:t>
            </a:r>
            <a:endParaRPr lang="ru-RU" sz="2800" dirty="0"/>
          </a:p>
        </p:txBody>
      </p:sp>
      <p:sp>
        <p:nvSpPr>
          <p:cNvPr id="3" name="Содержимое 2"/>
          <p:cNvSpPr>
            <a:spLocks noGrp="1"/>
          </p:cNvSpPr>
          <p:nvPr>
            <p:ph idx="1"/>
          </p:nvPr>
        </p:nvSpPr>
        <p:spPr>
          <a:xfrm>
            <a:off x="431032" y="1052736"/>
            <a:ext cx="8533456" cy="5688632"/>
          </a:xfrm>
        </p:spPr>
        <p:txBody>
          <a:bodyPr>
            <a:normAutofit fontScale="70000" lnSpcReduction="20000"/>
          </a:bodyPr>
          <a:lstStyle/>
          <a:p>
            <a:pPr>
              <a:buNone/>
            </a:pPr>
            <a:r>
              <a:rPr lang="ru-RU" b="1" dirty="0" smtClean="0"/>
              <a:t>К федеральным налогам и сборам относятся</a:t>
            </a:r>
            <a:r>
              <a:rPr lang="ru-RU" dirty="0" smtClean="0"/>
              <a:t>:</a:t>
            </a:r>
          </a:p>
          <a:p>
            <a:pPr>
              <a:buNone/>
            </a:pPr>
            <a:r>
              <a:rPr lang="ru-RU" dirty="0" smtClean="0"/>
              <a:t>1) </a:t>
            </a:r>
            <a:r>
              <a:rPr lang="ru-RU" dirty="0" smtClean="0">
                <a:hlinkClick r:id="rId2"/>
              </a:rPr>
              <a:t>налог на добавленную стоимость</a:t>
            </a:r>
            <a:r>
              <a:rPr lang="ru-RU" dirty="0" smtClean="0"/>
              <a:t>;</a:t>
            </a:r>
          </a:p>
          <a:p>
            <a:pPr>
              <a:buNone/>
            </a:pPr>
            <a:r>
              <a:rPr lang="ru-RU" dirty="0" smtClean="0"/>
              <a:t>2) </a:t>
            </a:r>
            <a:r>
              <a:rPr lang="ru-RU" dirty="0" smtClean="0">
                <a:hlinkClick r:id="rId3"/>
              </a:rPr>
              <a:t>акцизы</a:t>
            </a:r>
            <a:r>
              <a:rPr lang="ru-RU" dirty="0" smtClean="0"/>
              <a:t>;</a:t>
            </a:r>
          </a:p>
          <a:p>
            <a:pPr>
              <a:buNone/>
            </a:pPr>
            <a:r>
              <a:rPr lang="ru-RU" dirty="0" smtClean="0"/>
              <a:t>3) </a:t>
            </a:r>
            <a:r>
              <a:rPr lang="ru-RU" dirty="0" smtClean="0">
                <a:hlinkClick r:id="rId4"/>
              </a:rPr>
              <a:t>налог на доходы физических лиц</a:t>
            </a:r>
            <a:r>
              <a:rPr lang="ru-RU" dirty="0" smtClean="0"/>
              <a:t>;</a:t>
            </a:r>
          </a:p>
          <a:p>
            <a:pPr>
              <a:buNone/>
            </a:pPr>
            <a:r>
              <a:rPr lang="ru-RU" dirty="0" smtClean="0"/>
              <a:t>4) </a:t>
            </a:r>
            <a:r>
              <a:rPr lang="ru-RU" dirty="0" smtClean="0">
                <a:hlinkClick r:id="rId5"/>
              </a:rPr>
              <a:t>налог на прибыль организаций</a:t>
            </a:r>
            <a:r>
              <a:rPr lang="ru-RU" dirty="0" smtClean="0"/>
              <a:t>;</a:t>
            </a:r>
          </a:p>
          <a:p>
            <a:pPr>
              <a:buNone/>
            </a:pPr>
            <a:r>
              <a:rPr lang="ru-RU" dirty="0" smtClean="0"/>
              <a:t>5) </a:t>
            </a:r>
            <a:r>
              <a:rPr lang="ru-RU" dirty="0" smtClean="0">
                <a:hlinkClick r:id="rId6"/>
              </a:rPr>
              <a:t>налог на добычу полезных ископаемых</a:t>
            </a:r>
            <a:r>
              <a:rPr lang="ru-RU" dirty="0" smtClean="0"/>
              <a:t>;</a:t>
            </a:r>
          </a:p>
          <a:p>
            <a:pPr>
              <a:buNone/>
            </a:pPr>
            <a:r>
              <a:rPr lang="ru-RU" dirty="0" smtClean="0"/>
              <a:t>6) </a:t>
            </a:r>
            <a:r>
              <a:rPr lang="ru-RU" dirty="0" smtClean="0">
                <a:hlinkClick r:id="rId7"/>
              </a:rPr>
              <a:t>водный налог</a:t>
            </a:r>
            <a:r>
              <a:rPr lang="ru-RU" dirty="0" smtClean="0"/>
              <a:t>;</a:t>
            </a:r>
          </a:p>
          <a:p>
            <a:pPr>
              <a:buNone/>
            </a:pPr>
            <a:r>
              <a:rPr lang="ru-RU" dirty="0" smtClean="0"/>
              <a:t>7) </a:t>
            </a:r>
            <a:r>
              <a:rPr lang="ru-RU" dirty="0" smtClean="0">
                <a:hlinkClick r:id="rId8"/>
              </a:rPr>
              <a:t>сборы</a:t>
            </a:r>
            <a:r>
              <a:rPr lang="ru-RU" dirty="0" smtClean="0"/>
              <a:t> за пользование объектами животного мира и за пользование объектами водных биологических ресурсов;</a:t>
            </a:r>
          </a:p>
          <a:p>
            <a:pPr>
              <a:buNone/>
            </a:pPr>
            <a:r>
              <a:rPr lang="ru-RU" dirty="0" smtClean="0"/>
              <a:t>8) </a:t>
            </a:r>
            <a:r>
              <a:rPr lang="ru-RU" dirty="0" smtClean="0">
                <a:hlinkClick r:id="rId9"/>
              </a:rPr>
              <a:t>государственная пошлина</a:t>
            </a:r>
            <a:r>
              <a:rPr lang="ru-RU" dirty="0" smtClean="0"/>
              <a:t>;</a:t>
            </a:r>
          </a:p>
          <a:p>
            <a:pPr>
              <a:buNone/>
            </a:pPr>
            <a:r>
              <a:rPr lang="ru-RU" dirty="0" smtClean="0"/>
              <a:t>9) </a:t>
            </a:r>
            <a:r>
              <a:rPr lang="ru-RU" dirty="0" smtClean="0">
                <a:hlinkClick r:id="rId10"/>
              </a:rPr>
              <a:t>налог на дополнительный доход от добычи углеводородного сырья</a:t>
            </a:r>
            <a:endParaRPr lang="ru-RU" dirty="0" smtClean="0"/>
          </a:p>
          <a:p>
            <a:pPr>
              <a:buNone/>
            </a:pPr>
            <a:endParaRPr lang="ru-RU" b="1" dirty="0" smtClean="0"/>
          </a:p>
          <a:p>
            <a:pPr>
              <a:buNone/>
            </a:pPr>
            <a:r>
              <a:rPr lang="ru-RU" b="1" dirty="0" smtClean="0"/>
              <a:t>К региональным налогам относятся:</a:t>
            </a:r>
          </a:p>
          <a:p>
            <a:pPr>
              <a:buNone/>
            </a:pPr>
            <a:r>
              <a:rPr lang="ru-RU" dirty="0" smtClean="0"/>
              <a:t>1) налог на имущество организаций;</a:t>
            </a:r>
          </a:p>
          <a:p>
            <a:pPr>
              <a:buNone/>
            </a:pPr>
            <a:r>
              <a:rPr lang="ru-RU" dirty="0" smtClean="0"/>
              <a:t>2) налог на игорный бизнес;</a:t>
            </a:r>
          </a:p>
          <a:p>
            <a:pPr>
              <a:buNone/>
            </a:pPr>
            <a:r>
              <a:rPr lang="ru-RU" dirty="0" smtClean="0"/>
              <a:t>3) транспортный налог.</a:t>
            </a:r>
          </a:p>
          <a:p>
            <a:pPr>
              <a:buNone/>
            </a:pPr>
            <a:r>
              <a:rPr lang="ru-RU" b="1" dirty="0" smtClean="0"/>
              <a:t>К местным налогам и сборам относятся:</a:t>
            </a:r>
          </a:p>
          <a:p>
            <a:pPr>
              <a:buNone/>
            </a:pPr>
            <a:r>
              <a:rPr lang="ru-RU" dirty="0" smtClean="0"/>
              <a:t>1) земельный налог;</a:t>
            </a:r>
          </a:p>
          <a:p>
            <a:pPr>
              <a:buNone/>
            </a:pPr>
            <a:r>
              <a:rPr lang="ru-RU" dirty="0" smtClean="0"/>
              <a:t>2) налог на имущество физических лиц;</a:t>
            </a:r>
          </a:p>
          <a:p>
            <a:pPr>
              <a:buNone/>
            </a:pPr>
            <a:r>
              <a:rPr lang="ru-RU" dirty="0" smtClean="0"/>
              <a:t>3) торговый сбор.</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500066"/>
          </a:xfrm>
        </p:spPr>
        <p:txBody>
          <a:bodyPr>
            <a:normAutofit/>
          </a:bodyPr>
          <a:lstStyle/>
          <a:p>
            <a:pPr algn="ctr"/>
            <a:r>
              <a:rPr lang="ru-RU" sz="2800" b="1" i="1" dirty="0" smtClean="0"/>
              <a:t>В зависимости от способа взимания </a:t>
            </a:r>
            <a:r>
              <a:rPr lang="ru-RU" sz="2800" b="1" dirty="0" smtClean="0"/>
              <a:t>различают</a:t>
            </a:r>
            <a:endParaRPr lang="ru-RU" sz="2800" b="1" dirty="0"/>
          </a:p>
        </p:txBody>
      </p:sp>
      <p:sp>
        <p:nvSpPr>
          <p:cNvPr id="3" name="Содержимое 2"/>
          <p:cNvSpPr>
            <a:spLocks noGrp="1"/>
          </p:cNvSpPr>
          <p:nvPr>
            <p:ph idx="1"/>
          </p:nvPr>
        </p:nvSpPr>
        <p:spPr>
          <a:xfrm>
            <a:off x="457200" y="785794"/>
            <a:ext cx="8229600" cy="5538806"/>
          </a:xfrm>
        </p:spPr>
        <p:txBody>
          <a:bodyPr>
            <a:normAutofit fontScale="85000" lnSpcReduction="20000"/>
          </a:bodyPr>
          <a:lstStyle/>
          <a:p>
            <a:pPr algn="just">
              <a:buNone/>
            </a:pPr>
            <a:r>
              <a:rPr lang="ru-RU" b="1" dirty="0" smtClean="0"/>
              <a:t>1</a:t>
            </a:r>
            <a:r>
              <a:rPr lang="ru-RU" b="1" dirty="0" smtClean="0"/>
              <a:t>. Налоги прямые </a:t>
            </a:r>
            <a:r>
              <a:rPr lang="ru-RU" dirty="0" smtClean="0"/>
              <a:t>- непосредственно обращены к налогоплательщику (его доходам, имуществу, др. объектам налогообложения). При этом юридический и фактический плательщик совпадает. Например:</a:t>
            </a:r>
          </a:p>
          <a:p>
            <a:pPr lvl="0"/>
            <a:r>
              <a:rPr lang="ru-RU" dirty="0" smtClean="0"/>
              <a:t>налог на прибыль организаций;</a:t>
            </a:r>
          </a:p>
          <a:p>
            <a:pPr lvl="0"/>
            <a:r>
              <a:rPr lang="ru-RU" dirty="0" smtClean="0"/>
              <a:t>налог на доходы физических лиц;</a:t>
            </a:r>
          </a:p>
          <a:p>
            <a:pPr lvl="0"/>
            <a:r>
              <a:rPr lang="ru-RU" dirty="0" smtClean="0"/>
              <a:t>транспортный налог;</a:t>
            </a:r>
          </a:p>
          <a:p>
            <a:pPr lvl="0"/>
            <a:r>
              <a:rPr lang="ru-RU" dirty="0" smtClean="0"/>
              <a:t>налог на имущество и др.</a:t>
            </a:r>
          </a:p>
          <a:p>
            <a:pPr algn="just">
              <a:buNone/>
            </a:pPr>
            <a:r>
              <a:rPr lang="ru-RU" b="1" dirty="0" smtClean="0"/>
              <a:t>2</a:t>
            </a:r>
            <a:r>
              <a:rPr lang="ru-RU" b="1" dirty="0" smtClean="0"/>
              <a:t>. Налоги косвенные </a:t>
            </a:r>
            <a:r>
              <a:rPr lang="ru-RU" dirty="0" smtClean="0"/>
              <a:t>- устанавливаются в виде надбавки к цене (тарифу) реализуемых товаров (работ, услуг) и </a:t>
            </a:r>
            <a:r>
              <a:rPr lang="ru-RU" b="1" dirty="0" smtClean="0"/>
              <a:t>фактически оплачиваются покупателями, </a:t>
            </a:r>
            <a:r>
              <a:rPr lang="ru-RU" dirty="0" smtClean="0"/>
              <a:t>приобретающими товары (услуги). </a:t>
            </a:r>
            <a:r>
              <a:rPr lang="ru-RU" b="1" dirty="0" smtClean="0"/>
              <a:t>Юридическими же плательщиками </a:t>
            </a:r>
            <a:r>
              <a:rPr lang="ru-RU" dirty="0" smtClean="0"/>
              <a:t>таких налогов в бюджет являются организации и ИП, производящие или реализующие товары (услуги), которые уплачивают налог за </a:t>
            </a:r>
            <a:r>
              <a:rPr lang="ru-RU" b="1" dirty="0" smtClean="0"/>
              <a:t>счет полученной выручки. </a:t>
            </a:r>
            <a:r>
              <a:rPr lang="ru-RU" dirty="0" smtClean="0"/>
              <a:t>К косвенным налогам относятся:</a:t>
            </a:r>
          </a:p>
          <a:p>
            <a:pPr lvl="0"/>
            <a:r>
              <a:rPr lang="ru-RU" dirty="0" smtClean="0"/>
              <a:t>налог на добавленную стоимость;</a:t>
            </a:r>
          </a:p>
          <a:p>
            <a:pPr lvl="0"/>
            <a:r>
              <a:rPr lang="ru-RU" dirty="0" smtClean="0"/>
              <a:t>акцизы.</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640960" cy="792088"/>
          </a:xfrm>
        </p:spPr>
        <p:txBody>
          <a:bodyPr>
            <a:noAutofit/>
          </a:bodyPr>
          <a:lstStyle/>
          <a:p>
            <a:pPr algn="ctr"/>
            <a:r>
              <a:rPr lang="ru-RU" sz="2800" b="1" dirty="0" smtClean="0"/>
              <a:t>Статья 17. Общие условия установления налогов и сборов</a:t>
            </a:r>
            <a:endParaRPr lang="ru-RU" sz="2800" dirty="0"/>
          </a:p>
        </p:txBody>
      </p:sp>
      <p:sp>
        <p:nvSpPr>
          <p:cNvPr id="3" name="Содержимое 2"/>
          <p:cNvSpPr>
            <a:spLocks noGrp="1"/>
          </p:cNvSpPr>
          <p:nvPr>
            <p:ph idx="1"/>
          </p:nvPr>
        </p:nvSpPr>
        <p:spPr>
          <a:xfrm>
            <a:off x="457200" y="980728"/>
            <a:ext cx="8229600" cy="5616624"/>
          </a:xfrm>
        </p:spPr>
        <p:txBody>
          <a:bodyPr>
            <a:normAutofit/>
          </a:bodyPr>
          <a:lstStyle/>
          <a:p>
            <a:pPr algn="ctr">
              <a:buNone/>
            </a:pPr>
            <a:r>
              <a:rPr lang="ru-RU" dirty="0" smtClean="0"/>
              <a:t> Налог считается установленным лишь в том случае, когда определены налогоплательщики и элементы налогообложения, а именно:</a:t>
            </a:r>
          </a:p>
          <a:p>
            <a:pPr algn="ctr">
              <a:buNone/>
            </a:pPr>
            <a:endParaRPr lang="ru-RU" dirty="0" smtClean="0"/>
          </a:p>
          <a:p>
            <a:pPr algn="ctr">
              <a:buNone/>
            </a:pPr>
            <a:endParaRPr lang="ru-RU" dirty="0" smtClean="0"/>
          </a:p>
          <a:p>
            <a:r>
              <a:rPr lang="ru-RU" dirty="0" smtClean="0"/>
              <a:t>объект налогообложения;</a:t>
            </a:r>
          </a:p>
          <a:p>
            <a:r>
              <a:rPr lang="ru-RU" dirty="0" smtClean="0"/>
              <a:t>налоговая база;</a:t>
            </a:r>
          </a:p>
          <a:p>
            <a:r>
              <a:rPr lang="ru-RU" dirty="0" smtClean="0"/>
              <a:t>налоговый период;</a:t>
            </a:r>
          </a:p>
          <a:p>
            <a:r>
              <a:rPr lang="ru-RU" dirty="0" smtClean="0"/>
              <a:t>налоговая ставка;</a:t>
            </a:r>
          </a:p>
          <a:p>
            <a:r>
              <a:rPr lang="ru-RU" dirty="0" smtClean="0"/>
              <a:t>порядок исчисления налога;</a:t>
            </a:r>
          </a:p>
          <a:p>
            <a:r>
              <a:rPr lang="ru-RU" dirty="0" smtClean="0"/>
              <a:t>порядок и сроки уплаты налога.</a:t>
            </a: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360040"/>
          </a:xfrm>
        </p:spPr>
        <p:txBody>
          <a:bodyPr>
            <a:normAutofit fontScale="90000"/>
          </a:bodyPr>
          <a:lstStyle/>
          <a:p>
            <a:pPr algn="ctr"/>
            <a:r>
              <a:rPr lang="ru-RU" sz="2800" b="1" dirty="0" smtClean="0"/>
              <a:t>Элементы налогообложения:</a:t>
            </a:r>
            <a:endParaRPr lang="ru-RU" sz="2800" b="1" dirty="0"/>
          </a:p>
        </p:txBody>
      </p:sp>
      <p:sp>
        <p:nvSpPr>
          <p:cNvPr id="3" name="Содержимое 2"/>
          <p:cNvSpPr>
            <a:spLocks noGrp="1"/>
          </p:cNvSpPr>
          <p:nvPr>
            <p:ph idx="1"/>
          </p:nvPr>
        </p:nvSpPr>
        <p:spPr>
          <a:xfrm>
            <a:off x="179512" y="476672"/>
            <a:ext cx="8784976" cy="6264696"/>
          </a:xfrm>
        </p:spPr>
        <p:txBody>
          <a:bodyPr>
            <a:normAutofit fontScale="55000" lnSpcReduction="20000"/>
          </a:bodyPr>
          <a:lstStyle/>
          <a:p>
            <a:pPr algn="just">
              <a:buNone/>
            </a:pPr>
            <a:r>
              <a:rPr lang="ru-RU" b="1" dirty="0" smtClean="0"/>
              <a:t>Объект налогообложения </a:t>
            </a:r>
            <a:r>
              <a:rPr lang="ru-RU" dirty="0" smtClean="0"/>
              <a:t>- реализация товаров (работ, услуг), имущество, прибыль, доход, расход или иное обстоятельство, имеющее стоимостную, количественную или физическую характеристику, с наличием которого законодательство о налогах и сборах связывает возникновение у налогоплательщика обязанности по уплате налога  (Статья 38).</a:t>
            </a:r>
          </a:p>
          <a:p>
            <a:r>
              <a:rPr lang="ru-RU" dirty="0" smtClean="0"/>
              <a:t>Товаром признается любое имущество, реализуемое либо предназначенное для реализации.</a:t>
            </a:r>
          </a:p>
          <a:p>
            <a:r>
              <a:rPr lang="ru-RU" dirty="0" smtClean="0"/>
              <a:t>Работой для целей налогообложения признается деятельность, результаты которой имеют материальное выражение и могут быть реализованы для удовлетворения потребностей организации и (или) физических лиц.  </a:t>
            </a:r>
          </a:p>
          <a:p>
            <a:r>
              <a:rPr lang="ru-RU" dirty="0" smtClean="0"/>
              <a:t>Услугой для целей налогообложения признается деятельность, результаты которой не имеют материального выражения, реализуются и потребляются в процессе осуществления этой деятельности.</a:t>
            </a:r>
          </a:p>
          <a:p>
            <a:r>
              <a:rPr lang="ru-RU" dirty="0" smtClean="0"/>
              <a:t>Реализацией товаров, работ или услуг признается соответственно передача на </a:t>
            </a:r>
            <a:r>
              <a:rPr lang="ru-RU" dirty="0" smtClean="0">
                <a:hlinkClick r:id="rId2"/>
              </a:rPr>
              <a:t>возмездной основе</a:t>
            </a:r>
            <a:r>
              <a:rPr lang="ru-RU" dirty="0" smtClean="0"/>
              <a:t> права собственности на товары, результатов выполненных работ одним лицом для другого лица, возмездное оказание услуг одним лицом другому лицу.</a:t>
            </a:r>
          </a:p>
          <a:p>
            <a:pPr algn="just">
              <a:buNone/>
            </a:pPr>
            <a:r>
              <a:rPr lang="ru-RU" dirty="0" smtClean="0"/>
              <a:t>  </a:t>
            </a:r>
          </a:p>
          <a:p>
            <a:pPr algn="just">
              <a:buNone/>
            </a:pPr>
            <a:r>
              <a:rPr lang="ru-RU" b="1" i="1" dirty="0" smtClean="0"/>
              <a:t>Налоговая база </a:t>
            </a:r>
            <a:r>
              <a:rPr lang="ru-RU" dirty="0" smtClean="0"/>
              <a:t>представляет собой стоимостную, физическую или иную характеристики объекта налогообложения. (Статья 53)</a:t>
            </a:r>
            <a:endParaRPr lang="ru-RU" b="1" i="1" dirty="0" smtClean="0"/>
          </a:p>
          <a:p>
            <a:pPr algn="just">
              <a:buNone/>
            </a:pPr>
            <a:r>
              <a:rPr lang="ru-RU" b="1" i="1" dirty="0" smtClean="0"/>
              <a:t> </a:t>
            </a:r>
            <a:endParaRPr lang="ru-RU" dirty="0" smtClean="0"/>
          </a:p>
          <a:p>
            <a:pPr algn="just">
              <a:buNone/>
            </a:pPr>
            <a:r>
              <a:rPr lang="ru-RU" dirty="0" smtClean="0"/>
              <a:t> Под </a:t>
            </a:r>
            <a:r>
              <a:rPr lang="ru-RU" b="1" i="1" dirty="0" smtClean="0"/>
              <a:t>налоговым периодом</a:t>
            </a:r>
            <a:r>
              <a:rPr lang="ru-RU" dirty="0" smtClean="0"/>
              <a:t> понимается календарный год или иной период времени применительно к отдельным налогам, по окончании которого определяется налоговая база и исчисляется сумма налога, подлежащая уплате. (Статья 55)</a:t>
            </a:r>
          </a:p>
          <a:p>
            <a:pPr algn="just">
              <a:buNone/>
            </a:pPr>
            <a:r>
              <a:rPr lang="ru-RU" dirty="0" smtClean="0"/>
              <a:t>      </a:t>
            </a:r>
          </a:p>
          <a:p>
            <a:pPr algn="just">
              <a:buNone/>
            </a:pPr>
            <a:r>
              <a:rPr lang="ru-RU" dirty="0" smtClean="0"/>
              <a:t>Налоговый период может состоять из одного или нескольких  о т ч е т </a:t>
            </a:r>
            <a:r>
              <a:rPr lang="ru-RU" dirty="0" err="1" smtClean="0"/>
              <a:t>н</a:t>
            </a:r>
            <a:r>
              <a:rPr lang="ru-RU" dirty="0" smtClean="0"/>
              <a:t> </a:t>
            </a:r>
            <a:r>
              <a:rPr lang="ru-RU" dirty="0" err="1" smtClean="0"/>
              <a:t>ы</a:t>
            </a:r>
            <a:r>
              <a:rPr lang="ru-RU" dirty="0" smtClean="0"/>
              <a:t> </a:t>
            </a:r>
            <a:r>
              <a:rPr lang="ru-RU" dirty="0" err="1" smtClean="0"/>
              <a:t>х</a:t>
            </a:r>
            <a:r>
              <a:rPr lang="ru-RU" dirty="0" smtClean="0"/>
              <a:t>   периодов.</a:t>
            </a:r>
          </a:p>
          <a:p>
            <a:pPr algn="just">
              <a:buNone/>
            </a:pPr>
            <a:r>
              <a:rPr lang="ru-RU" dirty="0" smtClean="0"/>
              <a:t>  </a:t>
            </a:r>
          </a:p>
          <a:p>
            <a:pPr algn="just">
              <a:buNone/>
            </a:pPr>
            <a:r>
              <a:rPr lang="ru-RU" b="1" i="1" dirty="0" smtClean="0"/>
              <a:t>Налоговая ставка</a:t>
            </a:r>
            <a:r>
              <a:rPr lang="ru-RU" dirty="0" smtClean="0"/>
              <a:t> представляет собой величину налоговых начислений на единицу измерения налоговой базы. (Статья 53)</a:t>
            </a:r>
          </a:p>
          <a:p>
            <a:pPr algn="just">
              <a:buNone/>
            </a:pPr>
            <a:endParaRPr lang="ru-RU" dirty="0" smtClean="0"/>
          </a:p>
          <a:p>
            <a:pPr algn="just">
              <a:buNone/>
            </a:pPr>
            <a:r>
              <a:rPr lang="ru-RU" dirty="0" smtClean="0"/>
              <a:t> </a:t>
            </a:r>
            <a:r>
              <a:rPr lang="ru-RU" b="1" dirty="0" smtClean="0"/>
              <a:t>Порядок исчисления налога</a:t>
            </a:r>
            <a:r>
              <a:rPr lang="ru-RU" dirty="0" smtClean="0"/>
              <a:t>: налогоплательщик самостоятельно исчисляет сумму налога, подлежащую уплате за налоговый период, исходя из  налоговой базы, налоговой ставки и налоговых льгот. (Статья 52)</a:t>
            </a:r>
          </a:p>
          <a:p>
            <a:pPr algn="just">
              <a:buNone/>
            </a:pPr>
            <a:r>
              <a:rPr lang="ru-RU" dirty="0" smtClean="0"/>
              <a:t>                                                                      </a:t>
            </a:r>
          </a:p>
          <a:p>
            <a:pPr algn="just">
              <a:buNone/>
            </a:pPr>
            <a:r>
              <a:rPr lang="ru-RU" b="1" i="1" dirty="0" smtClean="0"/>
              <a:t>Сроки уплаты</a:t>
            </a:r>
            <a:r>
              <a:rPr lang="ru-RU" dirty="0" smtClean="0"/>
              <a:t> налогов и сборов устанавливаются применительно к каждому налогу и сбору. (Статья 57)</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356</TotalTime>
  <Words>7969</Words>
  <Application>Microsoft Office PowerPoint</Application>
  <PresentationFormat>Экран (4:3)</PresentationFormat>
  <Paragraphs>331</Paragraphs>
  <Slides>39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39</vt:i4>
      </vt:variant>
    </vt:vector>
  </HeadingPairs>
  <TitlesOfParts>
    <vt:vector size="40" baseType="lpstr">
      <vt:lpstr>Поток</vt:lpstr>
      <vt:lpstr>Налоговая система в РФ</vt:lpstr>
      <vt:lpstr>Законодательство РФ о налогах и сборах: 1. Конституция РФ 2. НК РФ</vt:lpstr>
      <vt:lpstr>Статья 3. Основные начала законодательства о налогах и сборах</vt:lpstr>
      <vt:lpstr>Основные термины (Статья 8)</vt:lpstr>
      <vt:lpstr>Функции налогов:</vt:lpstr>
      <vt:lpstr>Классификация налогов и сборов в зависимости от территориального уровня (Статья 12)</vt:lpstr>
      <vt:lpstr>В зависимости от способа взимания различают</vt:lpstr>
      <vt:lpstr>Статья 17. Общие условия установления налогов и сборов</vt:lpstr>
      <vt:lpstr>Элементы налогообложения:</vt:lpstr>
      <vt:lpstr>Статья 19. Налогоплательщики, плательщики сборов, плательщики страховых взносов</vt:lpstr>
      <vt:lpstr>Статья 21. Права налогоплательщиков (плательщиков сборов, плательщиков страховых взносов)</vt:lpstr>
      <vt:lpstr>Статья 21. Права налогоплательщиков (плательщиков сборов, плательщиков страховых взносов)</vt:lpstr>
      <vt:lpstr>Статья 23. Обязанности налогоплательщиков (плательщиков сборов, плательщиков страховых взносов)</vt:lpstr>
      <vt:lpstr>Статья 23. Обязанности налогоплательщиков (плательщиков сборов, плательщиков страховых взносов)</vt:lpstr>
      <vt:lpstr>Статья 30. Налоговые органы в Российской Федерации</vt:lpstr>
      <vt:lpstr>Статья 31. Права налоговых органов</vt:lpstr>
      <vt:lpstr>Статья 31. Права налоговых органов</vt:lpstr>
      <vt:lpstr>Статья 32. Обязанности налоговых органов</vt:lpstr>
      <vt:lpstr>Статья 32. Обязанности налоговых органов</vt:lpstr>
      <vt:lpstr>Таможенные органы и органы внутренних дел</vt:lpstr>
      <vt:lpstr>Глава 13. НАЛОГОВАЯ ДЕКЛАРАЦИЯ</vt:lpstr>
      <vt:lpstr>Глава 13. НАЛОГОВАЯ ДЕКЛАРАЦИЯ</vt:lpstr>
      <vt:lpstr>Глава 14. НАЛОГОВЫЙ КОНТРОЛЬ</vt:lpstr>
      <vt:lpstr>Глава 14. НАЛОГОВЫЙ КОНТРОЛЬ</vt:lpstr>
      <vt:lpstr>Статья 87. Налоговые проверки</vt:lpstr>
      <vt:lpstr>Статья 88. Камеральная налоговая проверка</vt:lpstr>
      <vt:lpstr>Статья 88. Камеральная налоговая проверка</vt:lpstr>
      <vt:lpstr>Статья 89. Выездная налоговая проверка</vt:lpstr>
      <vt:lpstr>Статья 89. Выездная налоговая проверка</vt:lpstr>
      <vt:lpstr>Статья 89. Выездная налоговая проверка</vt:lpstr>
      <vt:lpstr>Статья 89. Выездная налоговая проверка</vt:lpstr>
      <vt:lpstr>Налоговые правонарушения</vt:lpstr>
      <vt:lpstr>Налоговые правонарушения</vt:lpstr>
      <vt:lpstr>Налоговые правонарушения</vt:lpstr>
      <vt:lpstr>Налоговые правонарушения</vt:lpstr>
      <vt:lpstr>Статья 114. Налоговые санкции</vt:lpstr>
      <vt:lpstr>Глава 16. ВИДЫ НАЛОГОВЫХ ПРАВОНАРУШЕНИЙ И ОТВЕТСТВЕННОСТЬ ЗА ИХ СОВЕРШЕНИЕ</vt:lpstr>
      <vt:lpstr>Глава 16. ВИДЫ НАЛОГОВЫХ ПРАВОНАРУШЕНИЙ И ОТВЕТСТВЕННОСТЬ ЗА ИХ СОВЕРШЕНИЕ</vt:lpstr>
      <vt:lpstr>Глава 16. ВИДЫ НАЛОГОВЫХ ПРАВОНАРУШЕНИЙ И ОТВЕТСТВЕННОСТЬ ЗА ИХ СОВЕРШЕНИЕ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Налоговая система в РФ</dc:title>
  <dc:creator>user</dc:creator>
  <cp:lastModifiedBy>Панда</cp:lastModifiedBy>
  <cp:revision>119</cp:revision>
  <dcterms:created xsi:type="dcterms:W3CDTF">2022-03-30T10:11:49Z</dcterms:created>
  <dcterms:modified xsi:type="dcterms:W3CDTF">2022-04-08T05:59:33Z</dcterms:modified>
</cp:coreProperties>
</file>