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5" r:id="rId10"/>
    <p:sldId id="266" r:id="rId11"/>
    <p:sldId id="270" r:id="rId12"/>
    <p:sldId id="273" r:id="rId13"/>
    <p:sldId id="271" r:id="rId14"/>
    <p:sldId id="272" r:id="rId15"/>
    <p:sldId id="274" r:id="rId16"/>
    <p:sldId id="276" r:id="rId17"/>
    <p:sldId id="277" r:id="rId18"/>
    <p:sldId id="275" r:id="rId19"/>
    <p:sldId id="268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1928826"/>
          </a:xfrm>
        </p:spPr>
        <p:txBody>
          <a:bodyPr>
            <a:normAutofit/>
          </a:bodyPr>
          <a:lstStyle/>
          <a:p>
            <a:r>
              <a:rPr lang="ru-RU" dirty="0" smtClean="0"/>
              <a:t>Лекция 3. Логистика снабжения.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286255"/>
            <a:ext cx="7772400" cy="1143009"/>
          </a:xfrm>
        </p:spPr>
        <p:txBody>
          <a:bodyPr/>
          <a:lstStyle/>
          <a:p>
            <a:r>
              <a:rPr lang="ru-RU" dirty="0" smtClean="0"/>
              <a:t> 5 курс 9 сем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Методы определения потребности в </a:t>
            </a:r>
            <a:r>
              <a:rPr lang="ru-RU" dirty="0" smtClean="0"/>
              <a:t>материалах:  </a:t>
            </a:r>
            <a:br>
              <a:rPr lang="ru-RU" dirty="0" smtClean="0"/>
            </a:br>
            <a:r>
              <a:rPr lang="ru-RU" dirty="0" smtClean="0"/>
              <a:t>Основные методы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185738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Детермини-рованные</a:t>
            </a:r>
            <a:r>
              <a:rPr lang="ru-RU" b="1" dirty="0" smtClean="0"/>
              <a:t> </a:t>
            </a:r>
            <a:r>
              <a:rPr lang="ru-RU" b="1" dirty="0" smtClean="0"/>
              <a:t>методы 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1857364"/>
            <a:ext cx="228601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Стохастические методы 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1857364"/>
            <a:ext cx="221457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Эвристический метод </a:t>
            </a:r>
            <a:endParaRPr lang="ru-RU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1214414" y="357187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071934" y="350043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215206" y="350043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928794" y="4857760"/>
            <a:ext cx="564360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</a:t>
            </a:r>
            <a:r>
              <a:rPr lang="ru-RU" b="1" dirty="0" smtClean="0"/>
              <a:t>омбинированные </a:t>
            </a:r>
            <a:r>
              <a:rPr lang="ru-RU" b="1" dirty="0" smtClean="0"/>
              <a:t>методики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b="1" u="sng" dirty="0" smtClean="0">
                <a:solidFill>
                  <a:srgbClr val="7030A0"/>
                </a:solidFill>
              </a:rPr>
              <a:t>Выбор </a:t>
            </a:r>
            <a:r>
              <a:rPr lang="ru-RU" b="1" u="sng" dirty="0" smtClean="0">
                <a:solidFill>
                  <a:srgbClr val="7030A0"/>
                </a:solidFill>
              </a:rPr>
              <a:t>поставщика </a:t>
            </a:r>
            <a:r>
              <a:rPr lang="ru-RU" dirty="0" smtClean="0"/>
              <a:t>– одна из наиболее важных </a:t>
            </a:r>
            <a:r>
              <a:rPr lang="ru-RU" dirty="0" smtClean="0"/>
              <a:t>задач </a:t>
            </a:r>
            <a:r>
              <a:rPr lang="ru-RU" dirty="0" smtClean="0"/>
              <a:t>обеспечения эффективности логистики снабжения.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ru-RU" b="1" u="sng" dirty="0" smtClean="0">
                <a:solidFill>
                  <a:srgbClr val="7030A0"/>
                </a:solidFill>
              </a:rPr>
              <a:t>Основные </a:t>
            </a:r>
            <a:r>
              <a:rPr lang="ru-RU" b="1" u="sng" dirty="0" smtClean="0">
                <a:solidFill>
                  <a:srgbClr val="7030A0"/>
                </a:solidFill>
              </a:rPr>
              <a:t>этапы</a:t>
            </a:r>
            <a:r>
              <a:rPr lang="ru-RU" dirty="0" smtClean="0"/>
              <a:t> ее решения: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сбор </a:t>
            </a:r>
            <a:r>
              <a:rPr lang="ru-RU" dirty="0" smtClean="0"/>
              <a:t>информации о </a:t>
            </a:r>
            <a:r>
              <a:rPr lang="ru-RU" dirty="0" smtClean="0"/>
              <a:t>поставщиках</a:t>
            </a:r>
            <a:r>
              <a:rPr lang="ru-RU" dirty="0" smtClean="0"/>
              <a:t>;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анализ </a:t>
            </a:r>
            <a:r>
              <a:rPr lang="ru-RU" dirty="0" smtClean="0"/>
              <a:t>полученной информации на основе критериев выбора поставщика;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принятие </a:t>
            </a:r>
            <a:r>
              <a:rPr lang="ru-RU" dirty="0" smtClean="0"/>
              <a:t>решения о выборе поставщика.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/>
            <a:r>
              <a:rPr lang="ru-RU" dirty="0" smtClean="0"/>
              <a:t>Задача выбора поставщика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выбора поставщика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Направление </a:t>
            </a:r>
            <a:r>
              <a:rPr lang="ru-RU" dirty="0" smtClean="0"/>
              <a:t>1 выбора </a:t>
            </a:r>
            <a:r>
              <a:rPr lang="ru-RU" dirty="0" smtClean="0"/>
              <a:t>поставщика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Направление </a:t>
            </a:r>
            <a:r>
              <a:rPr lang="ru-RU" dirty="0" smtClean="0"/>
              <a:t>2 выбора </a:t>
            </a:r>
            <a:r>
              <a:rPr lang="ru-RU" dirty="0" smtClean="0"/>
              <a:t>поставщика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142984"/>
            <a:ext cx="4040188" cy="424307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Выбор </a:t>
            </a:r>
            <a:r>
              <a:rPr lang="ru-RU" dirty="0" smtClean="0"/>
              <a:t>из числа компаний, которые уже работали с предприятием и с которыми уже </a:t>
            </a:r>
            <a:r>
              <a:rPr lang="ru-RU" dirty="0" smtClean="0"/>
              <a:t>установлены </a:t>
            </a:r>
            <a:r>
              <a:rPr lang="ru-RU" dirty="0" smtClean="0"/>
              <a:t>деловые отношения. Это облегчает выбор, так как отдел снабжения располагает необходимой </a:t>
            </a:r>
            <a:r>
              <a:rPr lang="ru-RU" dirty="0" smtClean="0"/>
              <a:t>информацией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071546"/>
            <a:ext cx="4213255" cy="431451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Выбор </a:t>
            </a:r>
            <a:r>
              <a:rPr lang="ru-RU" dirty="0" smtClean="0"/>
              <a:t>нового поставщика по </a:t>
            </a:r>
            <a:r>
              <a:rPr lang="ru-RU" dirty="0" smtClean="0"/>
              <a:t>результатам </a:t>
            </a:r>
            <a:r>
              <a:rPr lang="ru-RU" dirty="0" smtClean="0"/>
              <a:t>поиска и анализа соответствующего рынка. При выборе нового поставщика первоначально </a:t>
            </a:r>
            <a:r>
              <a:rPr lang="ru-RU" dirty="0" smtClean="0"/>
              <a:t>выполняется </a:t>
            </a:r>
            <a:r>
              <a:rPr lang="ru-RU" dirty="0" smtClean="0"/>
              <a:t>поиск потенциальных поставщиков, а затем их сравнение между собой. Выделяют основные и </a:t>
            </a:r>
            <a:r>
              <a:rPr lang="ru-RU" dirty="0" smtClean="0"/>
              <a:t>дополнительные </a:t>
            </a:r>
            <a:r>
              <a:rPr lang="ru-RU" dirty="0" smtClean="0"/>
              <a:t>признаки, по которым оценивают </a:t>
            </a:r>
            <a:r>
              <a:rPr lang="ru-RU" dirty="0" smtClean="0"/>
              <a:t>поставщиков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Основные </a:t>
            </a:r>
            <a:r>
              <a:rPr lang="ru-RU" b="1" u="sng" dirty="0" smtClean="0">
                <a:solidFill>
                  <a:srgbClr val="7030A0"/>
                </a:solidFill>
              </a:rPr>
              <a:t>признаки</a:t>
            </a:r>
            <a:r>
              <a:rPr lang="ru-RU" dirty="0" smtClean="0"/>
              <a:t>, </a:t>
            </a:r>
            <a:r>
              <a:rPr lang="ru-RU" dirty="0" smtClean="0"/>
              <a:t>по которым оценивают </a:t>
            </a:r>
            <a:r>
              <a:rPr lang="ru-RU" dirty="0" smtClean="0"/>
              <a:t>поставщиков: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цена </a:t>
            </a:r>
            <a:r>
              <a:rPr lang="ru-RU" dirty="0" smtClean="0"/>
              <a:t>поставляемой продукции;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качество </a:t>
            </a:r>
            <a:r>
              <a:rPr lang="ru-RU" dirty="0" smtClean="0"/>
              <a:t>поставляемой продукции;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сроки </a:t>
            </a:r>
            <a:r>
              <a:rPr lang="ru-RU" dirty="0" smtClean="0"/>
              <a:t>поставок или надежность.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выбора поставщика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35785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Дополнительные признаки </a:t>
            </a:r>
            <a:r>
              <a:rPr lang="ru-RU" dirty="0" smtClean="0"/>
              <a:t>выбора поставщиков </a:t>
            </a:r>
            <a:r>
              <a:rPr lang="ru-RU" dirty="0" smtClean="0"/>
              <a:t>следующие:</a:t>
            </a:r>
          </a:p>
          <a:p>
            <a:pPr algn="just">
              <a:buNone/>
            </a:pPr>
            <a:r>
              <a:rPr lang="ru-RU" b="1" dirty="0" smtClean="0"/>
              <a:t>Признак 1.</a:t>
            </a:r>
            <a:r>
              <a:rPr lang="ru-RU" dirty="0" smtClean="0"/>
              <a:t> Результаты работы по заключенным </a:t>
            </a:r>
            <a:r>
              <a:rPr lang="ru-RU" dirty="0" smtClean="0"/>
              <a:t>договорам</a:t>
            </a:r>
            <a:r>
              <a:rPr lang="ru-RU" dirty="0" smtClean="0"/>
              <a:t>, то есть соблюдение поставщиком </a:t>
            </a:r>
            <a:r>
              <a:rPr lang="ru-RU" dirty="0" smtClean="0"/>
              <a:t>обязательств </a:t>
            </a:r>
            <a:r>
              <a:rPr lang="ru-RU" dirty="0" smtClean="0"/>
              <a:t>по срокам поставки, ассортименту, </a:t>
            </a:r>
            <a:r>
              <a:rPr lang="ru-RU" dirty="0" smtClean="0"/>
              <a:t>комплектности</a:t>
            </a:r>
            <a:r>
              <a:rPr lang="ru-RU" dirty="0" smtClean="0"/>
              <a:t>, качеству и поставляемой </a:t>
            </a:r>
            <a:r>
              <a:rPr lang="ru-RU" dirty="0" smtClean="0"/>
              <a:t>продукции.</a:t>
            </a:r>
          </a:p>
          <a:p>
            <a:pPr algn="just">
              <a:buNone/>
            </a:pPr>
            <a:r>
              <a:rPr lang="ru-RU" b="1" dirty="0" smtClean="0"/>
              <a:t>Признак 2.</a:t>
            </a:r>
            <a:r>
              <a:rPr lang="ru-RU" dirty="0" smtClean="0"/>
              <a:t> Гибкость ценовой политики, то есть наличие системы накопительных скидок в зависимости от объема закупаемой партии, специальные прайс-листы для постоянных покупателей.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Задача выбора поставщика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35785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Дополнительные признаки </a:t>
            </a:r>
            <a:r>
              <a:rPr lang="ru-RU" dirty="0" smtClean="0"/>
              <a:t>выбора поставщиков </a:t>
            </a:r>
            <a:r>
              <a:rPr lang="ru-RU" dirty="0" smtClean="0"/>
              <a:t>следующие:</a:t>
            </a:r>
          </a:p>
          <a:p>
            <a:pPr algn="just">
              <a:buNone/>
            </a:pPr>
            <a:r>
              <a:rPr lang="ru-RU" b="1" dirty="0" smtClean="0"/>
              <a:t>Признак 3.</a:t>
            </a:r>
            <a:r>
              <a:rPr lang="ru-RU" dirty="0" smtClean="0"/>
              <a:t> Наличие у поставщика возможности обеспечить доставку продукции своими силами. </a:t>
            </a:r>
          </a:p>
          <a:p>
            <a:pPr algn="just">
              <a:buNone/>
            </a:pPr>
            <a:r>
              <a:rPr lang="ru-RU" b="1" dirty="0" smtClean="0"/>
              <a:t>Признак 4.</a:t>
            </a:r>
            <a:r>
              <a:rPr lang="ru-RU" dirty="0" smtClean="0"/>
              <a:t> Возможность получения товаров в </a:t>
            </a:r>
            <a:r>
              <a:rPr lang="ru-RU" dirty="0" smtClean="0"/>
              <a:t>рассрочку</a:t>
            </a:r>
            <a:r>
              <a:rPr lang="ru-RU" dirty="0" smtClean="0"/>
              <a:t>, без предоплаты либо с отсроченным платежом. </a:t>
            </a:r>
          </a:p>
          <a:p>
            <a:pPr algn="just">
              <a:buNone/>
            </a:pPr>
            <a:r>
              <a:rPr lang="ru-RU" b="1" dirty="0" smtClean="0"/>
              <a:t>Признак 5. </a:t>
            </a:r>
            <a:r>
              <a:rPr lang="ru-RU" dirty="0" smtClean="0"/>
              <a:t>Сроки выполнения текущих и </a:t>
            </a:r>
            <a:r>
              <a:rPr lang="ru-RU" dirty="0" smtClean="0"/>
              <a:t>экстренных </a:t>
            </a:r>
            <a:r>
              <a:rPr lang="ru-RU" dirty="0" smtClean="0"/>
              <a:t>заказов. </a:t>
            </a:r>
          </a:p>
          <a:p>
            <a:pPr algn="just">
              <a:buNone/>
            </a:pPr>
            <a:r>
              <a:rPr lang="ru-RU" b="1" dirty="0" smtClean="0"/>
              <a:t>Признак 6. </a:t>
            </a:r>
            <a:r>
              <a:rPr lang="ru-RU" dirty="0" smtClean="0"/>
              <a:t>Перспективность поставщика – темпы его развития, расширение ассортимента.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Задача выбора поставщика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0072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Для оценки поставщиков используются различные </a:t>
            </a:r>
            <a:r>
              <a:rPr lang="ru-RU" b="1" u="sng" dirty="0" smtClean="0">
                <a:solidFill>
                  <a:srgbClr val="7030A0"/>
                </a:solidFill>
              </a:rPr>
              <a:t>методы.</a:t>
            </a: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b="1" dirty="0" smtClean="0"/>
              <a:t>Метод 1.</a:t>
            </a:r>
            <a:r>
              <a:rPr lang="ru-RU" dirty="0" smtClean="0"/>
              <a:t> </a:t>
            </a:r>
            <a:r>
              <a:rPr lang="ru-RU" b="1" u="sng" dirty="0" smtClean="0">
                <a:solidFill>
                  <a:srgbClr val="7030A0"/>
                </a:solidFill>
              </a:rPr>
              <a:t>Балльный метод </a:t>
            </a:r>
            <a:r>
              <a:rPr lang="ru-RU" dirty="0" smtClean="0"/>
              <a:t>– определяются наиболее значимые критерии поставщиков, система баллов и максимальная оценка, а также значимость критериев в долях единицы. Чем выше балл, тем предпочтительней поставщик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Метод 2.</a:t>
            </a:r>
            <a:r>
              <a:rPr lang="ru-RU" dirty="0" smtClean="0"/>
              <a:t> </a:t>
            </a:r>
            <a:r>
              <a:rPr lang="ru-RU" b="1" u="sng" dirty="0" smtClean="0">
                <a:solidFill>
                  <a:srgbClr val="7030A0"/>
                </a:solidFill>
              </a:rPr>
              <a:t>«Идеальный поставщик» </a:t>
            </a:r>
            <a:r>
              <a:rPr lang="ru-RU" dirty="0" smtClean="0"/>
              <a:t>– определяются показатели идеального поставщика, а затем все </a:t>
            </a:r>
            <a:r>
              <a:rPr lang="ru-RU" dirty="0" smtClean="0"/>
              <a:t>поставщики </a:t>
            </a:r>
            <a:r>
              <a:rPr lang="ru-RU" dirty="0" smtClean="0"/>
              <a:t>сравниваются с идеалом.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Задача выбора поставщика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000108"/>
            <a:ext cx="8858312" cy="564360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Для оценки поставщиков используются различные </a:t>
            </a:r>
            <a:r>
              <a:rPr lang="ru-RU" b="1" u="sng" dirty="0" smtClean="0">
                <a:solidFill>
                  <a:srgbClr val="7030A0"/>
                </a:solidFill>
              </a:rPr>
              <a:t>методы.</a:t>
            </a:r>
            <a:r>
              <a:rPr lang="ru-RU" dirty="0" smtClean="0"/>
              <a:t> </a:t>
            </a:r>
            <a:endParaRPr lang="ru-RU" dirty="0" smtClean="0"/>
          </a:p>
          <a:p>
            <a:pPr algn="just"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Метод 3.</a:t>
            </a:r>
            <a:r>
              <a:rPr lang="ru-RU" dirty="0" smtClean="0"/>
              <a:t> </a:t>
            </a:r>
            <a:r>
              <a:rPr lang="ru-RU" b="1" u="sng" dirty="0" smtClean="0">
                <a:solidFill>
                  <a:srgbClr val="7030A0"/>
                </a:solidFill>
              </a:rPr>
              <a:t>Расстановка приоритетов. </a:t>
            </a:r>
            <a:r>
              <a:rPr lang="ru-RU" dirty="0" smtClean="0"/>
              <a:t>По результатам работы поставщиков производится их фактическая оценка. Для этого выбираются наиболее важные </a:t>
            </a:r>
            <a:r>
              <a:rPr lang="ru-RU" dirty="0" smtClean="0"/>
              <a:t>критерии </a:t>
            </a:r>
            <a:r>
              <a:rPr lang="ru-RU" dirty="0" smtClean="0"/>
              <a:t>оценки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 algn="just"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Метод 4. Метод экспертных оценок или анкетного опроса (метод </a:t>
            </a:r>
            <a:r>
              <a:rPr lang="ru-RU" b="1" u="sng" dirty="0" err="1" smtClean="0">
                <a:solidFill>
                  <a:srgbClr val="7030A0"/>
                </a:solidFill>
              </a:rPr>
              <a:t>Дельфи</a:t>
            </a:r>
            <a:r>
              <a:rPr lang="ru-RU" b="1" u="sng" dirty="0" smtClean="0">
                <a:solidFill>
                  <a:srgbClr val="7030A0"/>
                </a:solidFill>
              </a:rPr>
              <a:t>).</a:t>
            </a:r>
            <a:r>
              <a:rPr lang="ru-RU" dirty="0" smtClean="0"/>
              <a:t>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Метод 5.</a:t>
            </a:r>
            <a:r>
              <a:rPr lang="ru-RU" dirty="0" smtClean="0"/>
              <a:t> </a:t>
            </a:r>
            <a:r>
              <a:rPr lang="ru-RU" b="1" u="sng" dirty="0" smtClean="0">
                <a:solidFill>
                  <a:srgbClr val="7030A0"/>
                </a:solidFill>
              </a:rPr>
              <a:t>Метод анализа иерархий. </a:t>
            </a:r>
            <a:r>
              <a:rPr lang="ru-RU" dirty="0" smtClean="0"/>
              <a:t>Определяется весовой коэффициент каждого критерия оценки (цена, удаленность, </a:t>
            </a:r>
            <a:r>
              <a:rPr lang="ru-RU" dirty="0" err="1" smtClean="0"/>
              <a:t>партионность</a:t>
            </a:r>
            <a:r>
              <a:rPr lang="ru-RU" dirty="0" smtClean="0"/>
              <a:t> и др.). Затем проводится </a:t>
            </a:r>
            <a:r>
              <a:rPr lang="ru-RU" dirty="0" err="1" smtClean="0"/>
              <a:t>попарное</a:t>
            </a:r>
            <a:r>
              <a:rPr lang="ru-RU" dirty="0" smtClean="0"/>
              <a:t> сравнение показателей каждого поставщика. В результате рассчитывается глобальный рейтинг и </a:t>
            </a:r>
            <a:r>
              <a:rPr lang="ru-RU" dirty="0" smtClean="0"/>
              <a:t>выбирается </a:t>
            </a:r>
            <a:r>
              <a:rPr lang="ru-RU" dirty="0" smtClean="0"/>
              <a:t>поставщик с наивысшим рейтингом.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Задача выбора поставщика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142976" y="571480"/>
            <a:ext cx="6786610" cy="535785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Логистика не подменяет снабжения. Использование методологии логистики в снабжении позволяет </a:t>
            </a:r>
            <a:r>
              <a:rPr lang="ru-RU" sz="2000" dirty="0" smtClean="0"/>
              <a:t>повысить </a:t>
            </a:r>
            <a:r>
              <a:rPr lang="ru-RU" sz="2000" dirty="0" smtClean="0"/>
              <a:t>эффективность деятельности производственного предприятия на этапе входящего материального потока и начальной части внутреннего материального потока, а также улучшить взаимодействие отдела снабжения с другими подразделениями предприятия. </a:t>
            </a:r>
            <a:endParaRPr 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642918"/>
            <a:ext cx="8643998" cy="592935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1. </a:t>
            </a:r>
            <a:r>
              <a:rPr lang="ru-RU" b="1" u="sng" dirty="0" smtClean="0">
                <a:solidFill>
                  <a:srgbClr val="7030A0"/>
                </a:solidFill>
              </a:rPr>
              <a:t>Логистика снабжения </a:t>
            </a:r>
            <a:r>
              <a:rPr lang="ru-RU" dirty="0" smtClean="0"/>
              <a:t>– это функциональная </a:t>
            </a:r>
            <a:r>
              <a:rPr lang="ru-RU" dirty="0" smtClean="0"/>
              <a:t>область </a:t>
            </a:r>
            <a:r>
              <a:rPr lang="ru-RU" dirty="0" smtClean="0"/>
              <a:t>логистики, связанная с планированием, заказом, поставкой сырья, материалов, полуфабрикатов, </a:t>
            </a:r>
            <a:r>
              <a:rPr lang="ru-RU" dirty="0" smtClean="0"/>
              <a:t>комплектующих </a:t>
            </a:r>
            <a:r>
              <a:rPr lang="ru-RU" dirty="0" smtClean="0"/>
              <a:t>изделий для производственного </a:t>
            </a:r>
            <a:r>
              <a:rPr lang="ru-RU" dirty="0" smtClean="0"/>
              <a:t>предприятия</a:t>
            </a:r>
            <a:r>
              <a:rPr lang="ru-RU" dirty="0" smtClean="0"/>
              <a:t>, и обеспечивающая контроль за поставкой. </a:t>
            </a:r>
          </a:p>
          <a:p>
            <a:pPr algn="just">
              <a:buNone/>
            </a:pPr>
            <a:r>
              <a:rPr lang="ru-RU" dirty="0" smtClean="0"/>
              <a:t>2. Использование логистики в снабжении позволяет реагировать на изменения в продажах готовой </a:t>
            </a:r>
            <a:r>
              <a:rPr lang="ru-RU" dirty="0" smtClean="0"/>
              <a:t>продукции</a:t>
            </a:r>
            <a:r>
              <a:rPr lang="ru-RU" dirty="0" smtClean="0"/>
              <a:t>, изменять ассортимент производимых товаров в зависимости от потребностей потребителей и </a:t>
            </a:r>
            <a:r>
              <a:rPr lang="ru-RU" dirty="0" smtClean="0"/>
              <a:t>управлять </a:t>
            </a:r>
            <a:r>
              <a:rPr lang="ru-RU" dirty="0" smtClean="0"/>
              <a:t>материальными потоками в процессе обеспечения предприятия сырьем и полуфабрикатами. </a:t>
            </a:r>
          </a:p>
          <a:p>
            <a:pPr algn="just">
              <a:buNone/>
            </a:pPr>
            <a:r>
              <a:rPr lang="ru-RU" dirty="0" smtClean="0"/>
              <a:t>3. Планирование снабжения это процесс, в ходе </a:t>
            </a:r>
            <a:r>
              <a:rPr lang="ru-RU" dirty="0" smtClean="0"/>
              <a:t>которого </a:t>
            </a:r>
            <a:r>
              <a:rPr lang="ru-RU" dirty="0" smtClean="0"/>
              <a:t>определяется перечень необходимых товаров, их количество, время, когда они понадобятся; </a:t>
            </a:r>
            <a:r>
              <a:rPr lang="ru-RU" dirty="0" smtClean="0"/>
              <a:t>возможности </a:t>
            </a:r>
            <a:r>
              <a:rPr lang="ru-RU" dirty="0" smtClean="0"/>
              <a:t>поставщиков, требуемые площади собственных складов, затраты на закупки, возможности организации производства некоторых деталей на собственном </a:t>
            </a:r>
            <a:r>
              <a:rPr lang="ru-RU" dirty="0" smtClean="0"/>
              <a:t>предприятии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Выводы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u="sng" dirty="0" smtClean="0">
                <a:solidFill>
                  <a:srgbClr val="7030A0"/>
                </a:solidFill>
              </a:rPr>
              <a:t>Логистика снабжения </a:t>
            </a:r>
            <a:r>
              <a:rPr lang="ru-RU" dirty="0" smtClean="0"/>
              <a:t>– это функциональная </a:t>
            </a:r>
            <a:r>
              <a:rPr lang="ru-RU" dirty="0" smtClean="0"/>
              <a:t>область </a:t>
            </a:r>
            <a:r>
              <a:rPr lang="ru-RU" dirty="0" smtClean="0"/>
              <a:t>логистики, связанная с планированием, заказом и поставкой сырья, полуфабрикатов и комплектующих для производственного предприятия.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u="sng" dirty="0" smtClean="0">
                <a:solidFill>
                  <a:srgbClr val="7030A0"/>
                </a:solidFill>
              </a:rPr>
              <a:t>Цель </a:t>
            </a:r>
            <a:r>
              <a:rPr lang="ru-RU" u="sng" dirty="0" smtClean="0">
                <a:solidFill>
                  <a:srgbClr val="7030A0"/>
                </a:solidFill>
              </a:rPr>
              <a:t>логистики снабжения </a:t>
            </a:r>
            <a:r>
              <a:rPr lang="ru-RU" dirty="0" smtClean="0"/>
              <a:t>– удовлетворение </a:t>
            </a:r>
            <a:r>
              <a:rPr lang="ru-RU" dirty="0" smtClean="0"/>
              <a:t>потребностей </a:t>
            </a:r>
            <a:r>
              <a:rPr lang="ru-RU" dirty="0" smtClean="0"/>
              <a:t>производства с максимально возможной экономической эффективностью.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Сущность логистики снабжения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472518" cy="571504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4. При определении потребности в материалах </a:t>
            </a:r>
            <a:r>
              <a:rPr lang="ru-RU" dirty="0" smtClean="0"/>
              <a:t>используются </a:t>
            </a:r>
            <a:r>
              <a:rPr lang="ru-RU" b="1" u="sng" dirty="0" smtClean="0">
                <a:solidFill>
                  <a:srgbClr val="7030A0"/>
                </a:solidFill>
              </a:rPr>
              <a:t>основные методы </a:t>
            </a:r>
            <a:r>
              <a:rPr lang="ru-RU" dirty="0" smtClean="0"/>
              <a:t>– детерминированный, стохастический, эвристический, а также </a:t>
            </a:r>
            <a:r>
              <a:rPr lang="ru-RU" b="1" u="sng" dirty="0" smtClean="0">
                <a:solidFill>
                  <a:srgbClr val="7030A0"/>
                </a:solidFill>
              </a:rPr>
              <a:t>специализированные</a:t>
            </a:r>
            <a:r>
              <a:rPr lang="ru-RU" dirty="0" smtClean="0"/>
              <a:t> </a:t>
            </a:r>
            <a:r>
              <a:rPr lang="ru-RU" dirty="0" smtClean="0"/>
              <a:t>– метод «</a:t>
            </a:r>
            <a:r>
              <a:rPr lang="ru-RU" dirty="0" err="1" smtClean="0"/>
              <a:t>Канбан</a:t>
            </a:r>
            <a:r>
              <a:rPr lang="ru-RU" dirty="0" smtClean="0"/>
              <a:t>», система планирования </a:t>
            </a:r>
            <a:r>
              <a:rPr lang="ru-RU" dirty="0" smtClean="0"/>
              <a:t>материальных </a:t>
            </a:r>
            <a:r>
              <a:rPr lang="ru-RU" dirty="0" smtClean="0"/>
              <a:t>потребностей в зависимости от уровней, </a:t>
            </a:r>
            <a:r>
              <a:rPr lang="ru-RU" dirty="0" smtClean="0"/>
              <a:t>метод </a:t>
            </a:r>
            <a:r>
              <a:rPr lang="ru-RU" dirty="0" smtClean="0"/>
              <a:t>«точно в срок», система запросов, электронно-информационный метод коммуникации клиента и поставщика. Выбор метода зависит от </a:t>
            </a:r>
            <a:r>
              <a:rPr lang="ru-RU" dirty="0" smtClean="0"/>
              <a:t>особенностей материальных </a:t>
            </a:r>
            <a:r>
              <a:rPr lang="ru-RU" dirty="0" smtClean="0"/>
              <a:t>ресурсов, условий их потребления и наличия соответствующих данных для проведения </a:t>
            </a:r>
            <a:r>
              <a:rPr lang="ru-RU" dirty="0" smtClean="0"/>
              <a:t>необходимых </a:t>
            </a:r>
            <a:r>
              <a:rPr lang="ru-RU" dirty="0" smtClean="0"/>
              <a:t>расчетов.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5. </a:t>
            </a:r>
            <a:r>
              <a:rPr lang="ru-RU" b="1" u="sng" dirty="0" smtClean="0">
                <a:solidFill>
                  <a:srgbClr val="7030A0"/>
                </a:solidFill>
              </a:rPr>
              <a:t>Выбор поставщика </a:t>
            </a:r>
            <a:r>
              <a:rPr lang="ru-RU" dirty="0" smtClean="0"/>
              <a:t>– одна из важнейших задач предприятия. Оценка и выбор поставщиков </a:t>
            </a:r>
            <a:r>
              <a:rPr lang="ru-RU" dirty="0" smtClean="0"/>
              <a:t>происходит </a:t>
            </a:r>
            <a:r>
              <a:rPr lang="ru-RU" dirty="0" smtClean="0"/>
              <a:t>при помощи различных методов – балльный </a:t>
            </a:r>
            <a:r>
              <a:rPr lang="ru-RU" dirty="0" smtClean="0"/>
              <a:t>метод</a:t>
            </a:r>
            <a:r>
              <a:rPr lang="ru-RU" dirty="0" smtClean="0"/>
              <a:t>, «идеальный поставщик», метод «расстановка </a:t>
            </a:r>
            <a:r>
              <a:rPr lang="ru-RU" dirty="0" smtClean="0"/>
              <a:t>приоритетов</a:t>
            </a:r>
            <a:r>
              <a:rPr lang="ru-RU" dirty="0" smtClean="0"/>
              <a:t>», метод экспертных оценок, метод анализа иерархий. На выбор поставщика существенное влияние оказывают результаты работы по уже заключенным </a:t>
            </a:r>
            <a:r>
              <a:rPr lang="ru-RU" dirty="0" smtClean="0"/>
              <a:t>договорам</a:t>
            </a:r>
            <a:r>
              <a:rPr lang="ru-RU" dirty="0" smtClean="0"/>
              <a:t>, на основании выполнения которых </a:t>
            </a:r>
            <a:r>
              <a:rPr lang="ru-RU" dirty="0" smtClean="0"/>
              <a:t>осуществляется </a:t>
            </a:r>
            <a:r>
              <a:rPr lang="ru-RU" dirty="0" smtClean="0"/>
              <a:t>расчет рейтинга поставщика.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Выводы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Достижению этой цели способствует решение следующих </a:t>
            </a:r>
            <a:r>
              <a:rPr lang="ru-RU" u="sng" dirty="0" smtClean="0">
                <a:solidFill>
                  <a:srgbClr val="7030A0"/>
                </a:solidFill>
              </a:rPr>
              <a:t>основных задач</a:t>
            </a:r>
            <a:r>
              <a:rPr lang="ru-RU" dirty="0" smtClean="0"/>
              <a:t>: </a:t>
            </a:r>
          </a:p>
          <a:p>
            <a:pPr algn="just"/>
            <a:r>
              <a:rPr lang="ru-RU" dirty="0" smtClean="0"/>
              <a:t>разработка плана снабжения производственного предприятия; </a:t>
            </a:r>
          </a:p>
          <a:p>
            <a:pPr algn="just"/>
            <a:r>
              <a:rPr lang="ru-RU" dirty="0" smtClean="0"/>
              <a:t>выдерживание обоснованных сроков поставки сырья и комплектующих; </a:t>
            </a:r>
          </a:p>
          <a:p>
            <a:pPr algn="just"/>
            <a:r>
              <a:rPr lang="ru-RU" dirty="0" smtClean="0"/>
              <a:t>обеспечение </a:t>
            </a:r>
            <a:r>
              <a:rPr lang="ru-RU" dirty="0" smtClean="0"/>
              <a:t>точного соответствия между </a:t>
            </a:r>
            <a:r>
              <a:rPr lang="ru-RU" dirty="0" smtClean="0"/>
              <a:t>количеством </a:t>
            </a:r>
            <a:r>
              <a:rPr lang="ru-RU" dirty="0" smtClean="0"/>
              <a:t>единиц сырья и потребностями в них; </a:t>
            </a:r>
          </a:p>
          <a:p>
            <a:pPr algn="just"/>
            <a:r>
              <a:rPr lang="ru-RU" dirty="0" smtClean="0"/>
              <a:t>соблюдение </a:t>
            </a:r>
            <a:r>
              <a:rPr lang="ru-RU" dirty="0" smtClean="0"/>
              <a:t>требований производства по качеству сырья и комплектующих изделий; </a:t>
            </a:r>
          </a:p>
          <a:p>
            <a:pPr algn="just"/>
            <a:r>
              <a:rPr lang="ru-RU" dirty="0" smtClean="0"/>
              <a:t>анализ </a:t>
            </a:r>
            <a:r>
              <a:rPr lang="ru-RU" dirty="0" smtClean="0"/>
              <a:t>существующей системы снабжения. 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Сущность логистики снабжения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Сущность логистики снабжения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71612"/>
            <a:ext cx="2357454" cy="1985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dirty="0" smtClean="0"/>
              <a:t>СНАБЖЕНИЕ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388" y="4071942"/>
            <a:ext cx="2214578" cy="1985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ЗАКУПКА</a:t>
            </a:r>
            <a:endParaRPr lang="ru-RU" sz="2800" dirty="0"/>
          </a:p>
        </p:txBody>
      </p:sp>
      <p:sp>
        <p:nvSpPr>
          <p:cNvPr id="8" name="Волна 7"/>
          <p:cNvSpPr/>
          <p:nvPr/>
        </p:nvSpPr>
        <p:spPr>
          <a:xfrm>
            <a:off x="4214810" y="3571876"/>
            <a:ext cx="914400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accent3"/>
                </a:solidFill>
              </a:rPr>
              <a:t>?</a:t>
            </a:r>
            <a:endParaRPr lang="ru-RU" sz="4400" dirty="0">
              <a:solidFill>
                <a:schemeClr val="accent3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500166" y="3714752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85786" y="4357694"/>
            <a:ext cx="2000264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отделы </a:t>
            </a:r>
            <a:r>
              <a:rPr lang="ru-RU" b="1" dirty="0" smtClean="0"/>
              <a:t>снабжения</a:t>
            </a:r>
            <a:endParaRPr lang="ru-RU" b="1" dirty="0"/>
          </a:p>
        </p:txBody>
      </p:sp>
      <p:sp>
        <p:nvSpPr>
          <p:cNvPr id="11" name="Стрелка вверх 10"/>
          <p:cNvSpPr/>
          <p:nvPr/>
        </p:nvSpPr>
        <p:spPr>
          <a:xfrm>
            <a:off x="7143768" y="3143248"/>
            <a:ext cx="48463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572264" y="1571612"/>
            <a:ext cx="1928826" cy="14859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отделы закупок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u="sng" dirty="0" smtClean="0">
                <a:solidFill>
                  <a:srgbClr val="7030A0"/>
                </a:solidFill>
              </a:rPr>
              <a:t>Работники </a:t>
            </a:r>
            <a:r>
              <a:rPr lang="ru-RU" u="sng" dirty="0" smtClean="0">
                <a:solidFill>
                  <a:srgbClr val="7030A0"/>
                </a:solidFill>
              </a:rPr>
              <a:t>службы </a:t>
            </a:r>
            <a:r>
              <a:rPr lang="ru-RU" dirty="0" smtClean="0"/>
              <a:t>снабжения выполняют следующие </a:t>
            </a:r>
            <a:r>
              <a:rPr lang="ru-RU" u="sng" dirty="0" smtClean="0">
                <a:solidFill>
                  <a:srgbClr val="7030A0"/>
                </a:solidFill>
              </a:rPr>
              <a:t>функции</a:t>
            </a:r>
            <a:r>
              <a:rPr lang="ru-RU" dirty="0" smtClean="0"/>
              <a:t>: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выбирают поставщиков</a:t>
            </a:r>
            <a:r>
              <a:rPr lang="ru-RU" dirty="0" smtClean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заключают </a:t>
            </a:r>
            <a:r>
              <a:rPr lang="ru-RU" dirty="0" smtClean="0"/>
              <a:t>договоры и контролируют их </a:t>
            </a:r>
            <a:r>
              <a:rPr lang="ru-RU" dirty="0" smtClean="0"/>
              <a:t>исполнение</a:t>
            </a:r>
            <a:r>
              <a:rPr lang="ru-RU" dirty="0" smtClean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принимают </a:t>
            </a:r>
            <a:r>
              <a:rPr lang="ru-RU" dirty="0" smtClean="0"/>
              <a:t>меры в случае нарушения </a:t>
            </a:r>
            <a:r>
              <a:rPr lang="ru-RU" dirty="0" smtClean="0"/>
              <a:t>условий </a:t>
            </a:r>
            <a:r>
              <a:rPr lang="ru-RU" dirty="0" smtClean="0"/>
              <a:t>поставки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Операции </a:t>
            </a:r>
            <a:r>
              <a:rPr lang="ru-RU" dirty="0" smtClean="0"/>
              <a:t>снабжения осуществляются в </a:t>
            </a:r>
            <a:r>
              <a:rPr lang="ru-RU" dirty="0" smtClean="0"/>
              <a:t>зависимости </a:t>
            </a:r>
            <a:r>
              <a:rPr lang="ru-RU" dirty="0" smtClean="0"/>
              <a:t>от существующей организационной структуры предприятия либо одним, либо несколькими </a:t>
            </a:r>
            <a:r>
              <a:rPr lang="ru-RU" dirty="0" smtClean="0"/>
              <a:t>подразделениями.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Сущность логистики снабжения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Сущность логистики снабжения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ФУНКЦИИ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ФУНКЦИИ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1472" y="1500174"/>
            <a:ext cx="3714776" cy="198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b="1" dirty="0" smtClean="0"/>
              <a:t>Рядовые специалисты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86314" y="1500174"/>
            <a:ext cx="3786214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Ведущие </a:t>
            </a:r>
            <a:r>
              <a:rPr lang="ru-RU" sz="3200" b="1" dirty="0" smtClean="0"/>
              <a:t>специалисты</a:t>
            </a:r>
            <a:endParaRPr lang="ru-RU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u="sng" dirty="0" smtClean="0">
                <a:solidFill>
                  <a:srgbClr val="7030A0"/>
                </a:solidFill>
              </a:rPr>
              <a:t>Снабженческие операции </a:t>
            </a:r>
            <a:r>
              <a:rPr lang="ru-RU" dirty="0" smtClean="0"/>
              <a:t>на предприятии </a:t>
            </a:r>
            <a:r>
              <a:rPr lang="ru-RU" dirty="0" smtClean="0"/>
              <a:t>выполняются </a:t>
            </a:r>
            <a:r>
              <a:rPr lang="ru-RU" dirty="0" smtClean="0"/>
              <a:t>в следующей последовательности: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выбор источников </a:t>
            </a:r>
            <a:r>
              <a:rPr lang="ru-RU" dirty="0" smtClean="0"/>
              <a:t>поставки и поставщиков; проведение </a:t>
            </a:r>
            <a:r>
              <a:rPr lang="ru-RU" dirty="0" smtClean="0"/>
              <a:t>переговоров </a:t>
            </a:r>
            <a:r>
              <a:rPr lang="ru-RU" dirty="0" smtClean="0"/>
              <a:t>об условиях поставки; </a:t>
            </a:r>
            <a:endParaRPr lang="ru-RU" dirty="0" smtClean="0"/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заключение </a:t>
            </a:r>
            <a:r>
              <a:rPr lang="ru-RU" dirty="0" smtClean="0"/>
              <a:t>договора поставки или купли-продажи; </a:t>
            </a:r>
            <a:endParaRPr lang="ru-RU" dirty="0" smtClean="0"/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организация </a:t>
            </a:r>
            <a:r>
              <a:rPr lang="ru-RU" dirty="0" smtClean="0"/>
              <a:t>доставки; </a:t>
            </a:r>
            <a:endParaRPr lang="ru-RU" dirty="0" smtClean="0"/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приемка </a:t>
            </a:r>
            <a:r>
              <a:rPr lang="ru-RU" dirty="0" smtClean="0"/>
              <a:t>товаров от поставщиков по количеству и </a:t>
            </a:r>
            <a:r>
              <a:rPr lang="ru-RU" dirty="0" smtClean="0"/>
              <a:t>качеству</a:t>
            </a:r>
            <a:r>
              <a:rPr lang="ru-RU" dirty="0" smtClean="0"/>
              <a:t>; </a:t>
            </a:r>
            <a:endParaRPr lang="ru-RU" dirty="0" smtClean="0"/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транспортно-складские </a:t>
            </a:r>
            <a:r>
              <a:rPr lang="ru-RU" dirty="0" smtClean="0"/>
              <a:t>работы.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Сущность логистики снабжения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u="sng" dirty="0" smtClean="0">
                <a:solidFill>
                  <a:srgbClr val="7030A0"/>
                </a:solidFill>
              </a:rPr>
              <a:t>Эффективность</a:t>
            </a:r>
            <a:r>
              <a:rPr lang="ru-RU" dirty="0" smtClean="0"/>
              <a:t> </a:t>
            </a:r>
            <a:r>
              <a:rPr lang="ru-RU" dirty="0" smtClean="0"/>
              <a:t>результатов снабжения </a:t>
            </a:r>
            <a:r>
              <a:rPr lang="ru-RU" dirty="0" smtClean="0"/>
              <a:t>определяется </a:t>
            </a:r>
            <a:r>
              <a:rPr lang="ru-RU" dirty="0" smtClean="0"/>
              <a:t>по следующим </a:t>
            </a:r>
            <a:r>
              <a:rPr lang="ru-RU" u="sng" dirty="0" smtClean="0">
                <a:solidFill>
                  <a:srgbClr val="7030A0"/>
                </a:solidFill>
              </a:rPr>
              <a:t>показателям</a:t>
            </a:r>
            <a:r>
              <a:rPr lang="ru-RU" dirty="0" smtClean="0"/>
              <a:t>: уменьшение величины затрат на сырье, осуществленное усилиями покупателя и поставщика; </a:t>
            </a:r>
            <a:endParaRPr lang="ru-RU" dirty="0" smtClean="0"/>
          </a:p>
          <a:p>
            <a:pPr algn="just"/>
            <a:r>
              <a:rPr lang="ru-RU" dirty="0" smtClean="0"/>
              <a:t>процент </a:t>
            </a:r>
            <a:r>
              <a:rPr lang="ru-RU" dirty="0" smtClean="0"/>
              <a:t>поставщиков, осуществляющих своевременную доставку продукции (по видам сырья); </a:t>
            </a:r>
            <a:endParaRPr lang="ru-RU" dirty="0" smtClean="0"/>
          </a:p>
          <a:p>
            <a:pPr algn="just"/>
            <a:r>
              <a:rPr lang="ru-RU" dirty="0" smtClean="0"/>
              <a:t>экономия </a:t>
            </a:r>
            <a:r>
              <a:rPr lang="ru-RU" dirty="0" smtClean="0"/>
              <a:t>затрат на сырье; </a:t>
            </a:r>
            <a:endParaRPr lang="ru-RU" dirty="0" smtClean="0"/>
          </a:p>
          <a:p>
            <a:pPr algn="just"/>
            <a:r>
              <a:rPr lang="ru-RU" dirty="0" smtClean="0"/>
              <a:t>процент </a:t>
            </a:r>
            <a:r>
              <a:rPr lang="ru-RU" dirty="0" smtClean="0"/>
              <a:t>дефектных </a:t>
            </a:r>
            <a:r>
              <a:rPr lang="ru-RU" dirty="0" smtClean="0"/>
              <a:t>изделий</a:t>
            </a:r>
            <a:r>
              <a:rPr lang="ru-RU" dirty="0" smtClean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процент </a:t>
            </a:r>
            <a:r>
              <a:rPr lang="ru-RU" dirty="0" smtClean="0"/>
              <a:t>просроченных заказов; </a:t>
            </a:r>
            <a:endParaRPr lang="ru-RU" dirty="0" smtClean="0"/>
          </a:p>
          <a:p>
            <a:pPr algn="just"/>
            <a:r>
              <a:rPr lang="ru-RU" dirty="0" smtClean="0"/>
              <a:t>средний </a:t>
            </a:r>
            <a:r>
              <a:rPr lang="ru-RU" dirty="0" smtClean="0"/>
              <a:t>срок </a:t>
            </a:r>
            <a:r>
              <a:rPr lang="ru-RU" dirty="0" smtClean="0"/>
              <a:t>доставки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Сущность логистики снабжения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При </a:t>
            </a:r>
            <a:r>
              <a:rPr lang="ru-RU" dirty="0" smtClean="0"/>
              <a:t>планировании снабжения необходимо </a:t>
            </a:r>
            <a:r>
              <a:rPr lang="ru-RU" dirty="0" smtClean="0"/>
              <a:t>определить</a:t>
            </a:r>
            <a:r>
              <a:rPr lang="ru-RU" dirty="0" smtClean="0"/>
              <a:t>: </a:t>
            </a: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какие </a:t>
            </a:r>
            <a:r>
              <a:rPr lang="ru-RU" dirty="0" smtClean="0"/>
              <a:t>материалы требуются; </a:t>
            </a: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количество требуемых </a:t>
            </a:r>
            <a:r>
              <a:rPr lang="ru-RU" dirty="0" smtClean="0"/>
              <a:t>материалов; </a:t>
            </a: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время</a:t>
            </a:r>
            <a:r>
              <a:rPr lang="ru-RU" dirty="0" smtClean="0"/>
              <a:t>, когда они понадобятся; </a:t>
            </a: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возможности </a:t>
            </a:r>
            <a:r>
              <a:rPr lang="ru-RU" dirty="0" smtClean="0"/>
              <a:t>поставщиков; </a:t>
            </a: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требуемые </a:t>
            </a:r>
            <a:r>
              <a:rPr lang="ru-RU" dirty="0" smtClean="0"/>
              <a:t>площади </a:t>
            </a:r>
            <a:r>
              <a:rPr lang="ru-RU" dirty="0" smtClean="0"/>
              <a:t>собственных </a:t>
            </a:r>
            <a:r>
              <a:rPr lang="ru-RU" dirty="0" smtClean="0"/>
              <a:t>складов</a:t>
            </a:r>
            <a:r>
              <a:rPr lang="ru-RU" dirty="0" smtClean="0"/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затраты </a:t>
            </a:r>
            <a:r>
              <a:rPr lang="ru-RU" dirty="0" smtClean="0"/>
              <a:t>на закупки; </a:t>
            </a: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возможности </a:t>
            </a:r>
            <a:r>
              <a:rPr lang="ru-RU" dirty="0" smtClean="0"/>
              <a:t>организации производства некоторых </a:t>
            </a:r>
            <a:r>
              <a:rPr lang="ru-RU" dirty="0" smtClean="0"/>
              <a:t>составляющих </a:t>
            </a:r>
            <a:r>
              <a:rPr lang="ru-RU" dirty="0" smtClean="0"/>
              <a:t>на </a:t>
            </a:r>
            <a:r>
              <a:rPr lang="ru-RU" dirty="0" smtClean="0"/>
              <a:t>собственном </a:t>
            </a:r>
            <a:r>
              <a:rPr lang="ru-RU" dirty="0" smtClean="0"/>
              <a:t>предприятии.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Методы определения потребности в материалах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</TotalTime>
  <Words>868</Words>
  <PresentationFormat>Экран (4:3)</PresentationFormat>
  <Paragraphs>116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Лекция 3. Логистика снабжения.</vt:lpstr>
      <vt:lpstr>Сущность логистики снабжения </vt:lpstr>
      <vt:lpstr>Сущность логистики снабжения </vt:lpstr>
      <vt:lpstr>Сущность логистики снабжения </vt:lpstr>
      <vt:lpstr>Сущность логистики снабжения </vt:lpstr>
      <vt:lpstr>Сущность логистики снабжения </vt:lpstr>
      <vt:lpstr>Сущность логистики снабжения </vt:lpstr>
      <vt:lpstr>Сущность логистики снабжения </vt:lpstr>
      <vt:lpstr>Методы определения потребности в материалах </vt:lpstr>
      <vt:lpstr>Методы определения потребности в материалах:   Основные методы</vt:lpstr>
      <vt:lpstr>Задача выбора поставщика</vt:lpstr>
      <vt:lpstr>Задача выбора поставщика</vt:lpstr>
      <vt:lpstr>Задача выбора поставщика</vt:lpstr>
      <vt:lpstr>Задача выбора поставщика</vt:lpstr>
      <vt:lpstr>Задача выбора поставщика</vt:lpstr>
      <vt:lpstr>Задача выбора поставщика</vt:lpstr>
      <vt:lpstr>Задача выбора поставщика</vt:lpstr>
      <vt:lpstr>Слайд 18</vt:lpstr>
      <vt:lpstr>Выводы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Логистика снабжения.</dc:title>
  <dc:creator>Панда</dc:creator>
  <cp:lastModifiedBy>Панда</cp:lastModifiedBy>
  <cp:revision>50</cp:revision>
  <dcterms:created xsi:type="dcterms:W3CDTF">2023-10-08T13:37:54Z</dcterms:created>
  <dcterms:modified xsi:type="dcterms:W3CDTF">2023-10-08T15:03:29Z</dcterms:modified>
</cp:coreProperties>
</file>