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mtClean="0"/>
              <a:t>Лекция </a:t>
            </a:r>
            <a:r>
              <a:rPr lang="ru-RU" smtClean="0"/>
              <a:t>5. </a:t>
            </a:r>
            <a:r>
              <a:rPr lang="ru-RU" dirty="0" smtClean="0"/>
              <a:t>Логистика запасов.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68" y="4500570"/>
            <a:ext cx="5114778" cy="1101248"/>
          </a:xfrm>
        </p:spPr>
        <p:txBody>
          <a:bodyPr/>
          <a:lstStyle/>
          <a:p>
            <a:r>
              <a:rPr lang="ru-RU" b="1" dirty="0" smtClean="0"/>
              <a:t>5 курс 9 сем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39000" cy="50006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2"/>
                </a:solidFill>
              </a:rPr>
              <a:t>Управление материальными запасами 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7786742" cy="592935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Причины возникновения излишних запасов или дефицита </a:t>
            </a:r>
            <a:r>
              <a:rPr lang="ru-RU" sz="5600" b="1" dirty="0" smtClean="0">
                <a:solidFill>
                  <a:schemeClr val="accent2"/>
                </a:solidFill>
              </a:rPr>
              <a:t>? </a:t>
            </a:r>
          </a:p>
          <a:p>
            <a:pPr algn="just">
              <a:buNone/>
            </a:pPr>
            <a:r>
              <a:rPr lang="ru-RU" u="sng" dirty="0" smtClean="0">
                <a:solidFill>
                  <a:schemeClr val="accent2"/>
                </a:solidFill>
              </a:rPr>
              <a:t>Излишки:</a:t>
            </a:r>
            <a:r>
              <a:rPr lang="ru-RU" dirty="0" smtClean="0"/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снижение спроса между поставками;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ошибки персонала предприятия при определении размера закупаемой партии в большую сторону;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нарушение договорных обязательств поставщиками товаров в отношении объёма закупаемых партий товаров.</a:t>
            </a:r>
          </a:p>
          <a:p>
            <a:pPr algn="just">
              <a:buNone/>
            </a:pP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u="sng" dirty="0" smtClean="0">
                <a:solidFill>
                  <a:schemeClr val="accent2"/>
                </a:solidFill>
              </a:rPr>
              <a:t>Дефицит:</a:t>
            </a:r>
            <a:r>
              <a:rPr lang="ru-RU" dirty="0" smtClean="0"/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резкое увеличение спроса между поставками;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ошибки персонала магазина при определении размера закупаемой партии;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задержки в отгрузке товаров поставщиками;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недопоставка товаров поставщиками по количеству или поставка бракованной продукции, пересортица. 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39000" cy="50006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2"/>
                </a:solidFill>
              </a:rPr>
              <a:t>Управление материальными запасами 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7786742" cy="592935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Этапы разработки и внедрения системы управления запасами. </a:t>
            </a:r>
          </a:p>
          <a:p>
            <a:pPr algn="just">
              <a:buNone/>
            </a:pPr>
            <a:r>
              <a:rPr lang="ru-RU" dirty="0" smtClean="0"/>
              <a:t>Этап 1. Определение стоимости запасов, их номенклатуры и количественных характеристик, т. е. объемных, временных параметров и сведений о местонахождении. </a:t>
            </a:r>
          </a:p>
          <a:p>
            <a:pPr algn="just">
              <a:buNone/>
            </a:pPr>
            <a:r>
              <a:rPr lang="ru-RU" dirty="0" smtClean="0"/>
              <a:t>Этап 2. Проведение ABC-классификации и выявление ключевых запасов категории «А», менее важных – категории «В» и второстепенных по значению – категории «С». </a:t>
            </a:r>
            <a:endParaRPr lang="ru-RU" i="1" dirty="0" smtClean="0"/>
          </a:p>
          <a:p>
            <a:pPr algn="just">
              <a:buNone/>
            </a:pPr>
            <a:r>
              <a:rPr lang="ru-RU" dirty="0" smtClean="0"/>
              <a:t>Этап 3. Регистрация методов и процедур, используемых предприятием в настоящее время при управлении запасами. </a:t>
            </a:r>
            <a:endParaRPr lang="ru-RU" dirty="0"/>
          </a:p>
        </p:txBody>
      </p:sp>
      <p:sp>
        <p:nvSpPr>
          <p:cNvPr id="4" name="Месяц 3"/>
          <p:cNvSpPr/>
          <p:nvPr/>
        </p:nvSpPr>
        <p:spPr>
          <a:xfrm>
            <a:off x="71406" y="2071678"/>
            <a:ext cx="457200" cy="9144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есяц 4"/>
          <p:cNvSpPr/>
          <p:nvPr/>
        </p:nvSpPr>
        <p:spPr>
          <a:xfrm>
            <a:off x="142844" y="3786190"/>
            <a:ext cx="457200" cy="9144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есяц 5"/>
          <p:cNvSpPr/>
          <p:nvPr/>
        </p:nvSpPr>
        <p:spPr>
          <a:xfrm>
            <a:off x="142844" y="5357826"/>
            <a:ext cx="457200" cy="9144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39000" cy="50006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2"/>
                </a:solidFill>
              </a:rPr>
              <a:t>Управление материальными запасами 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7786742" cy="592935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Этапы разработки и внедрения системы управления запасами. </a:t>
            </a:r>
          </a:p>
          <a:p>
            <a:pPr algn="just">
              <a:buNone/>
            </a:pPr>
            <a:r>
              <a:rPr lang="ru-RU" dirty="0" smtClean="0"/>
              <a:t>Этап 4. Выбор критериев для оценки результативности существующей системы управления запасами и постановка учета, который позволит получить всю необходимую информацию для этой цели. </a:t>
            </a:r>
          </a:p>
          <a:p>
            <a:pPr algn="just">
              <a:buNone/>
            </a:pPr>
            <a:r>
              <a:rPr lang="ru-RU" dirty="0" smtClean="0"/>
              <a:t>Этап 5. Аудит системы управления запасами и налаживание системы информационного мониторинга запасов, хода выполнения заказов, оценка затрат на содержание запасов. </a:t>
            </a:r>
          </a:p>
          <a:p>
            <a:pPr algn="just">
              <a:buNone/>
            </a:pPr>
            <a:r>
              <a:rPr lang="ru-RU" dirty="0" smtClean="0"/>
              <a:t>Этап 6. Разработка новой системы управления запасами и определение шагов перехода к этой системе.</a:t>
            </a:r>
          </a:p>
          <a:p>
            <a:pPr algn="just">
              <a:buNone/>
            </a:pP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dirty="0" smtClean="0"/>
              <a:t>Этап 7. Внедрение новой системы управления запасами.</a:t>
            </a:r>
          </a:p>
        </p:txBody>
      </p:sp>
      <p:sp>
        <p:nvSpPr>
          <p:cNvPr id="4" name="Месяц 3"/>
          <p:cNvSpPr/>
          <p:nvPr/>
        </p:nvSpPr>
        <p:spPr>
          <a:xfrm>
            <a:off x="142844" y="1857364"/>
            <a:ext cx="457200" cy="9144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есяц 4"/>
          <p:cNvSpPr/>
          <p:nvPr/>
        </p:nvSpPr>
        <p:spPr>
          <a:xfrm>
            <a:off x="142844" y="3214686"/>
            <a:ext cx="457200" cy="914400"/>
          </a:xfrm>
          <a:prstGeom prst="moon">
            <a:avLst>
              <a:gd name="adj" fmla="val 443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есяц 5"/>
          <p:cNvSpPr/>
          <p:nvPr/>
        </p:nvSpPr>
        <p:spPr>
          <a:xfrm>
            <a:off x="142844" y="4500570"/>
            <a:ext cx="457200" cy="914400"/>
          </a:xfrm>
          <a:prstGeom prst="moon">
            <a:avLst>
              <a:gd name="adj" fmla="val 405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Месяц 6"/>
          <p:cNvSpPr/>
          <p:nvPr/>
        </p:nvSpPr>
        <p:spPr>
          <a:xfrm>
            <a:off x="214282" y="5786454"/>
            <a:ext cx="457200" cy="9144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5715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/>
                </a:solidFill>
              </a:rPr>
              <a:t>Модели управления запасами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Оптимальное управление запасами предполагает получение четкого ответа на два основных вопроса: когда нужно распорядиться о пополнении запаса и сколько необходимо при этом заказывать товаров идущих в запас. </a:t>
            </a:r>
          </a:p>
          <a:p>
            <a:pPr algn="just">
              <a:buNone/>
            </a:pPr>
            <a:r>
              <a:rPr lang="ru-RU" dirty="0" smtClean="0"/>
              <a:t>Существует две основные модели управления запасами: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4429132"/>
            <a:ext cx="3071834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система с фиксированным объемом или размером заказа, называемая также моделью экономического размера заказа или Q-модель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4429132"/>
            <a:ext cx="285752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система с фиксированной периодичностью заказа, называемая периодической моделью или </a:t>
            </a:r>
            <a:r>
              <a:rPr lang="ru-RU" b="1" dirty="0" err="1" smtClean="0"/>
              <a:t>Р-моделью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5715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/>
                </a:solidFill>
              </a:rPr>
              <a:t>Модели управления запасами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u="sng" dirty="0" smtClean="0">
                <a:solidFill>
                  <a:schemeClr val="accent2"/>
                </a:solidFill>
              </a:rPr>
              <a:t>Сущность Q-модели </a:t>
            </a:r>
            <a:r>
              <a:rPr lang="ru-RU" dirty="0" smtClean="0"/>
              <a:t>заключается в том, что как только запас товара достигнет заранее определенного минимального значения или точки заказа, этот товар заказывается. Достижение минимального уровня может возникнуть в любой момент и зависит от интенсивности спроса. </a:t>
            </a:r>
          </a:p>
          <a:p>
            <a:pPr algn="just">
              <a:buNone/>
            </a:pPr>
            <a:r>
              <a:rPr lang="ru-RU" dirty="0" smtClean="0"/>
              <a:t>На практике Q-модель используется в следующих случаях: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большие потери в результате отсутствия запаса;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высокие издержки по хранению запаса;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высокая стоимость заказываемого товара;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высокая степень неопределенности спроса. </a:t>
            </a:r>
          </a:p>
          <a:p>
            <a:pPr algn="just">
              <a:buNone/>
            </a:pPr>
            <a:r>
              <a:rPr lang="ru-RU" dirty="0" smtClean="0"/>
              <a:t>Использование Q-модели предполагает постоянный контроль остатка запасов. Эта модель требует, чтобы каждый раз, когда производится изъятие ресурсов из запаса, выполнялась проверка, достигнута ли точка очередного заказа. 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При управлении запасами </a:t>
            </a:r>
            <a:r>
              <a:rPr lang="ru-RU" b="1" u="sng" dirty="0" smtClean="0">
                <a:solidFill>
                  <a:schemeClr val="accent2"/>
                </a:solidFill>
              </a:rPr>
              <a:t>по </a:t>
            </a:r>
            <a:r>
              <a:rPr lang="ru-RU" b="1" u="sng" dirty="0" err="1" smtClean="0">
                <a:solidFill>
                  <a:schemeClr val="accent2"/>
                </a:solidFill>
              </a:rPr>
              <a:t>Р-модели</a:t>
            </a:r>
            <a:r>
              <a:rPr lang="ru-RU" b="1" u="sng" dirty="0" smtClean="0">
                <a:solidFill>
                  <a:schemeClr val="accent2"/>
                </a:solidFill>
              </a:rPr>
              <a:t> </a:t>
            </a:r>
            <a:r>
              <a:rPr lang="ru-RU" dirty="0" smtClean="0"/>
              <a:t>период, через который организация направляет заказ поставщику, остается неизменным.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5715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/>
                </a:solidFill>
              </a:rPr>
              <a:t>Модели управления запасами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Система контроля за состоянием запасов с фиксированной периодичностью заказа применяется в следующих случаях: условия поставки позволяют получать заказы различными по величине партиями; расходы по размещению заказа и доставке сравнительно невелики; потери от возможного дефицита незначительны. </a:t>
            </a:r>
          </a:p>
          <a:p>
            <a:pPr algn="just">
              <a:buNone/>
            </a:pPr>
            <a:r>
              <a:rPr lang="ru-RU" dirty="0" smtClean="0"/>
              <a:t>К наиболее распространенным дополнительным моделям управления запасами относят: </a:t>
            </a:r>
          </a:p>
          <a:p>
            <a:pPr algn="just">
              <a:buNone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5357826"/>
            <a:ext cx="3071834" cy="1343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«Модель с установленной периодичностью пополнения запасов до определенного уровня» 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14810" y="5357826"/>
            <a:ext cx="3214710" cy="1343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модель «Минимум-максимум»</a:t>
            </a:r>
            <a:endParaRPr lang="ru-RU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5715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/>
                </a:solidFill>
              </a:rPr>
              <a:t>Модели управления запасами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«Модель с установленной периодичностью пополнения запасов до определенного уровня» является </a:t>
            </a:r>
            <a:r>
              <a:rPr lang="ru-RU" b="1" dirty="0" smtClean="0">
                <a:solidFill>
                  <a:schemeClr val="accent2"/>
                </a:solidFill>
              </a:rPr>
              <a:t>смешанной от двух основных моделей. </a:t>
            </a:r>
            <a:r>
              <a:rPr lang="ru-RU" dirty="0" smtClean="0"/>
              <a:t>Она ориентирована на работу при значительных колебаниях спроса. Чтобы предотвратить завышение объемов запасов, содержащихся на складе, или их дефицит, заказы производятся в установленные моменты времени и при достижении запасом порогового уровня. Система включает в себя элемент </a:t>
            </a:r>
            <a:r>
              <a:rPr lang="ru-RU" dirty="0" err="1" smtClean="0"/>
              <a:t>Р-модели</a:t>
            </a:r>
            <a:r>
              <a:rPr lang="ru-RU" dirty="0" smtClean="0"/>
              <a:t>, т. е. установленную периодичность оформления заказа и элемент Q-модели, т. е. отслеживание порогового уровня заказа. </a:t>
            </a:r>
          </a:p>
          <a:p>
            <a:pPr algn="just">
              <a:buNone/>
            </a:pPr>
            <a:r>
              <a:rPr lang="ru-RU" dirty="0" smtClean="0"/>
              <a:t>Отличительной особенностью системы является то, что заказы делятся на две категории – плановые и дополнительные. </a:t>
            </a:r>
            <a:r>
              <a:rPr lang="ru-RU" b="1" u="sng" dirty="0" smtClean="0">
                <a:solidFill>
                  <a:schemeClr val="accent2"/>
                </a:solidFill>
              </a:rPr>
              <a:t>Плановые заказы </a:t>
            </a:r>
            <a:r>
              <a:rPr lang="ru-RU" dirty="0" smtClean="0"/>
              <a:t>производятся через заданные интервалы времени, а </a:t>
            </a:r>
            <a:r>
              <a:rPr lang="ru-RU" b="1" u="sng" dirty="0" smtClean="0">
                <a:solidFill>
                  <a:schemeClr val="accent2"/>
                </a:solidFill>
              </a:rPr>
              <a:t>дополнительные заказы </a:t>
            </a:r>
            <a:r>
              <a:rPr lang="ru-RU" dirty="0" smtClean="0"/>
              <a:t>– при отклонении темпов потребления от запланированных.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5715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/>
                </a:solidFill>
              </a:rPr>
              <a:t>Модели управления запасами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Модель «Минимум-максимум» также содержит в себе элементы основных систем управления. Модель ориентирована на ситуацию, когда затраты на учет запасов и издержки на оформление заказа настолько значительны, что становятся соизмеримы с потерями от дефицита запасов. Поэтому в рассматриваемой системе заказы производятся не через каждый заданный интервал времени, а только при условии, что </a:t>
            </a:r>
            <a:r>
              <a:rPr lang="ru-RU" b="1" u="sng" dirty="0" smtClean="0">
                <a:solidFill>
                  <a:schemeClr val="accent2"/>
                </a:solidFill>
              </a:rPr>
              <a:t>запасы на складе в этот момент оказались равными или меньше установленного минимального уровня</a:t>
            </a:r>
            <a:r>
              <a:rPr lang="ru-RU" dirty="0" smtClean="0"/>
              <a:t>. В этом случае размер рассчитывается так, чтобы поставка пополнила запасы до максимально желательного уровня. Таким образом, система работает лишь с двумя уровнями запасов – минимальным и максимальным.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Выводы: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1. Запасы – количество сырья, материалов, полуфабрикатов, готовой продукции, товаров по каждой номенклатурной позиции, хранимое на складах в единицу времени для обеспечения бесперебойности процессов производства или продаж. Запасы присутствуют на всем протяжении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цепочки от источника возникновения материального потока до потребления, утилизации или уничтожения его составляющих. </a:t>
            </a:r>
          </a:p>
          <a:p>
            <a:pPr algn="just">
              <a:buNone/>
            </a:pPr>
            <a:r>
              <a:rPr lang="ru-RU" dirty="0" smtClean="0"/>
              <a:t>2. Выделяются три основных мотива создания запасов: необходимость совершения производственных или торговых операций, предосторожность и спекуляции.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Выводы: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18"/>
            <a:ext cx="7929618" cy="581281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3. В теории и практике управления запасами различают многообразие видов запасов. Материальные запасы классифицируют по месту нахождения, по исполняемым функциям, по времени учета, по объему и потребности. Классификация запасов материальных ресурсов на предприятии позволяет четко структурировать их по видам для целенаправленной работы с ними. </a:t>
            </a:r>
          </a:p>
          <a:p>
            <a:pPr algn="just">
              <a:buNone/>
            </a:pPr>
            <a:r>
              <a:rPr lang="ru-RU" dirty="0" smtClean="0"/>
              <a:t>4. Управление запасами – это оптимизация запасов сырья, материалов, незавершенного производства, готовой продукции и других объектов деятельности предприятия с целью уменьшения затрат на хранение при обеспечении необходимого уровня обслуживания и бесперебойной работы предприятия. Управление запасами в логистике – оптимизация операций, непосредственно связанных с переработкой и оформлением грузов и координацией со службами закупок и продаж, расчет оптимального количества запасов, оптимального количества складов и мест их расположения. Управление материальными запасами включает нормирование, оперативный учет и контроль, регулирование.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Запасы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– это количество сырья, полуфабрикатов, готовой продукции, товаров по каждой номенклатурной позиции, хранимое на складах в единицу времени для обеспечения бесперебойности процессов производства или продаж.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При планировании запасов используется номенклатурный перечень, то есть поимённый перечень позиций торгового или промышленного ассортимента.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Выводы: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18"/>
            <a:ext cx="7929618" cy="581281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5. Существует две основные модели управления запасами: система с фиксированным объемом (или размером заказа) и система с фиксированной периодичностью заказа, а также несколько дополнительных – «модель с установленной периодичностью пополнения запасов до определенного уровня» и модель «минимум-максимум».</a:t>
            </a:r>
          </a:p>
          <a:p>
            <a:pPr algn="just">
              <a:buNone/>
            </a:pPr>
            <a:endParaRPr lang="ru-RU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Причины создания запасов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7786742" cy="5643602"/>
          </a:xfrm>
        </p:spPr>
        <p:txBody>
          <a:bodyPr/>
          <a:lstStyle/>
          <a:p>
            <a:pPr algn="ctr">
              <a:buNone/>
            </a:pP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571736" y="2571744"/>
            <a:ext cx="2643206" cy="1628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Непрерывность процесса производства или потребления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786050" y="928670"/>
            <a:ext cx="2428892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Сезонность производства 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643570" y="1500174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Сезонность спроса 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28596" y="1142984"/>
            <a:ext cx="2143140" cy="15573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Длительное время </a:t>
            </a:r>
            <a:r>
              <a:rPr lang="ru-RU" dirty="0" err="1" smtClean="0"/>
              <a:t>транспорти-ровки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14282" y="3286124"/>
            <a:ext cx="221457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Партион-ность</a:t>
            </a:r>
            <a:r>
              <a:rPr lang="ru-RU" dirty="0" smtClean="0"/>
              <a:t> </a:t>
            </a:r>
            <a:r>
              <a:rPr lang="ru-RU" dirty="0" err="1" smtClean="0"/>
              <a:t>производ-ства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429256" y="3071810"/>
            <a:ext cx="2286016" cy="14859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Неравномер-ность</a:t>
            </a:r>
            <a:r>
              <a:rPr lang="ru-RU" dirty="0" smtClean="0"/>
              <a:t> спроса 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1428728" y="4929198"/>
            <a:ext cx="2414598" cy="1343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Колебание сроков поставки товаров 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4643438" y="5000636"/>
            <a:ext cx="2428892" cy="1343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Значительные колебания цен на товары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Классификация запасов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400948" cy="5598504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Запасы, присутствуют на всем протяжении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цепи от источника возникновения материального потока до потребления, утилизации или уничтожения его составляющих. </a:t>
            </a:r>
          </a:p>
          <a:p>
            <a:pPr algn="just">
              <a:buNone/>
            </a:pPr>
            <a:r>
              <a:rPr lang="ru-RU" dirty="0" smtClean="0"/>
              <a:t>Материальные запасы классифицируют по </a:t>
            </a:r>
            <a:r>
              <a:rPr lang="ru-RU" b="1" u="sng" dirty="0" smtClean="0">
                <a:solidFill>
                  <a:schemeClr val="accent2"/>
                </a:solidFill>
              </a:rPr>
              <a:t>месту нахождения</a:t>
            </a:r>
            <a:r>
              <a:rPr lang="ru-RU" dirty="0" smtClean="0"/>
              <a:t>:</a:t>
            </a:r>
          </a:p>
          <a:p>
            <a:pPr algn="just">
              <a:buNone/>
            </a:pPr>
            <a:endParaRPr lang="ru-RU" dirty="0" smtClean="0"/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4429124" y="3500438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57158" y="4786322"/>
            <a:ext cx="2000264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Производ-ственные</a:t>
            </a:r>
            <a:r>
              <a:rPr lang="ru-RU" dirty="0" smtClean="0"/>
              <a:t> запасы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071802" y="4857760"/>
            <a:ext cx="1857388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Товарные запасы 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072198" y="4786322"/>
            <a:ext cx="1628780" cy="1200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Запасы в пути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Классификация запасов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/>
          <a:lstStyle/>
          <a:p>
            <a:pPr algn="just">
              <a:buNone/>
            </a:pPr>
            <a:r>
              <a:rPr lang="ru-RU" b="1" u="sng" dirty="0" smtClean="0">
                <a:solidFill>
                  <a:schemeClr val="accent2"/>
                </a:solidFill>
              </a:rPr>
              <a:t>По исполняемым функциям </a:t>
            </a:r>
            <a:r>
              <a:rPr lang="ru-RU" dirty="0" smtClean="0"/>
              <a:t>запасы подразделяют на следующие виды: 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71472" y="1643050"/>
            <a:ext cx="1714512" cy="10572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Текущие запасы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643174" y="2214554"/>
            <a:ext cx="228601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Гарантийные запасы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929322" y="3071810"/>
            <a:ext cx="207170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Буферные запасы 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42910" y="5214950"/>
            <a:ext cx="200026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Рекламные запасы 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286116" y="5214950"/>
            <a:ext cx="178595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Сезонные запасы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5429256" y="5143512"/>
            <a:ext cx="264320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Спекулятивные запасы </a:t>
            </a:r>
            <a:endParaRPr lang="ru-RU" dirty="0"/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572264" y="1214422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апля 13"/>
          <p:cNvSpPr/>
          <p:nvPr/>
        </p:nvSpPr>
        <p:spPr>
          <a:xfrm>
            <a:off x="1785918" y="3143248"/>
            <a:ext cx="1643074" cy="9144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Страхо-вые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Капля 14"/>
          <p:cNvSpPr/>
          <p:nvPr/>
        </p:nvSpPr>
        <p:spPr>
          <a:xfrm flipH="1">
            <a:off x="3929058" y="3143248"/>
            <a:ext cx="1571636" cy="92869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Резерв-ные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Классификация запасов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По времени учёта запасы подразделяются на следующие виды.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По объёмам и потребности различают следующие виды запасов. 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20" y="1643050"/>
            <a:ext cx="2643206" cy="1200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Максимально желательный запас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143504" y="1643050"/>
            <a:ext cx="250033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Пороговый уровень запаса или точка заказа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285852" y="3000372"/>
            <a:ext cx="2357454" cy="10572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Переходящий запас 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857620" y="3000372"/>
            <a:ext cx="242889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Неликвидный запас </a:t>
            </a:r>
            <a:endParaRPr lang="ru-RU" dirty="0"/>
          </a:p>
        </p:txBody>
      </p:sp>
      <p:sp>
        <p:nvSpPr>
          <p:cNvPr id="9" name="Выгнутая вправо стрелка 8"/>
          <p:cNvSpPr/>
          <p:nvPr/>
        </p:nvSpPr>
        <p:spPr>
          <a:xfrm>
            <a:off x="3643306" y="1285860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право стрелка 9"/>
          <p:cNvSpPr/>
          <p:nvPr/>
        </p:nvSpPr>
        <p:spPr>
          <a:xfrm>
            <a:off x="4929190" y="4572008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28596" y="5000636"/>
            <a:ext cx="235745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Нормативный запас 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2428860" y="5643578"/>
            <a:ext cx="271464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Сверхнорматив-ный</a:t>
            </a:r>
            <a:r>
              <a:rPr lang="ru-RU" dirty="0" smtClean="0"/>
              <a:t> запас 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5857884" y="5072074"/>
            <a:ext cx="214314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Излишний запас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39000" cy="50006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2"/>
                </a:solidFill>
              </a:rPr>
              <a:t>Управление материальными запасами 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Наличие материальных запасов позволяет обеспечивать устойчивость ассортимента товаров, осуществлять определённую ценовую политику, повышать уровень обслуживания покупателей. Всё это требует поддержания оптимального уровня запасов по всем номенклатурным позициям. </a:t>
            </a:r>
          </a:p>
          <a:p>
            <a:pPr algn="just">
              <a:buNone/>
            </a:pPr>
            <a:r>
              <a:rPr lang="ru-RU" dirty="0" smtClean="0"/>
              <a:t>Запасы находятся в постоянном движении и обновлении. Конечной стадией их движения является потребление. </a:t>
            </a:r>
            <a:r>
              <a:rPr lang="ru-RU" b="1" dirty="0" smtClean="0"/>
              <a:t>Основным назначением</a:t>
            </a:r>
            <a:r>
              <a:rPr lang="ru-RU" dirty="0" smtClean="0"/>
              <a:t> товарных запасов в </a:t>
            </a:r>
            <a:r>
              <a:rPr lang="ru-RU" b="1" dirty="0" smtClean="0"/>
              <a:t>оптовой торговле</a:t>
            </a:r>
            <a:r>
              <a:rPr lang="ru-RU" dirty="0" smtClean="0"/>
              <a:t> является обслуживание оптовых покупателей (розничные торговые организации), а в </a:t>
            </a:r>
            <a:r>
              <a:rPr lang="ru-RU" b="1" dirty="0" smtClean="0"/>
              <a:t>розничной торговле </a:t>
            </a:r>
            <a:r>
              <a:rPr lang="ru-RU" dirty="0" smtClean="0"/>
              <a:t>– обеспечить устойчивость предложения товаров потребителям.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39000" cy="50006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2"/>
                </a:solidFill>
              </a:rPr>
              <a:t>Управление материальными запасами 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7239000" cy="574138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Для поддержания запасов всех видов на оптимальном уровне необходима чётко налаженная система управления запасами. Оптимальный уровень запасов означает такое положение, когда отсутствуют излишки запасов или их дефицит. </a:t>
            </a:r>
          </a:p>
          <a:p>
            <a:pPr algn="just">
              <a:buNone/>
            </a:pPr>
            <a:r>
              <a:rPr lang="ru-RU" dirty="0" smtClean="0"/>
              <a:t>Управление материальными запасами предполагает следующие операции: нормирование; оперативный учет и контроль; регулирование. 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chemeClr val="accent2"/>
                </a:solidFill>
              </a:rPr>
              <a:t>Нормирование запасов </a:t>
            </a:r>
            <a:r>
              <a:rPr lang="ru-RU" dirty="0" smtClean="0"/>
              <a:t>означает выработку экономически обоснованных нормативов для всех видов запасов. 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chemeClr val="accent2"/>
                </a:solidFill>
              </a:rPr>
              <a:t>Оперативный учёт и контроль о</a:t>
            </a:r>
            <a:r>
              <a:rPr lang="ru-RU" dirty="0" smtClean="0"/>
              <a:t>существляется с помощью специального программного обеспечения.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39000" cy="50006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2"/>
                </a:solidFill>
              </a:rPr>
              <a:t>Управление материальными запасами 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u="sng" dirty="0" smtClean="0">
                <a:solidFill>
                  <a:schemeClr val="accent2"/>
                </a:solidFill>
              </a:rPr>
              <a:t>Регулирование.</a:t>
            </a:r>
            <a:r>
              <a:rPr lang="ru-RU" dirty="0" smtClean="0"/>
              <a:t> Заключается в поддержании запасов на определённом уровне и изменении их величины в зависимости от спроса и периодов поставки товарных партий. Как излишек, так и недостаток запасов оказывают отрицательное воздействие на результаты производственной и коммерческой деятельности.</a:t>
            </a:r>
          </a:p>
          <a:p>
            <a:pPr algn="just">
              <a:buNone/>
            </a:pPr>
            <a:r>
              <a:rPr lang="ru-RU" dirty="0" smtClean="0"/>
              <a:t>Излишние запасы омертвляют денежные средства предприятия и уменьшают оборачиваемость запасов. Дефицит запасов приводит к снижению объёма </a:t>
            </a:r>
            <a:r>
              <a:rPr lang="ru-RU" dirty="0" err="1" smtClean="0"/>
              <a:t>про-даж</a:t>
            </a:r>
            <a:r>
              <a:rPr lang="ru-RU" dirty="0" smtClean="0"/>
              <a:t> товаров и получаемой прибыли, к потере доверия покупателей.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116</TotalTime>
  <Words>1401</Words>
  <PresentationFormat>Экран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Лекция 5. Логистика запасов.</vt:lpstr>
      <vt:lpstr>Запасы</vt:lpstr>
      <vt:lpstr>Причины создания запасов</vt:lpstr>
      <vt:lpstr>Классификация запасов</vt:lpstr>
      <vt:lpstr>Классификация запасов</vt:lpstr>
      <vt:lpstr>Классификация запасов</vt:lpstr>
      <vt:lpstr>Управление материальными запасами </vt:lpstr>
      <vt:lpstr>Управление материальными запасами </vt:lpstr>
      <vt:lpstr>Управление материальными запасами </vt:lpstr>
      <vt:lpstr>Управление материальными запасами </vt:lpstr>
      <vt:lpstr>Управление материальными запасами </vt:lpstr>
      <vt:lpstr>Управление материальными запасами </vt:lpstr>
      <vt:lpstr>Модели управления запасами</vt:lpstr>
      <vt:lpstr>Модели управления запасами</vt:lpstr>
      <vt:lpstr>Модели управления запасами</vt:lpstr>
      <vt:lpstr>Модели управления запасами</vt:lpstr>
      <vt:lpstr>Модели управления запасами</vt:lpstr>
      <vt:lpstr>Выводы:</vt:lpstr>
      <vt:lpstr>Выводы:</vt:lpstr>
      <vt:lpstr>Выводы: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4. Логистика запасов.</dc:title>
  <dc:creator>Панда</dc:creator>
  <cp:lastModifiedBy>Панда</cp:lastModifiedBy>
  <cp:revision>84</cp:revision>
  <dcterms:created xsi:type="dcterms:W3CDTF">2023-11-04T06:27:18Z</dcterms:created>
  <dcterms:modified xsi:type="dcterms:W3CDTF">2023-11-06T08:03:22Z</dcterms:modified>
</cp:coreProperties>
</file>