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26.11.2023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26.11.2023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26.11.2023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26.11.2023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26.11.2023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428736"/>
            <a:ext cx="6172200" cy="1928826"/>
          </a:xfrm>
        </p:spPr>
        <p:txBody>
          <a:bodyPr/>
          <a:lstStyle/>
          <a:p>
            <a:r>
              <a:rPr lang="ru-RU" dirty="0" smtClean="0"/>
              <a:t>Лекция 7. </a:t>
            </a:r>
            <a:br>
              <a:rPr lang="ru-RU" dirty="0" smtClean="0"/>
            </a:br>
            <a:r>
              <a:rPr lang="ru-RU" dirty="0" smtClean="0"/>
              <a:t>Управление рисками.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4143380"/>
            <a:ext cx="6172200" cy="2231542"/>
          </a:xfrm>
        </p:spPr>
        <p:txBody>
          <a:bodyPr/>
          <a:lstStyle/>
          <a:p>
            <a:pPr algn="r"/>
            <a:r>
              <a:rPr lang="ru-RU" dirty="0" smtClean="0"/>
              <a:t>5 курс 9 сем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pPr algn="ctr"/>
            <a:r>
              <a:rPr lang="ru-RU" b="1" dirty="0" smtClean="0"/>
              <a:t>Риски складской логистики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8043890" cy="5473844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dirty="0" smtClean="0"/>
              <a:t>Основные </a:t>
            </a:r>
            <a:r>
              <a:rPr lang="ru-RU" dirty="0" smtClean="0"/>
              <a:t>риски складской логистики: </a:t>
            </a:r>
          </a:p>
          <a:p>
            <a:pPr algn="just">
              <a:buNone/>
            </a:pPr>
            <a:r>
              <a:rPr lang="ru-RU" dirty="0" smtClean="0"/>
              <a:t>1. </a:t>
            </a:r>
            <a:r>
              <a:rPr lang="ru-RU" b="1" dirty="0" smtClean="0"/>
              <a:t>Риск нарушения условий </a:t>
            </a:r>
            <a:r>
              <a:rPr lang="ru-RU" b="1" dirty="0" smtClean="0"/>
              <a:t>хранения</a:t>
            </a:r>
            <a:r>
              <a:rPr lang="ru-RU" dirty="0" smtClean="0"/>
              <a:t>, </a:t>
            </a:r>
            <a:r>
              <a:rPr lang="ru-RU" dirty="0" smtClean="0"/>
              <a:t>что ведет к порче или полной утрате </a:t>
            </a:r>
            <a:r>
              <a:rPr lang="ru-RU" dirty="0" smtClean="0"/>
              <a:t>хранимого </a:t>
            </a:r>
            <a:r>
              <a:rPr lang="ru-RU" dirty="0" smtClean="0"/>
              <a:t>товара. Любой склад – это сложная система, сильно </a:t>
            </a:r>
            <a:r>
              <a:rPr lang="ru-RU" dirty="0" smtClean="0"/>
              <a:t>зависящая </a:t>
            </a:r>
            <a:r>
              <a:rPr lang="ru-RU" dirty="0" smtClean="0"/>
              <a:t>от коммунальных систем жизнеобеспечения (электричество, вентиляция, кондиционирование, водопровод и водоотведение, отопление), поэтому неисправности в работе любой из указанных систем способны спровоцировать нарушения условий хранения целого ряда товаров. </a:t>
            </a:r>
          </a:p>
          <a:p>
            <a:pPr algn="just">
              <a:buNone/>
            </a:pPr>
            <a:r>
              <a:rPr lang="ru-RU" dirty="0" smtClean="0"/>
              <a:t>2. </a:t>
            </a:r>
            <a:r>
              <a:rPr lang="ru-RU" b="1" dirty="0" smtClean="0"/>
              <a:t>Риск недостачи и пересортицы товара</a:t>
            </a:r>
            <a:r>
              <a:rPr lang="ru-RU" dirty="0" smtClean="0"/>
              <a:t>. Пересортица – это ситуация, при которой отмечается недостача одного вида товара и одновременно излишек другого вида товара того же наименования (продуктовой группы / категории) с одинаковыми единицами </a:t>
            </a:r>
            <a:r>
              <a:rPr lang="ru-RU" dirty="0" smtClean="0"/>
              <a:t>измерения</a:t>
            </a:r>
            <a:r>
              <a:rPr lang="ru-RU" dirty="0" smtClean="0"/>
              <a:t>. Основная причина недостач и пересортицы ‒ </a:t>
            </a:r>
            <a:r>
              <a:rPr lang="ru-RU" dirty="0" smtClean="0"/>
              <a:t>человеческий </a:t>
            </a:r>
            <a:r>
              <a:rPr lang="ru-RU" dirty="0" smtClean="0"/>
              <a:t>фактор. Как правило, внедрение автоматизированных систем учета на складах позволяет значительно снизить риски данной группы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3. </a:t>
            </a:r>
            <a:r>
              <a:rPr lang="ru-RU" b="1" dirty="0" smtClean="0"/>
              <a:t>Риск нехватки складских площадей</a:t>
            </a:r>
            <a:r>
              <a:rPr lang="ru-RU" dirty="0" smtClean="0"/>
              <a:t>. Данные риски </a:t>
            </a:r>
            <a:r>
              <a:rPr lang="ru-RU" dirty="0" smtClean="0"/>
              <a:t>возникают </a:t>
            </a:r>
            <a:r>
              <a:rPr lang="ru-RU" dirty="0" smtClean="0"/>
              <a:t>из-за невыполнения графиков поставок (отгрузки товара со склада), падения спроса на товар и образования товарных </a:t>
            </a:r>
            <a:r>
              <a:rPr lang="ru-RU" dirty="0" smtClean="0"/>
              <a:t>излишков</a:t>
            </a:r>
            <a:r>
              <a:rPr lang="ru-RU" dirty="0" smtClean="0"/>
              <a:t>, неверного планирования закупок новых материалов и сырья и т.д. </a:t>
            </a:r>
          </a:p>
          <a:p>
            <a:pPr algn="just">
              <a:buNone/>
            </a:pPr>
            <a:r>
              <a:rPr lang="ru-RU" dirty="0" smtClean="0"/>
              <a:t>4. </a:t>
            </a:r>
            <a:r>
              <a:rPr lang="ru-RU" b="1" dirty="0" smtClean="0"/>
              <a:t>Утрата товара в результате неосторожных действий работников склада или несоблюдения технических условий </a:t>
            </a:r>
            <a:r>
              <a:rPr lang="ru-RU" b="1" dirty="0" smtClean="0"/>
              <a:t>складирования </a:t>
            </a:r>
            <a:r>
              <a:rPr lang="ru-RU" b="1" dirty="0" smtClean="0"/>
              <a:t>товара</a:t>
            </a:r>
            <a:r>
              <a:rPr lang="ru-RU" dirty="0" smtClean="0"/>
              <a:t>. Например, неправильное размещение на складе негабаритного или хрупкого товара может привести к его порче и утрате. Также это возможно при перемещении товара на другое место хранения или при отгрузке товара со склада. </a:t>
            </a:r>
          </a:p>
          <a:p>
            <a:pPr algn="just">
              <a:buNone/>
            </a:pPr>
            <a:r>
              <a:rPr lang="ru-RU" dirty="0" smtClean="0"/>
              <a:t>5. </a:t>
            </a:r>
            <a:r>
              <a:rPr lang="ru-RU" b="1" dirty="0" smtClean="0"/>
              <a:t>Повреждение товара на складе грызунами и прочими </a:t>
            </a:r>
            <a:r>
              <a:rPr lang="ru-RU" b="1" dirty="0" smtClean="0"/>
              <a:t>вредителями</a:t>
            </a:r>
            <a:r>
              <a:rPr lang="ru-RU" dirty="0" smtClean="0"/>
              <a:t>. </a:t>
            </a:r>
          </a:p>
          <a:p>
            <a:pPr algn="just">
              <a:buNone/>
            </a:pPr>
            <a:r>
              <a:rPr lang="ru-RU" dirty="0" smtClean="0"/>
              <a:t>6. </a:t>
            </a:r>
            <a:r>
              <a:rPr lang="ru-RU" b="1" dirty="0" smtClean="0"/>
              <a:t>Повреждение или утрата товара в результате </a:t>
            </a:r>
            <a:r>
              <a:rPr lang="ru-RU" b="1" dirty="0" err="1" smtClean="0"/>
              <a:t>форсмажорных</a:t>
            </a:r>
            <a:r>
              <a:rPr lang="ru-RU" b="1" dirty="0" smtClean="0"/>
              <a:t> </a:t>
            </a:r>
            <a:r>
              <a:rPr lang="ru-RU" b="1" dirty="0" smtClean="0"/>
              <a:t>обстоятельств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algn="ctr"/>
            <a:r>
              <a:rPr lang="ru-RU" b="1" dirty="0" smtClean="0"/>
              <a:t>Риски таможенной логистики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758138" cy="535785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dirty="0" smtClean="0"/>
              <a:t>К таможенным рискам относятся: </a:t>
            </a:r>
          </a:p>
          <a:p>
            <a:pPr algn="just">
              <a:buNone/>
            </a:pPr>
            <a:r>
              <a:rPr lang="ru-RU" dirty="0" smtClean="0"/>
              <a:t>1. </a:t>
            </a:r>
            <a:r>
              <a:rPr lang="ru-RU" b="1" dirty="0" smtClean="0"/>
              <a:t>Несоблюдение требований по заполнению таможенной </a:t>
            </a:r>
            <a:r>
              <a:rPr lang="ru-RU" b="1" dirty="0" smtClean="0"/>
              <a:t>документации</a:t>
            </a:r>
            <a:r>
              <a:rPr lang="ru-RU" dirty="0" smtClean="0"/>
              <a:t>. </a:t>
            </a:r>
          </a:p>
          <a:p>
            <a:pPr algn="just">
              <a:buNone/>
            </a:pPr>
            <a:r>
              <a:rPr lang="ru-RU" dirty="0" smtClean="0"/>
              <a:t>2. </a:t>
            </a:r>
            <a:r>
              <a:rPr lang="ru-RU" b="1" dirty="0" smtClean="0"/>
              <a:t>Недостоверная таможенная стоимость ввозимого </a:t>
            </a:r>
            <a:r>
              <a:rPr lang="ru-RU" b="1" dirty="0" smtClean="0"/>
              <a:t>товара</a:t>
            </a:r>
            <a:r>
              <a:rPr lang="ru-RU" dirty="0" smtClean="0"/>
              <a:t>. Таможенные органы имеют свою статистику по стоимости </a:t>
            </a:r>
            <a:r>
              <a:rPr lang="ru-RU" dirty="0" smtClean="0"/>
              <a:t>ввозимого </a:t>
            </a:r>
            <a:r>
              <a:rPr lang="ru-RU" dirty="0" smtClean="0"/>
              <a:t>товара, которую они собирают на основе данных с сайтов товарных бирж, сайтов продавцов, прайс-листов со стоимостью аналогичных товаров, ввезенных на территорию ЕАЭС ранее. </a:t>
            </a:r>
          </a:p>
          <a:p>
            <a:pPr algn="just">
              <a:buNone/>
            </a:pPr>
            <a:r>
              <a:rPr lang="ru-RU" dirty="0" smtClean="0"/>
              <a:t>3. </a:t>
            </a:r>
            <a:r>
              <a:rPr lang="ru-RU" b="1" dirty="0" smtClean="0"/>
              <a:t>Ошибки в расчете таможенных пошлин из-за неправильной классификации товара по товарной номенклатуре ВЭД</a:t>
            </a:r>
            <a:r>
              <a:rPr lang="ru-RU" dirty="0" smtClean="0"/>
              <a:t>. </a:t>
            </a:r>
            <a:r>
              <a:rPr lang="ru-RU" dirty="0" smtClean="0"/>
              <a:t>Отнесение </a:t>
            </a:r>
            <a:r>
              <a:rPr lang="ru-RU" dirty="0" smtClean="0"/>
              <a:t>товара к определенному коду товарной номенклатуры </a:t>
            </a:r>
            <a:r>
              <a:rPr lang="ru-RU" dirty="0" smtClean="0"/>
              <a:t>определяет </a:t>
            </a:r>
            <a:r>
              <a:rPr lang="ru-RU" dirty="0" smtClean="0"/>
              <a:t>ставку пошлины и нетарифные ограничения. При </a:t>
            </a:r>
            <a:r>
              <a:rPr lang="ru-RU" dirty="0" smtClean="0"/>
              <a:t>неправильном </a:t>
            </a:r>
            <a:r>
              <a:rPr lang="ru-RU" dirty="0" smtClean="0"/>
              <a:t>определении кода таможенные органы вправе </a:t>
            </a:r>
            <a:r>
              <a:rPr lang="ru-RU" dirty="0" err="1" smtClean="0"/>
              <a:t>доначислить</a:t>
            </a:r>
            <a:r>
              <a:rPr lang="ru-RU" dirty="0" smtClean="0"/>
              <a:t> таможенные платежи. </a:t>
            </a:r>
          </a:p>
          <a:p>
            <a:pPr algn="just">
              <a:buNone/>
            </a:pPr>
            <a:r>
              <a:rPr lang="ru-RU" dirty="0" smtClean="0"/>
              <a:t>4. </a:t>
            </a:r>
            <a:r>
              <a:rPr lang="ru-RU" b="1" dirty="0" smtClean="0"/>
              <a:t>Несвоевременное проведение сертификации продукции</a:t>
            </a:r>
            <a:r>
              <a:rPr lang="ru-RU" dirty="0" smtClean="0"/>
              <a:t>. Предоставление сертификата требуют отдельные категории </a:t>
            </a:r>
            <a:r>
              <a:rPr lang="ru-RU" dirty="0" smtClean="0"/>
              <a:t>товаров</a:t>
            </a:r>
            <a:r>
              <a:rPr lang="ru-RU" dirty="0" smtClean="0"/>
              <a:t>, что также определяется кодом товара по товарной </a:t>
            </a:r>
            <a:r>
              <a:rPr lang="ru-RU" dirty="0" smtClean="0"/>
              <a:t>номенклатуре </a:t>
            </a:r>
            <a:r>
              <a:rPr lang="ru-RU" dirty="0" smtClean="0"/>
              <a:t>ВЭД. </a:t>
            </a:r>
          </a:p>
          <a:p>
            <a:pPr algn="just">
              <a:buNone/>
            </a:pPr>
            <a:r>
              <a:rPr lang="ru-RU" dirty="0" smtClean="0"/>
              <a:t>5. </a:t>
            </a:r>
            <a:r>
              <a:rPr lang="ru-RU" b="1" dirty="0" smtClean="0"/>
              <a:t>Недостоверное декларирование ввозимого товара или </a:t>
            </a:r>
            <a:r>
              <a:rPr lang="ru-RU" b="1" dirty="0" smtClean="0"/>
              <a:t>сокрытие </a:t>
            </a:r>
            <a:r>
              <a:rPr lang="ru-RU" b="1" dirty="0" smtClean="0"/>
              <a:t>его части</a:t>
            </a:r>
            <a:r>
              <a:rPr lang="ru-RU" dirty="0" smtClean="0"/>
              <a:t>. Данный риск связан с желанием </a:t>
            </a:r>
            <a:r>
              <a:rPr lang="ru-RU" dirty="0" smtClean="0"/>
              <a:t>предпринимателя </a:t>
            </a:r>
            <a:r>
              <a:rPr lang="ru-RU" dirty="0" smtClean="0"/>
              <a:t>уменьшить свои затраты на оформление документации и оплату таможенных процедур и сборов.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6. </a:t>
            </a:r>
            <a:r>
              <a:rPr lang="ru-RU" b="1" dirty="0" smtClean="0"/>
              <a:t>Задержки на таможне при оформлении, контроле и </a:t>
            </a:r>
            <a:r>
              <a:rPr lang="ru-RU" b="1" dirty="0" smtClean="0"/>
              <a:t>досмотре </a:t>
            </a:r>
            <a:r>
              <a:rPr lang="ru-RU" b="1" dirty="0" smtClean="0"/>
              <a:t>грузов</a:t>
            </a:r>
            <a:r>
              <a:rPr lang="ru-RU" dirty="0" smtClean="0"/>
              <a:t>. Иногда таможенные органы проводят </a:t>
            </a:r>
            <a:r>
              <a:rPr lang="ru-RU" dirty="0" smtClean="0"/>
              <a:t>идентификацию </a:t>
            </a:r>
            <a:r>
              <a:rPr lang="ru-RU" dirty="0" smtClean="0"/>
              <a:t>товара, если есть предположение, что какие-то его </a:t>
            </a:r>
            <a:r>
              <a:rPr lang="ru-RU" dirty="0" smtClean="0"/>
              <a:t>характеристики</a:t>
            </a:r>
            <a:r>
              <a:rPr lang="ru-RU" dirty="0" smtClean="0"/>
              <a:t>, количество или качество не соответствуют заявленным в таможенных документах.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pPr algn="ctr"/>
            <a:r>
              <a:rPr lang="ru-RU" b="1" dirty="0" smtClean="0"/>
              <a:t>Риски закупочной логистики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829576" cy="518809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/>
              <a:t>К основным рискам закупочной логистики относятся: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1. </a:t>
            </a:r>
            <a:r>
              <a:rPr lang="ru-RU" b="1" dirty="0" smtClean="0"/>
              <a:t>Нарушение условий договора поставщиком </a:t>
            </a:r>
            <a:r>
              <a:rPr lang="ru-RU" dirty="0" smtClean="0"/>
              <a:t>(по срокам и месту поставки, количеству, качеству, комплектации заказанного товара). </a:t>
            </a:r>
          </a:p>
          <a:p>
            <a:pPr algn="just">
              <a:buNone/>
            </a:pPr>
            <a:r>
              <a:rPr lang="ru-RU" dirty="0" smtClean="0"/>
              <a:t>2. </a:t>
            </a:r>
            <a:r>
              <a:rPr lang="ru-RU" b="1" dirty="0" smtClean="0"/>
              <a:t>Повышение закупочных цен поставщиками</a:t>
            </a:r>
            <a:r>
              <a:rPr lang="ru-RU" dirty="0" smtClean="0"/>
              <a:t>, что заставляет предпринимателей пересматривать объемы закупаемых товаров и ресурсов, чтобы вписаться в бюджет закупок предприятия.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3. </a:t>
            </a:r>
            <a:r>
              <a:rPr lang="ru-RU" b="1" dirty="0" smtClean="0"/>
              <a:t>Изменение качества и/или внешнего вида товара в процессе его доставки.</a:t>
            </a:r>
            <a:r>
              <a:rPr lang="ru-RU" dirty="0" smtClean="0"/>
              <a:t> Во время доставки товара на него может </a:t>
            </a:r>
            <a:r>
              <a:rPr lang="ru-RU" dirty="0" smtClean="0"/>
              <a:t>воздействовать </a:t>
            </a:r>
            <a:r>
              <a:rPr lang="ru-RU" dirty="0" smtClean="0"/>
              <a:t>множество факторов внешней среды, защиту от которых должны обеспечивать упаковка товара и само транспортное </a:t>
            </a:r>
            <a:r>
              <a:rPr lang="ru-RU" dirty="0" smtClean="0"/>
              <a:t>средство</a:t>
            </a:r>
            <a:r>
              <a:rPr lang="ru-RU" dirty="0" smtClean="0"/>
              <a:t>, оснащенное необходимыми техническими устройствами для поддержания требуемых условий транспортировки. Однако иногда предотвратить изменения качества и внешнего вида товаров не удается, например, любая задержка в доставке скоропортящихся продуктов питания может привести к существенному изменению их качества. </a:t>
            </a:r>
          </a:p>
          <a:p>
            <a:pPr algn="just">
              <a:buNone/>
            </a:pPr>
            <a:r>
              <a:rPr lang="ru-RU" dirty="0" smtClean="0"/>
              <a:t>4. </a:t>
            </a:r>
            <a:r>
              <a:rPr lang="ru-RU" b="1" dirty="0" smtClean="0"/>
              <a:t>Колебания курса национальной валюты </a:t>
            </a:r>
            <a:r>
              <a:rPr lang="ru-RU" dirty="0" smtClean="0"/>
              <a:t>(серьезный риск для международных закупок).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algn="ctr"/>
            <a:r>
              <a:rPr lang="ru-RU" b="1" dirty="0" smtClean="0"/>
              <a:t>Риски сбытовой логистики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5330968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dirty="0" smtClean="0"/>
              <a:t>К рискам сбытовой логистики относятся: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1</a:t>
            </a:r>
            <a:r>
              <a:rPr lang="ru-RU" b="1" dirty="0" smtClean="0"/>
              <a:t>. Падение объема продаж на рынке</a:t>
            </a:r>
            <a:r>
              <a:rPr lang="ru-RU" dirty="0" smtClean="0"/>
              <a:t>. Данный риск может быть обусловлен целым рядом причин, среди которых может быть недостаточная реклама и информированность потребителей о </a:t>
            </a:r>
            <a:r>
              <a:rPr lang="ru-RU" dirty="0" smtClean="0"/>
              <a:t>товаре</a:t>
            </a:r>
            <a:r>
              <a:rPr lang="ru-RU" dirty="0" smtClean="0"/>
              <a:t>, сезонные колебания спроса, изменение во вкусах и </a:t>
            </a:r>
            <a:r>
              <a:rPr lang="ru-RU" dirty="0" smtClean="0"/>
              <a:t>предпочтениях </a:t>
            </a:r>
            <a:r>
              <a:rPr lang="ru-RU" dirty="0" smtClean="0"/>
              <a:t>потребителей, воздействие моды и т.д. </a:t>
            </a:r>
          </a:p>
          <a:p>
            <a:pPr algn="just">
              <a:buNone/>
            </a:pPr>
            <a:r>
              <a:rPr lang="ru-RU" dirty="0" smtClean="0"/>
              <a:t>2. </a:t>
            </a:r>
            <a:r>
              <a:rPr lang="ru-RU" b="1" dirty="0" smtClean="0"/>
              <a:t>Падение покупательной способности населения</a:t>
            </a:r>
            <a:r>
              <a:rPr lang="ru-RU" dirty="0" smtClean="0"/>
              <a:t>, что также приводит к сокращению спроса на товар и росту инфляционных ожиданий потребителей. </a:t>
            </a:r>
          </a:p>
          <a:p>
            <a:pPr algn="just">
              <a:buNone/>
            </a:pPr>
            <a:r>
              <a:rPr lang="ru-RU" dirty="0" smtClean="0"/>
              <a:t>3. </a:t>
            </a:r>
            <a:r>
              <a:rPr lang="ru-RU" b="1" dirty="0" smtClean="0"/>
              <a:t>Снижения конкурентоспособности продукции </a:t>
            </a:r>
            <a:r>
              <a:rPr lang="ru-RU" dirty="0" smtClean="0"/>
              <a:t>из-за </a:t>
            </a:r>
            <a:r>
              <a:rPr lang="ru-RU" dirty="0" smtClean="0"/>
              <a:t>действий </a:t>
            </a:r>
            <a:r>
              <a:rPr lang="ru-RU" dirty="0" smtClean="0"/>
              <a:t>конкурентов (например, представление на рынке товара-субститута по более низкой цене). </a:t>
            </a:r>
          </a:p>
          <a:p>
            <a:pPr algn="just">
              <a:buNone/>
            </a:pPr>
            <a:r>
              <a:rPr lang="ru-RU" dirty="0" smtClean="0"/>
              <a:t>4. </a:t>
            </a:r>
            <a:r>
              <a:rPr lang="ru-RU" b="1" dirty="0" smtClean="0"/>
              <a:t>Дефицит продукции</a:t>
            </a:r>
            <a:r>
              <a:rPr lang="ru-RU" dirty="0" smtClean="0"/>
              <a:t> на рынке ввиду превышения </a:t>
            </a:r>
            <a:r>
              <a:rPr lang="ru-RU" dirty="0" smtClean="0"/>
              <a:t>фактического </a:t>
            </a:r>
            <a:r>
              <a:rPr lang="ru-RU" dirty="0" smtClean="0"/>
              <a:t>спроса над планируемым и недостаточного объема закупок продукции у поставщика.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5. </a:t>
            </a:r>
            <a:r>
              <a:rPr lang="ru-RU" b="1" dirty="0" smtClean="0"/>
              <a:t>Неправильный выбор канала товародвижения </a:t>
            </a:r>
            <a:r>
              <a:rPr lang="ru-RU" dirty="0" smtClean="0"/>
              <a:t>от продавца к потребителю. В настоящее время существует множество </a:t>
            </a:r>
            <a:r>
              <a:rPr lang="ru-RU" dirty="0" smtClean="0"/>
              <a:t>каналов </a:t>
            </a:r>
            <a:r>
              <a:rPr lang="ru-RU" dirty="0" smtClean="0"/>
              <a:t>товародвижения ‒ розничные магазины, </a:t>
            </a:r>
            <a:r>
              <a:rPr lang="ru-RU" dirty="0" err="1" smtClean="0"/>
              <a:t>телемаркетинг</a:t>
            </a:r>
            <a:r>
              <a:rPr lang="ru-RU" dirty="0" smtClean="0"/>
              <a:t>, </a:t>
            </a:r>
            <a:r>
              <a:rPr lang="ru-RU" dirty="0" smtClean="0"/>
              <a:t>торговля </a:t>
            </a:r>
            <a:r>
              <a:rPr lang="ru-RU" dirty="0" smtClean="0"/>
              <a:t>по почте, </a:t>
            </a:r>
            <a:r>
              <a:rPr lang="ru-RU" dirty="0" err="1" smtClean="0"/>
              <a:t>интернет-магазины</a:t>
            </a:r>
            <a:r>
              <a:rPr lang="ru-RU" dirty="0" smtClean="0"/>
              <a:t> и т.д. ‒ однако для разных </a:t>
            </a:r>
            <a:r>
              <a:rPr lang="ru-RU" dirty="0" smtClean="0"/>
              <a:t>категорий </a:t>
            </a:r>
            <a:r>
              <a:rPr lang="ru-RU" dirty="0" smtClean="0"/>
              <a:t>товаров необходимо использовать разные каналы </a:t>
            </a:r>
            <a:r>
              <a:rPr lang="ru-RU" dirty="0" smtClean="0"/>
              <a:t>товародвижения</a:t>
            </a:r>
            <a:r>
              <a:rPr lang="ru-RU" dirty="0" smtClean="0"/>
              <a:t>. Например, продажа духов через </a:t>
            </a:r>
            <a:r>
              <a:rPr lang="ru-RU" dirty="0" err="1" smtClean="0"/>
              <a:t>интернет-магазины</a:t>
            </a:r>
            <a:r>
              <a:rPr lang="ru-RU" dirty="0" smtClean="0"/>
              <a:t> может быть дополнительным каналом сбыта, в то время как </a:t>
            </a:r>
            <a:r>
              <a:rPr lang="ru-RU" dirty="0" smtClean="0"/>
              <a:t>основным </a:t>
            </a:r>
            <a:r>
              <a:rPr lang="ru-RU" dirty="0" smtClean="0"/>
              <a:t>остаются розничные магазины. </a:t>
            </a:r>
          </a:p>
          <a:p>
            <a:pPr algn="just">
              <a:buNone/>
            </a:pPr>
            <a:r>
              <a:rPr lang="ru-RU" dirty="0" smtClean="0"/>
              <a:t>6</a:t>
            </a:r>
            <a:r>
              <a:rPr lang="ru-RU" b="1" dirty="0" smtClean="0"/>
              <a:t>. Недобросовестность продавцов и/или покупателей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/>
              <a:t>МЕТОДЫ АНАЛИЗА И ОЦЕНКИ ЛОГИСТИЧЕСКОГО РИСКА В ЦЕПЯХ ПОСТАВОК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Важным и необходимым условием проведения оценки </a:t>
            </a:r>
            <a:r>
              <a:rPr lang="ru-RU" dirty="0" err="1" smtClean="0"/>
              <a:t>логистического</a:t>
            </a:r>
            <a:r>
              <a:rPr lang="ru-RU" dirty="0" smtClean="0"/>
              <a:t> </a:t>
            </a:r>
            <a:r>
              <a:rPr lang="ru-RU" dirty="0" smtClean="0"/>
              <a:t>риска является доступность и достоверность </a:t>
            </a:r>
            <a:r>
              <a:rPr lang="ru-RU" dirty="0" smtClean="0"/>
              <a:t>информации </a:t>
            </a:r>
            <a:r>
              <a:rPr lang="ru-RU" dirty="0" smtClean="0"/>
              <a:t>о состоянии </a:t>
            </a:r>
            <a:r>
              <a:rPr lang="ru-RU" dirty="0" err="1" smtClean="0"/>
              <a:t>логистической</a:t>
            </a:r>
            <a:r>
              <a:rPr lang="ru-RU" dirty="0" smtClean="0"/>
              <a:t> системы и ее параметрах. </a:t>
            </a:r>
          </a:p>
          <a:p>
            <a:pPr algn="just">
              <a:buNone/>
            </a:pPr>
            <a:r>
              <a:rPr lang="ru-RU" b="1" dirty="0" smtClean="0"/>
              <a:t>Основными источниками информации для анализа </a:t>
            </a:r>
            <a:r>
              <a:rPr lang="ru-RU" b="1" dirty="0" err="1" smtClean="0"/>
              <a:t>логистических</a:t>
            </a:r>
            <a:r>
              <a:rPr lang="ru-RU" b="1" dirty="0" smtClean="0"/>
              <a:t> </a:t>
            </a:r>
            <a:r>
              <a:rPr lang="ru-RU" b="1" dirty="0" smtClean="0"/>
              <a:t>рисков </a:t>
            </a:r>
            <a:r>
              <a:rPr lang="ru-RU" dirty="0" smtClean="0"/>
              <a:t>являются бухгалтерская и финансовая отчетность предприятия, внутренняя управленческая отчетность, сведения из договоров, заключенных предприятием с контрагентами, </a:t>
            </a:r>
            <a:r>
              <a:rPr lang="ru-RU" dirty="0" smtClean="0"/>
              <a:t>хозяйственные </a:t>
            </a:r>
            <a:r>
              <a:rPr lang="ru-RU" dirty="0" smtClean="0"/>
              <a:t>планы предприятия и текущая хозяйственная (</a:t>
            </a:r>
            <a:r>
              <a:rPr lang="ru-RU" dirty="0" smtClean="0"/>
              <a:t>оперативная</a:t>
            </a:r>
            <a:r>
              <a:rPr lang="ru-RU" dirty="0" smtClean="0"/>
              <a:t>) отчетность, а также судебные иски, в которых предприятие выступает в качестве истца или ответчика, описание </a:t>
            </a:r>
            <a:r>
              <a:rPr lang="ru-RU" dirty="0" smtClean="0"/>
              <a:t>произошедших </a:t>
            </a:r>
            <a:r>
              <a:rPr lang="ru-RU" dirty="0" smtClean="0"/>
              <a:t>аварий и результаты различных экспертиз.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4285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МЕТОДЫ АНАЛИЗА И ОЦЕНКИ ЛОГИСТИЧЕСКОГО РИСКА В ЦЕПЯХ ПОСТАВОК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467600" cy="5188092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b="1" dirty="0" smtClean="0"/>
              <a:t>Методы</a:t>
            </a:r>
            <a:r>
              <a:rPr lang="ru-RU" dirty="0" smtClean="0"/>
              <a:t> </a:t>
            </a:r>
            <a:r>
              <a:rPr lang="ru-RU" b="1" dirty="0" smtClean="0"/>
              <a:t>качественной оценки </a:t>
            </a:r>
            <a:r>
              <a:rPr lang="ru-RU" dirty="0" smtClean="0"/>
              <a:t>часто используются в случаях невозможности количественного определения рисков, а также в случаях, когда нельзя получить достаточно надежные данные, </a:t>
            </a:r>
            <a:r>
              <a:rPr lang="ru-RU" dirty="0" smtClean="0"/>
              <a:t>требуемые </a:t>
            </a:r>
            <a:r>
              <a:rPr lang="ru-RU" dirty="0" smtClean="0"/>
              <a:t>для количественной оценки. </a:t>
            </a: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Задачами качественного анализа являются</a:t>
            </a:r>
            <a:r>
              <a:rPr lang="ru-RU" dirty="0" smtClean="0"/>
              <a:t>: </a:t>
            </a:r>
          </a:p>
          <a:p>
            <a:pPr algn="just">
              <a:buNone/>
            </a:pPr>
            <a:r>
              <a:rPr lang="ru-RU" dirty="0" smtClean="0"/>
              <a:t>1. Выявление причин </a:t>
            </a:r>
            <a:r>
              <a:rPr lang="ru-RU" dirty="0" err="1" smtClean="0"/>
              <a:t>логистических</a:t>
            </a:r>
            <a:r>
              <a:rPr lang="ru-RU" dirty="0" smtClean="0"/>
              <a:t> рисков. </a:t>
            </a:r>
          </a:p>
          <a:p>
            <a:pPr algn="just">
              <a:buNone/>
            </a:pPr>
            <a:r>
              <a:rPr lang="ru-RU" dirty="0" smtClean="0"/>
              <a:t>2. Классификация рисков по определенным параметрам (например, времени наступления, тяжести последствий и т.д.) </a:t>
            </a:r>
          </a:p>
          <a:p>
            <a:pPr algn="just">
              <a:buNone/>
            </a:pPr>
            <a:r>
              <a:rPr lang="ru-RU" dirty="0" smtClean="0"/>
              <a:t>3. Определение потенциальных зон риска («узких» мест в </a:t>
            </a:r>
            <a:r>
              <a:rPr lang="ru-RU" dirty="0" smtClean="0"/>
              <a:t>цепи </a:t>
            </a:r>
            <a:r>
              <a:rPr lang="ru-RU" dirty="0" smtClean="0"/>
              <a:t>поставок). </a:t>
            </a:r>
          </a:p>
          <a:p>
            <a:pPr algn="just">
              <a:buNone/>
            </a:pPr>
            <a:r>
              <a:rPr lang="ru-RU" dirty="0" smtClean="0"/>
              <a:t>4. Прогнозирование последствий </a:t>
            </a:r>
            <a:r>
              <a:rPr lang="ru-RU" dirty="0" err="1" smtClean="0"/>
              <a:t>логистических</a:t>
            </a:r>
            <a:r>
              <a:rPr lang="ru-RU" dirty="0" smtClean="0"/>
              <a:t> </a:t>
            </a:r>
            <a:r>
              <a:rPr lang="ru-RU" dirty="0" smtClean="0"/>
              <a:t>рисков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/>
              <a:t>МЕТОДЫ АНАЛИЗА И ОЦЕНКИ ЛОГИСТИЧЕСКОГО РИСКА В ЦЕПЯХ ПОСТАВОК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smtClean="0"/>
              <a:t>Методы количественной оценки</a:t>
            </a:r>
            <a:r>
              <a:rPr lang="ru-RU" dirty="0" smtClean="0"/>
              <a:t>, как правило, требуют большой точности и используются в дополнение к качественным методам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b="1" dirty="0" smtClean="0"/>
              <a:t>Задачами количественного анализа </a:t>
            </a:r>
            <a:r>
              <a:rPr lang="ru-RU" dirty="0" err="1" smtClean="0"/>
              <a:t>логистических</a:t>
            </a:r>
            <a:r>
              <a:rPr lang="ru-RU" dirty="0" smtClean="0"/>
              <a:t> рисков </a:t>
            </a:r>
            <a:r>
              <a:rPr lang="ru-RU" dirty="0" smtClean="0"/>
              <a:t>являются</a:t>
            </a:r>
            <a:r>
              <a:rPr lang="ru-RU" dirty="0" smtClean="0"/>
              <a:t>: </a:t>
            </a:r>
          </a:p>
          <a:p>
            <a:pPr algn="just">
              <a:buNone/>
            </a:pPr>
            <a:r>
              <a:rPr lang="ru-RU" dirty="0" smtClean="0"/>
              <a:t>1. Определение вероятностей возникновения рисков. </a:t>
            </a:r>
          </a:p>
          <a:p>
            <a:pPr algn="just">
              <a:buNone/>
            </a:pPr>
            <a:r>
              <a:rPr lang="ru-RU" dirty="0" smtClean="0"/>
              <a:t>2. Расчет размера ущерба (потерь) в результате наступления рискового события. </a:t>
            </a:r>
          </a:p>
          <a:p>
            <a:pPr algn="just">
              <a:buNone/>
            </a:pPr>
            <a:r>
              <a:rPr lang="ru-RU" dirty="0" smtClean="0"/>
              <a:t>3. Расчет стоимостной оценки риска. </a:t>
            </a:r>
          </a:p>
          <a:p>
            <a:pPr algn="just">
              <a:buNone/>
            </a:pPr>
            <a:r>
              <a:rPr lang="ru-RU" dirty="0" smtClean="0"/>
              <a:t>4. Оценка стоимости </a:t>
            </a:r>
            <a:r>
              <a:rPr lang="ru-RU" dirty="0" err="1" smtClean="0"/>
              <a:t>антирисковых</a:t>
            </a:r>
            <a:r>
              <a:rPr lang="ru-RU" dirty="0" smtClean="0"/>
              <a:t> мероприятий. </a:t>
            </a:r>
            <a:r>
              <a:rPr lang="ru-RU" dirty="0" smtClean="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algn="ctr"/>
            <a:r>
              <a:rPr lang="ru-RU" b="1" dirty="0" smtClean="0"/>
              <a:t>Составление </a:t>
            </a:r>
            <a:r>
              <a:rPr lang="ru-RU" b="1" dirty="0" smtClean="0"/>
              <a:t>карты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467600" cy="547384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Карта </a:t>
            </a:r>
            <a:r>
              <a:rPr lang="ru-RU" dirty="0" smtClean="0"/>
              <a:t>рисков относится к качественным методам анализа </a:t>
            </a:r>
            <a:r>
              <a:rPr lang="ru-RU" dirty="0" smtClean="0"/>
              <a:t>риска</a:t>
            </a:r>
            <a:r>
              <a:rPr lang="ru-RU" dirty="0" smtClean="0"/>
              <a:t>. Суть данного метода – наглядное представление информации, которой располагает компания о возможных </a:t>
            </a:r>
            <a:r>
              <a:rPr lang="ru-RU" dirty="0" err="1" smtClean="0"/>
              <a:t>логистических</a:t>
            </a:r>
            <a:r>
              <a:rPr lang="ru-RU" dirty="0" smtClean="0"/>
              <a:t> </a:t>
            </a:r>
            <a:r>
              <a:rPr lang="ru-RU" dirty="0" smtClean="0"/>
              <a:t>рисках</a:t>
            </a:r>
            <a:r>
              <a:rPr lang="ru-RU" dirty="0" smtClean="0"/>
              <a:t>, их оценке и возможных методах управления ими. </a:t>
            </a:r>
            <a:r>
              <a:rPr lang="ru-RU" dirty="0" smtClean="0"/>
              <a:t>Формирование </a:t>
            </a:r>
            <a:r>
              <a:rPr lang="ru-RU" dirty="0" smtClean="0"/>
              <a:t>карты рисков и ее содержание может зависеть от того, какие именно риски в настоящий момент актуальны для компании. </a:t>
            </a:r>
          </a:p>
          <a:p>
            <a:pPr algn="just">
              <a:buNone/>
            </a:pPr>
            <a:r>
              <a:rPr lang="ru-RU" dirty="0" smtClean="0"/>
              <a:t>Несмотря на то, что карта рисков содержит такую </a:t>
            </a:r>
            <a:r>
              <a:rPr lang="ru-RU" dirty="0" smtClean="0"/>
              <a:t>характеристику </a:t>
            </a:r>
            <a:r>
              <a:rPr lang="ru-RU" dirty="0" smtClean="0"/>
              <a:t>риска, как вероятность, в данном методе этот параметр </a:t>
            </a:r>
            <a:r>
              <a:rPr lang="ru-RU" dirty="0" smtClean="0"/>
              <a:t>определяется </a:t>
            </a:r>
            <a:r>
              <a:rPr lang="ru-RU" dirty="0" smtClean="0"/>
              <a:t>экспертным путем и может быть записан либо в виде </a:t>
            </a:r>
            <a:r>
              <a:rPr lang="ru-RU" dirty="0" smtClean="0"/>
              <a:t>интервальной </a:t>
            </a:r>
            <a:r>
              <a:rPr lang="ru-RU" dirty="0" smtClean="0"/>
              <a:t>оценки, либо в баллах по некоторой шкале, заранее </a:t>
            </a:r>
            <a:r>
              <a:rPr lang="ru-RU" dirty="0" smtClean="0"/>
              <a:t>разработанной </a:t>
            </a:r>
            <a:r>
              <a:rPr lang="ru-RU" dirty="0" smtClean="0"/>
              <a:t>для классификации вероятности наступления риска, либо в виде оценочной шкалы «маловероятно ‒ очень вероятно</a:t>
            </a:r>
            <a:r>
              <a:rPr lang="ru-RU" dirty="0" smtClean="0"/>
              <a:t>». 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algn="ctr"/>
            <a:r>
              <a:rPr lang="ru-RU" b="1" dirty="0" smtClean="0"/>
              <a:t>Метод «галстук-бабочка</a:t>
            </a:r>
            <a:r>
              <a:rPr lang="ru-RU" b="1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402406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это графический способ </a:t>
            </a:r>
            <a:r>
              <a:rPr lang="ru-RU" dirty="0" err="1" smtClean="0"/>
              <a:t>представ-ления</a:t>
            </a:r>
            <a:r>
              <a:rPr lang="ru-RU" dirty="0" smtClean="0"/>
              <a:t> риска от причин его возникновения до последствий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Основные достоинства данного метода ‒ простота и </a:t>
            </a:r>
            <a:r>
              <a:rPr lang="ru-RU" dirty="0" err="1" smtClean="0"/>
              <a:t>нагляд-ность</a:t>
            </a:r>
            <a:r>
              <a:rPr lang="ru-RU" dirty="0" smtClean="0"/>
              <a:t>. Для использования метода не требуется знать вероятности наступления рисковых событий, достаточно лишь располагать </a:t>
            </a:r>
            <a:r>
              <a:rPr lang="ru-RU" dirty="0" err="1" smtClean="0"/>
              <a:t>ин-формацией</a:t>
            </a:r>
            <a:r>
              <a:rPr lang="ru-RU" dirty="0" smtClean="0"/>
              <a:t> о факторах (причинах), которые могут спровоцировать появление риска, и негативных событиях, к которым данный риск способен привести. </a:t>
            </a:r>
          </a:p>
          <a:p>
            <a:pPr algn="just">
              <a:buNone/>
            </a:pPr>
            <a:r>
              <a:rPr lang="ru-RU" dirty="0" smtClean="0"/>
              <a:t>Также на «крыльях» бабочки отмечаются мероприятия, </a:t>
            </a:r>
            <a:r>
              <a:rPr lang="ru-RU" dirty="0" err="1" smtClean="0"/>
              <a:t>кото-рые</a:t>
            </a:r>
            <a:r>
              <a:rPr lang="ru-RU" dirty="0" smtClean="0"/>
              <a:t> могут предотвратить наступление рискового события, и </a:t>
            </a:r>
            <a:r>
              <a:rPr lang="ru-RU" dirty="0" err="1" smtClean="0"/>
              <a:t>меро-приятия</a:t>
            </a:r>
            <a:r>
              <a:rPr lang="ru-RU" dirty="0" smtClean="0"/>
              <a:t>, которые следует предпринять, если это событие все же произошло. Метод «галстук-бабочка» может учитывать и </a:t>
            </a:r>
            <a:r>
              <a:rPr lang="ru-RU" dirty="0" err="1" smtClean="0"/>
              <a:t>положи-тельные</a:t>
            </a:r>
            <a:r>
              <a:rPr lang="ru-RU" dirty="0" smtClean="0"/>
              <a:t> последствия события. 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pPr algn="ctr"/>
            <a:r>
              <a:rPr lang="ru-RU" b="1" dirty="0" smtClean="0"/>
              <a:t>Метод «галстук-бабочка»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28736"/>
            <a:ext cx="7467600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pPr algn="ctr"/>
            <a:r>
              <a:rPr lang="ru-RU" b="1" dirty="0" smtClean="0"/>
              <a:t>Понятие </a:t>
            </a:r>
            <a:r>
              <a:rPr lang="ru-RU" b="1" dirty="0" err="1" smtClean="0"/>
              <a:t>логистического</a:t>
            </a:r>
            <a:r>
              <a:rPr lang="ru-RU" b="1" dirty="0" smtClean="0"/>
              <a:t> риска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40240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/>
              <a:t>Риск (от греческого </a:t>
            </a:r>
            <a:r>
              <a:rPr lang="ru-RU" b="1" dirty="0" err="1" smtClean="0"/>
              <a:t>risco</a:t>
            </a:r>
            <a:r>
              <a:rPr lang="ru-RU" b="1" dirty="0" smtClean="0"/>
              <a:t> ‒ утес, скала) </a:t>
            </a:r>
            <a:r>
              <a:rPr lang="ru-RU" dirty="0" smtClean="0"/>
              <a:t>означает некую возможную опасность или препятствие. </a:t>
            </a:r>
          </a:p>
          <a:p>
            <a:pPr algn="just"/>
            <a:r>
              <a:rPr lang="ru-RU" b="1" dirty="0" err="1" smtClean="0"/>
              <a:t>Логистический</a:t>
            </a:r>
            <a:r>
              <a:rPr lang="ru-RU" b="1" dirty="0" smtClean="0"/>
              <a:t> риск </a:t>
            </a:r>
            <a:r>
              <a:rPr lang="ru-RU" dirty="0" smtClean="0"/>
              <a:t>– это риск, возникающий при любых видах </a:t>
            </a:r>
            <a:r>
              <a:rPr lang="ru-RU" dirty="0" err="1" smtClean="0"/>
              <a:t>логистической</a:t>
            </a:r>
            <a:r>
              <a:rPr lang="ru-RU" dirty="0" smtClean="0"/>
              <a:t> деятельности, охватывающий все стадии цепи поставок от производства товаров и услуг до их реализации, включая хранение и транспортировку. </a:t>
            </a:r>
          </a:p>
          <a:p>
            <a:pPr algn="just"/>
            <a:r>
              <a:rPr lang="ru-RU" dirty="0" smtClean="0"/>
              <a:t>В логистике, как и в других сферах экономической деятельности, различают </a:t>
            </a:r>
            <a:r>
              <a:rPr lang="ru-RU" b="1" dirty="0" smtClean="0"/>
              <a:t>реальный ущерб </a:t>
            </a:r>
            <a:r>
              <a:rPr lang="ru-RU" dirty="0" smtClean="0"/>
              <a:t>(потери ресурсов и прибыли) и </a:t>
            </a:r>
            <a:r>
              <a:rPr lang="ru-RU" b="1" dirty="0" smtClean="0"/>
              <a:t>упущенную выгоду </a:t>
            </a:r>
            <a:r>
              <a:rPr lang="ru-RU" dirty="0" smtClean="0"/>
              <a:t>(недополученные доходы). Реальный ущерб ‒ это те потери (затраты), которые компания несет (или понесет в будущем), например, на восстановление утраченного права или поврежденного имущества. Упущенная выгода ‒ это доход (прибыль), который мог бы быть получен компанией, если бы ее права не были нарушены и она продолжала бы вести бизнес в привычном для себя формате. В некоторых случаях упущенная выгода может превышать размер реального ущерба. 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pPr algn="ctr"/>
            <a:r>
              <a:rPr lang="ru-RU" b="1" dirty="0" smtClean="0"/>
              <a:t>Матрица рисков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402406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dirty="0" smtClean="0"/>
              <a:t>качественный </a:t>
            </a:r>
            <a:r>
              <a:rPr lang="ru-RU" b="1" dirty="0" smtClean="0"/>
              <a:t>метод анализа </a:t>
            </a:r>
            <a:r>
              <a:rPr lang="ru-RU" b="1" dirty="0" err="1" smtClean="0"/>
              <a:t>логистических</a:t>
            </a:r>
            <a:r>
              <a:rPr lang="ru-RU" b="1" dirty="0" smtClean="0"/>
              <a:t> рисков 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Матрица </a:t>
            </a:r>
            <a:r>
              <a:rPr lang="ru-RU" dirty="0" smtClean="0"/>
              <a:t>рисков может применяться не только для анализа </a:t>
            </a:r>
            <a:r>
              <a:rPr lang="ru-RU" dirty="0" err="1" smtClean="0"/>
              <a:t>логистических</a:t>
            </a:r>
            <a:r>
              <a:rPr lang="ru-RU" dirty="0" smtClean="0"/>
              <a:t> </a:t>
            </a:r>
            <a:r>
              <a:rPr lang="ru-RU" dirty="0" smtClean="0"/>
              <a:t>рисков, но и для других видов рисков хозяйственной деятельности предприятия.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Матрица рисков представляет собой таблицу, в которой </a:t>
            </a:r>
            <a:r>
              <a:rPr lang="ru-RU" dirty="0" smtClean="0"/>
              <a:t>отмечаются </a:t>
            </a:r>
            <a:r>
              <a:rPr lang="ru-RU" dirty="0" smtClean="0"/>
              <a:t>пороговые значения вероятностей возникновения </a:t>
            </a:r>
            <a:r>
              <a:rPr lang="ru-RU" dirty="0" err="1" smtClean="0"/>
              <a:t>логистических</a:t>
            </a:r>
            <a:r>
              <a:rPr lang="ru-RU" dirty="0" smtClean="0"/>
              <a:t> </a:t>
            </a:r>
            <a:r>
              <a:rPr lang="ru-RU" dirty="0" smtClean="0"/>
              <a:t>рисков и пороговые значения тяжести последствий этих рисков. На пересечении строк и столбцов матрицы образуются группы рисков, которые можно классифицировать по степени </a:t>
            </a:r>
            <a:r>
              <a:rPr lang="ru-RU" dirty="0" smtClean="0"/>
              <a:t>значимости </a:t>
            </a:r>
            <a:r>
              <a:rPr lang="ru-RU" dirty="0" smtClean="0"/>
              <a:t>для предприятия. </a:t>
            </a:r>
          </a:p>
          <a:p>
            <a:pPr algn="just">
              <a:buNone/>
            </a:pPr>
            <a:r>
              <a:rPr lang="ru-RU" dirty="0" smtClean="0"/>
              <a:t>Для построения матрицы рисков необходимо сначала оценить </a:t>
            </a:r>
            <a:r>
              <a:rPr lang="ru-RU" dirty="0" err="1" smtClean="0"/>
              <a:t>логистические</a:t>
            </a:r>
            <a:r>
              <a:rPr lang="ru-RU" dirty="0" smtClean="0"/>
              <a:t> риски по таким параметрам, как вероятность их возникновения и последствия (ущерб) от наступления рискового </a:t>
            </a:r>
            <a:r>
              <a:rPr lang="ru-RU" dirty="0" smtClean="0"/>
              <a:t>события.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algn="ctr"/>
            <a:r>
              <a:rPr lang="ru-RU" b="1" dirty="0" smtClean="0"/>
              <a:t>Матрица рисков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28737"/>
            <a:ext cx="7467600" cy="4573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>Анализ </a:t>
            </a:r>
            <a:r>
              <a:rPr lang="ru-RU" sz="2400" b="1" dirty="0" err="1" smtClean="0"/>
              <a:t>логистического</a:t>
            </a:r>
            <a:r>
              <a:rPr lang="ru-RU" sz="2400" b="1" dirty="0" smtClean="0"/>
              <a:t> риска с помощью методов теории вероятности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Риск </a:t>
            </a:r>
            <a:r>
              <a:rPr lang="ru-RU" dirty="0" smtClean="0"/>
              <a:t>представляет собой </a:t>
            </a:r>
            <a:r>
              <a:rPr lang="ru-RU" dirty="0" smtClean="0"/>
              <a:t>вероятность </a:t>
            </a:r>
            <a:r>
              <a:rPr lang="ru-RU" dirty="0" smtClean="0"/>
              <a:t>наступления тех или иных событий, способных привести к возникновению негативных последствий для деятельности </a:t>
            </a:r>
            <a:r>
              <a:rPr lang="ru-RU" dirty="0" smtClean="0"/>
              <a:t>предприятия</a:t>
            </a:r>
            <a:r>
              <a:rPr lang="ru-RU" dirty="0" smtClean="0"/>
              <a:t>, поэтому для его анализа могут использоваться методы теории вероятности. Вероятностный подход связан с расчетом </a:t>
            </a:r>
            <a:r>
              <a:rPr lang="ru-RU" dirty="0" smtClean="0"/>
              <a:t>вероятности </a:t>
            </a:r>
            <a:r>
              <a:rPr lang="ru-RU" dirty="0" smtClean="0"/>
              <a:t>наступления рискового события, которая по сути </a:t>
            </a:r>
            <a:r>
              <a:rPr lang="ru-RU" dirty="0" smtClean="0"/>
              <a:t>представляет </a:t>
            </a:r>
            <a:r>
              <a:rPr lang="ru-RU" dirty="0" smtClean="0"/>
              <a:t>собой частоту событий, связанных с риском, в общем числе событий (распределении). </a:t>
            </a:r>
          </a:p>
          <a:p>
            <a:pPr algn="just">
              <a:buNone/>
            </a:pPr>
            <a:r>
              <a:rPr lang="ru-RU" dirty="0" smtClean="0"/>
              <a:t>Вероятность наступления рискового события (в долях) </a:t>
            </a:r>
            <a:r>
              <a:rPr lang="ru-RU" dirty="0" smtClean="0"/>
              <a:t>определяется </a:t>
            </a:r>
            <a:r>
              <a:rPr lang="ru-RU" dirty="0" smtClean="0"/>
              <a:t>по формуле: </a:t>
            </a:r>
          </a:p>
          <a:p>
            <a:pPr algn="ctr">
              <a:buNone/>
            </a:pPr>
            <a:r>
              <a:rPr lang="ru-RU" b="1" dirty="0" err="1" smtClean="0"/>
              <a:t>р</a:t>
            </a:r>
            <a:r>
              <a:rPr lang="ru-RU" b="1" dirty="0" smtClean="0"/>
              <a:t>(У)</a:t>
            </a:r>
            <a:r>
              <a:rPr lang="ru-RU" b="1" dirty="0" err="1" smtClean="0"/>
              <a:t>=𝑁</a:t>
            </a:r>
            <a:r>
              <a:rPr lang="ru-RU" b="1" dirty="0" err="1" smtClean="0"/>
              <a:t>у</a:t>
            </a:r>
            <a:r>
              <a:rPr lang="ru-RU" b="1" dirty="0" smtClean="0"/>
              <a:t>/𝑁 </a:t>
            </a:r>
            <a:r>
              <a:rPr lang="ru-RU" b="1" dirty="0" smtClean="0"/>
              <a:t>, </a:t>
            </a:r>
          </a:p>
          <a:p>
            <a:pPr algn="just">
              <a:buNone/>
            </a:pPr>
            <a:r>
              <a:rPr lang="ru-RU" dirty="0" smtClean="0"/>
              <a:t>где: </a:t>
            </a:r>
            <a:r>
              <a:rPr lang="ru-RU" i="1" dirty="0" err="1" smtClean="0"/>
              <a:t>Nу</a:t>
            </a:r>
            <a:r>
              <a:rPr lang="ru-RU" i="1" dirty="0" smtClean="0"/>
              <a:t> </a:t>
            </a:r>
            <a:r>
              <a:rPr lang="ru-RU" i="1" dirty="0" smtClean="0"/>
              <a:t>‒ </a:t>
            </a:r>
            <a:r>
              <a:rPr lang="ru-RU" dirty="0" smtClean="0"/>
              <a:t>число событий, приведших к возникновению ущерба, </a:t>
            </a:r>
          </a:p>
          <a:p>
            <a:pPr algn="just">
              <a:buNone/>
            </a:pPr>
            <a:r>
              <a:rPr lang="en-US" dirty="0" smtClean="0"/>
              <a:t>N – </a:t>
            </a:r>
            <a:r>
              <a:rPr lang="ru-RU" dirty="0" smtClean="0"/>
              <a:t>общее число событий. 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Оценка эффективности </a:t>
            </a:r>
            <a:r>
              <a:rPr lang="ru-RU" b="1" dirty="0" err="1" smtClean="0"/>
              <a:t>логистической</a:t>
            </a:r>
            <a:r>
              <a:rPr lang="ru-RU" b="1" dirty="0" smtClean="0"/>
              <a:t> системы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8115328" cy="5116654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 smtClean="0"/>
              <a:t>В настоящее время не существует универсальной </a:t>
            </a:r>
            <a:r>
              <a:rPr lang="ru-RU" sz="1600" dirty="0" smtClean="0"/>
              <a:t>методики измерения </a:t>
            </a:r>
            <a:r>
              <a:rPr lang="ru-RU" sz="1600" dirty="0" smtClean="0"/>
              <a:t>эффективности </a:t>
            </a:r>
            <a:r>
              <a:rPr lang="ru-RU" sz="1600" dirty="0" err="1" smtClean="0"/>
              <a:t>логистической</a:t>
            </a:r>
            <a:r>
              <a:rPr lang="ru-RU" sz="1600" dirty="0" smtClean="0"/>
              <a:t> системы, которая </a:t>
            </a:r>
            <a:r>
              <a:rPr lang="ru-RU" sz="1600" dirty="0" smtClean="0"/>
              <a:t>учитывала </a:t>
            </a:r>
            <a:r>
              <a:rPr lang="ru-RU" sz="1600" dirty="0" smtClean="0"/>
              <a:t>бы динамику происходящих в ней процессов, а также </a:t>
            </a:r>
            <a:r>
              <a:rPr lang="ru-RU" sz="1600" dirty="0" smtClean="0"/>
              <a:t>все  многообразие </a:t>
            </a:r>
            <a:r>
              <a:rPr lang="ru-RU" sz="1600" dirty="0" smtClean="0"/>
              <a:t>переменных, определяющих происходящие в </a:t>
            </a:r>
            <a:r>
              <a:rPr lang="ru-RU" sz="1600" dirty="0" smtClean="0"/>
              <a:t>ней процессы.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 smtClean="0"/>
              <a:t>Однако</a:t>
            </a:r>
            <a:r>
              <a:rPr lang="ru-RU" sz="1600" dirty="0" smtClean="0"/>
              <a:t>, существует один универсальный параметр с </a:t>
            </a:r>
            <a:r>
              <a:rPr lang="ru-RU" sz="1600" dirty="0" smtClean="0"/>
              <a:t>помощью </a:t>
            </a:r>
            <a:r>
              <a:rPr lang="ru-RU" sz="1600" dirty="0" smtClean="0"/>
              <a:t>которого можно все-таки определить эффективность </a:t>
            </a:r>
            <a:r>
              <a:rPr lang="ru-RU" sz="1600" dirty="0" err="1" smtClean="0"/>
              <a:t>логистической</a:t>
            </a:r>
            <a:r>
              <a:rPr lang="ru-RU" sz="1600" dirty="0" smtClean="0"/>
              <a:t> </a:t>
            </a:r>
            <a:r>
              <a:rPr lang="ru-RU" sz="1600" dirty="0" smtClean="0"/>
              <a:t>системы в целом. Этот параметр – </a:t>
            </a:r>
            <a:r>
              <a:rPr lang="ru-RU" sz="1600" i="1" dirty="0" err="1" smtClean="0"/>
              <a:t>логистические</a:t>
            </a:r>
            <a:r>
              <a:rPr lang="ru-RU" sz="1600" i="1" dirty="0" smtClean="0"/>
              <a:t> </a:t>
            </a:r>
            <a:r>
              <a:rPr lang="ru-RU" sz="1600" i="1" dirty="0" smtClean="0"/>
              <a:t>затраты </a:t>
            </a:r>
            <a:r>
              <a:rPr lang="ru-RU" sz="1600" i="1" dirty="0" smtClean="0"/>
              <a:t>в цепи управления поставками, или прибыль, которая </a:t>
            </a:r>
            <a:r>
              <a:rPr lang="ru-RU" sz="1600" i="1" dirty="0" smtClean="0"/>
              <a:t>об</a:t>
            </a:r>
            <a:r>
              <a:rPr lang="ru-RU" sz="1600" dirty="0" smtClean="0"/>
              <a:t>разуется </a:t>
            </a:r>
            <a:r>
              <a:rPr lang="ru-RU" sz="1600" dirty="0" smtClean="0"/>
              <a:t>при продвижении </a:t>
            </a:r>
            <a:r>
              <a:rPr lang="ru-RU" sz="1600" dirty="0" err="1" smtClean="0"/>
              <a:t>материалопотока</a:t>
            </a:r>
            <a:r>
              <a:rPr lang="ru-RU" sz="1600" dirty="0" smtClean="0"/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 smtClean="0"/>
              <a:t>Каждая </a:t>
            </a:r>
            <a:r>
              <a:rPr lang="ru-RU" sz="1600" dirty="0" err="1" smtClean="0"/>
              <a:t>логистическая</a:t>
            </a:r>
            <a:r>
              <a:rPr lang="ru-RU" sz="1600" dirty="0" smtClean="0"/>
              <a:t> операция непременно </a:t>
            </a:r>
            <a:r>
              <a:rPr lang="ru-RU" sz="1600" dirty="0" smtClean="0"/>
              <a:t>сопровождается </a:t>
            </a:r>
            <a:r>
              <a:rPr lang="ru-RU" sz="1600" dirty="0" smtClean="0"/>
              <a:t>издержками. Прохождению каждой </a:t>
            </a:r>
            <a:r>
              <a:rPr lang="ru-RU" sz="1600" dirty="0" err="1" smtClean="0"/>
              <a:t>логистической</a:t>
            </a:r>
            <a:r>
              <a:rPr lang="ru-RU" sz="1600" dirty="0" smtClean="0"/>
              <a:t> </a:t>
            </a:r>
            <a:r>
              <a:rPr lang="ru-RU" sz="1600" dirty="0" smtClean="0"/>
              <a:t>операции сопутствуют </a:t>
            </a:r>
            <a:r>
              <a:rPr lang="ru-RU" sz="1600" dirty="0" smtClean="0"/>
              <a:t>издержки, которые несут конкретные элементы </a:t>
            </a:r>
            <a:r>
              <a:rPr lang="ru-RU" sz="1600" dirty="0" err="1" smtClean="0"/>
              <a:t>логистической</a:t>
            </a:r>
            <a:r>
              <a:rPr lang="ru-RU" sz="1600" dirty="0" smtClean="0"/>
              <a:t> </a:t>
            </a:r>
            <a:r>
              <a:rPr lang="ru-RU" sz="1600" dirty="0" smtClean="0"/>
              <a:t>системы.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 smtClean="0"/>
              <a:t>В самом общем случае, оценка эффективности </a:t>
            </a:r>
            <a:r>
              <a:rPr lang="ru-RU" sz="1600" dirty="0" err="1" smtClean="0"/>
              <a:t>логистической</a:t>
            </a:r>
            <a:r>
              <a:rPr lang="ru-RU" sz="1600" dirty="0" smtClean="0"/>
              <a:t> системы </a:t>
            </a:r>
            <a:r>
              <a:rPr lang="ru-RU" sz="1600" dirty="0" smtClean="0"/>
              <a:t>может быть осуществлена через сопоставление </a:t>
            </a:r>
            <a:r>
              <a:rPr lang="ru-RU" sz="1600" dirty="0" smtClean="0"/>
              <a:t>прибыли </a:t>
            </a:r>
            <a:r>
              <a:rPr lang="ru-RU" sz="1600" dirty="0" smtClean="0"/>
              <a:t>и издержек, которые возникают в цепи поставок. Безусловно</a:t>
            </a:r>
            <a:r>
              <a:rPr lang="ru-RU" sz="1600" dirty="0" smtClean="0"/>
              <a:t>,  что </a:t>
            </a:r>
            <a:r>
              <a:rPr lang="ru-RU" sz="1600" dirty="0" smtClean="0"/>
              <a:t>любая бизнес-организация, которая внедряет у себя </a:t>
            </a:r>
            <a:r>
              <a:rPr lang="ru-RU" sz="1600" dirty="0" err="1" smtClean="0"/>
              <a:t>логистические</a:t>
            </a:r>
            <a:r>
              <a:rPr lang="ru-RU" sz="1600" dirty="0" smtClean="0"/>
              <a:t> </a:t>
            </a:r>
            <a:r>
              <a:rPr lang="ru-RU" sz="1600" dirty="0" smtClean="0"/>
              <a:t>принципы управления своей деятельностью, в первую </a:t>
            </a:r>
            <a:r>
              <a:rPr lang="ru-RU" sz="1600" dirty="0" smtClean="0"/>
              <a:t>очередь </a:t>
            </a:r>
            <a:r>
              <a:rPr lang="ru-RU" sz="1600" dirty="0" smtClean="0"/>
              <a:t>пытается понять, как повысится эффективность </a:t>
            </a:r>
            <a:r>
              <a:rPr lang="ru-RU" sz="1600" dirty="0" smtClean="0"/>
              <a:t>деятельности </a:t>
            </a:r>
            <a:r>
              <a:rPr lang="ru-RU" sz="1600" dirty="0" smtClean="0"/>
              <a:t>организации при применении </a:t>
            </a:r>
            <a:r>
              <a:rPr lang="ru-RU" sz="1600" dirty="0" err="1" smtClean="0"/>
              <a:t>логистического</a:t>
            </a:r>
            <a:r>
              <a:rPr lang="ru-RU" sz="1600" dirty="0" smtClean="0"/>
              <a:t> подхода.</a:t>
            </a:r>
            <a:endParaRPr lang="ru-RU" sz="1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Оценка эффективности </a:t>
            </a:r>
            <a:r>
              <a:rPr lang="ru-RU" b="1" dirty="0" err="1" smtClean="0"/>
              <a:t>логистической</a:t>
            </a:r>
            <a:r>
              <a:rPr lang="ru-RU" b="1" dirty="0" smtClean="0"/>
              <a:t> системы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К самым общим, ключевым </a:t>
            </a:r>
            <a:r>
              <a:rPr lang="ru-RU" b="1" dirty="0" smtClean="0"/>
              <a:t>показателям эффективности </a:t>
            </a:r>
            <a:r>
              <a:rPr lang="ru-RU" b="1" dirty="0" smtClean="0"/>
              <a:t>любой </a:t>
            </a:r>
            <a:r>
              <a:rPr lang="ru-RU" b="1" dirty="0" err="1" smtClean="0"/>
              <a:t>логистической</a:t>
            </a:r>
            <a:r>
              <a:rPr lang="ru-RU" b="1" dirty="0" smtClean="0"/>
              <a:t> системы</a:t>
            </a:r>
            <a:r>
              <a:rPr lang="ru-RU" dirty="0" smtClean="0"/>
              <a:t> </a:t>
            </a:r>
            <a:r>
              <a:rPr lang="ru-RU" dirty="0" smtClean="0"/>
              <a:t>относятся: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1) Совокупные </a:t>
            </a:r>
            <a:r>
              <a:rPr lang="ru-RU" dirty="0" err="1" smtClean="0"/>
              <a:t>логистические</a:t>
            </a:r>
            <a:r>
              <a:rPr lang="ru-RU" dirty="0" smtClean="0"/>
              <a:t> издержки;</a:t>
            </a:r>
          </a:p>
          <a:p>
            <a:pPr algn="just">
              <a:buNone/>
            </a:pPr>
            <a:r>
              <a:rPr lang="ru-RU" dirty="0" smtClean="0"/>
              <a:t>2) Уровень качества </a:t>
            </a:r>
            <a:r>
              <a:rPr lang="ru-RU" dirty="0" err="1" smtClean="0"/>
              <a:t>логистического</a:t>
            </a:r>
            <a:r>
              <a:rPr lang="ru-RU" dirty="0" smtClean="0"/>
              <a:t> сервиса;</a:t>
            </a:r>
          </a:p>
          <a:p>
            <a:pPr algn="just">
              <a:buNone/>
            </a:pPr>
            <a:r>
              <a:rPr lang="ru-RU" dirty="0" smtClean="0"/>
              <a:t>3) Общая производительность </a:t>
            </a:r>
            <a:r>
              <a:rPr lang="ru-RU" dirty="0" err="1" smtClean="0"/>
              <a:t>бизнес-системы</a:t>
            </a:r>
            <a:r>
              <a:rPr lang="ru-RU" dirty="0" smtClean="0"/>
              <a:t>;</a:t>
            </a:r>
          </a:p>
          <a:p>
            <a:pPr algn="just">
              <a:buNone/>
            </a:pPr>
            <a:r>
              <a:rPr lang="ru-RU" dirty="0" smtClean="0"/>
              <a:t>4) Общая продолжительность </a:t>
            </a:r>
            <a:r>
              <a:rPr lang="ru-RU" dirty="0" err="1" smtClean="0"/>
              <a:t>логистических</a:t>
            </a:r>
            <a:r>
              <a:rPr lang="ru-RU" dirty="0" smtClean="0"/>
              <a:t> процессов в </a:t>
            </a:r>
            <a:r>
              <a:rPr lang="ru-RU" dirty="0" smtClean="0"/>
              <a:t>системе</a:t>
            </a:r>
            <a:r>
              <a:rPr lang="ru-RU" dirty="0" smtClean="0"/>
              <a:t>;</a:t>
            </a:r>
          </a:p>
          <a:p>
            <a:pPr algn="just">
              <a:buNone/>
            </a:pPr>
            <a:r>
              <a:rPr lang="ru-RU" dirty="0" smtClean="0"/>
              <a:t>5) Качество </a:t>
            </a:r>
            <a:r>
              <a:rPr lang="ru-RU" dirty="0" err="1" smtClean="0"/>
              <a:t>логистических</a:t>
            </a:r>
            <a:r>
              <a:rPr lang="ru-RU" dirty="0" smtClean="0"/>
              <a:t> операций и процессов (уровень</a:t>
            </a:r>
          </a:p>
          <a:p>
            <a:pPr algn="just">
              <a:buNone/>
            </a:pPr>
            <a:r>
              <a:rPr lang="ru-RU" dirty="0" err="1" smtClean="0"/>
              <a:t>логистического</a:t>
            </a:r>
            <a:r>
              <a:rPr lang="ru-RU" dirty="0" smtClean="0"/>
              <a:t> сервиса).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Именно </a:t>
            </a:r>
            <a:r>
              <a:rPr lang="ru-RU" dirty="0" smtClean="0"/>
              <a:t>эти показатели используются при сравнительной </a:t>
            </a:r>
            <a:r>
              <a:rPr lang="ru-RU" dirty="0" smtClean="0"/>
              <a:t>оценке </a:t>
            </a:r>
            <a:r>
              <a:rPr lang="ru-RU" dirty="0" err="1" smtClean="0"/>
              <a:t>логистических</a:t>
            </a:r>
            <a:r>
              <a:rPr lang="ru-RU" dirty="0" smtClean="0"/>
              <a:t> компаний и </a:t>
            </a:r>
            <a:r>
              <a:rPr lang="ru-RU" dirty="0" err="1" smtClean="0"/>
              <a:t>логистических</a:t>
            </a:r>
            <a:r>
              <a:rPr lang="ru-RU" dirty="0" smtClean="0"/>
              <a:t> систем. Эти </a:t>
            </a:r>
            <a:r>
              <a:rPr lang="ru-RU" dirty="0" smtClean="0"/>
              <a:t>показатели </a:t>
            </a:r>
            <a:r>
              <a:rPr lang="ru-RU" dirty="0" smtClean="0"/>
              <a:t>должны быть легко измеримы, именно они составляют </a:t>
            </a:r>
            <a:r>
              <a:rPr lang="ru-RU" dirty="0" smtClean="0"/>
              <a:t>основу </a:t>
            </a:r>
            <a:r>
              <a:rPr lang="ru-RU" dirty="0" smtClean="0"/>
              <a:t>оперативного, тактического и стратегического </a:t>
            </a:r>
            <a:r>
              <a:rPr lang="ru-RU" dirty="0" smtClean="0"/>
              <a:t>планирования современных </a:t>
            </a:r>
            <a:r>
              <a:rPr lang="ru-RU" dirty="0" err="1" smtClean="0"/>
              <a:t>логистических</a:t>
            </a:r>
            <a:r>
              <a:rPr lang="ru-RU" dirty="0" smtClean="0"/>
              <a:t> компаний. Более того, именно на </a:t>
            </a:r>
            <a:r>
              <a:rPr lang="ru-RU" dirty="0" smtClean="0"/>
              <a:t>них строится </a:t>
            </a:r>
            <a:r>
              <a:rPr lang="ru-RU" dirty="0" smtClean="0"/>
              <a:t>система контроля эффективности работы </a:t>
            </a:r>
            <a:r>
              <a:rPr lang="ru-RU" dirty="0" err="1" smtClean="0"/>
              <a:t>логистической</a:t>
            </a:r>
            <a:r>
              <a:rPr lang="ru-RU" dirty="0" smtClean="0"/>
              <a:t> системы</a:t>
            </a:r>
            <a:r>
              <a:rPr lang="ru-RU" dirty="0" smtClean="0"/>
              <a:t>, а также система управленческого учета компании.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Оценка эффективности </a:t>
            </a:r>
            <a:r>
              <a:rPr lang="ru-RU" b="1" dirty="0" err="1" smtClean="0"/>
              <a:t>логистической</a:t>
            </a:r>
            <a:r>
              <a:rPr lang="ru-RU" b="1" dirty="0" smtClean="0"/>
              <a:t> системы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7901014" cy="490234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Таким образом, качество </a:t>
            </a:r>
            <a:r>
              <a:rPr lang="ru-RU" dirty="0" err="1" smtClean="0"/>
              <a:t>логистической</a:t>
            </a:r>
            <a:r>
              <a:rPr lang="ru-RU" dirty="0" smtClean="0"/>
              <a:t> услуги </a:t>
            </a:r>
            <a:r>
              <a:rPr lang="ru-RU" dirty="0" smtClean="0"/>
              <a:t>оценивается </a:t>
            </a:r>
            <a:r>
              <a:rPr lang="ru-RU" dirty="0" smtClean="0"/>
              <a:t>непосредственно в период ее оказания, но при </a:t>
            </a:r>
            <a:r>
              <a:rPr lang="ru-RU" dirty="0" smtClean="0"/>
              <a:t>проектировании </a:t>
            </a:r>
            <a:r>
              <a:rPr lang="ru-RU" dirty="0" err="1" smtClean="0"/>
              <a:t>логистической</a:t>
            </a:r>
            <a:r>
              <a:rPr lang="ru-RU" dirty="0" smtClean="0"/>
              <a:t> системы необходимо заложить в нее </a:t>
            </a:r>
            <a:r>
              <a:rPr lang="ru-RU" dirty="0" err="1" smtClean="0"/>
              <a:t>логистические</a:t>
            </a:r>
            <a:r>
              <a:rPr lang="ru-RU" dirty="0" smtClean="0"/>
              <a:t> </a:t>
            </a:r>
            <a:r>
              <a:rPr lang="ru-RU" dirty="0" smtClean="0"/>
              <a:t>услуги высокого, или, по крайней мере, приемлемого </a:t>
            </a:r>
            <a:r>
              <a:rPr lang="ru-RU" dirty="0" smtClean="0"/>
              <a:t>для потенциального </a:t>
            </a:r>
            <a:r>
              <a:rPr lang="ru-RU" dirty="0" smtClean="0"/>
              <a:t>потребителя качества. Таким образом, </a:t>
            </a:r>
            <a:r>
              <a:rPr lang="ru-RU" dirty="0" smtClean="0"/>
              <a:t>возникает </a:t>
            </a:r>
            <a:r>
              <a:rPr lang="ru-RU" dirty="0" smtClean="0"/>
              <a:t>серьезная проблема определения критериев качества </a:t>
            </a:r>
            <a:r>
              <a:rPr lang="ru-RU" dirty="0" err="1" smtClean="0"/>
              <a:t>логистического</a:t>
            </a:r>
            <a:r>
              <a:rPr lang="ru-RU" dirty="0" smtClean="0"/>
              <a:t> </a:t>
            </a:r>
            <a:r>
              <a:rPr lang="ru-RU" dirty="0" smtClean="0"/>
              <a:t>сервиса с точки зрения потребителя будущей </a:t>
            </a:r>
            <a:r>
              <a:rPr lang="ru-RU" dirty="0" err="1" smtClean="0"/>
              <a:t>логистической</a:t>
            </a:r>
            <a:r>
              <a:rPr lang="ru-RU" dirty="0" smtClean="0"/>
              <a:t> </a:t>
            </a:r>
            <a:r>
              <a:rPr lang="ru-RU" dirty="0" smtClean="0"/>
              <a:t>системы. При этом, необходимо понимать, что при </a:t>
            </a:r>
            <a:r>
              <a:rPr lang="ru-RU" dirty="0" smtClean="0"/>
              <a:t>оценке качества </a:t>
            </a:r>
            <a:r>
              <a:rPr lang="ru-RU" dirty="0" smtClean="0"/>
              <a:t>оказываемых </a:t>
            </a:r>
            <a:r>
              <a:rPr lang="ru-RU" dirty="0" err="1" smtClean="0"/>
              <a:t>логистических</a:t>
            </a:r>
            <a:r>
              <a:rPr lang="ru-RU" dirty="0" smtClean="0"/>
              <a:t> услуг, потребитель </a:t>
            </a:r>
            <a:r>
              <a:rPr lang="ru-RU" dirty="0" smtClean="0"/>
              <a:t>всегда сравнивает </a:t>
            </a:r>
            <a:r>
              <a:rPr lang="ru-RU" dirty="0" smtClean="0"/>
              <a:t>действительные значения параметров услуги с </a:t>
            </a:r>
            <a:r>
              <a:rPr lang="ru-RU" dirty="0" smtClean="0"/>
              <a:t>ожидаемыми </a:t>
            </a:r>
            <a:r>
              <a:rPr lang="ru-RU" dirty="0" smtClean="0"/>
              <a:t>им параметрами. В случае, если ожидания </a:t>
            </a:r>
            <a:r>
              <a:rPr lang="ru-RU" dirty="0" smtClean="0"/>
              <a:t>потребителя </a:t>
            </a:r>
            <a:r>
              <a:rPr lang="ru-RU" dirty="0" smtClean="0"/>
              <a:t>совпадают с фактическими параметрами услуги, он </a:t>
            </a:r>
            <a:r>
              <a:rPr lang="ru-RU" dirty="0" smtClean="0"/>
              <a:t>признает ее </a:t>
            </a:r>
            <a:r>
              <a:rPr lang="ru-RU" dirty="0" smtClean="0"/>
              <a:t>качество приемлемым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Подводя итог вышесказанному, можно утверждать, что </a:t>
            </a:r>
            <a:r>
              <a:rPr lang="ru-RU" dirty="0" smtClean="0"/>
              <a:t>для оценки </a:t>
            </a:r>
            <a:r>
              <a:rPr lang="ru-RU" dirty="0" smtClean="0"/>
              <a:t>эффективности </a:t>
            </a:r>
            <a:r>
              <a:rPr lang="ru-RU" dirty="0" err="1" smtClean="0"/>
              <a:t>логистической</a:t>
            </a:r>
            <a:r>
              <a:rPr lang="ru-RU" dirty="0" smtClean="0"/>
              <a:t> системы необходимо </a:t>
            </a:r>
            <a:r>
              <a:rPr lang="ru-RU" dirty="0" smtClean="0"/>
              <a:t>представлять </a:t>
            </a:r>
            <a:r>
              <a:rPr lang="ru-RU" dirty="0" smtClean="0"/>
              <a:t>ее как организационно-управленческий комплекс, </a:t>
            </a:r>
            <a:r>
              <a:rPr lang="ru-RU" dirty="0" smtClean="0"/>
              <a:t>направленный </a:t>
            </a:r>
            <a:r>
              <a:rPr lang="ru-RU" dirty="0" smtClean="0"/>
              <a:t>на достижение эффективного равновесия между </a:t>
            </a:r>
            <a:r>
              <a:rPr lang="ru-RU" dirty="0" err="1" smtClean="0"/>
              <a:t>логистическими</a:t>
            </a:r>
            <a:r>
              <a:rPr lang="ru-RU" dirty="0" smtClean="0"/>
              <a:t> </a:t>
            </a:r>
            <a:r>
              <a:rPr lang="ru-RU" dirty="0" smtClean="0"/>
              <a:t>затратами (или </a:t>
            </a:r>
            <a:r>
              <a:rPr lang="ru-RU" dirty="0" err="1" smtClean="0"/>
              <a:t>логистическими</a:t>
            </a:r>
            <a:r>
              <a:rPr lang="ru-RU" dirty="0" smtClean="0"/>
              <a:t> ресурсами, </a:t>
            </a:r>
            <a:r>
              <a:rPr lang="ru-RU" dirty="0" smtClean="0"/>
              <a:t>направляемыми </a:t>
            </a:r>
            <a:r>
              <a:rPr lang="ru-RU" dirty="0" smtClean="0"/>
              <a:t>на выполнение заказов потребителей) и </a:t>
            </a:r>
            <a:r>
              <a:rPr lang="ru-RU" dirty="0" smtClean="0"/>
              <a:t>приемлемым уровнем </a:t>
            </a:r>
            <a:r>
              <a:rPr lang="ru-RU" dirty="0" smtClean="0"/>
              <a:t>качества обслуживания клиентов </a:t>
            </a:r>
            <a:r>
              <a:rPr lang="ru-RU" dirty="0" err="1" smtClean="0"/>
              <a:t>логистической</a:t>
            </a:r>
            <a:r>
              <a:rPr lang="ru-RU" dirty="0" smtClean="0"/>
              <a:t> системы.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Виды риска организации в зависимости от величины ущерба </a:t>
            </a:r>
            <a:endParaRPr lang="ru-RU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28736"/>
            <a:ext cx="7758138" cy="4994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397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Причины риска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785794"/>
            <a:ext cx="3900518" cy="5786478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b="1" dirty="0" smtClean="0"/>
              <a:t>Внутренние причины </a:t>
            </a:r>
            <a:r>
              <a:rPr lang="ru-RU" dirty="0" smtClean="0"/>
              <a:t>связаны с </a:t>
            </a:r>
            <a:r>
              <a:rPr lang="ru-RU" dirty="0" err="1" smtClean="0"/>
              <a:t>бизнес-стратегией</a:t>
            </a:r>
            <a:r>
              <a:rPr lang="ru-RU" dirty="0" smtClean="0"/>
              <a:t> и </a:t>
            </a:r>
            <a:r>
              <a:rPr lang="ru-RU" dirty="0" err="1" smtClean="0"/>
              <a:t>логистической</a:t>
            </a:r>
            <a:r>
              <a:rPr lang="ru-RU" dirty="0" smtClean="0"/>
              <a:t> системой отдельно взятой компании, уровнем ее технической оснащенности и профессионализмом работников, занятых </a:t>
            </a:r>
            <a:r>
              <a:rPr lang="ru-RU" dirty="0" err="1" smtClean="0"/>
              <a:t>логистической</a:t>
            </a:r>
            <a:r>
              <a:rPr lang="ru-RU" dirty="0" smtClean="0"/>
              <a:t> деятельностью. При этом компания имеет возможность в той или иной степени влиять на эти причины, что, впрочем, не позволяет ей полностью нивелировать возникновение </a:t>
            </a:r>
            <a:r>
              <a:rPr lang="ru-RU" dirty="0" err="1" smtClean="0"/>
              <a:t>логистических</a:t>
            </a:r>
            <a:r>
              <a:rPr lang="ru-RU" dirty="0" smtClean="0"/>
              <a:t> рисков.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Например, изменение внутренней структуры компании (появление подразделений, филиалов, дочерних структур, территориально отдаленных от головной компании) усложняет </a:t>
            </a:r>
            <a:r>
              <a:rPr lang="ru-RU" dirty="0" err="1" smtClean="0"/>
              <a:t>логистические</a:t>
            </a:r>
            <a:r>
              <a:rPr lang="ru-RU" dirty="0" smtClean="0"/>
              <a:t> связи компании.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70248" y="857232"/>
            <a:ext cx="3657600" cy="5314968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b="1" dirty="0" smtClean="0"/>
              <a:t>Внешние причины </a:t>
            </a:r>
            <a:r>
              <a:rPr lang="ru-RU" dirty="0" smtClean="0"/>
              <a:t>– это более широкая группа причин, на которые компания, как правило, не имеет рычагов воздействия, но которые прямо или косвенно порождают риски в ее хозяйственной деятельности, включая </a:t>
            </a:r>
            <a:r>
              <a:rPr lang="ru-RU" dirty="0" err="1" smtClean="0"/>
              <a:t>логистическую</a:t>
            </a:r>
            <a:r>
              <a:rPr lang="ru-RU" dirty="0" smtClean="0"/>
              <a:t>. 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К внешним причинам относятся: </a:t>
            </a:r>
          </a:p>
          <a:p>
            <a:pPr>
              <a:buNone/>
            </a:pPr>
            <a:r>
              <a:rPr lang="ru-RU" dirty="0" smtClean="0"/>
              <a:t>а) несовершенство законодательства; </a:t>
            </a:r>
          </a:p>
          <a:p>
            <a:pPr>
              <a:buNone/>
            </a:pPr>
            <a:r>
              <a:rPr lang="ru-RU" dirty="0" smtClean="0"/>
              <a:t>б) риски таможенного регулирования; </a:t>
            </a:r>
          </a:p>
          <a:p>
            <a:pPr>
              <a:buNone/>
            </a:pPr>
            <a:r>
              <a:rPr lang="ru-RU" dirty="0" smtClean="0"/>
              <a:t>в) макроэкономические колебания в экономике; </a:t>
            </a:r>
          </a:p>
          <a:p>
            <a:pPr>
              <a:buNone/>
            </a:pPr>
            <a:r>
              <a:rPr lang="ru-RU" dirty="0" smtClean="0"/>
              <a:t>г) изменение цен на ресурсы; </a:t>
            </a:r>
          </a:p>
          <a:p>
            <a:pPr>
              <a:buNone/>
            </a:pPr>
            <a:r>
              <a:rPr lang="ru-RU" dirty="0" err="1" smtClean="0"/>
              <a:t>д</a:t>
            </a:r>
            <a:r>
              <a:rPr lang="ru-RU" dirty="0" smtClean="0"/>
              <a:t>) изменения валютного курса; </a:t>
            </a:r>
          </a:p>
          <a:p>
            <a:pPr>
              <a:buNone/>
            </a:pPr>
            <a:r>
              <a:rPr lang="ru-RU" dirty="0" smtClean="0"/>
              <a:t>е) форс-мажорные обстоятельства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Риск, неопределенность и случайность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142984"/>
            <a:ext cx="7858180" cy="550072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/>
              <a:t>Неопределенность</a:t>
            </a:r>
            <a:r>
              <a:rPr lang="ru-RU" dirty="0" smtClean="0"/>
              <a:t> ‒ это ситуация, когда выбор одной из альтернатив может привести к любому исходу из фиксированного множества, но вероятности этих исходов неизвестны. </a:t>
            </a:r>
          </a:p>
          <a:p>
            <a:pPr algn="just"/>
            <a:r>
              <a:rPr lang="ru-RU" b="1" dirty="0" smtClean="0"/>
              <a:t>Риск</a:t>
            </a:r>
            <a:r>
              <a:rPr lang="ru-RU" dirty="0" smtClean="0"/>
              <a:t> ‒ это разновидность ситуации неопределенности, отличающаяся тем, что при выборе альтернатив можно определить вероятности наступления исходов. Риск, как правило, связан с вероятностью наступления негативных событий. Именно поэтому под риском часто понимают вероятность каких-то потерь или убытков. </a:t>
            </a:r>
          </a:p>
          <a:p>
            <a:pPr algn="just"/>
            <a:r>
              <a:rPr lang="ru-RU" b="1" dirty="0" smtClean="0"/>
              <a:t>Случайность </a:t>
            </a:r>
            <a:r>
              <a:rPr lang="ru-RU" dirty="0" smtClean="0"/>
              <a:t>‒ это заранее непредсказуемое событие, которое может возникнуть под действием факторов внешней среды, но при этом его вероятность может быть исчислена с помощью методов теории вероятности. Например, попадание автотранспортного средства в аварию является случайным событием само по себе, но при этом, имея данные об общем числе автомобильных перевозок и числе перевозок, закончившихся авариями, мы можем определить вероятность такого случайного события. Случайность часто рассматривается как источник риска.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397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Функции риска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3657600" cy="538640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 smtClean="0"/>
              <a:t>Стимулирующая</a:t>
            </a:r>
            <a:r>
              <a:rPr lang="ru-RU" dirty="0" smtClean="0"/>
              <a:t> ‒ данная функция выражается в том, что хозяйствующие субъекты заинтересованы во внедрении новых технологий, способов и методов работы для снижения </a:t>
            </a:r>
            <a:r>
              <a:rPr lang="ru-RU" dirty="0" err="1" smtClean="0"/>
              <a:t>логистических</a:t>
            </a:r>
            <a:r>
              <a:rPr lang="ru-RU" dirty="0" smtClean="0"/>
              <a:t> рисков. Благодаря этой функции происходит снижение ручного труда на всех этапах цепи поставок (например, упаковка, погрузка и разгрузка товаров, складирование), автоматизация многих </a:t>
            </a:r>
            <a:r>
              <a:rPr lang="ru-RU" dirty="0" err="1" smtClean="0"/>
              <a:t>логистических</a:t>
            </a:r>
            <a:r>
              <a:rPr lang="ru-RU" dirty="0" smtClean="0"/>
              <a:t> процессов (например, прием товара на склад, фасовка товара, </a:t>
            </a:r>
            <a:r>
              <a:rPr lang="ru-RU" dirty="0" err="1" smtClean="0"/>
              <a:t>чипирование</a:t>
            </a:r>
            <a:r>
              <a:rPr lang="ru-RU" dirty="0" smtClean="0"/>
              <a:t> и сканирование товара).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70248" y="785794"/>
            <a:ext cx="4087966" cy="538640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900" b="1" dirty="0" smtClean="0"/>
              <a:t>Экономическая </a:t>
            </a:r>
            <a:r>
              <a:rPr lang="ru-RU" sz="1900" dirty="0" smtClean="0"/>
              <a:t>функция связана с поиском более дешевых способов выполнения </a:t>
            </a:r>
            <a:r>
              <a:rPr lang="ru-RU" sz="1900" dirty="0" err="1" smtClean="0"/>
              <a:t>логистических</a:t>
            </a:r>
            <a:r>
              <a:rPr lang="ru-RU" sz="1900" dirty="0" smtClean="0"/>
              <a:t> операций и возможностью снижения </a:t>
            </a:r>
            <a:r>
              <a:rPr lang="ru-RU" sz="1900" dirty="0" err="1" smtClean="0"/>
              <a:t>логистических</a:t>
            </a:r>
            <a:r>
              <a:rPr lang="ru-RU" sz="1900" dirty="0" smtClean="0"/>
              <a:t> затрат. Например, составление оптимального транспортного маршрута, позволяющего компании использовать имеющиеся транспортные средства с максимальной загруженностью при соблюдении условий надлежащей и своевременной транспортировки груза, а также с учетом его габаритов, особенностей и назначения.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397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Функции риска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3657600" cy="538640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 smtClean="0"/>
              <a:t>Защитная </a:t>
            </a:r>
            <a:r>
              <a:rPr lang="ru-RU" dirty="0" smtClean="0"/>
              <a:t>функция подразумевает, что в результате воздействия рисков на </a:t>
            </a:r>
            <a:r>
              <a:rPr lang="ru-RU" dirty="0" err="1" smtClean="0"/>
              <a:t>логистическую</a:t>
            </a:r>
            <a:r>
              <a:rPr lang="ru-RU" dirty="0" smtClean="0"/>
              <a:t> деятельность компании должны применяться меры по защите этой деятельности от нежелательных последствий наступления рисковых событий. К числу таких мер относится, прежде всего, страхование </a:t>
            </a:r>
            <a:r>
              <a:rPr lang="ru-RU" dirty="0" err="1" smtClean="0"/>
              <a:t>логистической</a:t>
            </a:r>
            <a:r>
              <a:rPr lang="ru-RU" dirty="0" smtClean="0"/>
              <a:t> деятельности, которое будет рассмотрено нами далее в рамках отдельной темы.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70248" y="785794"/>
            <a:ext cx="4087966" cy="538640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000" b="1" dirty="0" smtClean="0"/>
              <a:t>Аналитическая</a:t>
            </a:r>
            <a:r>
              <a:rPr lang="ru-RU" sz="2000" dirty="0" smtClean="0"/>
              <a:t> функция риска связана с развитием инструментария и методов принятия решений в условиях риска. Экономическая и математическая наука выработали целую совокупность методов и подходов, позволяющих просчитать вероятности наступления рисковых событий и оценить их последствия для принятия оптимального решения с учетом имеющейся в распоряжении лица, принимающего решение, информации. </a:t>
            </a:r>
            <a:endParaRPr lang="ru-RU" sz="19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ВИДЫ РИСКОВ В ЦЕПЯХ ПОСТАВОК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85926"/>
            <a:ext cx="7467600" cy="4688026"/>
          </a:xfrm>
        </p:spPr>
        <p:txBody>
          <a:bodyPr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ru-RU" sz="2800" b="1" dirty="0" smtClean="0"/>
              <a:t>Риски транспортной </a:t>
            </a:r>
            <a:r>
              <a:rPr lang="ru-RU" sz="2800" b="1" dirty="0" smtClean="0"/>
              <a:t>логистики</a:t>
            </a:r>
            <a:endParaRPr lang="ru-RU" sz="2800" b="1" dirty="0" smtClean="0"/>
          </a:p>
          <a:p>
            <a:pPr algn="ctr">
              <a:lnSpc>
                <a:spcPct val="200000"/>
              </a:lnSpc>
            </a:pPr>
            <a:r>
              <a:rPr lang="ru-RU" sz="2800" b="1" dirty="0" smtClean="0"/>
              <a:t>Риски </a:t>
            </a:r>
            <a:r>
              <a:rPr lang="ru-RU" sz="2800" b="1" dirty="0" smtClean="0"/>
              <a:t>складской </a:t>
            </a:r>
            <a:r>
              <a:rPr lang="ru-RU" sz="2800" b="1" dirty="0" smtClean="0"/>
              <a:t>логистики</a:t>
            </a:r>
            <a:endParaRPr lang="ru-RU" sz="2800" b="1" dirty="0" smtClean="0"/>
          </a:p>
          <a:p>
            <a:pPr algn="ctr">
              <a:lnSpc>
                <a:spcPct val="200000"/>
              </a:lnSpc>
            </a:pPr>
            <a:r>
              <a:rPr lang="ru-RU" sz="2800" b="1" dirty="0" smtClean="0"/>
              <a:t>Риски </a:t>
            </a:r>
            <a:r>
              <a:rPr lang="ru-RU" sz="2800" b="1" dirty="0" smtClean="0"/>
              <a:t>таможенной </a:t>
            </a:r>
            <a:r>
              <a:rPr lang="ru-RU" sz="2800" b="1" dirty="0" smtClean="0"/>
              <a:t>логистики</a:t>
            </a:r>
            <a:endParaRPr lang="ru-RU" sz="2800" b="1" dirty="0" smtClean="0"/>
          </a:p>
          <a:p>
            <a:pPr algn="ctr">
              <a:lnSpc>
                <a:spcPct val="200000"/>
              </a:lnSpc>
            </a:pPr>
            <a:r>
              <a:rPr lang="ru-RU" sz="2800" b="1" dirty="0" smtClean="0"/>
              <a:t>Риски </a:t>
            </a:r>
            <a:r>
              <a:rPr lang="ru-RU" sz="2800" b="1" dirty="0" smtClean="0"/>
              <a:t>закупочной </a:t>
            </a:r>
            <a:r>
              <a:rPr lang="ru-RU" sz="2800" b="1" dirty="0" smtClean="0"/>
              <a:t>логистики</a:t>
            </a:r>
            <a:endParaRPr lang="ru-RU" sz="2800" b="1" dirty="0" smtClean="0"/>
          </a:p>
          <a:p>
            <a:pPr algn="ctr">
              <a:lnSpc>
                <a:spcPct val="200000"/>
              </a:lnSpc>
            </a:pPr>
            <a:r>
              <a:rPr lang="ru-RU" sz="2800" b="1" dirty="0" smtClean="0"/>
              <a:t>Риски </a:t>
            </a:r>
            <a:r>
              <a:rPr lang="ru-RU" sz="2800" b="1" dirty="0" smtClean="0"/>
              <a:t>сбытовой логистики </a:t>
            </a:r>
            <a:endParaRPr lang="ru-RU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pPr algn="ctr"/>
            <a:r>
              <a:rPr lang="ru-RU" b="1" dirty="0" smtClean="0"/>
              <a:t>Риски транспортной логистики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000108"/>
            <a:ext cx="8286808" cy="5473844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b="1" dirty="0" smtClean="0"/>
              <a:t>Транспортные риски ‒ это риски, связанные с перевозками грузов любым видом транспорта (автомобильным, морским, </a:t>
            </a:r>
            <a:r>
              <a:rPr lang="ru-RU" b="1" dirty="0" smtClean="0"/>
              <a:t>речным</a:t>
            </a:r>
            <a:r>
              <a:rPr lang="ru-RU" b="1" dirty="0" smtClean="0"/>
              <a:t>, железнодорожным, трубопроводным, воздушным). </a:t>
            </a:r>
          </a:p>
          <a:p>
            <a:pPr algn="just"/>
            <a:endParaRPr lang="ru-RU" dirty="0" smtClean="0"/>
          </a:p>
          <a:p>
            <a:pPr algn="just">
              <a:buNone/>
            </a:pPr>
            <a:r>
              <a:rPr lang="ru-RU" dirty="0" smtClean="0"/>
              <a:t>Выделяют </a:t>
            </a:r>
            <a:r>
              <a:rPr lang="ru-RU" dirty="0" smtClean="0"/>
              <a:t>следующие группы рисков в транспортной логистике: </a:t>
            </a:r>
          </a:p>
          <a:p>
            <a:pPr algn="just">
              <a:buNone/>
            </a:pPr>
            <a:r>
              <a:rPr lang="ru-RU" dirty="0" smtClean="0"/>
              <a:t>1</a:t>
            </a:r>
            <a:r>
              <a:rPr lang="ru-RU" b="1" dirty="0" smtClean="0"/>
              <a:t>. Коммерческие риски ‒ </a:t>
            </a:r>
            <a:r>
              <a:rPr lang="ru-RU" dirty="0" smtClean="0"/>
              <a:t>срыв поставок, рост </a:t>
            </a:r>
            <a:r>
              <a:rPr lang="ru-RU" dirty="0" err="1" smtClean="0"/>
              <a:t>трансакционных</a:t>
            </a:r>
            <a:r>
              <a:rPr lang="ru-RU" dirty="0" smtClean="0"/>
              <a:t> издержек, нарушение сроков и/или комплектации поставки, </a:t>
            </a:r>
            <a:r>
              <a:rPr lang="ru-RU" dirty="0" smtClean="0"/>
              <a:t>недозагрузка </a:t>
            </a:r>
            <a:r>
              <a:rPr lang="ru-RU" dirty="0" smtClean="0"/>
              <a:t>транспортных средств и т.д. </a:t>
            </a:r>
          </a:p>
          <a:p>
            <a:pPr algn="just">
              <a:buNone/>
            </a:pPr>
            <a:r>
              <a:rPr lang="ru-RU" dirty="0" smtClean="0"/>
              <a:t>2. </a:t>
            </a:r>
            <a:r>
              <a:rPr lang="ru-RU" b="1" dirty="0" smtClean="0"/>
              <a:t>Погодные риски </a:t>
            </a:r>
            <a:r>
              <a:rPr lang="ru-RU" dirty="0" smtClean="0"/>
              <a:t>‒ связаны с риском ущерба в результате неблагоприятных погодных условий и стихийных бедствий. </a:t>
            </a:r>
          </a:p>
          <a:p>
            <a:pPr algn="just">
              <a:buNone/>
            </a:pPr>
            <a:r>
              <a:rPr lang="ru-RU" dirty="0" smtClean="0"/>
              <a:t>3. </a:t>
            </a:r>
            <a:r>
              <a:rPr lang="ru-RU" b="1" dirty="0" smtClean="0"/>
              <a:t>Технические риски </a:t>
            </a:r>
            <a:r>
              <a:rPr lang="ru-RU" dirty="0" smtClean="0"/>
              <a:t>‒ эта группа рисков связана с самим </a:t>
            </a:r>
            <a:r>
              <a:rPr lang="ru-RU" dirty="0" smtClean="0"/>
              <a:t>фактом </a:t>
            </a:r>
            <a:r>
              <a:rPr lang="ru-RU" dirty="0" smtClean="0"/>
              <a:t>эксплуатации транспортных средств, их техническим </a:t>
            </a:r>
            <a:r>
              <a:rPr lang="ru-RU" dirty="0" smtClean="0"/>
              <a:t>оснащением </a:t>
            </a:r>
            <a:r>
              <a:rPr lang="ru-RU" dirty="0" smtClean="0"/>
              <a:t>и состоянием. Техническое оснащение транспортных средств включает в себя особенности конструкции транспортного </a:t>
            </a:r>
            <a:r>
              <a:rPr lang="ru-RU" dirty="0" smtClean="0"/>
              <a:t>средства</a:t>
            </a:r>
            <a:r>
              <a:rPr lang="ru-RU" dirty="0" smtClean="0"/>
              <a:t>, надежность его узлов, агрегатов и электронных систем. </a:t>
            </a:r>
            <a:r>
              <a:rPr lang="ru-RU" dirty="0" smtClean="0"/>
              <a:t>Техническое </a:t>
            </a:r>
            <a:r>
              <a:rPr lang="ru-RU" dirty="0" smtClean="0"/>
              <a:t>состояние транспортного средства определяется в </a:t>
            </a:r>
            <a:r>
              <a:rPr lang="ru-RU" dirty="0" smtClean="0"/>
              <a:t>процессе </a:t>
            </a:r>
            <a:r>
              <a:rPr lang="ru-RU" dirty="0" smtClean="0"/>
              <a:t>технических осмотров и при регулярном техническом </a:t>
            </a:r>
            <a:r>
              <a:rPr lang="ru-RU" dirty="0" smtClean="0"/>
              <a:t>обслуживании</a:t>
            </a:r>
            <a:r>
              <a:rPr lang="ru-RU" dirty="0" smtClean="0"/>
              <a:t>. При этом выделяют риски «каско» (источником риска </a:t>
            </a:r>
            <a:r>
              <a:rPr lang="ru-RU" dirty="0" smtClean="0"/>
              <a:t>является </a:t>
            </a:r>
            <a:r>
              <a:rPr lang="ru-RU" dirty="0" smtClean="0"/>
              <a:t>само транспортное средство, например, неисправность автомобиля или самолета, повлекшая аварию или утрату </a:t>
            </a:r>
            <a:r>
              <a:rPr lang="ru-RU" dirty="0" smtClean="0"/>
              <a:t>транспортного </a:t>
            </a:r>
            <a:r>
              <a:rPr lang="ru-RU" dirty="0" smtClean="0"/>
              <a:t>средства) и риски «карго» (источником риска является груз, перевозимый с помощью транспортного средства, </a:t>
            </a:r>
            <a:r>
              <a:rPr lang="ru-RU" dirty="0" smtClean="0"/>
              <a:t>например</a:t>
            </a:r>
            <a:r>
              <a:rPr lang="ru-RU" dirty="0" smtClean="0"/>
              <a:t>, легко воспламеняющиеся вещества или химические </a:t>
            </a:r>
            <a:r>
              <a:rPr lang="ru-RU" dirty="0" smtClean="0"/>
              <a:t>реактивы</a:t>
            </a:r>
            <a:r>
              <a:rPr lang="ru-RU" dirty="0" smtClean="0"/>
              <a:t>). </a:t>
            </a:r>
          </a:p>
          <a:p>
            <a:pPr algn="just">
              <a:buNone/>
            </a:pPr>
            <a:r>
              <a:rPr lang="ru-RU" dirty="0" smtClean="0"/>
              <a:t>4</a:t>
            </a:r>
            <a:r>
              <a:rPr lang="ru-RU" b="1" dirty="0" smtClean="0"/>
              <a:t>. Риски порчи или полной утраты груза </a:t>
            </a:r>
            <a:r>
              <a:rPr lang="ru-RU" dirty="0" smtClean="0"/>
              <a:t>в результате хищения, небрежного обращении с грузом во время погрузочно-разгрузочных работ, угона транспортного средства вместе с грузом, перевозки груза в несоответствующей </a:t>
            </a:r>
            <a:r>
              <a:rPr lang="ru-RU" dirty="0" err="1" smtClean="0"/>
              <a:t>ГОСТу</a:t>
            </a:r>
            <a:r>
              <a:rPr lang="ru-RU" dirty="0" smtClean="0"/>
              <a:t> таре или упаковке или пропажа груза без вести. По общему правилу, перевозчик несет </a:t>
            </a:r>
            <a:r>
              <a:rPr lang="ru-RU" dirty="0" smtClean="0"/>
              <a:t>ответственность </a:t>
            </a:r>
            <a:r>
              <a:rPr lang="ru-RU" dirty="0" smtClean="0"/>
              <a:t>за сохранность груза в процессе транспортировки.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5. </a:t>
            </a:r>
            <a:r>
              <a:rPr lang="ru-RU" b="1" dirty="0" smtClean="0"/>
              <a:t>Экологические риски ‒ </a:t>
            </a:r>
            <a:r>
              <a:rPr lang="ru-RU" dirty="0" smtClean="0"/>
              <a:t>это ущерб окружающей среде при транспортировке или хранении продукции. Например, разлив нефти в море в результате аварии танкера. </a:t>
            </a:r>
          </a:p>
          <a:p>
            <a:pPr algn="just">
              <a:buNone/>
            </a:pPr>
            <a:r>
              <a:rPr lang="ru-RU" dirty="0" smtClean="0"/>
              <a:t>6. </a:t>
            </a:r>
            <a:r>
              <a:rPr lang="ru-RU" b="1" dirty="0" smtClean="0"/>
              <a:t>Правовые риски </a:t>
            </a:r>
            <a:r>
              <a:rPr lang="ru-RU" dirty="0" smtClean="0"/>
              <a:t>‒ это риски наступления административной или гражданской ответственности перед третьими лицами, не участвующими в </a:t>
            </a:r>
            <a:r>
              <a:rPr lang="ru-RU" dirty="0" err="1" smtClean="0"/>
              <a:t>логистической</a:t>
            </a:r>
            <a:r>
              <a:rPr lang="ru-RU" dirty="0" smtClean="0"/>
              <a:t> деятельности.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85</TotalTime>
  <Words>2879</Words>
  <PresentationFormat>Экран (4:3)</PresentationFormat>
  <Paragraphs>135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Эркер</vt:lpstr>
      <vt:lpstr>Лекция 7.  Управление рисками.</vt:lpstr>
      <vt:lpstr>Понятие логистического риска </vt:lpstr>
      <vt:lpstr>Виды риска организации в зависимости от величины ущерба </vt:lpstr>
      <vt:lpstr>Причины риска </vt:lpstr>
      <vt:lpstr>Риск, неопределенность и случайность </vt:lpstr>
      <vt:lpstr>Функции риска </vt:lpstr>
      <vt:lpstr>Функции риска </vt:lpstr>
      <vt:lpstr>ВИДЫ РИСКОВ В ЦЕПЯХ ПОСТАВОК </vt:lpstr>
      <vt:lpstr>Риски транспортной логистики </vt:lpstr>
      <vt:lpstr>Риски складской логистики </vt:lpstr>
      <vt:lpstr>Риски таможенной логистики </vt:lpstr>
      <vt:lpstr>Риски закупочной логистики </vt:lpstr>
      <vt:lpstr>Риски сбытовой логистики </vt:lpstr>
      <vt:lpstr>МЕТОДЫ АНАЛИЗА И ОЦЕНКИ ЛОГИСТИЧЕСКОГО РИСКА В ЦЕПЯХ ПОСТАВОК </vt:lpstr>
      <vt:lpstr>МЕТОДЫ АНАЛИЗА И ОЦЕНКИ ЛОГИСТИЧЕСКОГО РИСКА В ЦЕПЯХ ПОСТАВОК </vt:lpstr>
      <vt:lpstr>МЕТОДЫ АНАЛИЗА И ОЦЕНКИ ЛОГИСТИЧЕСКОГО РИСКА В ЦЕПЯХ ПОСТАВОК </vt:lpstr>
      <vt:lpstr>Составление карты</vt:lpstr>
      <vt:lpstr>Метод «галстук-бабочка»</vt:lpstr>
      <vt:lpstr>Метод «галстук-бабочка»</vt:lpstr>
      <vt:lpstr>Матрица рисков</vt:lpstr>
      <vt:lpstr>Матрица рисков</vt:lpstr>
      <vt:lpstr>Анализ логистического риска с помощью методов теории вероятности </vt:lpstr>
      <vt:lpstr>Оценка эффективности логистической системы</vt:lpstr>
      <vt:lpstr>Оценка эффективности логистической системы</vt:lpstr>
      <vt:lpstr>Оценка эффективности логистической системы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7.  Управление рисками.</dc:title>
  <dc:creator>Панда</dc:creator>
  <cp:lastModifiedBy>Панда</cp:lastModifiedBy>
  <cp:revision>48</cp:revision>
  <dcterms:created xsi:type="dcterms:W3CDTF">2023-11-04T06:28:28Z</dcterms:created>
  <dcterms:modified xsi:type="dcterms:W3CDTF">2023-11-26T17:06:12Z</dcterms:modified>
</cp:coreProperties>
</file>