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2" r:id="rId4"/>
    <p:sldId id="258" r:id="rId5"/>
    <p:sldId id="284" r:id="rId6"/>
    <p:sldId id="281" r:id="rId7"/>
    <p:sldId id="283" r:id="rId8"/>
    <p:sldId id="285" r:id="rId9"/>
    <p:sldId id="286" r:id="rId10"/>
    <p:sldId id="259" r:id="rId11"/>
    <p:sldId id="260" r:id="rId12"/>
    <p:sldId id="261" r:id="rId13"/>
    <p:sldId id="262" r:id="rId14"/>
    <p:sldId id="280" r:id="rId15"/>
    <p:sldId id="263" r:id="rId16"/>
    <p:sldId id="274" r:id="rId17"/>
    <p:sldId id="277" r:id="rId18"/>
    <p:sldId id="278" r:id="rId19"/>
    <p:sldId id="265" r:id="rId20"/>
    <p:sldId id="266" r:id="rId21"/>
    <p:sldId id="279" r:id="rId22"/>
    <p:sldId id="287" r:id="rId23"/>
    <p:sldId id="268" r:id="rId24"/>
    <p:sldId id="269" r:id="rId25"/>
    <p:sldId id="271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5" autoAdjust="0"/>
    <p:restoredTop sz="94279" autoAdjust="0"/>
  </p:normalViewPr>
  <p:slideViewPr>
    <p:cSldViewPr snapToGrid="0">
      <p:cViewPr varScale="1">
        <p:scale>
          <a:sx n="101" d="100"/>
          <a:sy n="101" d="100"/>
        </p:scale>
        <p:origin x="72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3A628-C010-4DE7-A1A3-0B3A2D035F91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39EBD-4D35-4AC3-B085-A371D0C0E5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566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3A628-C010-4DE7-A1A3-0B3A2D035F91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39EBD-4D35-4AC3-B085-A371D0C0E5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254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3A628-C010-4DE7-A1A3-0B3A2D035F91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39EBD-4D35-4AC3-B085-A371D0C0E5ED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2507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3A628-C010-4DE7-A1A3-0B3A2D035F91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39EBD-4D35-4AC3-B085-A371D0C0E5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569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3A628-C010-4DE7-A1A3-0B3A2D035F91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39EBD-4D35-4AC3-B085-A371D0C0E5E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0487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3A628-C010-4DE7-A1A3-0B3A2D035F91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39EBD-4D35-4AC3-B085-A371D0C0E5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480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3A628-C010-4DE7-A1A3-0B3A2D035F91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39EBD-4D35-4AC3-B085-A371D0C0E5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5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3A628-C010-4DE7-A1A3-0B3A2D035F91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39EBD-4D35-4AC3-B085-A371D0C0E5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510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3A628-C010-4DE7-A1A3-0B3A2D035F91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39EBD-4D35-4AC3-B085-A371D0C0E5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27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3A628-C010-4DE7-A1A3-0B3A2D035F91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39EBD-4D35-4AC3-B085-A371D0C0E5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418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3A628-C010-4DE7-A1A3-0B3A2D035F91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39EBD-4D35-4AC3-B085-A371D0C0E5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763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3A628-C010-4DE7-A1A3-0B3A2D035F91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39EBD-4D35-4AC3-B085-A371D0C0E5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461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3A628-C010-4DE7-A1A3-0B3A2D035F91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39EBD-4D35-4AC3-B085-A371D0C0E5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917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3A628-C010-4DE7-A1A3-0B3A2D035F91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39EBD-4D35-4AC3-B085-A371D0C0E5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899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3A628-C010-4DE7-A1A3-0B3A2D035F91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39EBD-4D35-4AC3-B085-A371D0C0E5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80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3A628-C010-4DE7-A1A3-0B3A2D035F91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39EBD-4D35-4AC3-B085-A371D0C0E5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164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3A628-C010-4DE7-A1A3-0B3A2D035F91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9039EBD-4D35-4AC3-B085-A371D0C0E5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94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ytoplasm" TargetMode="External"/><Relationship Id="rId2" Type="http://schemas.openxmlformats.org/officeDocument/2006/relationships/hyperlink" Target="https://en.wikipedia.org/wiki/Yolk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Fish" TargetMode="External"/><Relationship Id="rId4" Type="http://schemas.openxmlformats.org/officeDocument/2006/relationships/hyperlink" Target="https://en.wikipedia.org/wiki/Embryo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rotein" TargetMode="External"/><Relationship Id="rId2" Type="http://schemas.openxmlformats.org/officeDocument/2006/relationships/hyperlink" Target="https://en.wikipedia.org/wiki/Amino_acid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s://en.wikipedia.org/wiki/Cellular_differentiation" TargetMode="External"/><Relationship Id="rId4" Type="http://schemas.openxmlformats.org/officeDocument/2006/relationships/hyperlink" Target="https://en.wikipedia.org/wiki/Growth_factor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crosome_reaction" TargetMode="External"/><Relationship Id="rId2" Type="http://schemas.openxmlformats.org/officeDocument/2006/relationships/hyperlink" Target="https://en.wikipedia.org/wiki/Capacita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Zona_pellucida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Mitotic" TargetMode="External"/><Relationship Id="rId3" Type="http://schemas.openxmlformats.org/officeDocument/2006/relationships/hyperlink" Target="https://en.wikipedia.org/wiki/Meiosis" TargetMode="External"/><Relationship Id="rId7" Type="http://schemas.openxmlformats.org/officeDocument/2006/relationships/hyperlink" Target="https://en.wikipedia.org/wiki/DNA" TargetMode="External"/><Relationship Id="rId2" Type="http://schemas.openxmlformats.org/officeDocument/2006/relationships/hyperlink" Target="https://en.wikipedia.org/wiki/Oocyt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Mitochondria" TargetMode="External"/><Relationship Id="rId5" Type="http://schemas.openxmlformats.org/officeDocument/2006/relationships/hyperlink" Target="https://en.wikipedia.org/wiki/Pronucleus" TargetMode="External"/><Relationship Id="rId4" Type="http://schemas.openxmlformats.org/officeDocument/2006/relationships/hyperlink" Target="https://en.wikipedia.org/wiki/Ovum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Lecture 4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ONTOGENESIS</a:t>
            </a:r>
            <a:endParaRPr lang="ru-RU" sz="4400" dirty="0" smtClean="0">
              <a:solidFill>
                <a:srgbClr val="FF0000"/>
              </a:solidFill>
            </a:endParaRPr>
          </a:p>
          <a:p>
            <a:r>
              <a:rPr lang="ru-RU" sz="3200" dirty="0" smtClean="0">
                <a:solidFill>
                  <a:srgbClr val="FF0000"/>
                </a:solidFill>
              </a:rPr>
              <a:t>(</a:t>
            </a:r>
            <a:r>
              <a:rPr lang="en-US" sz="3200" dirty="0" smtClean="0">
                <a:solidFill>
                  <a:srgbClr val="FF0000"/>
                </a:solidFill>
              </a:rPr>
              <a:t>embryonic period</a:t>
            </a:r>
            <a:r>
              <a:rPr lang="ru-RU" sz="3200" dirty="0" smtClean="0">
                <a:solidFill>
                  <a:srgbClr val="FF0000"/>
                </a:solidFill>
              </a:rPr>
              <a:t>)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6601" r="6824"/>
          <a:stretch/>
        </p:blipFill>
        <p:spPr>
          <a:xfrm>
            <a:off x="846526" y="879334"/>
            <a:ext cx="4544009" cy="305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21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Cleavage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9838266" cy="3880773"/>
          </a:xfrm>
        </p:spPr>
        <p:txBody>
          <a:bodyPr>
            <a:normAutofit/>
          </a:bodyPr>
          <a:lstStyle/>
          <a:p>
            <a:r>
              <a:rPr lang="en-US" sz="4000" dirty="0"/>
              <a:t>is the division of cells in the early embryo</a:t>
            </a:r>
            <a:r>
              <a:rPr lang="en-US" sz="4000" dirty="0" smtClean="0"/>
              <a:t>.</a:t>
            </a:r>
          </a:p>
          <a:p>
            <a:r>
              <a:rPr lang="en-US" sz="4000" dirty="0" smtClean="0"/>
              <a:t>It depends from type of ovum.</a:t>
            </a:r>
            <a:endParaRPr lang="ru-RU" sz="4000" dirty="0"/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342013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Type of ovum (eggs)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Eggs classified </a:t>
            </a:r>
            <a:r>
              <a:rPr lang="en-US" sz="3600" dirty="0" smtClean="0"/>
              <a:t>according to</a:t>
            </a:r>
          </a:p>
          <a:p>
            <a:r>
              <a:rPr lang="en-US" sz="3600" dirty="0" smtClean="0">
                <a:solidFill>
                  <a:srgbClr val="0070C0"/>
                </a:solidFill>
              </a:rPr>
              <a:t>the </a:t>
            </a:r>
            <a:r>
              <a:rPr lang="en-US" sz="3600" dirty="0">
                <a:solidFill>
                  <a:srgbClr val="0070C0"/>
                </a:solidFill>
              </a:rPr>
              <a:t>amount </a:t>
            </a:r>
            <a:r>
              <a:rPr lang="en-US" sz="3600" dirty="0" smtClean="0">
                <a:solidFill>
                  <a:srgbClr val="0070C0"/>
                </a:solidFill>
              </a:rPr>
              <a:t>of </a:t>
            </a:r>
            <a:r>
              <a:rPr lang="en-US" sz="3600" dirty="0">
                <a:solidFill>
                  <a:srgbClr val="0070C0"/>
                </a:solidFill>
              </a:rPr>
              <a:t>yolk </a:t>
            </a:r>
            <a:endParaRPr lang="en-US" sz="3600" dirty="0" smtClean="0">
              <a:solidFill>
                <a:srgbClr val="0070C0"/>
              </a:solidFill>
            </a:endParaRPr>
          </a:p>
          <a:p>
            <a:r>
              <a:rPr lang="en-US" sz="3600" dirty="0" smtClean="0">
                <a:solidFill>
                  <a:srgbClr val="0070C0"/>
                </a:solidFill>
              </a:rPr>
              <a:t>distribution </a:t>
            </a:r>
            <a:r>
              <a:rPr lang="en-US" sz="3600" dirty="0">
                <a:solidFill>
                  <a:srgbClr val="0070C0"/>
                </a:solidFill>
              </a:rPr>
              <a:t>of yolk </a:t>
            </a:r>
            <a:endParaRPr lang="ru-RU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329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376148" cy="13208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According </a:t>
            </a:r>
            <a:r>
              <a:rPr lang="en-US" b="1" dirty="0">
                <a:solidFill>
                  <a:srgbClr val="FF0000"/>
                </a:solidFill>
              </a:rPr>
              <a:t>to the amount </a:t>
            </a:r>
            <a:r>
              <a:rPr lang="en-US" b="1" dirty="0" smtClean="0">
                <a:solidFill>
                  <a:srgbClr val="FF0000"/>
                </a:solidFill>
              </a:rPr>
              <a:t>of </a:t>
            </a:r>
            <a:r>
              <a:rPr lang="en-US" b="1" dirty="0">
                <a:solidFill>
                  <a:srgbClr val="FF0000"/>
                </a:solidFill>
              </a:rPr>
              <a:t>yolk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</a:rPr>
              <a:t>Alecithal</a:t>
            </a:r>
            <a:endParaRPr lang="en-US" sz="3600" dirty="0" smtClean="0">
              <a:solidFill>
                <a:srgbClr val="0070C0"/>
              </a:solidFill>
            </a:endParaRPr>
          </a:p>
          <a:p>
            <a:r>
              <a:rPr lang="en-US" sz="3600" dirty="0" err="1" smtClean="0">
                <a:solidFill>
                  <a:srgbClr val="0070C0"/>
                </a:solidFill>
              </a:rPr>
              <a:t>Oligolecithal</a:t>
            </a:r>
            <a:endParaRPr lang="en-US" sz="3600" dirty="0" smtClean="0">
              <a:solidFill>
                <a:srgbClr val="0070C0"/>
              </a:solidFill>
            </a:endParaRPr>
          </a:p>
          <a:p>
            <a:r>
              <a:rPr lang="en-US" sz="3600" dirty="0" err="1" smtClean="0">
                <a:solidFill>
                  <a:srgbClr val="0070C0"/>
                </a:solidFill>
              </a:rPr>
              <a:t>Mesolecithal</a:t>
            </a:r>
            <a:endParaRPr lang="en-US" sz="3600" dirty="0" smtClean="0">
              <a:solidFill>
                <a:srgbClr val="0070C0"/>
              </a:solidFill>
            </a:endParaRPr>
          </a:p>
          <a:p>
            <a:r>
              <a:rPr lang="en-US" sz="3600" dirty="0" err="1">
                <a:solidFill>
                  <a:srgbClr val="0070C0"/>
                </a:solidFill>
              </a:rPr>
              <a:t>Polylecithal</a:t>
            </a:r>
            <a:endParaRPr lang="ru-RU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972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According to the distribution of yolk </a:t>
            </a:r>
            <a:br>
              <a:rPr lang="en-US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64907"/>
            <a:ext cx="8596668" cy="4576456"/>
          </a:xfrm>
        </p:spPr>
        <p:txBody>
          <a:bodyPr>
            <a:normAutofit lnSpcReduction="10000"/>
          </a:bodyPr>
          <a:lstStyle/>
          <a:p>
            <a:r>
              <a:rPr lang="en-US" sz="2400" dirty="0" err="1" smtClean="0">
                <a:solidFill>
                  <a:srgbClr val="0070C0"/>
                </a:solidFill>
              </a:rPr>
              <a:t>Homolecithal</a:t>
            </a:r>
            <a:endParaRPr lang="en-US" sz="2400" dirty="0" smtClean="0">
              <a:solidFill>
                <a:srgbClr val="0070C0"/>
              </a:solidFill>
            </a:endParaRPr>
          </a:p>
          <a:p>
            <a:endParaRPr lang="en-US" sz="2400" dirty="0" smtClean="0">
              <a:solidFill>
                <a:srgbClr val="0070C0"/>
              </a:solidFill>
            </a:endParaRPr>
          </a:p>
          <a:p>
            <a:endParaRPr lang="en-US" sz="2400" dirty="0" smtClean="0">
              <a:solidFill>
                <a:srgbClr val="0070C0"/>
              </a:solidFill>
            </a:endParaRPr>
          </a:p>
          <a:p>
            <a:r>
              <a:rPr lang="en-US" sz="2400" dirty="0" err="1" smtClean="0">
                <a:solidFill>
                  <a:srgbClr val="0070C0"/>
                </a:solidFill>
              </a:rPr>
              <a:t>Centrolecithal</a:t>
            </a:r>
            <a:endParaRPr lang="en-US" sz="2400" dirty="0" smtClean="0">
              <a:solidFill>
                <a:srgbClr val="0070C0"/>
              </a:solidFill>
            </a:endParaRPr>
          </a:p>
          <a:p>
            <a:endParaRPr lang="en-US" sz="2400" dirty="0" smtClean="0">
              <a:solidFill>
                <a:srgbClr val="0070C0"/>
              </a:solidFill>
            </a:endParaRPr>
          </a:p>
          <a:p>
            <a:endParaRPr lang="en-US" sz="2400" dirty="0" smtClean="0">
              <a:solidFill>
                <a:srgbClr val="0070C0"/>
              </a:solidFill>
            </a:endParaRPr>
          </a:p>
          <a:p>
            <a:r>
              <a:rPr lang="en-US" sz="2400" dirty="0" err="1" smtClean="0">
                <a:solidFill>
                  <a:srgbClr val="0070C0"/>
                </a:solidFill>
              </a:rPr>
              <a:t>Telolecithal</a:t>
            </a:r>
            <a:endParaRPr lang="en-US" sz="2400" dirty="0" smtClean="0">
              <a:solidFill>
                <a:srgbClr val="0070C0"/>
              </a:solidFill>
            </a:endParaRPr>
          </a:p>
          <a:p>
            <a:endParaRPr lang="en-US" sz="2400" dirty="0" smtClean="0">
              <a:solidFill>
                <a:srgbClr val="0070C0"/>
              </a:solidFill>
            </a:endParaRPr>
          </a:p>
          <a:p>
            <a:endParaRPr lang="en-US" sz="2400" dirty="0" smtClean="0">
              <a:solidFill>
                <a:srgbClr val="0070C0"/>
              </a:solidFill>
            </a:endParaRPr>
          </a:p>
          <a:p>
            <a:r>
              <a:rPr lang="en-US" sz="2400" dirty="0" err="1">
                <a:solidFill>
                  <a:srgbClr val="0070C0"/>
                </a:solidFill>
              </a:rPr>
              <a:t>Isolecithal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6283" t="17498" r="8229" b="39350"/>
          <a:stretch/>
        </p:blipFill>
        <p:spPr>
          <a:xfrm>
            <a:off x="3327589" y="2206482"/>
            <a:ext cx="1026367" cy="13995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20483" r="78275" b="-1274"/>
          <a:stretch/>
        </p:blipFill>
        <p:spPr>
          <a:xfrm>
            <a:off x="3128206" y="5073232"/>
            <a:ext cx="1425131" cy="13249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2086" t="19073" r="30987" b="20619"/>
          <a:stretch/>
        </p:blipFill>
        <p:spPr>
          <a:xfrm>
            <a:off x="3243613" y="3853126"/>
            <a:ext cx="1110343" cy="98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4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7810757"/>
              </p:ext>
            </p:extLst>
          </p:nvPr>
        </p:nvGraphicFramePr>
        <p:xfrm>
          <a:off x="1272619" y="226241"/>
          <a:ext cx="8474696" cy="5795443"/>
        </p:xfrm>
        <a:graphic>
          <a:graphicData uri="http://schemas.openxmlformats.org/drawingml/2006/table">
            <a:tbl>
              <a:tblPr firstRow="1" firstCol="1" bandRow="1"/>
              <a:tblGrid>
                <a:gridCol w="2017336"/>
                <a:gridCol w="1695072"/>
                <a:gridCol w="2381144"/>
                <a:gridCol w="2381144"/>
              </a:tblGrid>
              <a:tr h="326248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Type of ovum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58" marR="62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Characteristic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58" marR="62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Example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58" marR="62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</a:tr>
              <a:tr h="326248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According to the amount of yolk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58" marR="62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57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Alecithal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58" marR="62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Without yolk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58" marR="62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58" marR="62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Mammals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58" marR="62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7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Oligolecithal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58" marR="62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Small amount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58" marR="62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58" marR="62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Amphioxus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58" marR="62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7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Mesolecithal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58" marR="62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Moderate amount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58" marR="62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58" marR="62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Amphibians</a:t>
                      </a:r>
                      <a:endParaRPr lang="ru-RU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58" marR="62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7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Polylecithal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58" marR="62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Large amount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58" marR="62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58" marR="62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Birds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58" marR="62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761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According to distribution of yolk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58" marR="62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49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Homolecithal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58" marR="62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yolk equally distributed throughout the cytoplasm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58" marR="62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58" marR="62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Amphioxus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58" marR="62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43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Centrolecithal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58" marR="62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</a:t>
                      </a:r>
                      <a:r>
                        <a:rPr lang="en-US" sz="1600" u="sng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 tooltip="Yolk"/>
                        </a:rPr>
                        <a:t>yolk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in the center of the </a:t>
                      </a:r>
                      <a:r>
                        <a:rPr lang="en-US" sz="1600" u="sng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 tooltip="Cytoplasm"/>
                        </a:rPr>
                        <a:t>cytoplasm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58" marR="62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58" marR="62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Arthropodes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58" marR="62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63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Telolecithal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58" marR="62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</a:t>
                      </a:r>
                      <a:r>
                        <a:rPr lang="en-US" sz="160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unequel 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distribution of </a:t>
                      </a:r>
                      <a:r>
                        <a:rPr lang="en-US" sz="1600" u="sng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 tooltip="Yolk"/>
                        </a:rPr>
                        <a:t>yolk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in the </a:t>
                      </a:r>
                      <a:r>
                        <a:rPr lang="en-US" sz="1600" u="sng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 tooltip="Cytoplasm"/>
                        </a:rPr>
                        <a:t>cytoplasm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The yolk is concentrated at one pole of the egg separate from the developing </a:t>
                      </a:r>
                      <a:r>
                        <a:rPr lang="en-US" sz="1600" u="sng" dirty="0">
                          <a:solidFill>
                            <a:srgbClr val="0563C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 tooltip="Embryo"/>
                        </a:rPr>
                        <a:t>embryo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58" marR="62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58" marR="62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Birds, Reptiles, Fish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58" marR="62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5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Isolecithal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58" marR="62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small amounts of yolk evenly distributed throughout the cytoplasm.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58" marR="62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58" marR="62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Mammals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58" marR="623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Rectangle 5">
            <a:hlinkClick r:id="rId5" tooltip="Fish"/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155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261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Cleavage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335741"/>
            <a:ext cx="9829301" cy="4705621"/>
          </a:xfrm>
        </p:spPr>
        <p:txBody>
          <a:bodyPr>
            <a:normAutofit/>
          </a:bodyPr>
          <a:lstStyle/>
          <a:p>
            <a:r>
              <a:rPr lang="en-US" sz="2800" dirty="0"/>
              <a:t>Cleavage is the division of </a:t>
            </a:r>
            <a:r>
              <a:rPr lang="en-US" sz="2800" dirty="0" smtClean="0"/>
              <a:t>cell in </a:t>
            </a:r>
            <a:r>
              <a:rPr lang="en-US" sz="2800" dirty="0"/>
              <a:t>the early </a:t>
            </a:r>
            <a:r>
              <a:rPr lang="en-US" sz="2800" dirty="0" smtClean="0"/>
              <a:t>embryo. </a:t>
            </a:r>
          </a:p>
          <a:p>
            <a:r>
              <a:rPr lang="en-US" sz="2800" dirty="0" smtClean="0"/>
              <a:t>The zygote of </a:t>
            </a:r>
            <a:r>
              <a:rPr lang="en-US" sz="2800" dirty="0"/>
              <a:t>many species undergo rapid divisions, producing a </a:t>
            </a:r>
            <a:r>
              <a:rPr lang="en-US" sz="2800" dirty="0" smtClean="0"/>
              <a:t>cells called </a:t>
            </a:r>
            <a:r>
              <a:rPr lang="en-US" sz="2800" b="1" dirty="0" err="1" smtClean="0">
                <a:solidFill>
                  <a:srgbClr val="0070C0"/>
                </a:solidFill>
              </a:rPr>
              <a:t>blastomeres</a:t>
            </a:r>
            <a:r>
              <a:rPr lang="en-US" sz="2800" dirty="0" smtClean="0"/>
              <a:t>. </a:t>
            </a:r>
          </a:p>
          <a:p>
            <a:r>
              <a:rPr lang="en-US" sz="2800" dirty="0"/>
              <a:t>Cleavage </a:t>
            </a:r>
            <a:r>
              <a:rPr lang="en-US" sz="2800" dirty="0" smtClean="0"/>
              <a:t>as way of division differs </a:t>
            </a:r>
            <a:r>
              <a:rPr lang="en-US" sz="2800" dirty="0"/>
              <a:t>from other forms of </a:t>
            </a:r>
            <a:r>
              <a:rPr lang="en-US" sz="2800" dirty="0" smtClean="0"/>
              <a:t>cell divisions. During cleavage the </a:t>
            </a:r>
            <a:r>
              <a:rPr lang="en-US" sz="2800" dirty="0"/>
              <a:t>number of cells </a:t>
            </a:r>
            <a:r>
              <a:rPr lang="en-US" sz="2800" dirty="0" smtClean="0"/>
              <a:t>increases without </a:t>
            </a:r>
            <a:r>
              <a:rPr lang="en-US" sz="2800" dirty="0"/>
              <a:t>increasing the </a:t>
            </a:r>
            <a:r>
              <a:rPr lang="en-US" sz="2800" dirty="0" smtClean="0"/>
              <a:t>mass of cells.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73685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Cleavage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380565"/>
            <a:ext cx="9829301" cy="522642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Depending </a:t>
            </a:r>
            <a:r>
              <a:rPr lang="en-US" sz="2800" dirty="0"/>
              <a:t>on the kind of egg, the cleavage may be: </a:t>
            </a:r>
            <a:endParaRPr lang="en-US" sz="2800" dirty="0" smtClean="0"/>
          </a:p>
          <a:p>
            <a:r>
              <a:rPr lang="en-US" sz="2800" dirty="0" err="1" smtClean="0">
                <a:solidFill>
                  <a:srgbClr val="0070C0"/>
                </a:solidFill>
              </a:rPr>
              <a:t>holoblastic</a:t>
            </a:r>
            <a:r>
              <a:rPr lang="en-US" sz="2800" dirty="0" smtClean="0"/>
              <a:t> </a:t>
            </a:r>
            <a:r>
              <a:rPr lang="en-US" sz="2800" dirty="0"/>
              <a:t>(</a:t>
            </a:r>
            <a:r>
              <a:rPr lang="en-US" sz="2800" dirty="0" smtClean="0"/>
              <a:t>total or complete),</a:t>
            </a:r>
            <a:r>
              <a:rPr lang="en-US" sz="2800" dirty="0"/>
              <a:t> the cleavage furrows divide the entire </a:t>
            </a:r>
            <a:r>
              <a:rPr lang="en-US" sz="2800" dirty="0" smtClean="0"/>
              <a:t>egg. </a:t>
            </a:r>
          </a:p>
          <a:p>
            <a:pPr marL="0" indent="0">
              <a:buNone/>
            </a:pPr>
            <a:endParaRPr lang="en-US" sz="2800" dirty="0" smtClean="0"/>
          </a:p>
          <a:p>
            <a:endParaRPr lang="en-US" sz="2800" dirty="0" smtClean="0">
              <a:solidFill>
                <a:srgbClr val="0070C0"/>
              </a:solidFill>
            </a:endParaRPr>
          </a:p>
          <a:p>
            <a:r>
              <a:rPr lang="en-US" sz="2800" dirty="0" smtClean="0">
                <a:solidFill>
                  <a:srgbClr val="0070C0"/>
                </a:solidFill>
              </a:rPr>
              <a:t>meroblastic</a:t>
            </a:r>
            <a:r>
              <a:rPr lang="en-US" sz="2800" dirty="0" smtClean="0"/>
              <a:t> </a:t>
            </a:r>
            <a:r>
              <a:rPr lang="en-US" sz="2800" dirty="0"/>
              <a:t>(</a:t>
            </a:r>
            <a:r>
              <a:rPr lang="en-US" sz="2800" dirty="0" smtClean="0"/>
              <a:t>partial or incomplete), </a:t>
            </a:r>
            <a:r>
              <a:rPr lang="en-US" sz="2800" dirty="0"/>
              <a:t>segmentation takes place only in a small portion of the egg</a:t>
            </a:r>
            <a:r>
              <a:rPr lang="en-US" sz="2800" dirty="0" smtClean="0"/>
              <a:t> </a:t>
            </a:r>
            <a:endParaRPr lang="en-US" sz="2800" dirty="0"/>
          </a:p>
          <a:p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143" y="2985776"/>
            <a:ext cx="3961015" cy="100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143" y="5318005"/>
            <a:ext cx="4157832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600635"/>
            <a:ext cx="8596668" cy="5440727"/>
          </a:xfrm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Holoblastic</a:t>
            </a:r>
            <a:r>
              <a:rPr lang="en-US" sz="2800" b="1" dirty="0" smtClean="0">
                <a:solidFill>
                  <a:srgbClr val="FF0000"/>
                </a:solidFill>
              </a:rPr>
              <a:t> cleavage</a:t>
            </a:r>
          </a:p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egg is separated completely.</a:t>
            </a: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There are: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complete equal cleavage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which the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blastomeres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do not differ in size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(it is typical for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homolecital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and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alecital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eggs), </a:t>
            </a:r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800" dirty="0" smtClean="0">
                <a:solidFill>
                  <a:srgbClr val="0070C0"/>
                </a:solidFill>
              </a:rPr>
              <a:t>complete  unequal cleavage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which the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blastomeres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can differ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significantly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size (it is typical for moderately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telolecital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eggs.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837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366" y="717177"/>
            <a:ext cx="5764305" cy="5324186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0070C0"/>
                </a:solidFill>
              </a:rPr>
              <a:t>Complete equal cleavage </a:t>
            </a:r>
            <a:r>
              <a:rPr lang="en-US" sz="2800" dirty="0" smtClean="0"/>
              <a:t>may be:</a:t>
            </a:r>
          </a:p>
          <a:p>
            <a:r>
              <a:rPr lang="en-US" sz="2400" dirty="0" smtClean="0"/>
              <a:t>radially symmetrical - 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Radial</a:t>
            </a:r>
          </a:p>
          <a:p>
            <a:r>
              <a:rPr lang="en-US" sz="2400" dirty="0"/>
              <a:t>spirally symmetrical -  </a:t>
            </a:r>
            <a:r>
              <a:rPr lang="en-US" sz="2400" dirty="0">
                <a:solidFill>
                  <a:srgbClr val="FF0000"/>
                </a:solidFill>
              </a:rPr>
              <a:t>Spiral</a:t>
            </a:r>
          </a:p>
          <a:p>
            <a:r>
              <a:rPr lang="en-US" sz="2400" dirty="0" smtClean="0"/>
              <a:t>bilaterally symmetrical - </a:t>
            </a:r>
            <a:r>
              <a:rPr lang="en-US" sz="2400" dirty="0" smtClean="0">
                <a:solidFill>
                  <a:srgbClr val="FF0000"/>
                </a:solidFill>
              </a:rPr>
              <a:t>Bilateral </a:t>
            </a:r>
          </a:p>
          <a:p>
            <a:r>
              <a:rPr lang="en-US" sz="2400" dirty="0" smtClean="0"/>
              <a:t>Irregular -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Rotational</a:t>
            </a:r>
          </a:p>
          <a:p>
            <a:pPr marL="0" lvl="0" indent="0">
              <a:buClr>
                <a:srgbClr val="90C226"/>
              </a:buClr>
              <a:buNone/>
            </a:pPr>
            <a:endParaRPr lang="en-US" sz="2800" b="1" dirty="0" smtClean="0">
              <a:solidFill>
                <a:srgbClr val="0070C0"/>
              </a:solidFill>
            </a:endParaRPr>
          </a:p>
          <a:p>
            <a:pPr marL="0" lvl="0" indent="0">
              <a:buClr>
                <a:srgbClr val="90C226"/>
              </a:buClr>
              <a:buNone/>
            </a:pPr>
            <a:r>
              <a:rPr lang="en-US" sz="2800" b="1" dirty="0" smtClean="0">
                <a:solidFill>
                  <a:srgbClr val="0070C0"/>
                </a:solidFill>
              </a:rPr>
              <a:t>Complete unequal </a:t>
            </a:r>
            <a:r>
              <a:rPr lang="en-US" sz="2800" b="1" dirty="0">
                <a:solidFill>
                  <a:srgbClr val="0070C0"/>
                </a:solidFill>
              </a:rPr>
              <a:t>cleavage </a:t>
            </a:r>
            <a:endParaRPr lang="en-US" sz="2800" b="1" dirty="0" smtClean="0">
              <a:solidFill>
                <a:srgbClr val="0070C0"/>
              </a:solidFill>
            </a:endParaRPr>
          </a:p>
          <a:p>
            <a:pPr marL="0" lvl="0" indent="0">
              <a:buClr>
                <a:srgbClr val="90C226"/>
              </a:buClr>
              <a:buNone/>
            </a:pPr>
            <a:r>
              <a:rPr lang="en-US" sz="2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may 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be: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878" y="833293"/>
            <a:ext cx="5785948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778" y="4956014"/>
            <a:ext cx="5611008" cy="9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376519"/>
            <a:ext cx="10152031" cy="5664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0000"/>
                </a:solidFill>
              </a:rPr>
              <a:t>Meroblastic cleavage:</a:t>
            </a:r>
            <a:endParaRPr lang="en-US" sz="36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egg is separated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incompletely. It is typical for </a:t>
            </a:r>
            <a:r>
              <a:rPr lang="en-US" sz="2400" dirty="0" err="1" smtClean="0">
                <a:solidFill>
                  <a:srgbClr val="0070C0"/>
                </a:solidFill>
              </a:rPr>
              <a:t>polylecithal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and </a:t>
            </a:r>
            <a:r>
              <a:rPr lang="en-US" sz="2400" dirty="0" err="1" smtClean="0">
                <a:solidFill>
                  <a:srgbClr val="0070C0"/>
                </a:solidFill>
              </a:rPr>
              <a:t>telolecithal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eggs, rich in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yolk.</a:t>
            </a:r>
            <a:endParaRPr lang="en-US" sz="24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There are: </a:t>
            </a:r>
          </a:p>
          <a:p>
            <a:r>
              <a:rPr lang="en-US" sz="2800" dirty="0" err="1" smtClean="0">
                <a:solidFill>
                  <a:srgbClr val="0070C0"/>
                </a:solidFill>
              </a:rPr>
              <a:t>Discoidal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-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limited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 a relatively small area at the animal pole,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cleavage farrow do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not pass through the entire egg and do not capture the yolk.</a:t>
            </a:r>
          </a:p>
          <a:p>
            <a:r>
              <a:rPr lang="en-US" sz="2800" dirty="0">
                <a:solidFill>
                  <a:srgbClr val="0070C0"/>
                </a:solidFill>
              </a:rPr>
              <a:t>Superficial </a:t>
            </a:r>
            <a:r>
              <a:rPr lang="en-US" sz="2800" dirty="0" smtClean="0">
                <a:solidFill>
                  <a:srgbClr val="0070C0"/>
                </a:solidFill>
              </a:rPr>
              <a:t>-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only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surface layer is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divided.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642" y="4645555"/>
            <a:ext cx="5868219" cy="176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16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Ontogenesis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9838266" cy="388077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is </a:t>
            </a:r>
            <a:r>
              <a:rPr lang="en-US" sz="3600" dirty="0"/>
              <a:t>an individual development of the </a:t>
            </a:r>
            <a:r>
              <a:rPr lang="en-US" sz="3600" dirty="0" smtClean="0"/>
              <a:t>organism from </a:t>
            </a:r>
            <a:r>
              <a:rPr lang="en-US" sz="3600" dirty="0"/>
              <a:t>the formation of a </a:t>
            </a:r>
            <a:r>
              <a:rPr lang="en-US" sz="3600" dirty="0" smtClean="0"/>
              <a:t>zygote (fertilization) to the death</a:t>
            </a:r>
            <a:r>
              <a:rPr lang="ru-RU" sz="3600" dirty="0" smtClean="0"/>
              <a:t>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003430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Blastula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61247"/>
            <a:ext cx="7937748" cy="4580115"/>
          </a:xfrm>
        </p:spPr>
        <p:txBody>
          <a:bodyPr>
            <a:normAutofit/>
          </a:bodyPr>
          <a:lstStyle/>
          <a:p>
            <a:r>
              <a:rPr lang="en-US" sz="2800" dirty="0"/>
              <a:t>Cleavage ends with the formation of a sphere </a:t>
            </a:r>
            <a:r>
              <a:rPr lang="en-US" sz="2800" dirty="0" smtClean="0"/>
              <a:t>called </a:t>
            </a:r>
            <a:r>
              <a:rPr lang="en-US" sz="2800" dirty="0"/>
              <a:t>a </a:t>
            </a:r>
            <a:r>
              <a:rPr lang="en-US" sz="2800" dirty="0" smtClean="0">
                <a:solidFill>
                  <a:srgbClr val="0070C0"/>
                </a:solidFill>
              </a:rPr>
              <a:t>blastula</a:t>
            </a:r>
            <a:r>
              <a:rPr lang="en-US" sz="2800" dirty="0" smtClean="0"/>
              <a:t>.</a:t>
            </a:r>
          </a:p>
          <a:p>
            <a:r>
              <a:rPr lang="en-US" sz="2800" dirty="0"/>
              <a:t>A blastula is a sphere of cells surrounding a blastocoel. The blastocoel is a fluid filled cavity which contains </a:t>
            </a:r>
            <a:r>
              <a:rPr lang="en-US" sz="2800" dirty="0">
                <a:hlinkClick r:id="rId2" tooltip="Amino acid"/>
              </a:rPr>
              <a:t>amino acids</a:t>
            </a:r>
            <a:r>
              <a:rPr lang="en-US" sz="2800" dirty="0"/>
              <a:t>, </a:t>
            </a:r>
            <a:r>
              <a:rPr lang="en-US" sz="2800" dirty="0">
                <a:hlinkClick r:id="rId3" tooltip="Protein"/>
              </a:rPr>
              <a:t>proteins</a:t>
            </a:r>
            <a:r>
              <a:rPr lang="en-US" sz="2800" dirty="0"/>
              <a:t>, </a:t>
            </a:r>
            <a:r>
              <a:rPr lang="en-US" sz="2800" u="sng" dirty="0">
                <a:hlinkClick r:id="rId4"/>
              </a:rPr>
              <a:t>growth factors</a:t>
            </a:r>
            <a:r>
              <a:rPr lang="en-US" sz="2800" dirty="0"/>
              <a:t>, sugars, ions and other components which are necessary for </a:t>
            </a:r>
            <a:r>
              <a:rPr lang="en-US" sz="2800" dirty="0">
                <a:hlinkClick r:id="rId5" tooltip="Cellular differentiation"/>
              </a:rPr>
              <a:t>cellular differentiation</a:t>
            </a:r>
            <a:r>
              <a:rPr lang="en-US" sz="2800" dirty="0"/>
              <a:t>. 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r="980" b="6470"/>
          <a:stretch/>
        </p:blipFill>
        <p:spPr>
          <a:xfrm>
            <a:off x="8987117" y="1862418"/>
            <a:ext cx="2263589" cy="249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94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0063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Kinds of blastula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71601"/>
            <a:ext cx="9946674" cy="3586898"/>
          </a:xfrm>
        </p:spPr>
        <p:txBody>
          <a:bodyPr>
            <a:normAutofit lnSpcReduction="10000"/>
          </a:bodyPr>
          <a:lstStyle/>
          <a:p>
            <a:r>
              <a:rPr lang="en-US" b="1" i="1" dirty="0" err="1">
                <a:solidFill>
                  <a:srgbClr val="0070C0"/>
                </a:solidFill>
              </a:rPr>
              <a:t>Coeloblastula</a:t>
            </a:r>
            <a:r>
              <a:rPr lang="en-US" i="1" dirty="0"/>
              <a:t> </a:t>
            </a:r>
            <a:r>
              <a:rPr lang="en-US" dirty="0"/>
              <a:t>(Typical blastula). It forms as result of </a:t>
            </a:r>
            <a:r>
              <a:rPr lang="en-US" dirty="0" err="1"/>
              <a:t>holoblastic</a:t>
            </a:r>
            <a:r>
              <a:rPr lang="en-US" dirty="0"/>
              <a:t> cleavage. It a single layered bubble with a large blastocoel (Amphioxus).</a:t>
            </a:r>
            <a:endParaRPr lang="ru-RU" dirty="0"/>
          </a:p>
          <a:p>
            <a:r>
              <a:rPr lang="en-US" b="1" i="1" dirty="0" err="1">
                <a:solidFill>
                  <a:srgbClr val="0070C0"/>
                </a:solidFill>
              </a:rPr>
              <a:t>Periblastula</a:t>
            </a:r>
            <a:r>
              <a:rPr lang="en-US" b="1" dirty="0">
                <a:solidFill>
                  <a:srgbClr val="0070C0"/>
                </a:solidFill>
              </a:rPr>
              <a:t>.</a:t>
            </a:r>
            <a:r>
              <a:rPr lang="en-US" dirty="0"/>
              <a:t> It is formed as a result of superficial cleavage. The blastocoel is absent. (Insects).</a:t>
            </a:r>
            <a:endParaRPr lang="ru-RU" dirty="0"/>
          </a:p>
          <a:p>
            <a:r>
              <a:rPr lang="en-US" b="1" i="1" dirty="0" err="1">
                <a:solidFill>
                  <a:srgbClr val="0070C0"/>
                </a:solidFill>
              </a:rPr>
              <a:t>Discoblastula</a:t>
            </a:r>
            <a:r>
              <a:rPr lang="en-US" b="1" dirty="0">
                <a:solidFill>
                  <a:srgbClr val="0070C0"/>
                </a:solidFill>
              </a:rPr>
              <a:t>.</a:t>
            </a:r>
            <a:r>
              <a:rPr lang="en-US" dirty="0"/>
              <a:t> It is formed as a result of </a:t>
            </a:r>
            <a:r>
              <a:rPr lang="en-US" dirty="0" err="1"/>
              <a:t>discoidal</a:t>
            </a:r>
            <a:r>
              <a:rPr lang="en-US" dirty="0"/>
              <a:t> cleavage. The blastocoel is small. (Boney fishes, reptile, birds).</a:t>
            </a:r>
            <a:endParaRPr lang="ru-RU" dirty="0"/>
          </a:p>
          <a:p>
            <a:r>
              <a:rPr lang="en-US" b="1" i="1" dirty="0" err="1">
                <a:solidFill>
                  <a:srgbClr val="0070C0"/>
                </a:solidFill>
              </a:rPr>
              <a:t>Amphiblastula</a:t>
            </a:r>
            <a:r>
              <a:rPr lang="en-US" b="1" dirty="0">
                <a:solidFill>
                  <a:srgbClr val="0070C0"/>
                </a:solidFill>
              </a:rPr>
              <a:t>.</a:t>
            </a:r>
            <a:r>
              <a:rPr lang="en-US" dirty="0"/>
              <a:t> It is formed of two types of structurally different </a:t>
            </a:r>
            <a:r>
              <a:rPr lang="en-US" dirty="0" err="1"/>
              <a:t>blastomeres</a:t>
            </a:r>
            <a:r>
              <a:rPr lang="en-US" dirty="0"/>
              <a:t>: micromeres and macromeres. (Amphibians).</a:t>
            </a:r>
            <a:endParaRPr lang="ru-RU" dirty="0"/>
          </a:p>
          <a:p>
            <a:r>
              <a:rPr lang="en-US" b="1" i="1" dirty="0">
                <a:solidFill>
                  <a:srgbClr val="0070C0"/>
                </a:solidFill>
              </a:rPr>
              <a:t>Blastocyst</a:t>
            </a:r>
            <a:r>
              <a:rPr lang="en-US" b="1" dirty="0">
                <a:solidFill>
                  <a:srgbClr val="0070C0"/>
                </a:solidFill>
              </a:rPr>
              <a:t>.</a:t>
            </a:r>
            <a:r>
              <a:rPr lang="en-US" dirty="0"/>
              <a:t> It is formed in mammals as a result of </a:t>
            </a:r>
            <a:r>
              <a:rPr lang="en-US" dirty="0" err="1"/>
              <a:t>holoblastic</a:t>
            </a:r>
            <a:r>
              <a:rPr lang="en-US" dirty="0"/>
              <a:t> cleavage. Outer cells are called </a:t>
            </a:r>
            <a:r>
              <a:rPr lang="en-US" dirty="0" err="1"/>
              <a:t>trophoblast</a:t>
            </a:r>
            <a:r>
              <a:rPr lang="en-US" dirty="0"/>
              <a:t>, inner cells are called as inner cell mass and they form the embryo. (Human).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9" r="-462"/>
          <a:stretch/>
        </p:blipFill>
        <p:spPr>
          <a:xfrm>
            <a:off x="2545352" y="4713402"/>
            <a:ext cx="7531902" cy="190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10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робление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9340" y="780232"/>
            <a:ext cx="735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7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972736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Gastrulation</a:t>
            </a:r>
            <a:r>
              <a:rPr lang="ru-RU" sz="4400" b="1" dirty="0" smtClean="0">
                <a:solidFill>
                  <a:srgbClr val="FF0000"/>
                </a:solidFill>
              </a:rPr>
              <a:t> </a:t>
            </a:r>
            <a:r>
              <a:rPr lang="en-US" sz="4400" dirty="0" smtClean="0">
                <a:solidFill>
                  <a:schemeClr val="tx1"/>
                </a:solidFill>
              </a:rPr>
              <a:t>is formation </a:t>
            </a:r>
            <a:r>
              <a:rPr lang="en-US" sz="4400" dirty="0">
                <a:solidFill>
                  <a:schemeClr val="tx1"/>
                </a:solidFill>
              </a:rPr>
              <a:t>of three-layered structure known as the </a:t>
            </a:r>
            <a:r>
              <a:rPr lang="en-US" sz="4400" dirty="0">
                <a:solidFill>
                  <a:srgbClr val="0070C0"/>
                </a:solidFill>
              </a:rPr>
              <a:t>gastrula</a:t>
            </a:r>
            <a:r>
              <a:rPr lang="en-US" sz="4400" dirty="0"/>
              <a:t>.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2160589"/>
            <a:ext cx="9972737" cy="3880773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Gastrulation </a:t>
            </a:r>
            <a:r>
              <a:rPr lang="en-US" sz="2800" dirty="0"/>
              <a:t>is a phase of the </a:t>
            </a:r>
            <a:r>
              <a:rPr lang="en-US" sz="2800" dirty="0" smtClean="0"/>
              <a:t>embryonic development of </a:t>
            </a:r>
            <a:r>
              <a:rPr lang="en-US" sz="2800" dirty="0"/>
              <a:t>most </a:t>
            </a:r>
            <a:r>
              <a:rPr lang="en-US" sz="2800" dirty="0" smtClean="0"/>
              <a:t>animals, </a:t>
            </a:r>
            <a:r>
              <a:rPr lang="en-US" sz="2800" dirty="0"/>
              <a:t>during which the single-layered </a:t>
            </a:r>
            <a:r>
              <a:rPr lang="en-US" sz="2800" dirty="0" smtClean="0"/>
              <a:t>,blastula </a:t>
            </a:r>
            <a:r>
              <a:rPr lang="en-US" sz="2800" dirty="0"/>
              <a:t>is reorganized into a three-layered structure known as the </a:t>
            </a:r>
            <a:r>
              <a:rPr lang="en-US" sz="2800" b="1" i="1" dirty="0">
                <a:solidFill>
                  <a:srgbClr val="0070C0"/>
                </a:solidFill>
              </a:rPr>
              <a:t>gastrula</a:t>
            </a:r>
            <a:r>
              <a:rPr lang="en-US" sz="2800" dirty="0"/>
              <a:t>. </a:t>
            </a:r>
            <a:endParaRPr lang="en-US" sz="2800" dirty="0" smtClean="0"/>
          </a:p>
          <a:p>
            <a:r>
              <a:rPr lang="en-US" sz="2800" dirty="0" smtClean="0"/>
              <a:t>These three germ layers </a:t>
            </a:r>
            <a:r>
              <a:rPr lang="en-US" sz="2800" dirty="0"/>
              <a:t>are known as </a:t>
            </a:r>
            <a:r>
              <a:rPr lang="en-US" sz="2800" dirty="0" smtClean="0"/>
              <a:t>the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Ectoderm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Mesoderm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Endoderm </a:t>
            </a:r>
            <a:endParaRPr lang="ru-RU" sz="2800" dirty="0">
              <a:solidFill>
                <a:srgbClr val="FF0000"/>
              </a:solidFill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75249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1"/>
            <a:ext cx="8596668" cy="55932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Ways of gastrulation: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8537" y="1065230"/>
            <a:ext cx="9954704" cy="3704734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Immigration - </a:t>
            </a:r>
            <a:r>
              <a:rPr lang="en-US" sz="2400" dirty="0">
                <a:solidFill>
                  <a:schemeClr val="tx1"/>
                </a:solidFill>
              </a:rPr>
              <a:t>migration of individual cells of the blastula wall into the </a:t>
            </a:r>
            <a:r>
              <a:rPr lang="en-US" sz="2400" dirty="0" err="1" smtClean="0">
                <a:solidFill>
                  <a:schemeClr val="tx1"/>
                </a:solidFill>
              </a:rPr>
              <a:t>blastocele</a:t>
            </a:r>
            <a:r>
              <a:rPr lang="en-US" sz="2400" dirty="0" smtClean="0">
                <a:solidFill>
                  <a:schemeClr val="tx1"/>
                </a:solidFill>
              </a:rPr>
              <a:t>. </a:t>
            </a:r>
            <a:r>
              <a:rPr lang="en-US" sz="2400" dirty="0" smtClean="0">
                <a:solidFill>
                  <a:srgbClr val="FF0000"/>
                </a:solidFill>
              </a:rPr>
              <a:t>(a)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Invagination -</a:t>
            </a:r>
            <a:r>
              <a:rPr lang="en-US" sz="2400" dirty="0">
                <a:solidFill>
                  <a:schemeClr val="tx1"/>
                </a:solidFill>
              </a:rPr>
              <a:t>it occurs by embedding the wall of the blastula in the </a:t>
            </a:r>
            <a:r>
              <a:rPr lang="en-US" sz="2400" dirty="0" err="1">
                <a:solidFill>
                  <a:schemeClr val="tx1"/>
                </a:solidFill>
              </a:rPr>
              <a:t>blastocele</a:t>
            </a:r>
            <a:r>
              <a:rPr lang="en-US" sz="2400" dirty="0">
                <a:solidFill>
                  <a:schemeClr val="tx1"/>
                </a:solidFill>
              </a:rPr>
              <a:t>; it is characteristic of most animal groups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(b)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Epiboly - </a:t>
            </a:r>
            <a:r>
              <a:rPr lang="en-US" sz="2400" dirty="0">
                <a:solidFill>
                  <a:schemeClr val="tx1"/>
                </a:solidFill>
              </a:rPr>
              <a:t>fouling of some cells with rapidly dividing other cells or fouling with cells of the internal mass of the yolk (with incomplete crushing</a:t>
            </a:r>
            <a:r>
              <a:rPr lang="en-US" sz="2400" dirty="0" smtClean="0">
                <a:solidFill>
                  <a:schemeClr val="tx1"/>
                </a:solidFill>
              </a:rPr>
              <a:t>).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(c)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Delamination -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cells located outside are transformed into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ectoderm, and the remaining cells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into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endoderm. </a:t>
            </a:r>
            <a:r>
              <a:rPr lang="en-US" sz="2400" dirty="0" smtClean="0">
                <a:solidFill>
                  <a:srgbClr val="FF0000"/>
                </a:solidFill>
              </a:rPr>
              <a:t>(d)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292" y="4597160"/>
            <a:ext cx="8907028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660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77334" y="150829"/>
            <a:ext cx="8596668" cy="669303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Derivates</a:t>
            </a:r>
            <a:r>
              <a:rPr lang="en-US" dirty="0" smtClean="0">
                <a:solidFill>
                  <a:srgbClr val="FF0000"/>
                </a:solidFill>
              </a:rPr>
              <a:t> of embryonic layers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77334" y="820132"/>
            <a:ext cx="9965528" cy="5816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</a:rPr>
              <a:t>Ectoderm </a:t>
            </a:r>
            <a:r>
              <a:rPr lang="en-US" sz="3200" dirty="0"/>
              <a:t>gives</a:t>
            </a:r>
            <a:r>
              <a:rPr lang="en-US" sz="3200" dirty="0" smtClean="0"/>
              <a:t>: </a:t>
            </a:r>
          </a:p>
          <a:p>
            <a:r>
              <a:rPr lang="en-US" sz="3200" dirty="0" smtClean="0">
                <a:solidFill>
                  <a:srgbClr val="0070C0"/>
                </a:solidFill>
              </a:rPr>
              <a:t>epidermis,</a:t>
            </a:r>
          </a:p>
          <a:p>
            <a:r>
              <a:rPr lang="en-US" sz="3200" dirty="0" smtClean="0">
                <a:solidFill>
                  <a:srgbClr val="0070C0"/>
                </a:solidFill>
              </a:rPr>
              <a:t>nervous system</a:t>
            </a:r>
          </a:p>
          <a:p>
            <a:pPr marL="0" indent="0"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Endoderm </a:t>
            </a:r>
            <a:r>
              <a:rPr lang="en-US" sz="3200" dirty="0"/>
              <a:t>gives: </a:t>
            </a:r>
            <a:endParaRPr lang="en-US" sz="3200" dirty="0" smtClean="0"/>
          </a:p>
          <a:p>
            <a:r>
              <a:rPr lang="en-US" sz="3200" dirty="0" smtClean="0">
                <a:solidFill>
                  <a:srgbClr val="0070C0"/>
                </a:solidFill>
              </a:rPr>
              <a:t>epithelium </a:t>
            </a:r>
            <a:r>
              <a:rPr lang="en-US" sz="3200" dirty="0">
                <a:solidFill>
                  <a:srgbClr val="0070C0"/>
                </a:solidFill>
              </a:rPr>
              <a:t>of the digestive system </a:t>
            </a:r>
          </a:p>
          <a:p>
            <a:r>
              <a:rPr lang="en-US" sz="3200" dirty="0">
                <a:solidFill>
                  <a:srgbClr val="0070C0"/>
                </a:solidFill>
              </a:rPr>
              <a:t>epithelium of respiratory system</a:t>
            </a:r>
          </a:p>
          <a:p>
            <a:r>
              <a:rPr lang="en-US" sz="3200" dirty="0">
                <a:solidFill>
                  <a:srgbClr val="0070C0"/>
                </a:solidFill>
              </a:rPr>
              <a:t>organs associated with the digestive system (liver and pancreas</a:t>
            </a:r>
            <a:r>
              <a:rPr lang="en-US" sz="3200" dirty="0" smtClean="0">
                <a:solidFill>
                  <a:srgbClr val="0070C0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3200" dirty="0" smtClean="0"/>
              <a:t> </a:t>
            </a:r>
            <a:r>
              <a:rPr lang="en-US" sz="3200" b="1" dirty="0">
                <a:solidFill>
                  <a:srgbClr val="FF0000"/>
                </a:solidFill>
              </a:rPr>
              <a:t>Mesoderm </a:t>
            </a:r>
            <a:r>
              <a:rPr lang="en-US" sz="3200" dirty="0"/>
              <a:t>gives: </a:t>
            </a:r>
            <a:r>
              <a:rPr lang="en-US" sz="3200" dirty="0" smtClean="0"/>
              <a:t> </a:t>
            </a:r>
          </a:p>
          <a:p>
            <a:r>
              <a:rPr lang="en-US" sz="3200" dirty="0">
                <a:solidFill>
                  <a:srgbClr val="0070C0"/>
                </a:solidFill>
              </a:rPr>
              <a:t>muscles </a:t>
            </a:r>
          </a:p>
          <a:p>
            <a:r>
              <a:rPr lang="en-US" sz="3200" dirty="0">
                <a:solidFill>
                  <a:srgbClr val="0070C0"/>
                </a:solidFill>
              </a:rPr>
              <a:t>cartilage of the ribs and vertebrae </a:t>
            </a:r>
          </a:p>
          <a:p>
            <a:r>
              <a:rPr lang="en-US" sz="3200" dirty="0">
                <a:solidFill>
                  <a:srgbClr val="0070C0"/>
                </a:solidFill>
              </a:rPr>
              <a:t>the dermis</a:t>
            </a:r>
          </a:p>
          <a:p>
            <a:r>
              <a:rPr lang="en-US" sz="3200" dirty="0">
                <a:solidFill>
                  <a:srgbClr val="0070C0"/>
                </a:solidFill>
              </a:rPr>
              <a:t>blood and blood vessels </a:t>
            </a:r>
          </a:p>
          <a:p>
            <a:r>
              <a:rPr lang="en-US" sz="3200" dirty="0">
                <a:solidFill>
                  <a:srgbClr val="0070C0"/>
                </a:solidFill>
              </a:rPr>
              <a:t>bones </a:t>
            </a:r>
          </a:p>
          <a:p>
            <a:r>
              <a:rPr lang="en-US" sz="3200" dirty="0">
                <a:solidFill>
                  <a:srgbClr val="0070C0"/>
                </a:solidFill>
              </a:rPr>
              <a:t>connective tissue </a:t>
            </a:r>
            <a:endParaRPr lang="ru-RU" sz="3200" dirty="0">
              <a:solidFill>
                <a:srgbClr val="0070C0"/>
              </a:solidFill>
            </a:endParaRPr>
          </a:p>
          <a:p>
            <a:endParaRPr lang="en-US" sz="3200" dirty="0"/>
          </a:p>
          <a:p>
            <a:endParaRPr lang="ru-RU" sz="3200" dirty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541589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57287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Fertilization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55423"/>
            <a:ext cx="10597124" cy="4485939"/>
          </a:xfrm>
        </p:spPr>
        <p:txBody>
          <a:bodyPr/>
          <a:lstStyle/>
          <a:p>
            <a:r>
              <a:rPr lang="en-US" sz="3200" dirty="0" smtClean="0"/>
              <a:t>is </a:t>
            </a:r>
            <a:r>
              <a:rPr lang="en-US" sz="3200" dirty="0"/>
              <a:t>the fusion of </a:t>
            </a:r>
            <a:r>
              <a:rPr lang="en-US" sz="3200" dirty="0" smtClean="0"/>
              <a:t>gametes  </a:t>
            </a:r>
            <a:r>
              <a:rPr lang="en-US" sz="3200" dirty="0"/>
              <a:t>to initiate the development of a new individual </a:t>
            </a:r>
            <a:r>
              <a:rPr lang="en-US" sz="3200" dirty="0" smtClean="0"/>
              <a:t>organism. </a:t>
            </a:r>
          </a:p>
          <a:p>
            <a:r>
              <a:rPr lang="en-US" sz="3200" dirty="0" smtClean="0"/>
              <a:t>In </a:t>
            </a:r>
            <a:r>
              <a:rPr lang="en-US" sz="3200" dirty="0"/>
              <a:t>animals, the process involves the fusion of an </a:t>
            </a:r>
            <a:r>
              <a:rPr lang="en-US" sz="3200" dirty="0" smtClean="0"/>
              <a:t>ovum </a:t>
            </a:r>
            <a:r>
              <a:rPr lang="en-US" sz="3200" dirty="0"/>
              <a:t>with a </a:t>
            </a:r>
            <a:r>
              <a:rPr lang="en-US" sz="3200" dirty="0" smtClean="0"/>
              <a:t>sperm, </a:t>
            </a:r>
            <a:r>
              <a:rPr lang="en-US" sz="3200" dirty="0"/>
              <a:t>which first creates a </a:t>
            </a:r>
            <a:r>
              <a:rPr lang="en-US" sz="3200" dirty="0" smtClean="0"/>
              <a:t>zygote </a:t>
            </a:r>
            <a:r>
              <a:rPr lang="en-US" sz="3200" dirty="0"/>
              <a:t>and then leads to the development of an </a:t>
            </a:r>
            <a:r>
              <a:rPr lang="en-US" sz="3200" dirty="0" smtClean="0"/>
              <a:t>embryo.</a:t>
            </a:r>
            <a:endParaRPr lang="ru-RU" sz="3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2592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556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Stages of Fertilization  </a:t>
            </a:r>
            <a:br>
              <a:rPr lang="en-US" sz="4400" b="1" dirty="0" smtClean="0">
                <a:solidFill>
                  <a:srgbClr val="FF0000"/>
                </a:solidFill>
              </a:rPr>
            </a:b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470581"/>
            <a:ext cx="10936489" cy="4570781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/>
              <a:t>Hundreds of millions of sperm cells are deposited in the vagina during sexual intercourse. </a:t>
            </a:r>
            <a:endParaRPr lang="en-US" sz="3200" dirty="0" smtClean="0"/>
          </a:p>
          <a:p>
            <a:r>
              <a:rPr lang="en-US" sz="3200" dirty="0" smtClean="0"/>
              <a:t>A </a:t>
            </a:r>
            <a:r>
              <a:rPr lang="en-US" sz="3200" dirty="0"/>
              <a:t>sperm cell can survive in the woman’s body for up to six days, but the oocyte can only be fertilized in the 12 to 24 hours after ovulation</a:t>
            </a:r>
            <a:r>
              <a:rPr lang="en-US" sz="3200" dirty="0" smtClean="0"/>
              <a:t>.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</a:rPr>
              <a:t>Fertilization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occus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in 4 stages: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/>
            </a:r>
            <a:br>
              <a:rPr lang="en-US" sz="3200" b="1" dirty="0">
                <a:solidFill>
                  <a:srgbClr val="FF0000"/>
                </a:solidFill>
              </a:rPr>
            </a:br>
            <a:endParaRPr lang="ru-RU" sz="3200" dirty="0"/>
          </a:p>
          <a:p>
            <a:r>
              <a:rPr lang="en-US" sz="3200" dirty="0" smtClean="0">
                <a:solidFill>
                  <a:srgbClr val="0070C0"/>
                </a:solidFill>
              </a:rPr>
              <a:t>Capacitation</a:t>
            </a:r>
          </a:p>
          <a:p>
            <a:r>
              <a:rPr lang="en-US" sz="3200" dirty="0" err="1">
                <a:solidFill>
                  <a:srgbClr val="0070C0"/>
                </a:solidFill>
              </a:rPr>
              <a:t>Acrosomal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smtClean="0">
                <a:solidFill>
                  <a:srgbClr val="0070C0"/>
                </a:solidFill>
              </a:rPr>
              <a:t>reactions</a:t>
            </a:r>
          </a:p>
          <a:p>
            <a:r>
              <a:rPr lang="en-US" sz="3200" dirty="0">
                <a:solidFill>
                  <a:srgbClr val="0070C0"/>
                </a:solidFill>
              </a:rPr>
              <a:t>Cortical </a:t>
            </a:r>
            <a:r>
              <a:rPr lang="en-US" sz="3200" dirty="0" smtClean="0">
                <a:solidFill>
                  <a:srgbClr val="0070C0"/>
                </a:solidFill>
              </a:rPr>
              <a:t>reaction</a:t>
            </a:r>
          </a:p>
          <a:p>
            <a:r>
              <a:rPr lang="en-US" sz="3200" dirty="0">
                <a:solidFill>
                  <a:srgbClr val="0070C0"/>
                </a:solidFill>
              </a:rPr>
              <a:t>Formation of </a:t>
            </a:r>
            <a:r>
              <a:rPr lang="en-US" sz="3200" dirty="0" err="1">
                <a:solidFill>
                  <a:srgbClr val="0070C0"/>
                </a:solidFill>
              </a:rPr>
              <a:t>synkaryon</a:t>
            </a:r>
            <a:endParaRPr lang="ru-RU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357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1" r="-2569" b="8134"/>
          <a:stretch/>
        </p:blipFill>
        <p:spPr>
          <a:xfrm>
            <a:off x="2069467" y="279919"/>
            <a:ext cx="6216117" cy="595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20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490195"/>
            <a:ext cx="10549990" cy="5551168"/>
          </a:xfrm>
        </p:spPr>
        <p:txBody>
          <a:bodyPr>
            <a:norm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Capasitation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2400" dirty="0" smtClean="0"/>
              <a:t>At </a:t>
            </a:r>
            <a:r>
              <a:rPr lang="en-US" sz="2400" dirty="0"/>
              <a:t>the beginning of the process, the sperm undergoes a series of changes, as freshly ejaculated sperm is unable or poorly able to fertilize. The sperm must undergo </a:t>
            </a:r>
            <a:r>
              <a:rPr lang="en-US" sz="2400" u="sng" dirty="0">
                <a:hlinkClick r:id="rId2" tooltip="Capacitation"/>
              </a:rPr>
              <a:t>capacitation</a:t>
            </a:r>
            <a:r>
              <a:rPr lang="en-US" sz="2400" dirty="0"/>
              <a:t> in the female's reproductive tract over several hours, which increases its motility and destabilizes its membrane, preparing it for the </a:t>
            </a:r>
            <a:r>
              <a:rPr lang="en-US" sz="2400" u="sng" dirty="0">
                <a:hlinkClick r:id="rId3" tooltip="Acrosome reaction"/>
              </a:rPr>
              <a:t>acrosome reaction</a:t>
            </a:r>
            <a:r>
              <a:rPr lang="en-US" sz="2400" dirty="0"/>
              <a:t>.</a:t>
            </a:r>
            <a:endParaRPr lang="ru-RU" sz="2400" dirty="0"/>
          </a:p>
          <a:p>
            <a:r>
              <a:rPr lang="en-US" sz="2400" b="1" dirty="0" err="1">
                <a:solidFill>
                  <a:srgbClr val="FF0000"/>
                </a:solidFill>
              </a:rPr>
              <a:t>Acrosomal</a:t>
            </a:r>
            <a:r>
              <a:rPr lang="en-US" sz="2400" b="1" dirty="0">
                <a:solidFill>
                  <a:srgbClr val="FF0000"/>
                </a:solidFill>
              </a:rPr>
              <a:t> reactions</a:t>
            </a:r>
            <a:endParaRPr lang="ru-RU" sz="2400" b="1" dirty="0">
              <a:solidFill>
                <a:srgbClr val="FF0000"/>
              </a:solidFill>
            </a:endParaRPr>
          </a:p>
          <a:p>
            <a:r>
              <a:rPr lang="en-US" sz="2400" dirty="0"/>
              <a:t>After binding to the corona </a:t>
            </a:r>
            <a:r>
              <a:rPr lang="en-US" sz="2400" dirty="0" err="1"/>
              <a:t>radiata</a:t>
            </a:r>
            <a:r>
              <a:rPr lang="en-US" sz="2400" dirty="0"/>
              <a:t> the sperm reaches the </a:t>
            </a:r>
            <a:r>
              <a:rPr lang="en-US" sz="2400" u="sng" dirty="0" err="1">
                <a:hlinkClick r:id="rId4" tooltip="Zona pellucida"/>
              </a:rPr>
              <a:t>zona</a:t>
            </a:r>
            <a:r>
              <a:rPr lang="en-US" sz="2400" u="sng" dirty="0">
                <a:hlinkClick r:id="rId4" tooltip="Zona pellucida"/>
              </a:rPr>
              <a:t> </a:t>
            </a:r>
            <a:r>
              <a:rPr lang="en-US" sz="2400" u="sng" dirty="0" err="1">
                <a:hlinkClick r:id="rId4" tooltip="Zona pellucida"/>
              </a:rPr>
              <a:t>pellucida</a:t>
            </a:r>
            <a:r>
              <a:rPr lang="en-US" sz="2400" dirty="0"/>
              <a:t>, which is an extra-cellular matrix of glycoproteins. A special complementary molecule on the surface of the sperm head binds to a glycoprotein in the </a:t>
            </a:r>
            <a:r>
              <a:rPr lang="en-US" sz="2400" dirty="0" err="1"/>
              <a:t>zona</a:t>
            </a:r>
            <a:r>
              <a:rPr lang="en-US" sz="2400" dirty="0"/>
              <a:t> </a:t>
            </a:r>
            <a:r>
              <a:rPr lang="en-US" sz="2400" dirty="0" err="1"/>
              <a:t>pellucida</a:t>
            </a:r>
            <a:r>
              <a:rPr lang="en-US" sz="2400" dirty="0"/>
              <a:t>. This binding triggers the acrosome to burst releasing enzymes that help the sperm get through the </a:t>
            </a:r>
            <a:r>
              <a:rPr lang="en-US" sz="2400" dirty="0" err="1"/>
              <a:t>zona</a:t>
            </a:r>
            <a:r>
              <a:rPr lang="en-US" sz="2400" dirty="0"/>
              <a:t> </a:t>
            </a:r>
            <a:r>
              <a:rPr lang="en-US" sz="2400" dirty="0" err="1"/>
              <a:t>pellucida</a:t>
            </a:r>
            <a:r>
              <a:rPr lang="en-US" sz="2400" dirty="0"/>
              <a:t>.</a:t>
            </a:r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23956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546755"/>
            <a:ext cx="9993808" cy="5494607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Cortical reaction</a:t>
            </a:r>
            <a:endParaRPr lang="ru-RU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dirty="0"/>
              <a:t>After the sperm enters the cytoplasm </a:t>
            </a:r>
            <a:r>
              <a:rPr lang="en-US" sz="2400" dirty="0" smtClean="0"/>
              <a:t>cortical </a:t>
            </a:r>
            <a:r>
              <a:rPr lang="en-US" sz="2400" dirty="0"/>
              <a:t>granules inside the secondary oocyte fuse with the plasma membrane to make it hard and impermeable to sperm. This prevents fertilization of an egg by more than one sperm.</a:t>
            </a:r>
            <a:r>
              <a:rPr lang="en-US" dirty="0"/>
              <a:t> </a:t>
            </a:r>
            <a:endParaRPr lang="ru-RU" dirty="0"/>
          </a:p>
          <a:p>
            <a:r>
              <a:rPr lang="en-US" sz="2400" b="1" dirty="0">
                <a:solidFill>
                  <a:srgbClr val="FF0000"/>
                </a:solidFill>
              </a:rPr>
              <a:t>Fusion (Formation of </a:t>
            </a:r>
            <a:r>
              <a:rPr lang="en-US" sz="2400" b="1" dirty="0" err="1">
                <a:solidFill>
                  <a:srgbClr val="FF0000"/>
                </a:solidFill>
              </a:rPr>
              <a:t>synkaryon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  <a:endParaRPr lang="ru-RU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dirty="0" smtClean="0"/>
              <a:t>The </a:t>
            </a:r>
            <a:r>
              <a:rPr lang="en-US" sz="2400" u="sng" dirty="0">
                <a:hlinkClick r:id="rId2" tooltip="Oocyte"/>
              </a:rPr>
              <a:t>oocyte</a:t>
            </a:r>
            <a:r>
              <a:rPr lang="en-US" sz="2400" dirty="0"/>
              <a:t> completes its </a:t>
            </a:r>
            <a:r>
              <a:rPr lang="en-US" sz="2400" u="sng" dirty="0">
                <a:hlinkClick r:id="rId3" tooltip="Meiosis"/>
              </a:rPr>
              <a:t>second meiotic division</a:t>
            </a:r>
            <a:r>
              <a:rPr lang="en-US" sz="2400" dirty="0"/>
              <a:t>. This results in a mature </a:t>
            </a:r>
            <a:r>
              <a:rPr lang="en-US" sz="2400" u="sng" dirty="0">
                <a:hlinkClick r:id="rId4" tooltip="Ovum"/>
              </a:rPr>
              <a:t>ovum</a:t>
            </a:r>
            <a:r>
              <a:rPr lang="en-US" sz="2400" dirty="0"/>
              <a:t>. The nucleus of the oocyte is called a </a:t>
            </a:r>
            <a:r>
              <a:rPr lang="en-US" sz="2400" u="sng" dirty="0">
                <a:hlinkClick r:id="rId5" tooltip="Pronucleus"/>
              </a:rPr>
              <a:t>pronucleus</a:t>
            </a:r>
            <a:r>
              <a:rPr lang="en-US" sz="2400" dirty="0"/>
              <a:t>.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The </a:t>
            </a:r>
            <a:r>
              <a:rPr lang="en-US" sz="2400" dirty="0"/>
              <a:t>sperm's tail and </a:t>
            </a:r>
            <a:r>
              <a:rPr lang="en-US" sz="2400" u="sng" dirty="0">
                <a:hlinkClick r:id="rId6" tooltip="Mitochondria"/>
              </a:rPr>
              <a:t>mitochondria</a:t>
            </a:r>
            <a:r>
              <a:rPr lang="en-US" sz="2400" dirty="0"/>
              <a:t> degenerate with the formation of the male </a:t>
            </a:r>
            <a:r>
              <a:rPr lang="en-US" sz="2400" u="sng" dirty="0">
                <a:hlinkClick r:id="rId5" tooltip="Pronucleus"/>
              </a:rPr>
              <a:t>pronucleus</a:t>
            </a:r>
            <a:r>
              <a:rPr lang="en-US" sz="2400" dirty="0"/>
              <a:t>.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The </a:t>
            </a:r>
            <a:r>
              <a:rPr lang="en-US" sz="2400" dirty="0" err="1"/>
              <a:t>pronuclei</a:t>
            </a:r>
            <a:r>
              <a:rPr lang="en-US" sz="2400" dirty="0"/>
              <a:t> migrate toward the center of the oocyte, rapidly replicating their </a:t>
            </a:r>
            <a:r>
              <a:rPr lang="en-US" sz="2400" u="sng" dirty="0">
                <a:hlinkClick r:id="rId7" tooltip="DNA"/>
              </a:rPr>
              <a:t>DNA</a:t>
            </a:r>
            <a:r>
              <a:rPr lang="en-US" sz="2400" dirty="0"/>
              <a:t> as they do so to prepare the zygote for its first </a:t>
            </a:r>
            <a:r>
              <a:rPr lang="en-US" sz="2400" u="sng" dirty="0">
                <a:hlinkClick r:id="rId8" tooltip="Mitotic"/>
              </a:rPr>
              <a:t>mitotic</a:t>
            </a:r>
            <a:r>
              <a:rPr lang="en-US" sz="2400" dirty="0"/>
              <a:t> division. </a:t>
            </a: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2285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836" y="792713"/>
            <a:ext cx="565730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72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ertiliz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96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39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284</TotalTime>
  <Words>1116</Words>
  <Application>Microsoft Office PowerPoint</Application>
  <PresentationFormat>Широкоэкранный</PresentationFormat>
  <Paragraphs>146</Paragraphs>
  <Slides>25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Times New Roman</vt:lpstr>
      <vt:lpstr>Trebuchet MS</vt:lpstr>
      <vt:lpstr>Wingdings 3</vt:lpstr>
      <vt:lpstr>Грань</vt:lpstr>
      <vt:lpstr>Lecture 4</vt:lpstr>
      <vt:lpstr>Ontogenesis</vt:lpstr>
      <vt:lpstr>Fertilization</vt:lpstr>
      <vt:lpstr>Stages of Fertilization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Cleavage</vt:lpstr>
      <vt:lpstr>Type of ovum (eggs)</vt:lpstr>
      <vt:lpstr>According to the amount of yolk </vt:lpstr>
      <vt:lpstr>According to the distribution of yolk  </vt:lpstr>
      <vt:lpstr>Презентация PowerPoint</vt:lpstr>
      <vt:lpstr>Cleavage</vt:lpstr>
      <vt:lpstr>Cleavage</vt:lpstr>
      <vt:lpstr>Презентация PowerPoint</vt:lpstr>
      <vt:lpstr>Презентация PowerPoint</vt:lpstr>
      <vt:lpstr>Презентация PowerPoint</vt:lpstr>
      <vt:lpstr>Blastula</vt:lpstr>
      <vt:lpstr>Kinds of blastula</vt:lpstr>
      <vt:lpstr>Презентация PowerPoint</vt:lpstr>
      <vt:lpstr>Gastrulation is formation of three-layered structure known as the gastrula. </vt:lpstr>
      <vt:lpstr>Ways of gastrulation:</vt:lpstr>
      <vt:lpstr>Derivates of embryonic layers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28</cp:revision>
  <dcterms:created xsi:type="dcterms:W3CDTF">2017-11-06T21:04:05Z</dcterms:created>
  <dcterms:modified xsi:type="dcterms:W3CDTF">2022-02-06T21:42:58Z</dcterms:modified>
</cp:coreProperties>
</file>