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71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4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04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8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7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8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8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5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6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B0E8-1C20-4D5D-8B90-5D6EEDC7AB42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86679A-C6A9-49AF-AD9A-1B9992C3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imal" TargetMode="External"/><Relationship Id="rId7" Type="http://schemas.openxmlformats.org/officeDocument/2006/relationships/hyperlink" Target="https://en.wikipedia.org/wiki/Respiratory_system" TargetMode="External"/><Relationship Id="rId2" Type="http://schemas.openxmlformats.org/officeDocument/2006/relationships/hyperlink" Target="https://en.wikipedia.org/wiki/Symmetry_%28biology%29#Bilateral_symme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irculatory_system" TargetMode="External"/><Relationship Id="rId5" Type="http://schemas.openxmlformats.org/officeDocument/2006/relationships/hyperlink" Target="https://en.wikipedia.org/wiki/Acoelomate" TargetMode="External"/><Relationship Id="rId4" Type="http://schemas.openxmlformats.org/officeDocument/2006/relationships/hyperlink" Target="https://en.wikipedia.org/wiki/Cell_%28biology%2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25214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MEDICAL HELMINTHOLOGY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PHYLUM PLATHELMINTHES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CLASS TREMATODA (Flukes)</a:t>
            </a:r>
            <a:endParaRPr lang="ru-RU" sz="28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93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35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General Life Cycle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54" y="1570242"/>
            <a:ext cx="59646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4" y="344154"/>
            <a:ext cx="4353533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92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Fasciola hepatica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389529"/>
            <a:ext cx="3858807" cy="44285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Fascioliasis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Geographic distribution: </a:t>
            </a:r>
            <a:r>
              <a:rPr lang="en-US" sz="2400" dirty="0"/>
              <a:t>worldwide.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Localization </a:t>
            </a:r>
            <a:r>
              <a:rPr lang="en-US" sz="2400" dirty="0"/>
              <a:t>in human body: biliary </a:t>
            </a:r>
            <a:r>
              <a:rPr lang="en-US" sz="2400" dirty="0" smtClean="0"/>
              <a:t>ducts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Morphology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r>
              <a:rPr lang="en-US" sz="2400" dirty="0"/>
              <a:t> adults are about 3 cm long and 1 cm wide, </a:t>
            </a:r>
            <a:endParaRPr lang="en-US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09" y="1291385"/>
            <a:ext cx="3718882" cy="1621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09" y="3078049"/>
            <a:ext cx="3743268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609" y="4881747"/>
            <a:ext cx="377375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6166"/>
            <a:ext cx="8596668" cy="2411506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Mode of transmission: </a:t>
            </a:r>
            <a:r>
              <a:rPr lang="en-US" sz="2400" dirty="0"/>
              <a:t>ingestion of water, some non-water plants and vegetables, which contain </a:t>
            </a:r>
            <a:r>
              <a:rPr lang="en-US" sz="2400" dirty="0" err="1"/>
              <a:t>metacercariae</a:t>
            </a: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Life Cycle: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Definitive host</a:t>
            </a:r>
            <a:r>
              <a:rPr lang="en-US" sz="2400" dirty="0"/>
              <a:t>– humans, cattle.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Intermediate host </a:t>
            </a:r>
            <a:r>
              <a:rPr lang="en-US" sz="2400" dirty="0"/>
              <a:t>- the snail Galba genus.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35" y="3173419"/>
            <a:ext cx="297510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11" y="753035"/>
            <a:ext cx="5199529" cy="546847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Pathogenesis:</a:t>
            </a:r>
            <a:r>
              <a:rPr lang="en-US" sz="2000" dirty="0"/>
              <a:t> </a:t>
            </a:r>
            <a:r>
              <a:rPr lang="en-US" sz="2000" dirty="0" smtClean="0"/>
              <a:t>abdominal </a:t>
            </a:r>
            <a:r>
              <a:rPr lang="en-US" sz="2000" dirty="0"/>
              <a:t>pain, hepatomegaly, fever, vomiting, diarrhea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Diagnosis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microscopic </a:t>
            </a:r>
            <a:r>
              <a:rPr lang="en-US" sz="2000" dirty="0"/>
              <a:t>identification of eggs </a:t>
            </a:r>
            <a:r>
              <a:rPr lang="en-US" sz="2000" dirty="0" smtClean="0"/>
              <a:t>in </a:t>
            </a:r>
            <a:r>
              <a:rPr lang="en-US" sz="2000" dirty="0"/>
              <a:t>the stools </a:t>
            </a:r>
            <a:endParaRPr lang="en-US" sz="2000" dirty="0" smtClean="0"/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Prevention </a:t>
            </a:r>
            <a:r>
              <a:rPr lang="en-US" sz="2000" b="1" dirty="0">
                <a:solidFill>
                  <a:srgbClr val="0070C0"/>
                </a:solidFill>
              </a:rPr>
              <a:t>and control:</a:t>
            </a:r>
          </a:p>
          <a:p>
            <a:r>
              <a:rPr lang="en-US" sz="2000" dirty="0" smtClean="0"/>
              <a:t>do </a:t>
            </a:r>
            <a:r>
              <a:rPr lang="en-US" sz="2000" dirty="0"/>
              <a:t>not drink fresh water</a:t>
            </a:r>
          </a:p>
          <a:p>
            <a:r>
              <a:rPr lang="en-US" sz="2000" dirty="0" smtClean="0"/>
              <a:t>proper </a:t>
            </a:r>
            <a:r>
              <a:rPr lang="en-US" sz="2000" dirty="0"/>
              <a:t>washing or cooking of water plants before consumption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94" y="604477"/>
            <a:ext cx="2554445" cy="234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94" y="3226654"/>
            <a:ext cx="2554445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92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OPISTHORCHIS FELINEUS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9528"/>
            <a:ext cx="9650007" cy="358588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Disease:</a:t>
            </a:r>
            <a:r>
              <a:rPr lang="en-US" sz="2800" dirty="0"/>
              <a:t> opisthorchiasis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Geographic distribution: </a:t>
            </a:r>
            <a:r>
              <a:rPr lang="en-US" sz="2800" dirty="0"/>
              <a:t>Europe, Asia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Localization in human body: </a:t>
            </a:r>
            <a:r>
              <a:rPr lang="en-US" sz="2800" dirty="0"/>
              <a:t>bile ducts, gallbladder, liver.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Morphology:</a:t>
            </a:r>
            <a:r>
              <a:rPr lang="en-US" sz="2800" dirty="0"/>
              <a:t> </a:t>
            </a:r>
            <a:r>
              <a:rPr lang="en-US" sz="2800" dirty="0" smtClean="0"/>
              <a:t>length 4-13 </a:t>
            </a:r>
            <a:r>
              <a:rPr lang="en-US" sz="2800" dirty="0"/>
              <a:t>mm. In the middle part of the body there is a branched uterus. Behind it there is a round ovary. There is a rosella-like testis in the back of the uterus - a diagnostic sign of the </a:t>
            </a:r>
            <a:r>
              <a:rPr lang="en-US" sz="2800" dirty="0" err="1"/>
              <a:t>Opisthochis</a:t>
            </a:r>
            <a:r>
              <a:rPr lang="en-US" sz="2800" dirty="0"/>
              <a:t> felineus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55" y="5083227"/>
            <a:ext cx="456630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6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0635"/>
            <a:ext cx="8099114" cy="598842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Mode of transmission: </a:t>
            </a:r>
            <a:r>
              <a:rPr lang="en-US" sz="2400" dirty="0" smtClean="0"/>
              <a:t>raw</a:t>
            </a:r>
            <a:r>
              <a:rPr lang="en-US" sz="2400" dirty="0"/>
              <a:t>, frozen, dried, pickled, and salted fish, which contains </a:t>
            </a:r>
            <a:r>
              <a:rPr lang="en-US" sz="2400" dirty="0" err="1"/>
              <a:t>metacercariae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Life Cycle: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Definitive host </a:t>
            </a:r>
            <a:r>
              <a:rPr lang="en-US" sz="2400" dirty="0"/>
              <a:t>- carnivorous mammals and humans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First intermediate host </a:t>
            </a:r>
            <a:r>
              <a:rPr lang="en-US" sz="2400" dirty="0"/>
              <a:t>- the snail Bithynia leachi genus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Second intermediate host </a:t>
            </a:r>
            <a:r>
              <a:rPr lang="en-US" sz="2400" dirty="0"/>
              <a:t>– fish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Pathogenesis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abdominal </a:t>
            </a:r>
            <a:r>
              <a:rPr lang="en-US" sz="2400" dirty="0"/>
              <a:t>pain, diarrhea or constipation. </a:t>
            </a:r>
            <a:r>
              <a:rPr lang="en-US" sz="2400" dirty="0" smtClean="0"/>
              <a:t>Diagnosis</a:t>
            </a:r>
            <a:r>
              <a:rPr lang="en-US" sz="2400" dirty="0"/>
              <a:t>: microscopic identification of immature eggs in feces, in fluid from biliary drainage, or duodenal aspirate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723" y="2118633"/>
            <a:ext cx="3072650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4871819" cy="5431762"/>
          </a:xfrm>
        </p:spPr>
        <p:txBody>
          <a:bodyPr>
            <a:noAutofit/>
          </a:bodyPr>
          <a:lstStyle/>
          <a:p>
            <a:pPr lvl="0">
              <a:buClr>
                <a:srgbClr val="90C226"/>
              </a:buClr>
            </a:pPr>
            <a:r>
              <a:rPr lang="en-US" sz="2800" b="1" dirty="0">
                <a:solidFill>
                  <a:srgbClr val="0070C0"/>
                </a:solidFill>
              </a:rPr>
              <a:t>Diagnosis: </a:t>
            </a:r>
            <a:r>
              <a:rPr lang="en-US" sz="2800" dirty="0">
                <a:solidFill>
                  <a:schemeClr val="tx1"/>
                </a:solidFill>
              </a:rPr>
              <a:t>microscopic identification of eggs in the stools </a:t>
            </a:r>
          </a:p>
          <a:p>
            <a:pPr lvl="0">
              <a:buClr>
                <a:srgbClr val="90C226"/>
              </a:buClr>
            </a:pPr>
            <a:endParaRPr lang="en-US" sz="2800" b="1" dirty="0">
              <a:solidFill>
                <a:srgbClr val="0070C0"/>
              </a:solidFill>
            </a:endParaRPr>
          </a:p>
          <a:p>
            <a:pPr lvl="0">
              <a:buClr>
                <a:srgbClr val="90C226"/>
              </a:buClr>
            </a:pPr>
            <a:endParaRPr lang="en-US" sz="2800" b="1" dirty="0">
              <a:solidFill>
                <a:srgbClr val="0070C0"/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2800" b="1" dirty="0">
                <a:solidFill>
                  <a:srgbClr val="0070C0"/>
                </a:solidFill>
              </a:rPr>
              <a:t>Prevention and control: </a:t>
            </a:r>
          </a:p>
          <a:p>
            <a:pPr lvl="0">
              <a:buClr>
                <a:srgbClr val="90C226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not eating undercooked or contaminated raw, frozen, dried, pickled, and salted fish; 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68" y="696834"/>
            <a:ext cx="3645967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DICROCELIUM LANCEATUM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1270"/>
            <a:ext cx="10143066" cy="349623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dicrocoeliasis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Geographic distribution: </a:t>
            </a:r>
            <a:r>
              <a:rPr lang="en-US" sz="2400" dirty="0"/>
              <a:t>Europe, northern Asia, America and northern Africa.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Localization in human body: </a:t>
            </a:r>
            <a:r>
              <a:rPr lang="en-US" sz="2400" dirty="0"/>
              <a:t>bile ducts, gallbladder and liver </a:t>
            </a:r>
            <a:r>
              <a:rPr lang="en-US" sz="2400" dirty="0" smtClean="0"/>
              <a:t>Very </a:t>
            </a:r>
            <a:r>
              <a:rPr lang="en-US" sz="2400" dirty="0"/>
              <a:t>rare in humans.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Morphology: </a:t>
            </a:r>
            <a:r>
              <a:rPr lang="en-US" sz="2400" dirty="0"/>
              <a:t>worm is 1 centimeter long with </a:t>
            </a:r>
            <a:r>
              <a:rPr lang="en-US" sz="2400" dirty="0" err="1"/>
              <a:t>lanceolate</a:t>
            </a:r>
            <a:r>
              <a:rPr lang="en-US" sz="2400" dirty="0"/>
              <a:t> form of the body; </a:t>
            </a:r>
            <a:r>
              <a:rPr lang="en-US" sz="2400" dirty="0" smtClean="0"/>
              <a:t>Two </a:t>
            </a:r>
            <a:r>
              <a:rPr lang="en-US" sz="2400" dirty="0"/>
              <a:t>round testis are situated in the front of the body - the diagnostic sign of the Dicrocoelium lanceatum.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69" y="5091173"/>
            <a:ext cx="457239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8566"/>
            <a:ext cx="8596668" cy="3496234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Mode of transmission:   </a:t>
            </a:r>
            <a:r>
              <a:rPr lang="en-US" sz="2400" dirty="0"/>
              <a:t>ingestion of plants with the ants, which contain </a:t>
            </a:r>
            <a:r>
              <a:rPr lang="en-US" sz="2400" dirty="0" err="1"/>
              <a:t>metacercariae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Life Cycle: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Definitive host </a:t>
            </a:r>
            <a:r>
              <a:rPr lang="en-US" sz="2400" dirty="0"/>
              <a:t>- herbivorous mammals (cattle, horses)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First intermediate host </a:t>
            </a:r>
            <a:r>
              <a:rPr lang="en-US" sz="2400" dirty="0"/>
              <a:t>- he snail of Zebrina and Helicela genus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Second intermediate host </a:t>
            </a:r>
            <a:r>
              <a:rPr lang="en-US" sz="2400" dirty="0"/>
              <a:t>– ants </a:t>
            </a:r>
            <a:r>
              <a:rPr lang="en-US" sz="2400" dirty="0" err="1"/>
              <a:t>Fornica</a:t>
            </a:r>
            <a:r>
              <a:rPr lang="en-US" sz="2400" dirty="0"/>
              <a:t> genus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646" b="8669"/>
          <a:stretch/>
        </p:blipFill>
        <p:spPr>
          <a:xfrm>
            <a:off x="2561173" y="4438692"/>
            <a:ext cx="5166404" cy="1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MEDICAL HELMINTHOLOGY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Medical helminthology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studies of worms and especially parasitic worms. Worms-parasites of man belong to the types of </a:t>
            </a:r>
            <a:r>
              <a:rPr lang="en-US" sz="2800" b="1" dirty="0">
                <a:solidFill>
                  <a:srgbClr val="0070C0"/>
                </a:solidFill>
              </a:rPr>
              <a:t>Plathelminthes </a:t>
            </a:r>
            <a:r>
              <a:rPr lang="en-US" sz="2800" b="1" dirty="0"/>
              <a:t>(</a:t>
            </a:r>
            <a:r>
              <a:rPr lang="en-US" sz="2800" dirty="0"/>
              <a:t>Flat worms) and </a:t>
            </a:r>
            <a:r>
              <a:rPr lang="en-US" sz="2800" b="1" dirty="0">
                <a:solidFill>
                  <a:srgbClr val="0070C0"/>
                </a:solidFill>
              </a:rPr>
              <a:t>Nemathelminthes </a:t>
            </a:r>
            <a:r>
              <a:rPr lang="en-US" sz="2800" b="1" dirty="0"/>
              <a:t>(</a:t>
            </a:r>
            <a:r>
              <a:rPr lang="en-US" sz="2800" dirty="0"/>
              <a:t>Round worms).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552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628" y="582800"/>
            <a:ext cx="6610972" cy="54145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Pathogenesis: </a:t>
            </a:r>
            <a:r>
              <a:rPr lang="en-US" sz="2800" dirty="0"/>
              <a:t>most infections are light and asymptomatic. In heavier infections, symptoms may include </a:t>
            </a:r>
            <a:r>
              <a:rPr lang="en-US" sz="2800" dirty="0" err="1"/>
              <a:t>cholecystitis</a:t>
            </a:r>
            <a:r>
              <a:rPr lang="en-US" sz="2800" dirty="0"/>
              <a:t>, liver abscesses and upper abdominal pain.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Diagnosis:</a:t>
            </a:r>
            <a:r>
              <a:rPr lang="en-US" sz="2800" dirty="0"/>
              <a:t> microscopic identification of eggs in the stool or duodenal fluid.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Prevention and control: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eradication </a:t>
            </a:r>
            <a:r>
              <a:rPr lang="en-US" sz="2800" dirty="0"/>
              <a:t>of the snails, ants when possible; </a:t>
            </a:r>
            <a:r>
              <a:rPr lang="en-US" sz="2800" dirty="0" err="1"/>
              <a:t>dehelmithization</a:t>
            </a:r>
            <a:r>
              <a:rPr lang="en-US" sz="2800" dirty="0"/>
              <a:t> of cattle.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78" y="2119560"/>
            <a:ext cx="2341067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SCHISTOSOMA - BLOOD FLUKES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Schistosoma</a:t>
            </a:r>
            <a:r>
              <a:rPr lang="en-US" sz="3200" b="1" dirty="0"/>
              <a:t> mansoni</a:t>
            </a:r>
          </a:p>
          <a:p>
            <a:r>
              <a:rPr lang="en-US" sz="3200" b="1" dirty="0" err="1"/>
              <a:t>Schistosoma</a:t>
            </a:r>
            <a:r>
              <a:rPr lang="en-US" sz="3200" b="1" dirty="0"/>
              <a:t>  haematobium</a:t>
            </a:r>
          </a:p>
          <a:p>
            <a:r>
              <a:rPr lang="en-US" sz="3200" b="1" dirty="0" err="1"/>
              <a:t>Schistosoma</a:t>
            </a:r>
            <a:r>
              <a:rPr lang="en-US" sz="3200" b="1" dirty="0"/>
              <a:t>  japonicum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5034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6518"/>
            <a:ext cx="8596668" cy="399825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schistosomiasis</a:t>
            </a:r>
            <a:endParaRPr lang="en-US" sz="2400" dirty="0"/>
          </a:p>
          <a:p>
            <a:r>
              <a:rPr lang="en-US" sz="2400" b="1" dirty="0" smtClean="0">
                <a:solidFill>
                  <a:srgbClr val="0070C0"/>
                </a:solidFill>
              </a:rPr>
              <a:t>Geographic </a:t>
            </a:r>
            <a:r>
              <a:rPr lang="en-US" sz="2400" b="1" dirty="0">
                <a:solidFill>
                  <a:srgbClr val="0070C0"/>
                </a:solidFill>
              </a:rPr>
              <a:t>distribution: </a:t>
            </a:r>
            <a:r>
              <a:rPr lang="en-US" sz="2400" dirty="0"/>
              <a:t>Asia, Africa, Latin America, and the Middle East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Localization in human </a:t>
            </a:r>
            <a:r>
              <a:rPr lang="en-US" sz="2400" b="1" dirty="0" smtClean="0">
                <a:solidFill>
                  <a:srgbClr val="0070C0"/>
                </a:solidFill>
              </a:rPr>
              <a:t>body: </a:t>
            </a:r>
            <a:r>
              <a:rPr lang="en-US" sz="2400" dirty="0" smtClean="0"/>
              <a:t>each </a:t>
            </a:r>
            <a:r>
              <a:rPr lang="en-US" sz="2400" dirty="0"/>
              <a:t>species has a preferred location: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Morphology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adult worms </a:t>
            </a:r>
            <a:r>
              <a:rPr lang="en-US" sz="2400" dirty="0" smtClean="0"/>
              <a:t>10–20 </a:t>
            </a:r>
            <a:r>
              <a:rPr lang="en-US" sz="2400" dirty="0"/>
              <a:t>mm </a:t>
            </a:r>
            <a:r>
              <a:rPr lang="en-US" sz="2400" dirty="0" smtClean="0"/>
              <a:t>long;, </a:t>
            </a:r>
            <a:r>
              <a:rPr lang="en-US" sz="2400" dirty="0"/>
              <a:t>the sexes are separate. </a:t>
            </a:r>
            <a:r>
              <a:rPr lang="en-US" sz="2400" dirty="0" smtClean="0"/>
              <a:t>the male is considerably larger than the female. The </a:t>
            </a:r>
            <a:r>
              <a:rPr lang="en-US" sz="2400" dirty="0"/>
              <a:t>male </a:t>
            </a:r>
            <a:r>
              <a:rPr lang="en-US" sz="2400" dirty="0" smtClean="0"/>
              <a:t>surrounds the female and encloses her within </a:t>
            </a:r>
            <a:r>
              <a:rPr lang="en-US" sz="2400" dirty="0"/>
              <a:t>his </a:t>
            </a:r>
            <a:r>
              <a:rPr lang="en-US" sz="2400" dirty="0" err="1"/>
              <a:t>gynacophoric</a:t>
            </a:r>
            <a:r>
              <a:rPr lang="en-US" sz="2400" dirty="0"/>
              <a:t> </a:t>
            </a:r>
            <a:r>
              <a:rPr lang="en-US" sz="2400" dirty="0" smtClean="0"/>
              <a:t>canal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r="-156" b="7958"/>
          <a:stretch/>
        </p:blipFill>
        <p:spPr>
          <a:xfrm>
            <a:off x="2617276" y="4677689"/>
            <a:ext cx="5513713" cy="19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664" y="591765"/>
            <a:ext cx="8708712" cy="3325811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Mode of transmission:</a:t>
            </a:r>
            <a:r>
              <a:rPr lang="en-US" sz="2800" dirty="0"/>
              <a:t> penetration of skin by </a:t>
            </a:r>
            <a:r>
              <a:rPr lang="en-US" sz="2800" dirty="0" err="1" smtClean="0"/>
              <a:t>furcocercarie</a:t>
            </a:r>
            <a:r>
              <a:rPr lang="en-US" sz="2800" dirty="0"/>
              <a:t>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Life Cycle: 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Definitive host </a:t>
            </a:r>
            <a:r>
              <a:rPr lang="en-US" sz="2800" dirty="0"/>
              <a:t>- human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Intermediate host </a:t>
            </a:r>
            <a:r>
              <a:rPr lang="en-US" sz="2800" dirty="0"/>
              <a:t>- snail </a:t>
            </a:r>
            <a:endParaRPr lang="en-US" sz="2800" dirty="0" smtClean="0"/>
          </a:p>
          <a:p>
            <a:r>
              <a:rPr lang="en-US" sz="2800" i="1" dirty="0" smtClean="0">
                <a:solidFill>
                  <a:srgbClr val="0070C0"/>
                </a:solidFill>
              </a:rPr>
              <a:t>Lass larval form </a:t>
            </a:r>
            <a:r>
              <a:rPr lang="en-US" sz="2800" dirty="0" smtClean="0"/>
              <a:t>- </a:t>
            </a:r>
            <a:r>
              <a:rPr lang="en-US" sz="2800" dirty="0" err="1" smtClean="0"/>
              <a:t>furcocercaria</a:t>
            </a:r>
            <a:endParaRPr lang="en-US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88" y="4197749"/>
            <a:ext cx="4449506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3035"/>
            <a:ext cx="5131795" cy="52883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Pathogenesis: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first symptoms are a rash or itch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two months chills, cough, diarrhea, fatigue, fever and muscle aches can </a:t>
            </a:r>
            <a:r>
              <a:rPr lang="en-US" sz="2400" dirty="0" smtClean="0"/>
              <a:t>occur</a:t>
            </a:r>
          </a:p>
          <a:p>
            <a:r>
              <a:rPr lang="en-US" sz="2400" dirty="0" smtClean="0"/>
              <a:t>after </a:t>
            </a:r>
            <a:r>
              <a:rPr lang="en-US" sz="2400" dirty="0"/>
              <a:t>years of infection eggs inflame organs such as the liver, bladder and lungs.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984" b="8124"/>
          <a:stretch/>
        </p:blipFill>
        <p:spPr>
          <a:xfrm>
            <a:off x="6137204" y="1675941"/>
            <a:ext cx="575244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5364878" cy="5431762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Diagnosis: </a:t>
            </a:r>
            <a:r>
              <a:rPr lang="en-US" sz="2400" dirty="0"/>
              <a:t>microscopic identification of eggs in stool or urine. </a:t>
            </a:r>
            <a:endParaRPr lang="en-US" sz="2400" dirty="0" smtClean="0"/>
          </a:p>
          <a:p>
            <a:r>
              <a:rPr lang="en-US" sz="2400" dirty="0" smtClean="0"/>
              <a:t>Stool </a:t>
            </a:r>
            <a:r>
              <a:rPr lang="en-US" sz="2400" dirty="0"/>
              <a:t>examination should be performed when infection with S. mansoni or S. japonicum is suspected, </a:t>
            </a:r>
            <a:endParaRPr lang="en-US" sz="2400" dirty="0" smtClean="0"/>
          </a:p>
          <a:p>
            <a:r>
              <a:rPr lang="en-US" sz="2400" dirty="0" smtClean="0"/>
              <a:t>urine </a:t>
            </a:r>
            <a:r>
              <a:rPr lang="en-US" sz="2400" dirty="0"/>
              <a:t>examination should be performed if S. haematobium is suspected.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Prevention </a:t>
            </a:r>
            <a:r>
              <a:rPr lang="en-US" sz="2400" b="1" dirty="0">
                <a:solidFill>
                  <a:srgbClr val="0070C0"/>
                </a:solidFill>
              </a:rPr>
              <a:t>and control:</a:t>
            </a:r>
          </a:p>
          <a:p>
            <a:r>
              <a:rPr lang="en-US" sz="2400" dirty="0" smtClean="0"/>
              <a:t>swimming </a:t>
            </a:r>
            <a:r>
              <a:rPr lang="en-US" sz="2400" dirty="0"/>
              <a:t>in endemic areas should be avoided.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948" y="2637198"/>
            <a:ext cx="1787837" cy="12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660" y="1202846"/>
            <a:ext cx="1838923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537" y="1202846"/>
            <a:ext cx="183892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PHYLUM PLATHELMINTHES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0213"/>
            <a:ext cx="9784478" cy="457115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G</a:t>
            </a:r>
            <a:r>
              <a:rPr lang="en-GB" sz="2400" b="1" dirty="0" err="1">
                <a:solidFill>
                  <a:srgbClr val="0070C0"/>
                </a:solidFill>
              </a:rPr>
              <a:t>eneral</a:t>
            </a:r>
            <a:r>
              <a:rPr lang="en-GB" sz="2400" b="1" dirty="0">
                <a:solidFill>
                  <a:srgbClr val="0070C0"/>
                </a:solidFill>
              </a:rPr>
              <a:t> characteristics</a:t>
            </a:r>
            <a:endParaRPr lang="ru-RU" sz="2400" dirty="0">
              <a:solidFill>
                <a:srgbClr val="0070C0"/>
              </a:solidFill>
            </a:endParaRPr>
          </a:p>
          <a:p>
            <a:pPr lvl="0"/>
            <a:r>
              <a:rPr lang="en-US" sz="2400" dirty="0"/>
              <a:t>Platyhelminthes are </a:t>
            </a:r>
            <a:r>
              <a:rPr lang="en-US" sz="2400" i="1" dirty="0">
                <a:solidFill>
                  <a:schemeClr val="tx1"/>
                </a:solidFill>
                <a:hlinkClick r:id="rId2" tooltip="Symmetry (biology)"/>
              </a:rPr>
              <a:t>bilaterally </a:t>
            </a:r>
            <a:r>
              <a:rPr lang="en-US" sz="2400" i="1" dirty="0" err="1">
                <a:solidFill>
                  <a:schemeClr val="tx1"/>
                </a:solidFill>
                <a:hlinkClick r:id="rId2" tooltip="Symmetry (biology)"/>
              </a:rPr>
              <a:t>symmetrical</a:t>
            </a:r>
            <a:r>
              <a:rPr lang="en-US" sz="2400" dirty="0" err="1">
                <a:solidFill>
                  <a:schemeClr val="tx1"/>
                </a:solidFill>
                <a:hlinkClick r:id="rId3" tooltip="Animal"/>
              </a:rPr>
              <a:t>animals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/>
              <a:t>Body is formed from three main </a:t>
            </a:r>
            <a:r>
              <a:rPr lang="en-US" sz="2400" dirty="0">
                <a:hlinkClick r:id="rId4" tooltip="Cell (biology)"/>
              </a:rPr>
              <a:t>cell</a:t>
            </a:r>
            <a:r>
              <a:rPr lang="en-US" sz="2400" dirty="0"/>
              <a:t> layers (</a:t>
            </a:r>
            <a:r>
              <a:rPr lang="en-US" sz="2400" i="1" dirty="0"/>
              <a:t>endoderm, mesoderm, and ectoderm</a:t>
            </a:r>
            <a:r>
              <a:rPr lang="en-US" sz="2400" dirty="0"/>
              <a:t>)</a:t>
            </a:r>
            <a:endParaRPr lang="ru-RU" sz="2400" dirty="0"/>
          </a:p>
          <a:p>
            <a:pPr lvl="0"/>
            <a:r>
              <a:rPr lang="en-US" sz="2400" dirty="0"/>
              <a:t>Body is </a:t>
            </a:r>
            <a:r>
              <a:rPr lang="en-US" sz="2400" i="1" dirty="0"/>
              <a:t>flattened </a:t>
            </a:r>
            <a:r>
              <a:rPr lang="en-US" sz="2400" i="1" dirty="0" err="1"/>
              <a:t>dorsoventrally</a:t>
            </a:r>
            <a:endParaRPr lang="ru-RU" sz="2400" dirty="0"/>
          </a:p>
          <a:p>
            <a:pPr lvl="0"/>
            <a:r>
              <a:rPr lang="en-US" sz="2400" dirty="0"/>
              <a:t>Plathelminthes have no internal body cavity, so are described as </a:t>
            </a:r>
            <a:r>
              <a:rPr lang="en-US" sz="2400" i="1" dirty="0">
                <a:hlinkClick r:id="rId5" tooltip="Acoelomate"/>
              </a:rPr>
              <a:t>acoelomates</a:t>
            </a:r>
            <a:endParaRPr lang="ru-RU" sz="2400" dirty="0"/>
          </a:p>
          <a:p>
            <a:pPr lvl="0"/>
            <a:r>
              <a:rPr lang="en-US" sz="2400" dirty="0"/>
              <a:t>There is no specialized </a:t>
            </a:r>
            <a:r>
              <a:rPr lang="en-US" sz="2400" dirty="0">
                <a:hlinkClick r:id="rId6" tooltip="Circulatory system"/>
              </a:rPr>
              <a:t>circulatory</a:t>
            </a:r>
            <a:r>
              <a:rPr lang="en-US" sz="2400" dirty="0"/>
              <a:t> and </a:t>
            </a:r>
            <a:r>
              <a:rPr lang="en-US" sz="2400" dirty="0">
                <a:hlinkClick r:id="rId7" tooltip="Respiratory system"/>
              </a:rPr>
              <a:t>respiratory</a:t>
            </a:r>
            <a:r>
              <a:rPr lang="en-US" sz="2400" dirty="0"/>
              <a:t> systems</a:t>
            </a:r>
            <a:endParaRPr lang="ru-RU" sz="2400" dirty="0"/>
          </a:p>
          <a:p>
            <a:r>
              <a:rPr lang="en-US" sz="2400" dirty="0"/>
              <a:t>Representatives of the two classes (</a:t>
            </a:r>
            <a:r>
              <a:rPr lang="en-US" sz="2400" b="1" dirty="0">
                <a:solidFill>
                  <a:srgbClr val="0070C0"/>
                </a:solidFill>
              </a:rPr>
              <a:t>Class </a:t>
            </a:r>
            <a:r>
              <a:rPr lang="en-US" sz="2400" b="1" dirty="0" err="1">
                <a:solidFill>
                  <a:srgbClr val="0070C0"/>
                </a:solidFill>
              </a:rPr>
              <a:t>Trematoda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Class </a:t>
            </a:r>
            <a:r>
              <a:rPr lang="en-US" sz="2400" b="1" dirty="0" err="1">
                <a:solidFill>
                  <a:srgbClr val="0070C0"/>
                </a:solidFill>
              </a:rPr>
              <a:t>Cestoda</a:t>
            </a:r>
            <a:r>
              <a:rPr lang="en-US" sz="2400" dirty="0"/>
              <a:t>) of phylum Plathelminthes may be parasites of human.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CLASS TREMATODA (Flukes)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3739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GB" sz="2800" b="1" dirty="0" err="1">
                <a:solidFill>
                  <a:srgbClr val="0070C0"/>
                </a:solidFill>
              </a:rPr>
              <a:t>eneral</a:t>
            </a:r>
            <a:r>
              <a:rPr lang="en-GB" sz="2800" b="1" dirty="0">
                <a:solidFill>
                  <a:srgbClr val="0070C0"/>
                </a:solidFill>
              </a:rPr>
              <a:t> characteristics 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Flattened </a:t>
            </a:r>
            <a:r>
              <a:rPr lang="en-US" sz="2800" dirty="0" err="1"/>
              <a:t>dorsoventrally</a:t>
            </a:r>
            <a:r>
              <a:rPr lang="en-US" sz="2800" dirty="0"/>
              <a:t>; </a:t>
            </a:r>
            <a:endParaRPr lang="ru-RU" sz="2800" dirty="0"/>
          </a:p>
          <a:p>
            <a:pPr lvl="0"/>
            <a:r>
              <a:rPr lang="en-US" sz="2800" dirty="0"/>
              <a:t>Leaf-like shaped body; </a:t>
            </a:r>
            <a:endParaRPr lang="ru-RU" sz="2800" dirty="0"/>
          </a:p>
          <a:p>
            <a:pPr lvl="0"/>
            <a:r>
              <a:rPr lang="en-US" sz="2800" dirty="0"/>
              <a:t>Bilaterally symmetrical; </a:t>
            </a:r>
            <a:endParaRPr lang="ru-RU" sz="2800" dirty="0"/>
          </a:p>
          <a:p>
            <a:pPr lvl="0"/>
            <a:r>
              <a:rPr lang="en-GB" sz="2800" dirty="0" err="1"/>
              <a:t>Unsegmented</a:t>
            </a:r>
            <a:r>
              <a:rPr lang="en-GB" sz="2800" dirty="0"/>
              <a:t>; </a:t>
            </a:r>
            <a:endParaRPr lang="ru-RU" sz="2800" dirty="0"/>
          </a:p>
          <a:p>
            <a:pPr lvl="0"/>
            <a:r>
              <a:rPr lang="en-US" sz="2800" dirty="0"/>
              <a:t>Has no body cavity</a:t>
            </a:r>
            <a:r>
              <a:rPr lang="en-US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314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82707"/>
            <a:ext cx="8596668" cy="708211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Outer </a:t>
            </a:r>
            <a:r>
              <a:rPr lang="en-US" sz="2800" dirty="0"/>
              <a:t>coating is </a:t>
            </a:r>
            <a:r>
              <a:rPr lang="en-US" sz="2800" i="1" dirty="0" smtClean="0">
                <a:solidFill>
                  <a:srgbClr val="0070C0"/>
                </a:solidFill>
              </a:rPr>
              <a:t>tegument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73" y="1415687"/>
            <a:ext cx="526350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37883"/>
            <a:ext cx="9658972" cy="23039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i="1" dirty="0">
                <a:solidFill>
                  <a:srgbClr val="0070C0"/>
                </a:solidFill>
              </a:rPr>
              <a:t>Organs of fixation </a:t>
            </a:r>
            <a:r>
              <a:rPr lang="en-US" sz="2400" dirty="0"/>
              <a:t>in the form of suckers: </a:t>
            </a:r>
            <a:r>
              <a:rPr lang="en-US" sz="2400" i="1" dirty="0"/>
              <a:t>oral</a:t>
            </a:r>
            <a:r>
              <a:rPr lang="en-US" sz="2400" dirty="0"/>
              <a:t> and </a:t>
            </a:r>
            <a:r>
              <a:rPr lang="en-US" sz="2400" i="1" dirty="0"/>
              <a:t>ventral; </a:t>
            </a:r>
            <a:endParaRPr lang="en-US" sz="2400" i="1" dirty="0" smtClean="0"/>
          </a:p>
          <a:p>
            <a:pPr lvl="0"/>
            <a:r>
              <a:rPr lang="en-US" sz="2400" b="1" i="1" dirty="0" smtClean="0">
                <a:solidFill>
                  <a:srgbClr val="0070C0"/>
                </a:solidFill>
              </a:rPr>
              <a:t>Nervous system: </a:t>
            </a:r>
            <a:r>
              <a:rPr lang="en-US" sz="2400" dirty="0" smtClean="0"/>
              <a:t>brain </a:t>
            </a:r>
            <a:r>
              <a:rPr lang="en-US" sz="2400" dirty="0"/>
              <a:t>consists of a pair of ganglia in the head region, from which two or three pairs of nerve cords run down the length of the body. </a:t>
            </a:r>
            <a:endParaRPr lang="en-US" sz="2400" dirty="0" smtClean="0"/>
          </a:p>
          <a:p>
            <a:pPr lvl="0"/>
            <a:r>
              <a:rPr lang="en-US" sz="2400" b="1" i="1" dirty="0" smtClean="0">
                <a:solidFill>
                  <a:srgbClr val="0070C0"/>
                </a:solidFill>
              </a:rPr>
              <a:t>Digestive </a:t>
            </a:r>
            <a:r>
              <a:rPr lang="en-US" sz="2400" b="1" i="1" dirty="0">
                <a:solidFill>
                  <a:srgbClr val="0070C0"/>
                </a:solidFill>
              </a:rPr>
              <a:t>system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mouth, pharynx, esophagus, two blind-ending; </a:t>
            </a:r>
            <a:endParaRPr lang="ru-RU" sz="2400" dirty="0"/>
          </a:p>
          <a:p>
            <a:r>
              <a:rPr lang="en-US" sz="2400" b="1" i="1" dirty="0">
                <a:solidFill>
                  <a:srgbClr val="0070C0"/>
                </a:solidFill>
              </a:rPr>
              <a:t>Excretory system: </a:t>
            </a:r>
            <a:r>
              <a:rPr lang="en-US" sz="2400" dirty="0"/>
              <a:t>some </a:t>
            </a:r>
            <a:r>
              <a:rPr lang="en-US" sz="2400" i="1" dirty="0" err="1"/>
              <a:t>protonephridia</a:t>
            </a:r>
            <a:r>
              <a:rPr lang="en-US" sz="2400" dirty="0"/>
              <a:t>  - </a:t>
            </a:r>
            <a:r>
              <a:rPr lang="en-US" sz="2400" i="1" dirty="0"/>
              <a:t>flame cells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16" y="3075907"/>
            <a:ext cx="5718433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1671"/>
            <a:ext cx="8596668" cy="20439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10.	</a:t>
            </a:r>
            <a:r>
              <a:rPr lang="en-US" sz="2400" b="1" i="1" dirty="0">
                <a:solidFill>
                  <a:srgbClr val="0070C0"/>
                </a:solidFill>
              </a:rPr>
              <a:t>Reproductive system: </a:t>
            </a:r>
            <a:r>
              <a:rPr lang="en-US" sz="2400" dirty="0"/>
              <a:t>Most </a:t>
            </a:r>
            <a:r>
              <a:rPr lang="en-US" sz="2400" dirty="0" err="1"/>
              <a:t>trematodes</a:t>
            </a:r>
            <a:r>
              <a:rPr lang="en-US" sz="2400" dirty="0"/>
              <a:t> are hermaphrodites, having both male and female organs (except blood flukes); </a:t>
            </a:r>
          </a:p>
          <a:p>
            <a:r>
              <a:rPr lang="en-US" sz="2400" dirty="0"/>
              <a:t>	</a:t>
            </a:r>
            <a:r>
              <a:rPr lang="en-US" sz="2400" b="1" i="1" dirty="0">
                <a:solidFill>
                  <a:srgbClr val="0070C0"/>
                </a:solidFill>
              </a:rPr>
              <a:t>The male system</a:t>
            </a:r>
            <a:r>
              <a:rPr lang="en-US" sz="2400" dirty="0"/>
              <a:t>: two testes, with sperm ducts, the </a:t>
            </a:r>
            <a:r>
              <a:rPr lang="en-US" sz="2400" dirty="0" err="1"/>
              <a:t>copulatory</a:t>
            </a:r>
            <a:r>
              <a:rPr lang="en-US" sz="2400" dirty="0"/>
              <a:t> organ, a cirrus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64" y="2563920"/>
            <a:ext cx="2975106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627529"/>
            <a:ext cx="4184035" cy="5413832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The </a:t>
            </a:r>
            <a:r>
              <a:rPr lang="en-US" sz="2400" b="1" i="1" dirty="0">
                <a:solidFill>
                  <a:srgbClr val="0070C0"/>
                </a:solidFill>
              </a:rPr>
              <a:t>female system: 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a </a:t>
            </a:r>
            <a:r>
              <a:rPr lang="en-US" sz="2400" dirty="0"/>
              <a:t>single ovary, </a:t>
            </a: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oviduct, </a:t>
            </a: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 err="1"/>
              <a:t>ootype</a:t>
            </a:r>
            <a:r>
              <a:rPr lang="en-US" sz="2400" dirty="0"/>
              <a:t> (where fertilization occurs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vitelline</a:t>
            </a:r>
            <a:r>
              <a:rPr lang="en-US" sz="2400" dirty="0"/>
              <a:t> glands (produce yolk cells), </a:t>
            </a:r>
            <a:endParaRPr lang="en-US" sz="2400" dirty="0" smtClean="0"/>
          </a:p>
          <a:p>
            <a:r>
              <a:rPr lang="en-US" sz="2400" dirty="0" err="1" smtClean="0"/>
              <a:t>Mehlis</a:t>
            </a:r>
            <a:r>
              <a:rPr lang="en-US" sz="2400" dirty="0"/>
              <a:t>' gland (shell gland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copulatory</a:t>
            </a:r>
            <a:r>
              <a:rPr lang="en-US" sz="2400" dirty="0"/>
              <a:t> duct termed </a:t>
            </a:r>
            <a:r>
              <a:rPr lang="en-US" sz="2400" dirty="0" err="1"/>
              <a:t>Laurer's</a:t>
            </a:r>
            <a:r>
              <a:rPr lang="en-US" sz="2400" dirty="0"/>
              <a:t> canal, an elongated uterus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genital pore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97" y="1380507"/>
            <a:ext cx="3944454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Life cycle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333" y="1461247"/>
            <a:ext cx="10331326" cy="4921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Trematodes have similar life cycle</a:t>
            </a:r>
          </a:p>
          <a:p>
            <a:r>
              <a:rPr lang="en-US" sz="2400" dirty="0" smtClean="0"/>
              <a:t>First intermediate host – </a:t>
            </a:r>
            <a:r>
              <a:rPr lang="en-US" sz="2400" b="1" dirty="0" smtClean="0">
                <a:solidFill>
                  <a:srgbClr val="0070C0"/>
                </a:solidFill>
              </a:rPr>
              <a:t>snail </a:t>
            </a:r>
            <a:r>
              <a:rPr lang="en-US" sz="2400" dirty="0" err="1" smtClean="0"/>
              <a:t>allways</a:t>
            </a:r>
            <a:endParaRPr lang="en-US" sz="2400" dirty="0" smtClean="0"/>
          </a:p>
          <a:p>
            <a:r>
              <a:rPr lang="en-US" sz="2400" dirty="0"/>
              <a:t>Second intermediate host </a:t>
            </a:r>
            <a:r>
              <a:rPr lang="en-US" sz="2400" dirty="0" smtClean="0"/>
              <a:t>may be </a:t>
            </a:r>
            <a:r>
              <a:rPr lang="en-US" sz="2400" b="1" dirty="0" smtClean="0">
                <a:solidFill>
                  <a:srgbClr val="0070C0"/>
                </a:solidFill>
              </a:rPr>
              <a:t>fish, ant, crab or may be </a:t>
            </a:r>
            <a:r>
              <a:rPr lang="en-US" sz="2400" b="1" dirty="0" err="1" smtClean="0">
                <a:solidFill>
                  <a:srgbClr val="0070C0"/>
                </a:solidFill>
              </a:rPr>
              <a:t>abcent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/>
              <a:t>developmental stages which are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miracidium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sporocyst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redia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cercaria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     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metacercaria</a:t>
            </a:r>
            <a:endParaRPr lang="en-US" sz="2400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116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943</Words>
  <Application>Microsoft Office PowerPoint</Application>
  <PresentationFormat>Широкоэкранный</PresentationFormat>
  <Paragraphs>122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Грань</vt:lpstr>
      <vt:lpstr>Lecture 10</vt:lpstr>
      <vt:lpstr>MEDICAL HELMINTHOLOGY </vt:lpstr>
      <vt:lpstr>PHYLUM PLATHELMINTHES </vt:lpstr>
      <vt:lpstr>CLASS TREMATODA (Flukes) </vt:lpstr>
      <vt:lpstr>Презентация PowerPoint</vt:lpstr>
      <vt:lpstr>Презентация PowerPoint</vt:lpstr>
      <vt:lpstr>Презентация PowerPoint</vt:lpstr>
      <vt:lpstr>Презентация PowerPoint</vt:lpstr>
      <vt:lpstr>Life cycle </vt:lpstr>
      <vt:lpstr>General Life Cycle</vt:lpstr>
      <vt:lpstr>Презентация PowerPoint</vt:lpstr>
      <vt:lpstr>Fasciola hepatica </vt:lpstr>
      <vt:lpstr>Презентация PowerPoint</vt:lpstr>
      <vt:lpstr>Презентация PowerPoint</vt:lpstr>
      <vt:lpstr>OPISTHORCHIS FELINEUS</vt:lpstr>
      <vt:lpstr>Презентация PowerPoint</vt:lpstr>
      <vt:lpstr>Презентация PowerPoint</vt:lpstr>
      <vt:lpstr>DICROCELIUM LANCEATUM</vt:lpstr>
      <vt:lpstr>Презентация PowerPoint</vt:lpstr>
      <vt:lpstr>Презентация PowerPoint</vt:lpstr>
      <vt:lpstr>SCHISTOSOMA - BLOOD FLUKES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User</dc:creator>
  <cp:lastModifiedBy>User</cp:lastModifiedBy>
  <cp:revision>10</cp:revision>
  <dcterms:created xsi:type="dcterms:W3CDTF">2018-02-28T21:52:38Z</dcterms:created>
  <dcterms:modified xsi:type="dcterms:W3CDTF">2018-02-28T23:27:44Z</dcterms:modified>
</cp:coreProperties>
</file>