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44" r:id="rId2"/>
  </p:sldMasterIdLst>
  <p:notesMasterIdLst>
    <p:notesMasterId r:id="rId33"/>
  </p:notesMasterIdLst>
  <p:sldIdLst>
    <p:sldId id="794" r:id="rId3"/>
    <p:sldId id="720" r:id="rId4"/>
    <p:sldId id="871" r:id="rId5"/>
    <p:sldId id="872" r:id="rId6"/>
    <p:sldId id="892" r:id="rId7"/>
    <p:sldId id="873" r:id="rId8"/>
    <p:sldId id="874" r:id="rId9"/>
    <p:sldId id="875" r:id="rId10"/>
    <p:sldId id="876" r:id="rId11"/>
    <p:sldId id="877" r:id="rId12"/>
    <p:sldId id="878" r:id="rId13"/>
    <p:sldId id="879" r:id="rId14"/>
    <p:sldId id="893" r:id="rId15"/>
    <p:sldId id="894" r:id="rId16"/>
    <p:sldId id="880" r:id="rId17"/>
    <p:sldId id="881" r:id="rId18"/>
    <p:sldId id="896" r:id="rId19"/>
    <p:sldId id="897" r:id="rId20"/>
    <p:sldId id="898" r:id="rId21"/>
    <p:sldId id="900" r:id="rId22"/>
    <p:sldId id="882" r:id="rId23"/>
    <p:sldId id="883" r:id="rId24"/>
    <p:sldId id="884" r:id="rId25"/>
    <p:sldId id="885" r:id="rId26"/>
    <p:sldId id="887" r:id="rId27"/>
    <p:sldId id="890" r:id="rId28"/>
    <p:sldId id="886" r:id="rId29"/>
    <p:sldId id="889" r:id="rId30"/>
    <p:sldId id="888" r:id="rId31"/>
    <p:sldId id="719" r:id="rId32"/>
  </p:sldIdLst>
  <p:sldSz cx="12192000" cy="6858000"/>
  <p:notesSz cx="6858000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5C78C"/>
    <a:srgbClr val="239079"/>
    <a:srgbClr val="078877"/>
    <a:srgbClr val="EAE884"/>
    <a:srgbClr val="FF3B3B"/>
    <a:srgbClr val="FF9393"/>
    <a:srgbClr val="FE6150"/>
    <a:srgbClr val="FFCE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91788" autoAdjust="0"/>
  </p:normalViewPr>
  <p:slideViewPr>
    <p:cSldViewPr snapToGrid="0">
      <p:cViewPr varScale="1">
        <p:scale>
          <a:sx n="98" d="100"/>
          <a:sy n="98" d="100"/>
        </p:scale>
        <p:origin x="1014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08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CA66D366-199E-47B1-AF45-A2A70446C3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1B0789-B639-429B-80E5-9F663E8956F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266DD05-DEEE-49CD-B6FE-392F02F4C258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4" name="Образ слайда 3">
            <a:extLst>
              <a:ext uri="{FF2B5EF4-FFF2-40B4-BE49-F238E27FC236}">
                <a16:creationId xmlns:a16="http://schemas.microsoft.com/office/drawing/2014/main" id="{25DDBF48-3CE1-4692-95C7-9DCAF99DBE2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50850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78" tIns="45889" rIns="91778" bIns="45889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>
            <a:extLst>
              <a:ext uri="{FF2B5EF4-FFF2-40B4-BE49-F238E27FC236}">
                <a16:creationId xmlns:a16="http://schemas.microsoft.com/office/drawing/2014/main" id="{89F4B700-6A15-47B2-8822-8C1FF1B2CB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778" tIns="45889" rIns="91778" bIns="45889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6C92CB-75B6-4182-8DCC-ECD443AF41A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71800" cy="498475"/>
          </a:xfrm>
          <a:prstGeom prst="rect">
            <a:avLst/>
          </a:prstGeom>
        </p:spPr>
        <p:txBody>
          <a:bodyPr vert="horz" lIns="91778" tIns="45889" rIns="91778" bIns="458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DED0A8-94C5-45B0-832D-839F33E94A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28163"/>
            <a:ext cx="2971800" cy="498475"/>
          </a:xfrm>
          <a:prstGeom prst="rect">
            <a:avLst/>
          </a:prstGeom>
        </p:spPr>
        <p:txBody>
          <a:bodyPr vert="horz" wrap="square" lIns="91778" tIns="45889" rIns="91778" bIns="458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FEC9CB9-D686-4E0B-8C94-1F90CB86B6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71726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9D1C1937-E313-4ECF-9021-9578923ED6A6}"/>
              </a:ext>
            </a:extLst>
          </p:cNvPr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8DBA24C-3E5D-4076-88FF-533EFB56BC97}"/>
              </a:ext>
            </a:extLst>
          </p:cNvPr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>
            <a:extLst>
              <a:ext uri="{FF2B5EF4-FFF2-40B4-BE49-F238E27FC236}">
                <a16:creationId xmlns:a16="http://schemas.microsoft.com/office/drawing/2014/main" id="{6DC8C54F-C07E-4BD9-BC3A-26D8A5333C8A}"/>
              </a:ext>
            </a:extLst>
          </p:cNvPr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CE4AD616-1E30-4CB0-9FC9-F13AE786F0B9}"/>
              </a:ext>
            </a:extLst>
          </p:cNvPr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>
                <a16:creationId xmlns:a16="http://schemas.microsoft.com/office/drawing/2014/main" id="{3E9E382E-4733-4611-A5E0-695B71E6C954}"/>
              </a:ext>
            </a:extLst>
          </p:cNvPr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CEFBBD-184B-4648-ACDE-AB13E2EB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F2FC9-0A85-4028-B074-ECFE88DDD4D9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0F9661-7D19-4188-9F82-BE404C1EF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4253C60-D5E9-4E3C-982E-A1FCA31E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6E68AE8-43B2-4CE3-A447-7889EDA0A06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97126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E6C48E-1F18-4ABD-9D1D-B24303428D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1A1A4-6363-4337-B266-D1EED40B7801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E54F02-9903-4A5F-9CF0-6B02D2C62C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029ED9-F34F-4E89-962C-54C81E1952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BEEA89-55E2-4A8D-A83F-E70116C1B0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6018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861BD-2D17-45D8-8D4A-D866D3E1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CFF38-41ED-488B-AD4E-605FC3EA57C6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41C95-1E7C-45E8-B6F2-96D4E892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327FC-27F2-4867-8A0A-E99898DE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6646E6-71E0-4785-AA01-CF1302ADFE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79960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BD91DEBE-0DDD-4EC4-9AAD-AF04823C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8AAD7F9-3E6D-473B-B2F0-6E19BDB8C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800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FD125C-18CC-48CD-B1EF-87B2CE0674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48C064-F6CB-4088-8440-41E978C89808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3E3B41-2C34-492F-92EE-FC5543FD23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7308B0-36D9-4D1A-91C7-B1B466CE9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745CC76-3B20-4171-B4B8-78AAF9062D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990520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0487-3514-4EB8-B9E3-78F50715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99E055-C27B-4F00-9D2A-9057FF57F408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8D296-EB43-410F-934D-D15689C0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A31F0-6B4E-43A4-898C-0EDBD5ED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2442C1-1402-4990-BA3F-E2743904AC8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90903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1B4399F4-D770-475A-B7EC-30E7E7C9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8000">
                <a:latin typeface="Palatino Linotype" panose="02040502050505030304" pitchFamily="18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062CA28-E0FB-4C64-B239-57C900001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en-US" altLang="ru-RU" sz="8000">
                <a:latin typeface="Palatino Linotype" panose="02040502050505030304" pitchFamily="18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DC7F674-249E-42DF-A745-9D3684C0FC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CAECBF-BF3D-4C93-A7AC-124B9D6DB818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14C26E-EEE2-4996-8914-C0649832D8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AB7F55-5BF2-4CFC-B778-5A3090D0D1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F497C29-FFC5-403B-9FD6-906F51DE218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9865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E524D1-CE4D-419A-8CEF-4107C75912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C05581-8D06-4CC3-B96C-ECED86C1551F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DC82F2-3725-4A0A-86F4-0DC35A3560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6DA1C5-1D1B-442F-A0A2-9A23278C7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0425F8-4137-47FB-AC71-A2FD4C58D84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97780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B676D-B2FA-49F0-8CD2-3FF45CDD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BAB9C-BCA5-441B-8423-13411816F8C5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F2E88-AFE7-4C34-B6C1-A39AB8F7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1CF98-9C39-481A-84A1-B0D6D629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CA902-61FD-4000-8238-2C78D4B99A1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832685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CC488-76A7-468E-AA1F-93E687259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1F74E-52E3-45F9-899C-70BB129ADB8E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68FCB-9192-4338-A942-CDDCC23B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C1A6C-671C-4766-A1F0-C8FE6B13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240BB-E9C4-4E95-BD95-42006192805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5526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5">
            <a:extLst>
              <a:ext uri="{FF2B5EF4-FFF2-40B4-BE49-F238E27FC236}">
                <a16:creationId xmlns:a16="http://schemas.microsoft.com/office/drawing/2014/main" id="{9D1C1937-E313-4ECF-9021-9578923ED6A6}"/>
              </a:ext>
            </a:extLst>
          </p:cNvPr>
          <p:cNvCxnSpPr/>
          <p:nvPr/>
        </p:nvCxnSpPr>
        <p:spPr>
          <a:xfrm flipH="1">
            <a:off x="8228013" y="7938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16">
            <a:extLst>
              <a:ext uri="{FF2B5EF4-FFF2-40B4-BE49-F238E27FC236}">
                <a16:creationId xmlns:a16="http://schemas.microsoft.com/office/drawing/2014/main" id="{08DBA24C-3E5D-4076-88FF-533EFB56BC97}"/>
              </a:ext>
            </a:extLst>
          </p:cNvPr>
          <p:cNvCxnSpPr/>
          <p:nvPr/>
        </p:nvCxnSpPr>
        <p:spPr>
          <a:xfrm flipH="1">
            <a:off x="6108700" y="92075"/>
            <a:ext cx="6080125" cy="608012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8">
            <a:extLst>
              <a:ext uri="{FF2B5EF4-FFF2-40B4-BE49-F238E27FC236}">
                <a16:creationId xmlns:a16="http://schemas.microsoft.com/office/drawing/2014/main" id="{6DC8C54F-C07E-4BD9-BC3A-26D8A5333C8A}"/>
              </a:ext>
            </a:extLst>
          </p:cNvPr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20">
            <a:extLst>
              <a:ext uri="{FF2B5EF4-FFF2-40B4-BE49-F238E27FC236}">
                <a16:creationId xmlns:a16="http://schemas.microsoft.com/office/drawing/2014/main" id="{CE4AD616-1E30-4CB0-9FC9-F13AE786F0B9}"/>
              </a:ext>
            </a:extLst>
          </p:cNvPr>
          <p:cNvCxnSpPr/>
          <p:nvPr/>
        </p:nvCxnSpPr>
        <p:spPr>
          <a:xfrm flipH="1">
            <a:off x="7335838" y="31750"/>
            <a:ext cx="4852987" cy="4852988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22">
            <a:extLst>
              <a:ext uri="{FF2B5EF4-FFF2-40B4-BE49-F238E27FC236}">
                <a16:creationId xmlns:a16="http://schemas.microsoft.com/office/drawing/2014/main" id="{3E9E382E-4733-4611-A5E0-695B71E6C954}"/>
              </a:ext>
            </a:extLst>
          </p:cNvPr>
          <p:cNvCxnSpPr/>
          <p:nvPr/>
        </p:nvCxnSpPr>
        <p:spPr>
          <a:xfrm flipH="1">
            <a:off x="7845425" y="609600"/>
            <a:ext cx="4343400" cy="434340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/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78CEFBBD-184B-4648-ACDE-AB13E2EB9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F2FC9-0A85-4028-B074-ECFE88DDD4D9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CD0F9661-7D19-4188-9F82-BE404C1EF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4253C60-D5E9-4E3C-982E-A1FCA31E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6E68AE8-43B2-4CE3-A447-7889EDA0A061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5181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5700-D972-49E2-B95A-BC6755FD7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E090AF-16B0-4E7F-93A8-94B08A64D993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5E0BF-7231-40A5-8F1F-517CEC82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74191-39EF-4A7F-B536-40E519DD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99C13F-8285-49A1-803F-7AE5FCB31EF8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123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B25700-D972-49E2-B95A-BC6755FD7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090AF-16B0-4E7F-93A8-94B08A64D993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5E0BF-7231-40A5-8F1F-517CEC82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74191-39EF-4A7F-B536-40E519DD3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9C13F-8285-49A1-803F-7AE5FCB31E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49992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0A14E-12D1-42BB-A9EE-E1E2BBF32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3CBD55-81F6-492F-8B3E-CE9C3CA16456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E8D36-EA0A-483E-B39A-F81257F9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B395F-2600-4C45-856C-A4A3E9F0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257B97E-2DFD-4F5B-A80D-6675268B4224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4813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2DC170-1A39-410B-A25B-9269FFAD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994194-3EE1-4C54-95F2-8D06D4CB9B17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3C7990-3A33-4236-AB41-FE881053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6E116-A4C7-48D1-AF7D-4B032389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7FC0CC0-4120-4CF4-82B0-B722E08DE4AB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1935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E3AD91-C782-423D-9688-E4AE7DF2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2773AF-8C4D-4B83-9731-5ECA909F3BF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8925A0-AB76-4859-859B-277CC87C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F677AB-72FE-4F53-9148-84BC0712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7AAFB9-70B9-4D23-9C2B-7008FDB55C63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372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647524F-3820-4E33-B19B-1369D9BB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09D83-8A85-4E23-8577-559FE95FFD90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7DF0D2-5A87-4FC2-8DBE-77AF659D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C99EF1-5FB1-420F-BA69-D70186C6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B0888F6-C903-459D-B6C8-FADB5F61539E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4783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>
            <a:extLst>
              <a:ext uri="{FF2B5EF4-FFF2-40B4-BE49-F238E27FC236}">
                <a16:creationId xmlns:a16="http://schemas.microsoft.com/office/drawing/2014/main" id="{04BFA8E2-D835-4EE3-8695-AC91C4492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1"/>
          <a:stretch>
            <a:fillRect/>
          </a:stretch>
        </p:blipFill>
        <p:spPr bwMode="auto">
          <a:xfrm>
            <a:off x="285750" y="300038"/>
            <a:ext cx="12128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ABAA6DC-8B45-44D1-874C-B9E106AA1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>
                <a:solidFill>
                  <a:srgbClr val="E5C78C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>
                <a:ln>
                  <a:noFill/>
                </a:ln>
                <a:solidFill>
                  <a:srgbClr val="E5C78C"/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7383009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79F7A9-AC76-478E-9347-E28EF071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330BB7-778A-4454-A89C-8FA8956DDEEC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F23BC6-4337-4B77-B936-FAB7A253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DE1160-4FD6-4E3B-81B1-30672815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44459B-2C2B-4D32-9FA6-2ED578731C64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472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2B24BD-2AAA-465B-9490-869C10C3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D4B4CA-51A5-4F95-83F9-8E74E8015F7B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BF070A-8B33-4F5D-A407-B2BC20E1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B93E6C-157C-47CE-9EFF-FA5AF092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3536-14F2-4B92-8EFA-9E54BADD2949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0295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5E6C48E-1F18-4ABD-9D1D-B24303428D2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B1A1A4-6363-4337-B266-D1EED40B7801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3E54F02-9903-4A5F-9CF0-6B02D2C62CB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D029ED9-F34F-4E89-962C-54C81E19525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BEEA89-55E2-4A8D-A83F-E70116C1B0C6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7767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861BD-2D17-45D8-8D4A-D866D3E1B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BCFF38-41ED-488B-AD4E-605FC3EA57C6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541C95-1E7C-45E8-B6F2-96D4E8928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5327FC-27F2-4867-8A0A-E99898DE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6646E6-71E0-4785-AA01-CF1302ADFEA1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6331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BD91DEBE-0DDD-4EC4-9AAD-AF04823CB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A8AAD7F9-3E6D-473B-B2F0-6E19BDB8C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FFD125C-18CC-48CD-B1EF-87B2CE0674E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48C064-F6CB-4088-8440-41E978C8980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223E3B41-2C34-492F-92EE-FC5543FD23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F7308B0-36D9-4D1A-91C7-B1B466CE99C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745CC76-3B20-4171-B4B8-78AAF9062D2C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7841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/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70A14E-12D1-42BB-A9EE-E1E2BBF32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CBD55-81F6-492F-8B3E-CE9C3CA16456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E8D36-EA0A-483E-B39A-F81257F97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1B395F-2600-4C45-856C-A4A3E9F0B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7B97E-2DFD-4F5B-A80D-6675268B422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739414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/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C90487-3514-4EB8-B9E3-78F507156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99E055-C27B-4F00-9D2A-9057FF57F40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58D296-EB43-410F-934D-D15689C06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EA31F0-6B4E-43A4-898C-0EDBD5ED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2442C1-1402-4990-BA3F-E2743904AC85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0816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2">
            <a:extLst>
              <a:ext uri="{FF2B5EF4-FFF2-40B4-BE49-F238E27FC236}">
                <a16:creationId xmlns:a16="http://schemas.microsoft.com/office/drawing/2014/main" id="{1B4399F4-D770-475A-B7EC-30E7E7C97E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3" y="8128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2062CA28-E0FB-4C64-B239-57C900001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5413" y="276860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ru-RU" sz="8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/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DC7F674-249E-42DF-A745-9D3684C0FCB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CAECBF-BF3D-4C93-A7AC-124B9D6DB818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14C26E-EEE2-4996-8914-C0649832D8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0AB7F55-5BF2-4CFC-B778-5A3090D0D1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F497C29-FFC5-403B-9FD6-906F51DE218C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3301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/>
          <a:lstStyle>
            <a:lvl1pPr>
              <a:defRPr lang="en-US" b="0" dirty="0"/>
            </a:lvl1pPr>
          </a:lstStyle>
          <a:p>
            <a:pPr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1E524D1-CE4D-419A-8CEF-4107C759122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C05581-8D06-4CC3-B96C-ECED86C1551F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DC82F2-3725-4A0A-86F4-0DC35A3560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56DA1C5-1D1B-442F-A0A2-9A23278C7B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00425F8-4137-47FB-AC71-A2FD4C58D842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095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B676D-B2FA-49F0-8CD2-3FF45CDDF4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DBAB9C-BCA5-441B-8423-13411816F8C5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8F2E88-AFE7-4C34-B6C1-A39AB8F71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1CF98-9C39-481A-84A1-B0D6D629C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CA902-61FD-4000-8238-2C78D4B99A19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3202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CC488-76A7-468E-AA1F-93E687259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51F74E-52E3-45F9-899C-70BB129ADB8E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C68FCB-9192-4338-A942-CDDCC23BA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DC1A6C-671C-4766-A1F0-C8FE6B136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A5240BB-E9C4-4E95-BD95-420061928054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07949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F540292-1014-4F1D-9828-4F6B5009DD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84E5E5AC-843F-4FFC-A809-6FE45CF44AE4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180AA-4AF2-46C6-9561-3362131D6AA9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FD4D7634-D170-4A7A-B23D-4AA603239A97}"/>
              </a:ext>
            </a:extLst>
          </p:cNvPr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120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52DC170-1A39-410B-A25B-9269FFAD6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94194-3EE1-4C54-95F2-8D06D4CB9B17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33C7990-3A33-4236-AB41-FE881053C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126E116-A4C7-48D1-AF7D-4B032389D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FC0CC0-4120-4CF4-82B0-B722E08DE4A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086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E3AD91-C782-423D-9688-E4AE7DF2F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2773AF-8C4D-4B83-9731-5ECA909F3BF8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A8925A0-AB76-4859-859B-277CC87C3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0F677AB-72FE-4F53-9148-84BC07126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7AAFB9-70B9-4D23-9C2B-7008FDB55C6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62484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7647524F-3820-4E33-B19B-1369D9BB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09D83-8A85-4E23-8577-559FE95FFD90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C7DF0D2-5A87-4FC2-8DBE-77AF659D6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DC99EF1-5FB1-420F-BA69-D70186C6C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888F6-C903-459D-B6C8-FADB5F61539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3565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2">
            <a:extLst>
              <a:ext uri="{FF2B5EF4-FFF2-40B4-BE49-F238E27FC236}">
                <a16:creationId xmlns:a16="http://schemas.microsoft.com/office/drawing/2014/main" id="{04BFA8E2-D835-4EE3-8695-AC91C449217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941"/>
          <a:stretch>
            <a:fillRect/>
          </a:stretch>
        </p:blipFill>
        <p:spPr bwMode="auto">
          <a:xfrm>
            <a:off x="285750" y="300038"/>
            <a:ext cx="12128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2ABAA6DC-8B45-44D1-874C-B9E106AA1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2000">
                <a:solidFill>
                  <a:srgbClr val="E5C78C"/>
                </a:solidFill>
              </a:defRPr>
            </a:lvl1pPr>
          </a:lstStyle>
          <a:p>
            <a:pPr>
              <a:defRPr/>
            </a:pPr>
            <a:r>
              <a:rPr lang="ru-RU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19600483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D79F7A9-AC76-478E-9347-E28EF0712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330BB7-778A-4454-A89C-8FA8956DDEEC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F23BC6-4337-4B77-B936-FAB7A2537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DDE1160-4FD6-4E3B-81B1-30672815E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4459B-2C2B-4D32-9FA6-2ED578731C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3671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C2B24BD-2AAA-465B-9490-869C10C30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4B4CA-51A5-4F95-83F9-8E74E8015F7B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2BF070A-8B33-4F5D-A407-B2BC20E11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6B93E6C-157C-47CE-9EFF-FA5AF092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1C3536-14F2-4B92-8EFA-9E54BADD294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1807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D98499A6-3E0A-4C38-8D8D-11A3DE95E28D}"/>
              </a:ext>
            </a:extLst>
          </p:cNvPr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9F76F2-A1EB-489C-B792-053DA152A3B4}"/>
                </a:ext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06CF6B-E4B8-46B7-8948-D401B53CD8D0}"/>
                </a:ext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F8A44D2-FDB0-4D76-B019-EA089D30B54D}"/>
                </a:ext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A0912D-2F03-4490-9B09-9C397F68F08E}"/>
                </a:ext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2E711C-D234-448F-B5DB-8AA181BDEB61}"/>
                </a:ext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EB606-72C3-4DC0-BB1E-37800BA6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07081E95-F9D0-456C-8416-77D70C2DBC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D4BAB-E939-4047-A238-26BE9A387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fld id="{90ED32B0-7CFB-46DD-AC43-1581EA7BC36C}" type="datetimeFigureOut">
              <a:rPr lang="ru-RU"/>
              <a:pPr>
                <a:defRPr/>
              </a:pPr>
              <a:t>09.09.2024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6996F-5AF0-4FEA-AD3D-6892B3C7F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76E29-0276-459E-90A9-91BE1FF23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3200" smtClean="0">
                <a:solidFill>
                  <a:srgbClr val="0A304A"/>
                </a:solidFill>
                <a:latin typeface="Palatino Linotype" panose="02040502050505030304" pitchFamily="18" charset="0"/>
              </a:defRPr>
            </a:lvl1pPr>
          </a:lstStyle>
          <a:p>
            <a:pPr>
              <a:defRPr/>
            </a:pPr>
            <a:fld id="{6E1E2703-1EC7-4B0F-8558-05A9A8748C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40" r:id="rId7"/>
    <p:sldLayoutId id="2147483731" r:id="rId8"/>
    <p:sldLayoutId id="2147483732" r:id="rId9"/>
    <p:sldLayoutId id="2147483733" r:id="rId10"/>
    <p:sldLayoutId id="2147483734" r:id="rId11"/>
    <p:sldLayoutId id="2147483741" r:id="rId12"/>
    <p:sldLayoutId id="2147483735" r:id="rId13"/>
    <p:sldLayoutId id="2147483742" r:id="rId14"/>
    <p:sldLayoutId id="2147483736" r:id="rId15"/>
    <p:sldLayoutId id="2147483737" r:id="rId16"/>
    <p:sldLayoutId id="2147483738" r:id="rId17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panose="02040502050505030304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panose="02040502050505030304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panose="02040502050505030304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panose="020405020505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78877"/>
            </a:gs>
            <a:gs pos="35001">
              <a:srgbClr val="078877"/>
            </a:gs>
            <a:gs pos="97000">
              <a:srgbClr val="4BE7C8"/>
            </a:gs>
            <a:gs pos="100000">
              <a:srgbClr val="4BE7C8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6">
            <a:extLst>
              <a:ext uri="{FF2B5EF4-FFF2-40B4-BE49-F238E27FC236}">
                <a16:creationId xmlns:a16="http://schemas.microsoft.com/office/drawing/2014/main" id="{D98499A6-3E0A-4C38-8D8D-11A3DE95E28D}"/>
              </a:ext>
            </a:extLst>
          </p:cNvPr>
          <p:cNvGrpSpPr>
            <a:grpSpLocks/>
          </p:cNvGrpSpPr>
          <p:nvPr/>
        </p:nvGrpSpPr>
        <p:grpSpPr bwMode="auto">
          <a:xfrm>
            <a:off x="9207500" y="2963863"/>
            <a:ext cx="2981325" cy="3208337"/>
            <a:chOff x="9206969" y="2963333"/>
            <a:chExt cx="2981858" cy="320886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19F76F2-A1EB-489C-B792-053DA152A3B4}"/>
                </a:ext>
              </a:extLst>
            </p:cNvPr>
            <p:cNvCxnSpPr/>
            <p:nvPr/>
          </p:nvCxnSpPr>
          <p:spPr>
            <a:xfrm flipH="1">
              <a:off x="11275852" y="2963333"/>
              <a:ext cx="912975" cy="91296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506CF6B-E4B8-46B7-8948-D401B53CD8D0}"/>
                </a:ext>
              </a:extLst>
            </p:cNvPr>
            <p:cNvCxnSpPr/>
            <p:nvPr/>
          </p:nvCxnSpPr>
          <p:spPr>
            <a:xfrm flipH="1">
              <a:off x="9206969" y="3190383"/>
              <a:ext cx="2981858" cy="298181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F8A44D2-FDB0-4D76-B019-EA089D30B54D}"/>
                </a:ext>
              </a:extLst>
            </p:cNvPr>
            <p:cNvCxnSpPr/>
            <p:nvPr/>
          </p:nvCxnSpPr>
          <p:spPr>
            <a:xfrm flipH="1">
              <a:off x="10293013" y="3285648"/>
              <a:ext cx="1895814" cy="1895788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7A0912D-2F03-4490-9B09-9C397F68F08E}"/>
                </a:ext>
              </a:extLst>
            </p:cNvPr>
            <p:cNvCxnSpPr/>
            <p:nvPr/>
          </p:nvCxnSpPr>
          <p:spPr>
            <a:xfrm flipH="1">
              <a:off x="10443853" y="3131636"/>
              <a:ext cx="1744974" cy="174495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42E711C-D234-448F-B5DB-8AA181BDEB61}"/>
                </a:ext>
              </a:extLst>
            </p:cNvPr>
            <p:cNvCxnSpPr/>
            <p:nvPr/>
          </p:nvCxnSpPr>
          <p:spPr>
            <a:xfrm flipH="1">
              <a:off x="10918600" y="3682589"/>
              <a:ext cx="1270227" cy="127021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BEB606-72C3-4DC0-BB1E-37800BA67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4487863"/>
            <a:ext cx="8534400" cy="150653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07081E95-F9D0-456C-8416-77D70C2DBC5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4213" y="685800"/>
            <a:ext cx="8534400" cy="361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en-US" alt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D4BAB-E939-4047-A238-26BE9A3874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904413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D32B0-7CFB-46DD-AC43-1581EA7BC36C}" type="datetimeFigureOut">
              <a:rPr kumimoji="0" lang="ru-RU" sz="1000" b="0" i="0" u="none" strike="noStrike" kern="1200" cap="none" spc="0" normalizeH="0" baseline="0" noProof="0">
                <a:ln>
                  <a:noFill/>
                </a:ln>
                <a:solidFill>
                  <a:srgbClr val="146194">
                    <a:lumMod val="50000"/>
                  </a:srgbClr>
                </a:solidFill>
                <a:effectLst/>
                <a:uLnTx/>
                <a:uFillTx/>
                <a:latin typeface="Palatino Linoty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09.09.2024</a:t>
            </a:fld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E6996F-5AF0-4FEA-AD3D-6892B3C7F4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84213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>
              <a:ln>
                <a:noFill/>
              </a:ln>
              <a:solidFill>
                <a:srgbClr val="146194">
                  <a:lumMod val="50000"/>
                </a:srgbClr>
              </a:solidFill>
              <a:effectLst/>
              <a:uLnTx/>
              <a:uFillTx/>
              <a:latin typeface="Palatino Linotype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76E29-0276-459E-90A9-91BE1FF23C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3000" cy="6699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3200" smtClean="0">
                <a:solidFill>
                  <a:srgbClr val="0A304A"/>
                </a:solidFill>
                <a:latin typeface="Palatino Linotype" panose="02040502050505030304" pitchFamily="18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1E2703-1EC7-4B0F-8558-05A9A8748CF6}" type="slidenum">
              <a:rPr kumimoji="0" lang="ru-RU" altLang="ru-RU" sz="3200" b="0" i="0" u="none" strike="noStrike" kern="1200" cap="none" spc="0" normalizeH="0" baseline="0" noProof="0">
                <a:ln>
                  <a:noFill/>
                </a:ln>
                <a:solidFill>
                  <a:srgbClr val="0A304A"/>
                </a:solidFill>
                <a:effectLst/>
                <a:uLnTx/>
                <a:uFillTx/>
                <a:latin typeface="Palatino Linotype" panose="02040502050505030304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3200" b="0" i="0" u="none" strike="noStrike" kern="1200" cap="none" spc="0" normalizeH="0" baseline="0" noProof="0">
              <a:ln>
                <a:noFill/>
              </a:ln>
              <a:solidFill>
                <a:srgbClr val="0A304A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5634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  <p:sldLayoutId id="2147483762" r:id="rId18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 cap="all">
          <a:ln w="3175" cmpd="sng">
            <a:noFill/>
          </a:ln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panose="02040502050505030304" pitchFamily="18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panose="02040502050505030304" pitchFamily="18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panose="02040502050505030304" pitchFamily="18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Palatino Linotype" panose="02040502050505030304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>
          <a:solidFill>
            <a:srgbClr val="0F496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kern="1200">
          <a:solidFill>
            <a:srgbClr val="0F496F"/>
          </a:solidFill>
          <a:latin typeface="+mn-lt"/>
          <a:ea typeface="+mn-ea"/>
          <a:cs typeface="+mn-cs"/>
        </a:defRPr>
      </a:lvl2pPr>
      <a:lvl3pPr marL="12001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>
          <a:solidFill>
            <a:srgbClr val="0F496F"/>
          </a:solidFill>
          <a:latin typeface="+mn-lt"/>
          <a:ea typeface="+mn-ea"/>
          <a:cs typeface="+mn-cs"/>
        </a:defRPr>
      </a:lvl3pPr>
      <a:lvl4pPr marL="15430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4pPr>
      <a:lvl5pPr marL="2000250" indent="-171450" algn="l" defTabSz="457200" rtl="0" eaLnBrk="0" fontAlgn="base" hangingPunct="0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>
          <a:solidFill>
            <a:srgbClr val="0F496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Box 5">
            <a:extLst>
              <a:ext uri="{FF2B5EF4-FFF2-40B4-BE49-F238E27FC236}">
                <a16:creationId xmlns:a16="http://schemas.microsoft.com/office/drawing/2014/main" id="{665DA329-6CAB-4100-9CEB-9F35A44895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2013" y="169068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alatino Linotype" panose="020405020505050303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195" name="Рисунок 7">
            <a:extLst>
              <a:ext uri="{FF2B5EF4-FFF2-40B4-BE49-F238E27FC236}">
                <a16:creationId xmlns:a16="http://schemas.microsoft.com/office/drawing/2014/main" id="{2ABBA4BA-9D70-423E-98B3-8F8F27FE99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07963"/>
            <a:ext cx="367665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Прямоугольник 4">
            <a:extLst>
              <a:ext uri="{FF2B5EF4-FFF2-40B4-BE49-F238E27FC236}">
                <a16:creationId xmlns:a16="http://schemas.microsoft.com/office/drawing/2014/main" id="{F8F18866-5F0A-4D73-AD41-8D30D75117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44758" y="5305425"/>
            <a:ext cx="3875792" cy="738664"/>
          </a:xfrm>
          <a:prstGeom prst="rect">
            <a:avLst/>
          </a:prstGeom>
          <a:solidFill>
            <a:srgbClr val="0788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E5C78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Ворожейкина</a:t>
            </a: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C78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Лариса Ивановна,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5C78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старший преподаватель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400" dirty="0" smtClean="0">
                <a:solidFill>
                  <a:srgbClr val="E5C78C"/>
                </a:solidFill>
              </a:rPr>
              <a:t>Кафедры общей и клинической психологии</a:t>
            </a:r>
            <a:endParaRPr kumimoji="0" lang="ru-RU" altLang="ru-RU" sz="1400" b="0" i="0" u="none" strike="noStrike" kern="1200" cap="none" spc="0" normalizeH="0" baseline="0" noProof="0" dirty="0">
              <a:ln>
                <a:noFill/>
              </a:ln>
              <a:solidFill>
                <a:srgbClr val="E5C78C"/>
              </a:solidFill>
              <a:effectLst/>
              <a:uLnTx/>
              <a:uFillTx/>
            </a:endParaRPr>
          </a:p>
        </p:txBody>
      </p:sp>
      <p:sp>
        <p:nvSpPr>
          <p:cNvPr id="8197" name="Прямоугольник 6">
            <a:extLst>
              <a:ext uri="{FF2B5EF4-FFF2-40B4-BE49-F238E27FC236}">
                <a16:creationId xmlns:a16="http://schemas.microsoft.com/office/drawing/2014/main" id="{43E3149E-8F13-481E-B560-2CE00D86F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3" y="2057400"/>
            <a:ext cx="924083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lvl="0" algn="ctr" eaLnBrk="1" hangingPunct="1">
              <a:defRPr/>
            </a:pPr>
            <a:r>
              <a:rPr lang="ru-RU" sz="3200" dirty="0">
                <a:solidFill>
                  <a:srgbClr val="E5C78C"/>
                </a:solidFill>
                <a:latin typeface="+mj-lt"/>
              </a:rPr>
              <a:t>Введение в психологию конфликта и </a:t>
            </a:r>
            <a:r>
              <a:rPr lang="ru-RU" sz="3200" dirty="0" err="1" smtClean="0">
                <a:solidFill>
                  <a:srgbClr val="E5C78C"/>
                </a:solidFill>
                <a:latin typeface="+mj-lt"/>
              </a:rPr>
              <a:t>конфликтологию</a:t>
            </a:r>
            <a:endParaRPr lang="ru-RU" sz="3200" dirty="0" smtClean="0">
              <a:solidFill>
                <a:srgbClr val="E5C78C"/>
              </a:solidFill>
              <a:latin typeface="+mj-lt"/>
            </a:endParaRPr>
          </a:p>
        </p:txBody>
      </p:sp>
      <p:sp>
        <p:nvSpPr>
          <p:cNvPr id="8198" name="Прямоугольник 8">
            <a:extLst>
              <a:ext uri="{FF2B5EF4-FFF2-40B4-BE49-F238E27FC236}">
                <a16:creationId xmlns:a16="http://schemas.microsoft.com/office/drawing/2014/main" id="{75C42648-EC87-4F44-9158-520F811318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85038" y="5613400"/>
            <a:ext cx="4673600" cy="461665"/>
          </a:xfrm>
          <a:prstGeom prst="rect">
            <a:avLst/>
          </a:prstGeom>
          <a:solidFill>
            <a:srgbClr val="07887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2400" b="0" i="0" u="none" strike="noStrike" kern="1200" cap="none" spc="0" normalizeH="0" baseline="0" noProof="0" dirty="0">
              <a:ln>
                <a:noFill/>
              </a:ln>
              <a:solidFill>
                <a:srgbClr val="E5C78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845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62053" y="5326144"/>
            <a:ext cx="6456559" cy="66825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Древняя </a:t>
            </a:r>
            <a:r>
              <a:rPr lang="ru-RU" sz="2800" dirty="0" err="1">
                <a:solidFill>
                  <a:srgbClr val="002060"/>
                </a:solidFill>
              </a:rPr>
              <a:t>греция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Эпикур (341- 270 гг. до н.э.)</a:t>
            </a:r>
          </a:p>
          <a:p>
            <a:pPr marL="0" indent="0">
              <a:buNone/>
            </a:pPr>
            <a:r>
              <a:rPr lang="ru-RU" dirty="0" smtClean="0"/>
              <a:t>Негативные последствия столкновений вынудят людей жить в мире.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80003" y="1693674"/>
            <a:ext cx="4933950" cy="278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593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8925" y="5448693"/>
            <a:ext cx="8049688" cy="545707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Средние века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6404746" cy="361526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err="1" smtClean="0"/>
              <a:t>Николо</a:t>
            </a:r>
            <a:r>
              <a:rPr lang="ru-RU" dirty="0" smtClean="0"/>
              <a:t> Макиавелли (1469 – 1527) Конфликт – непрерывающееся и универсальное состояние общества в виду порочной природы человека, стремления различных групп людей к постоянному и неограниченному материальному обогащению.</a:t>
            </a:r>
          </a:p>
          <a:p>
            <a:pPr marL="0" indent="0">
              <a:buNone/>
            </a:pPr>
            <a:r>
              <a:rPr lang="ru-RU" dirty="0" smtClean="0"/>
              <a:t>Один из источников социального конфликта считал знать, сосредоточивающую в своих руках всю полноту государственной власти.</a:t>
            </a:r>
          </a:p>
          <a:p>
            <a:pPr marL="0" indent="0">
              <a:buNone/>
            </a:pPr>
            <a:r>
              <a:rPr lang="ru-RU" dirty="0" smtClean="0"/>
              <a:t>В конфликте две функции: разрушительная и созидательная. Чтобы уменьшить негативную роль конфликта, нужно уметь правильно воздействовать на него. </a:t>
            </a:r>
            <a:endParaRPr lang="ru-RU" dirty="0"/>
          </a:p>
        </p:txBody>
      </p:sp>
      <p:pic>
        <p:nvPicPr>
          <p:cNvPr id="2050" name="Picture 2" descr="Picture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3262" y="912043"/>
            <a:ext cx="3005650" cy="361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9291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2997" y="5326144"/>
            <a:ext cx="8445615" cy="668256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Средние века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0" y="685800"/>
            <a:ext cx="5839137" cy="3839066"/>
          </a:xfrm>
        </p:spPr>
        <p:txBody>
          <a:bodyPr/>
          <a:lstStyle/>
          <a:p>
            <a:pPr marL="0" indent="0">
              <a:buNone/>
            </a:pPr>
            <a:r>
              <a:rPr lang="ru-RU" dirty="0" err="1" smtClean="0"/>
              <a:t>Фрэнсис</a:t>
            </a:r>
            <a:r>
              <a:rPr lang="ru-RU" dirty="0" smtClean="0"/>
              <a:t> Бэкон (1561 – 1626). </a:t>
            </a:r>
          </a:p>
          <a:p>
            <a:pPr marL="0" indent="0">
              <a:buNone/>
            </a:pPr>
            <a:r>
              <a:rPr lang="ru-RU" dirty="0" smtClean="0"/>
              <a:t>В качестве причины социальных конфликтов назвал бедственное материальное положение народа. Возникновению конфликтов способствует пренебрежение государей мнениями сената и сословий, политические ошибки в управлении, распространение слухов и кривотолков, а также «пасквили и крамольные речи».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64465" y="824651"/>
            <a:ext cx="4933950" cy="3091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671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493257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Пессимистический подход наиболее четко выразил английский философ Томас Гоббс (1588–1679) в своей книге «Левиафан» (1651). «Человек, – полагал он, – по своей естественной природе является существом эгоистическим, завистливым и ленивым. Поэтому первоначальное состояние человеческого общества он оценивал как «войну всех против всех». Когда это состояние стало для людей непереносимым, они заключили между собой договор о создании государства, которое, опираясь на свою огромную силу, сравнимую лишь с мощью библейского чудовища Левиафана, способно избавить людей от бесконечной вражды».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51878" y="483360"/>
            <a:ext cx="4907800" cy="3817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361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/>
              <a:t>Оптимистический подход представил обществу французский философ Жан-Жак Руссо (1712–1778), который в отличие от Гоббса считал, что человек по своей природе добр, миролюбив, создан для счастья. «Источником конфликтов в современном обществе, по его мнению, явились недостатки в его организации, заблуждения и предрассудки людей и прежде всего их приверженность частной собственности. Важнейшим инструментом восстановления естественных для людей отношений мира и согласия должно стать создаваемое ими по взаимному договору демократическое государство, опирающееся преимущественно на ненасильственные, воспитательные средства, которые в наибольшей степени соответствуют сущности </a:t>
            </a:r>
            <a:r>
              <a:rPr lang="ru-RU" dirty="0" smtClean="0"/>
              <a:t>человека.»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0515" y="685800"/>
            <a:ext cx="3210246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7406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5269584"/>
            <a:ext cx="6414171" cy="72481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Новое время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 smtClean="0"/>
              <a:t>Адам Смит (1723 – 1790).</a:t>
            </a:r>
          </a:p>
          <a:p>
            <a:pPr marL="0" indent="0">
              <a:buNone/>
            </a:pPr>
            <a:r>
              <a:rPr lang="ru-RU" dirty="0" smtClean="0"/>
              <a:t>В основе конфликтов лежат деление общества на классы (капиталисты, земельные собственники, наёмные рабочие) и экономическое соперничество.</a:t>
            </a:r>
          </a:p>
          <a:p>
            <a:pPr marL="0" indent="0">
              <a:buNone/>
            </a:pPr>
            <a:r>
              <a:rPr lang="ru-RU" dirty="0" smtClean="0"/>
              <a:t>Противоборство между классами – источник поступательного развития общества, следовательно, социальный конфликт – определённое благо человечество.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61435" y="1436849"/>
            <a:ext cx="5473029" cy="2864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0088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9303" y="4772426"/>
            <a:ext cx="8549309" cy="1221974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Противоречивость оценок насилия в религиозных учениях 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Христианство</a:t>
            </a:r>
            <a:endParaRPr lang="ru-RU" sz="20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4525" y="685800"/>
            <a:ext cx="6242296" cy="3876773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ru-RU" dirty="0" smtClean="0"/>
              <a:t>Превращение христианской церкви из гонимой властями секты в государственную религию в Римской империи и некоторых других государствах породило противоречие христианских догматов. Оно проявлялось затем во всей последующей истории христианства. Став официальной идеологией , церковь не могла не поддерживать ведение войн, а порой и сама была их организатором.</a:t>
            </a:r>
          </a:p>
          <a:p>
            <a:pPr marL="457200" lvl="1" indent="0">
              <a:buNone/>
            </a:pPr>
            <a:r>
              <a:rPr lang="ru-RU" dirty="0" smtClean="0"/>
              <a:t>Крестовые походы </a:t>
            </a:r>
            <a:r>
              <a:rPr lang="en-US" dirty="0" smtClean="0"/>
              <a:t>XI – XIV </a:t>
            </a:r>
            <a:r>
              <a:rPr lang="ru-RU" dirty="0" smtClean="0"/>
              <a:t>веков, в ходе которых захватнические цели прикрывались религиозными лозунгами борьбы против «неверных», освобождения «Гроба Господня», и «Святой Земли».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96820" y="895653"/>
            <a:ext cx="493395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983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E5C78C"/>
                </a:solidFill>
              </a:rPr>
              <a:t>Второй период — (середина XIX в. – начало 20-х гг. ХХ в.) 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2" y="685800"/>
            <a:ext cx="3199632" cy="3615267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Период </a:t>
            </a:r>
            <a:r>
              <a:rPr lang="ru-RU" dirty="0"/>
              <a:t>зарождения, становления и развития </a:t>
            </a:r>
            <a:r>
              <a:rPr lang="ru-RU" dirty="0" err="1"/>
              <a:t>конфликтологических</a:t>
            </a:r>
            <a:r>
              <a:rPr lang="ru-RU" dirty="0"/>
              <a:t> теорий и частных отраслей </a:t>
            </a:r>
            <a:r>
              <a:rPr lang="ru-RU" dirty="0" err="1"/>
              <a:t>конфликтологии</a:t>
            </a:r>
            <a:r>
              <a:rPr lang="ru-RU" dirty="0"/>
              <a:t>. Это первая «волна» открытых научных публикаций по проблеме конфликта.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79769" y="685801"/>
            <a:ext cx="6462843" cy="3615266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 XIX – XX вв. дальнейшее развитие теории конфликта было направлено на обоснование его психологических и социологических основ, а также осуществлялся переход от теоретического описания конфликта к практической работе с ними. С точки зрения психологии большой вклад в исследование конфликтных ситуаций внес Зигмунд Фрейд (1856–1939 гг.). Он пришел к выводу, что главным источником психических расстройств и стрессов является изначально, от природы присущий человеческой психике конфликт между сознательным и бессознательным, между смутными влечениями (особенно сексуальными) и требованиями моральных и правовых норм, что служит главным источником всех конфликтов. В то же время Альфред Адлер в противовес З. Фрейду утверждал, что личность нельзя брать в отрыве от общества, ибо человек – прежде всего социальное существо. Карл Юнг, также отказавшись от фрейдистской теории сексуальности, придавал огромное значение влечениям и тенденциям индивида как на «поверхности» сознания, так и на подсознательном уровне, полагая, что поведение и поступки личности определяют психическая энергия человека, ее обращенность на внешнюю среду или внутрь самой личности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84131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E5C78C"/>
                </a:solidFill>
              </a:rPr>
              <a:t>третий </a:t>
            </a:r>
            <a:r>
              <a:rPr lang="ru-RU" sz="2000" dirty="0">
                <a:solidFill>
                  <a:srgbClr val="E5C78C"/>
                </a:solidFill>
              </a:rPr>
              <a:t>период Середина XIX в. начало 20-х гг. ХХ в.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Период зарождения, становления и развития </a:t>
            </a:r>
            <a:r>
              <a:rPr lang="ru-RU" dirty="0" err="1" smtClean="0"/>
              <a:t>конфликтологических</a:t>
            </a:r>
            <a:r>
              <a:rPr lang="ru-RU" dirty="0" smtClean="0"/>
              <a:t> теорий и частных отраслей </a:t>
            </a:r>
            <a:r>
              <a:rPr lang="ru-RU" dirty="0" err="1" smtClean="0"/>
              <a:t>конфликтологии</a:t>
            </a:r>
            <a:r>
              <a:rPr lang="ru-RU" dirty="0" smtClean="0"/>
              <a:t>. Это первая «волна» открытых научных публикаций по проблеме конфликта.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Социологи, в лице Георга </a:t>
            </a:r>
            <a:r>
              <a:rPr lang="ru-RU" dirty="0" err="1"/>
              <a:t>Зиммеля</a:t>
            </a:r>
            <a:r>
              <a:rPr lang="ru-RU" dirty="0"/>
              <a:t>, разрабатывали теорию конфликта, исходя из его социальной значимости и позитивной ценности как стимулирующего средства и фактора. Г. </a:t>
            </a:r>
            <a:r>
              <a:rPr lang="ru-RU" dirty="0" err="1"/>
              <a:t>Зиммель</a:t>
            </a:r>
            <a:r>
              <a:rPr lang="ru-RU" dirty="0"/>
              <a:t> даже ввел в научный оборот термин «социология конфликта». В итоге в начале XX в. конфликт окончательно был признан нормальным 9 социальным явлением. При этом указывалось на ряд биологических, психологических, социальных и других факторов, которые порождают конфликты.</a:t>
            </a:r>
          </a:p>
        </p:txBody>
      </p:sp>
    </p:spTree>
    <p:extLst>
      <p:ext uri="{BB962C8B-B14F-4D97-AF65-F5344CB8AC3E}">
        <p14:creationId xmlns:p14="http://schemas.microsoft.com/office/powerpoint/2010/main" val="1242068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E5C78C"/>
                </a:solidFill>
              </a:rPr>
              <a:t>Четвёртый период – (середина 50-х – середина 80-х гг. ХХ в.)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Период </a:t>
            </a:r>
            <a:r>
              <a:rPr lang="ru-RU" dirty="0"/>
              <a:t>расцвета </a:t>
            </a:r>
            <a:r>
              <a:rPr lang="ru-RU" dirty="0" err="1"/>
              <a:t>конфликтологической</a:t>
            </a:r>
            <a:r>
              <a:rPr lang="ru-RU" dirty="0"/>
              <a:t> науки, когда ежегодно публикуются научные работы по проблеме конфликта, защищаются первые диссертации, появляются первые междисциплинарные исследования и </a:t>
            </a:r>
            <a:r>
              <a:rPr lang="ru-RU" dirty="0" err="1"/>
              <a:t>конфликтология</a:t>
            </a:r>
            <a:r>
              <a:rPr lang="ru-RU" dirty="0"/>
              <a:t> начинает выделяться в самостоятельную науку. Ее предметом становится объяснение процессов жизни, функционирования и развития общественных систем и подсистем посредством категории «конфликт»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 середине ХХ в. результаты исследований психологического поведения людей в конфликтах и социологии конфликта постепенно все больше стали применяться в практике разрешения реальных конфликтов и в обучении искусству управления конфликтами. Были разработаны специальные программы и методики: психологического тренинга, нацеленного на обучение конструктивному поведению в условиях конфликтной ситуации (</a:t>
            </a:r>
            <a:r>
              <a:rPr lang="ru-RU" dirty="0" err="1"/>
              <a:t>Горовиц</a:t>
            </a:r>
            <a:r>
              <a:rPr lang="ru-RU" dirty="0"/>
              <a:t> и </a:t>
            </a:r>
            <a:r>
              <a:rPr lang="ru-RU" dirty="0" err="1"/>
              <a:t>Бордман</a:t>
            </a:r>
            <a:r>
              <a:rPr lang="ru-RU" dirty="0"/>
              <a:t>), методика постепенных и обоюдных инициатив по разрядке напряженности (ПОИР), предназначенная для снижения конфликтности в международных отношениях (Ч. </a:t>
            </a:r>
            <a:r>
              <a:rPr lang="ru-RU" dirty="0" err="1"/>
              <a:t>Освуд</a:t>
            </a:r>
            <a:r>
              <a:rPr lang="ru-RU" dirty="0"/>
              <a:t>), переговорные методики разрешения конфликта (Дж. Скотт, Д. Дэна, Г. </a:t>
            </a:r>
            <a:r>
              <a:rPr lang="ru-RU" dirty="0" err="1"/>
              <a:t>Келман</a:t>
            </a:r>
            <a:r>
              <a:rPr lang="ru-RU" dirty="0"/>
              <a:t>, Т. </a:t>
            </a:r>
            <a:r>
              <a:rPr lang="ru-RU" dirty="0" err="1"/>
              <a:t>Крум</a:t>
            </a:r>
            <a:r>
              <a:rPr lang="ru-RU" dirty="0"/>
              <a:t> и др.), Гарвардский метод принципиальных переговоров (Р. Фишер и У. </a:t>
            </a:r>
            <a:r>
              <a:rPr lang="ru-RU" dirty="0" err="1"/>
              <a:t>Юри</a:t>
            </a:r>
            <a:r>
              <a:rPr lang="ru-RU" dirty="0"/>
              <a:t>), методика переговоров с участием посредников медиаторов (В. Линкольн, Л. Томпсон, Р. Рубин, Ф. Форсайт и др.) и др. Создание эффективных методов медиации проведения переговоров с помощью медиаторов привело в 1970–1980-х гг. к тому, что появились специалисты-практики, способные оказать реальную помощь в успешном разрешении конфликтов путем хорошо организованного процесса.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3965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477963" y="158750"/>
            <a:ext cx="10506075" cy="1304925"/>
          </a:xfrm>
          <a:prstGeom prst="roundRect">
            <a:avLst/>
          </a:prstGeom>
          <a:solidFill>
            <a:srgbClr val="239079"/>
          </a:solidFill>
          <a:ln>
            <a:solidFill>
              <a:srgbClr val="07887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2800" b="1" dirty="0" smtClean="0">
                <a:solidFill>
                  <a:srgbClr val="E5C78C"/>
                </a:solidFill>
              </a:rPr>
              <a:t>Содержание лекции</a:t>
            </a:r>
            <a:endParaRPr lang="ru-RU" altLang="ru-RU" sz="2800" b="1" dirty="0">
              <a:solidFill>
                <a:srgbClr val="E5C78C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15083" y="2237491"/>
            <a:ext cx="951769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ru-RU" dirty="0">
                <a:solidFill>
                  <a:srgbClr val="002060"/>
                </a:solidFill>
                <a:latin typeface="+mn-lt"/>
              </a:rPr>
              <a:t>Введение в психологию конфликта и </a:t>
            </a:r>
            <a:r>
              <a:rPr lang="ru-RU" dirty="0" err="1">
                <a:solidFill>
                  <a:srgbClr val="002060"/>
                </a:solidFill>
                <a:latin typeface="+mn-lt"/>
              </a:rPr>
              <a:t>конфликтологию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. Основные зарубежные и отечественные подходы к изучению конфликта. </a:t>
            </a:r>
            <a:endParaRPr lang="ru-RU" dirty="0" smtClean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ru-RU" dirty="0" err="1" smtClean="0">
                <a:solidFill>
                  <a:srgbClr val="002060"/>
                </a:solidFill>
                <a:latin typeface="+mn-lt"/>
              </a:rPr>
              <a:t>Конфликтология</a:t>
            </a:r>
            <a:r>
              <a:rPr lang="ru-RU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как наука, психология конфликта и социология конфликта как отрасли психологической и социологической науки. </a:t>
            </a:r>
            <a:endParaRPr lang="ru-RU" dirty="0" smtClean="0">
              <a:solidFill>
                <a:srgbClr val="002060"/>
              </a:solidFill>
              <a:latin typeface="+mn-lt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ru-RU" dirty="0" smtClean="0">
                <a:solidFill>
                  <a:srgbClr val="002060"/>
                </a:solidFill>
                <a:latin typeface="+mn-lt"/>
              </a:rPr>
              <a:t>Значение </a:t>
            </a:r>
            <a:r>
              <a:rPr lang="ru-RU" dirty="0">
                <a:solidFill>
                  <a:srgbClr val="002060"/>
                </a:solidFill>
                <a:latin typeface="+mn-lt"/>
              </a:rPr>
              <a:t>и функции конфликта в жизни людей. </a:t>
            </a:r>
            <a:endParaRPr lang="ru-RU" dirty="0" smtClean="0">
              <a:solidFill>
                <a:srgbClr val="002060"/>
              </a:solidFill>
              <a:latin typeface="+mn-lt"/>
            </a:endParaRPr>
          </a:p>
          <a:p>
            <a:pPr eaLnBrk="1" hangingPunct="1">
              <a:defRPr/>
            </a:pPr>
            <a:endParaRPr lang="ru-RU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29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E5C78C"/>
                </a:solidFill>
              </a:rPr>
              <a:t>Пятый период – (конец 80-х гг. – настоящее время).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 этот период происходит постоянное увеличение ежегодного количества научных публикаций по проблемам </a:t>
            </a:r>
            <a:r>
              <a:rPr lang="ru-RU" dirty="0" err="1"/>
              <a:t>конфликтологии</a:t>
            </a:r>
            <a:r>
              <a:rPr lang="ru-RU" dirty="0"/>
              <a:t>, создаются </a:t>
            </a:r>
            <a:r>
              <a:rPr lang="ru-RU" dirty="0" err="1"/>
              <a:t>конфликтологические</a:t>
            </a:r>
            <a:r>
              <a:rPr lang="ru-RU" dirty="0"/>
              <a:t> центры, региональные и международные группы по исследованию и урегулированию конфликтов в социуме.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20413" y="685801"/>
            <a:ext cx="5322200" cy="3615266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В 70–90-е гг. ХХ в. в западных исследованиях конфликта определились два основных направления: первое – распространено в Западной Европе (Франция, Голландия, Италия, Испания) и связано с изучением самих конфликтов; второе – распространено в США и связано с изучением мира и согласия.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 </a:t>
            </a:r>
            <a:r>
              <a:rPr lang="ru-RU" dirty="0"/>
              <a:t>1990-х гг. в нашу страну также вошла практика </a:t>
            </a:r>
            <a:r>
              <a:rPr lang="ru-RU" dirty="0" err="1"/>
              <a:t>медиаторства</a:t>
            </a:r>
            <a:r>
              <a:rPr lang="ru-RU" dirty="0"/>
              <a:t>. Большую роль в этом сыграла </a:t>
            </a:r>
            <a:r>
              <a:rPr lang="ru-RU" dirty="0" err="1"/>
              <a:t>РоссийскоАмериканская</a:t>
            </a:r>
            <a:r>
              <a:rPr lang="ru-RU" dirty="0"/>
              <a:t> программа по </a:t>
            </a:r>
            <a:r>
              <a:rPr lang="ru-RU" dirty="0" err="1"/>
              <a:t>конфликтологии</a:t>
            </a:r>
            <a:r>
              <a:rPr lang="ru-RU" dirty="0"/>
              <a:t>, в рамках которой было организовано обучение </a:t>
            </a:r>
            <a:r>
              <a:rPr lang="ru-RU" dirty="0" err="1"/>
              <a:t>конфликтологов</a:t>
            </a:r>
            <a:r>
              <a:rPr lang="ru-RU" dirty="0"/>
              <a:t>-медиаторов. На этой основе в Санкт-Петербурге в 1993 г. был открыт первый в России Центр разрешения конфликтов, а в 1997 г. создан Кубок </a:t>
            </a:r>
            <a:r>
              <a:rPr lang="ru-RU" dirty="0" err="1"/>
              <a:t>конфликтологов</a:t>
            </a:r>
            <a:r>
              <a:rPr lang="ru-RU" dirty="0"/>
              <a:t>, объединивший профессиональных </a:t>
            </a:r>
            <a:r>
              <a:rPr lang="ru-RU" dirty="0" err="1"/>
              <a:t>конфликтологов</a:t>
            </a:r>
            <a:r>
              <a:rPr lang="ru-RU" dirty="0"/>
              <a:t>-медиаторов. </a:t>
            </a:r>
            <a:endParaRPr lang="ru-RU" dirty="0" smtClean="0"/>
          </a:p>
          <a:p>
            <a:pPr marL="0" indent="0">
              <a:buNone/>
            </a:pPr>
            <a:r>
              <a:rPr lang="ru-RU" dirty="0"/>
              <a:t>Среди наших российских ученых-теоретиков и практиков </a:t>
            </a:r>
            <a:r>
              <a:rPr lang="ru-RU" dirty="0" err="1"/>
              <a:t>конфликтологии</a:t>
            </a:r>
            <a:r>
              <a:rPr lang="ru-RU" dirty="0"/>
              <a:t> можно отметить Ф. Бородкина, Н. Коряк, Н. Гришину, А. </a:t>
            </a:r>
            <a:r>
              <a:rPr lang="ru-RU" dirty="0" err="1"/>
              <a:t>Здравомыслова</a:t>
            </a:r>
            <a:r>
              <a:rPr lang="ru-RU" dirty="0"/>
              <a:t>, В. Кудрявцева, А. Кармина, А. Дмитриева, А. Зайцева, Э. Уткина, А. </a:t>
            </a:r>
            <a:r>
              <a:rPr lang="ru-RU" dirty="0" err="1"/>
              <a:t>Анцупова</a:t>
            </a:r>
            <a:r>
              <a:rPr lang="ru-RU" dirty="0"/>
              <a:t>, А. Шипилова, Е. Степанова, А. </a:t>
            </a:r>
            <a:r>
              <a:rPr lang="ru-RU" dirty="0" err="1"/>
              <a:t>Стребкова</a:t>
            </a:r>
            <a:r>
              <a:rPr lang="ru-RU" dirty="0"/>
              <a:t> и др. </a:t>
            </a:r>
          </a:p>
        </p:txBody>
      </p:sp>
    </p:spTree>
    <p:extLst>
      <p:ext uri="{BB962C8B-B14F-4D97-AF65-F5344CB8AC3E}">
        <p14:creationId xmlns:p14="http://schemas.microsoft.com/office/powerpoint/2010/main" val="35479078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2742" y="5062195"/>
            <a:ext cx="8605871" cy="932206"/>
          </a:xfrm>
        </p:spPr>
        <p:txBody>
          <a:bodyPr>
            <a:no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Противоречивость оценок насилия в религиозных учениях </a:t>
            </a:r>
            <a:r>
              <a:rPr lang="ru-RU" sz="2000" dirty="0" smtClean="0">
                <a:solidFill>
                  <a:srgbClr val="002060"/>
                </a:solidFill>
              </a:rPr>
              <a:t/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chemeClr val="accent1"/>
                </a:solidFill>
              </a:rPr>
              <a:t>Ислам</a:t>
            </a:r>
            <a:endParaRPr lang="ru-RU" sz="2000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Для мусульман «зло» воплощено в иноверии, мир для них делится на «дар аль-» – обитель ислама и «дар аль-</a:t>
            </a:r>
            <a:r>
              <a:rPr lang="ru-RU" dirty="0" err="1" smtClean="0"/>
              <a:t>хабр</a:t>
            </a:r>
            <a:r>
              <a:rPr lang="ru-RU" dirty="0" smtClean="0"/>
              <a:t>» – обитель войны, мир неверных. Не исключает ислам военного насилия и между единоверцами.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4845" y="875896"/>
            <a:ext cx="4933950" cy="308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04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solidFill>
                  <a:srgbClr val="002060"/>
                </a:solidFill>
              </a:rPr>
              <a:t>Противоречивость оценок насилия в религиозных </a:t>
            </a:r>
            <a:r>
              <a:rPr lang="ru-RU" sz="2000" dirty="0" smtClean="0">
                <a:solidFill>
                  <a:srgbClr val="002060"/>
                </a:solidFill>
              </a:rPr>
              <a:t>учениях</a:t>
            </a:r>
            <a:br>
              <a:rPr lang="ru-RU" sz="2000" dirty="0" smtClean="0">
                <a:solidFill>
                  <a:srgbClr val="002060"/>
                </a:solidFill>
              </a:rPr>
            </a:br>
            <a:r>
              <a:rPr lang="ru-RU" sz="2000" dirty="0" smtClean="0">
                <a:solidFill>
                  <a:srgbClr val="002060"/>
                </a:solidFill>
              </a:rPr>
              <a:t>Буддизм и индуизм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Основываясь на всеобщей любви людей эти учения не приемлют насилие.</a:t>
            </a:r>
          </a:p>
          <a:p>
            <a:pPr marL="0" indent="0">
              <a:buNone/>
            </a:pPr>
            <a:r>
              <a:rPr lang="ru-RU" dirty="0" smtClean="0"/>
              <a:t>По мнению восточных религий, преодолеть зло можно, строя свою жизнь из любви к ближнему, ибо никогда в этом мире ненависть не остановить ненавистью. В этом заключается нравственный подход к предотвращению социальных конфликтов.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48028" y="443060"/>
            <a:ext cx="3293904" cy="23835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319" y="2271860"/>
            <a:ext cx="4000912" cy="229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13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487863"/>
            <a:ext cx="7884752" cy="1733828"/>
          </a:xfrm>
        </p:spPr>
        <p:txBody>
          <a:bodyPr>
            <a:normAutofit/>
          </a:bodyPr>
          <a:lstStyle/>
          <a:p>
            <a:r>
              <a:rPr lang="ru-RU" sz="2000" dirty="0" err="1" smtClean="0">
                <a:solidFill>
                  <a:srgbClr val="E5C78C"/>
                </a:solidFill>
              </a:rPr>
              <a:t>Конфликтология</a:t>
            </a:r>
            <a:r>
              <a:rPr lang="ru-RU" sz="2000" dirty="0" smtClean="0">
                <a:solidFill>
                  <a:srgbClr val="E5C78C"/>
                </a:solidFill>
              </a:rPr>
              <a:t> как наука, психология конфликта и социология конфликта как отрасли психологической и социологической науки. </a:t>
            </a:r>
            <a:r>
              <a:rPr lang="ru-RU" sz="2000" dirty="0">
                <a:solidFill>
                  <a:srgbClr val="002060"/>
                </a:solidFill>
              </a:rPr>
              <a:t/>
            </a:r>
            <a:br>
              <a:rPr lang="ru-RU" sz="2000" dirty="0">
                <a:solidFill>
                  <a:srgbClr val="002060"/>
                </a:solidFill>
              </a:rPr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i="1" dirty="0" err="1"/>
              <a:t>Конфликтология</a:t>
            </a:r>
            <a:r>
              <a:rPr lang="ru-RU" dirty="0"/>
              <a:t> – наука о закономерностях возникновения, развития, завершения конфликтов, а также принципах, способах и приемах их конструктивного регулирования. </a:t>
            </a:r>
            <a:endParaRPr lang="ru-RU" dirty="0" smtClean="0"/>
          </a:p>
          <a:p>
            <a:pPr marL="0" indent="0">
              <a:buNone/>
            </a:pPr>
            <a:r>
              <a:rPr lang="ru-RU" i="1" dirty="0" smtClean="0"/>
              <a:t>Объектом</a:t>
            </a:r>
            <a:r>
              <a:rPr lang="ru-RU" dirty="0"/>
              <a:t> комплексного изучения </a:t>
            </a:r>
            <a:r>
              <a:rPr lang="ru-RU" dirty="0" err="1"/>
              <a:t>конфликтологии</a:t>
            </a:r>
            <a:r>
              <a:rPr lang="ru-RU" dirty="0"/>
              <a:t> являются конфликты в целом, а </a:t>
            </a:r>
            <a:r>
              <a:rPr lang="ru-RU" i="1" dirty="0"/>
              <a:t>предметом</a:t>
            </a:r>
            <a:r>
              <a:rPr lang="ru-RU" dirty="0"/>
              <a:t> – общие закономерности их возникновения, развития и </a:t>
            </a:r>
            <a:r>
              <a:rPr lang="ru-RU" dirty="0" smtClean="0"/>
              <a:t>завершения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/>
              <a:t>Конфликт (лат. </a:t>
            </a:r>
            <a:r>
              <a:rPr lang="ru-RU" dirty="0" err="1"/>
              <a:t>conflictus</a:t>
            </a:r>
            <a:r>
              <a:rPr lang="ru-RU" dirty="0"/>
              <a:t> - столкновение) - столкновение противоположно направленных целей, интересов, позиций, мнений или взглядов оппонентов или субъектов взаимодействия</a:t>
            </a:r>
            <a:r>
              <a:rPr lang="ru-RU" dirty="0" smtClean="0"/>
              <a:t>.</a:t>
            </a:r>
            <a:endParaRPr lang="en-US" dirty="0" smtClean="0"/>
          </a:p>
          <a:p>
            <a:pPr marL="0" indent="0">
              <a:buNone/>
            </a:pPr>
            <a:r>
              <a:rPr lang="ru-RU" dirty="0"/>
              <a:t>Конфликт (Гришина) – активное противоречие двух сторон, представленных активными субъектами (или субъектом), направленное на преодоление противоречия.</a:t>
            </a:r>
          </a:p>
        </p:txBody>
      </p:sp>
    </p:spTree>
    <p:extLst>
      <p:ext uri="{BB962C8B-B14F-4D97-AF65-F5344CB8AC3E}">
        <p14:creationId xmlns:p14="http://schemas.microsoft.com/office/powerpoint/2010/main" val="899648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i="1" dirty="0"/>
              <a:t>Конфликт</a:t>
            </a:r>
            <a:r>
              <a:rPr lang="ru-RU" dirty="0"/>
              <a:t> (от лат. </a:t>
            </a:r>
            <a:r>
              <a:rPr lang="ru-RU" i="1" dirty="0" err="1"/>
              <a:t>conflictus</a:t>
            </a:r>
            <a:r>
              <a:rPr lang="ru-RU" dirty="0"/>
              <a:t> – столкновение) – отсутствие согласия между двумя или более сторонами, проявляющееся в несовместимости позиций или действий сторон, воспринимаемых ими как угроза себе (собственной идентичности). Каждая сторона делает всё, чтобы принята была её точка зрения и цель, и мешает другой стороне делать то же самое. При этом конфликт всегда представляет собой выбор: сохранять существующую систему взаимодействий в неизменном виде или реконструировать, демонстрировать, изменить её.</a:t>
            </a:r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333" y="783021"/>
            <a:ext cx="4933950" cy="2590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5668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5505254"/>
            <a:ext cx="8534402" cy="489146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E5C78C"/>
                </a:solidFill>
              </a:rPr>
              <a:t>Социология конфликта</a:t>
            </a:r>
            <a:endParaRPr lang="ru-RU" sz="2000" dirty="0">
              <a:solidFill>
                <a:srgbClr val="E5C78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/>
              <a:t>Социология конфликта исследует природу социальных конфликтов, социальные механизмы и условия их возникновения, их роль в функционировании социальной системы, их следствия, возможности их преодоления и прогнозирования. Социология конфликта занимается структурой конфликта, вопросами типологии и классификации конфликтов.</a:t>
            </a:r>
          </a:p>
          <a:p>
            <a:pPr marL="0" indent="0">
              <a:buNone/>
            </a:pPr>
            <a:r>
              <a:rPr lang="ru-RU" dirty="0"/>
              <a:t>Конфликты в социологии рассматриваются в контексте общественных отношений, что позволяет видеть реальную роль конфликтов в функционировании всего общественного организма и даёт возможность преодолевать одностороннее, узкое толкование конфликта как формы социальной патологии.</a:t>
            </a:r>
          </a:p>
          <a:p>
            <a:pPr marL="0" indent="0">
              <a:buNone/>
            </a:pPr>
            <a:r>
              <a:rPr lang="ru-RU" dirty="0"/>
              <a:t>Конфликт охватывает все взаимоотношения с окружающей действительностью, это естественный элемент общественной жизни, закономерный момент развития общества. Понимание этого позволяет прогнозировать последствия его воздействия на общественную жизнь, а значит, создаёт необходимые предпосылки для принятия адекватных управленческих решений в сложных ситуациях.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/>
              <a:t>Классификация социальных конфликтов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Социальные конфликты классифицируются по вертикальным и горизонтальным уровням.</a:t>
            </a:r>
          </a:p>
          <a:p>
            <a:pPr marL="0" indent="0">
              <a:buNone/>
            </a:pPr>
            <a:r>
              <a:rPr lang="ru-RU" dirty="0"/>
              <a:t>Основанием классификации по вертикальным уровням служат субъекты конфликта. По этому основанию </a:t>
            </a:r>
            <a:r>
              <a:rPr lang="ru-RU" i="1" dirty="0"/>
              <a:t>выделяют следующие конфликты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конфликты между отдельными личностями (ролевой конфликт);</a:t>
            </a:r>
          </a:p>
          <a:p>
            <a:pPr marL="0" indent="0">
              <a:buNone/>
            </a:pPr>
            <a:r>
              <a:rPr lang="ru-RU" dirty="0"/>
              <a:t>конфликт между личностью и обществом;</a:t>
            </a:r>
          </a:p>
          <a:p>
            <a:pPr marL="0" indent="0">
              <a:buNone/>
            </a:pPr>
            <a:r>
              <a:rPr lang="ru-RU" dirty="0"/>
              <a:t>конфликт между социальными группами;</a:t>
            </a:r>
          </a:p>
          <a:p>
            <a:pPr marL="0" indent="0">
              <a:buNone/>
            </a:pPr>
            <a:r>
              <a:rPr lang="ru-RU" dirty="0"/>
              <a:t>межнациональные и межгосударственные конфликты.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353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4535" y="685800"/>
            <a:ext cx="4636481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4782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1" y="4751109"/>
            <a:ext cx="8534401" cy="1423448"/>
          </a:xfrm>
        </p:spPr>
        <p:txBody>
          <a:bodyPr>
            <a:normAutofit fontScale="90000"/>
          </a:bodyPr>
          <a:lstStyle/>
          <a:p>
            <a:r>
              <a:rPr lang="ru-RU" sz="2700" dirty="0">
                <a:solidFill>
                  <a:srgbClr val="E5C78C"/>
                </a:solidFill>
              </a:rPr>
              <a:t>Значение и функции конфликта в жизни людей. </a:t>
            </a:r>
            <a:r>
              <a:rPr lang="ru-RU" sz="6000" dirty="0">
                <a:solidFill>
                  <a:srgbClr val="002060"/>
                </a:solidFill>
              </a:rPr>
              <a:t/>
            </a:r>
            <a:br>
              <a:rPr lang="ru-RU" sz="6000" dirty="0">
                <a:solidFill>
                  <a:srgbClr val="00206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5537480" cy="406530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/>
              <a:t>В целом деструктивная роль конфликта в жизни общества проявляется по нескольким направлениям</a:t>
            </a:r>
            <a:r>
              <a:rPr lang="ru-RU" dirty="0" smtClean="0"/>
              <a:t>:</a:t>
            </a:r>
          </a:p>
          <a:p>
            <a:pPr marL="0" indent="0">
              <a:buNone/>
            </a:pPr>
            <a:r>
              <a:rPr lang="ru-RU" dirty="0"/>
              <a:t>В</a:t>
            </a:r>
            <a:r>
              <a:rPr lang="ru-RU" dirty="0" smtClean="0"/>
              <a:t>о-первых</a:t>
            </a:r>
            <a:r>
              <a:rPr lang="ru-RU" dirty="0"/>
              <a:t>, конфликт на самом деле способен оказать разрушительное воздействие на общность (систему), в пределах которой он возникает и </a:t>
            </a:r>
            <a:r>
              <a:rPr lang="ru-RU" dirty="0" smtClean="0"/>
              <a:t>развертывается</a:t>
            </a:r>
          </a:p>
          <a:p>
            <a:pPr marL="0" indent="0">
              <a:buNone/>
            </a:pPr>
            <a:r>
              <a:rPr lang="ru-RU" dirty="0" smtClean="0"/>
              <a:t>Во-вторых</a:t>
            </a:r>
            <a:r>
              <a:rPr lang="ru-RU" dirty="0"/>
              <a:t>, конфликт способен привести к таким последствиям, которые затрудняют, либо вовсе делают невозможным достижение своих целей. </a:t>
            </a: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В-третьих </a:t>
            </a:r>
            <a:r>
              <a:rPr lang="ru-RU" dirty="0"/>
              <a:t>конфликт при своей достаточно острой форме способен существенно снизить уровень </a:t>
            </a:r>
            <a:r>
              <a:rPr lang="ru-RU" dirty="0" err="1"/>
              <a:t>достигаемости</a:t>
            </a:r>
            <a:r>
              <a:rPr lang="ru-RU" dirty="0"/>
              <a:t> целей конфликтующих сторон. К таким негативным результатам конфликт приводит в тех случаях, когда конфликтное противостояние поглощает внимание и действие каждой из сторон в такой степени, когда ближайшие цели затемняют собой стратегические, более важные цела данной организация или общности. </a:t>
            </a:r>
            <a:r>
              <a:rPr lang="ru-RU" dirty="0" smtClean="0"/>
              <a:t>В</a:t>
            </a:r>
          </a:p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dirty="0"/>
              <a:t>качестве примера можно сослаться на конфликтный характер горбачевской перестройки, которая вместо достижения мира и согласия в обществе превратила всю страну в конфликтное поле.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75413" y="789494"/>
            <a:ext cx="4825934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5857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E5C78C"/>
                </a:solidFill>
              </a:rPr>
              <a:t>Негативные последствия конфликта</a:t>
            </a:r>
            <a:endParaRPr lang="ru-RU" sz="2400" dirty="0">
              <a:solidFill>
                <a:srgbClr val="E5C78C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Истощение личностных ресурсов.</a:t>
            </a:r>
          </a:p>
          <a:p>
            <a:pPr marL="0" indent="0">
              <a:buNone/>
            </a:pPr>
            <a:r>
              <a:rPr lang="ru-RU" dirty="0"/>
              <a:t>Разрушение или повреждение системы межличностных отношений.</a:t>
            </a:r>
          </a:p>
          <a:p>
            <a:pPr marL="0" indent="0">
              <a:buNone/>
            </a:pPr>
            <a:r>
              <a:rPr lang="ru-RU" dirty="0"/>
              <a:t>Негативное отражение на деятельности конфликтующих.</a:t>
            </a:r>
          </a:p>
          <a:p>
            <a:pPr marL="0" indent="0">
              <a:buNone/>
            </a:pPr>
            <a:r>
              <a:rPr lang="ru-RU" dirty="0"/>
              <a:t>Негативное воздействие на психическое состояние участников конфликта.</a:t>
            </a:r>
          </a:p>
          <a:p>
            <a:pPr marL="0" indent="0">
              <a:buNone/>
            </a:pPr>
            <a:r>
              <a:rPr lang="ru-RU" dirty="0"/>
              <a:t>Закрепление агрессивных способов решения проблем в социальном опыте.</a:t>
            </a:r>
          </a:p>
          <a:p>
            <a:pPr marL="0" indent="0">
              <a:buNone/>
            </a:pPr>
            <a:r>
              <a:rPr lang="ru-RU" dirty="0"/>
              <a:t>Формирование негативного образа «другого».</a:t>
            </a:r>
          </a:p>
          <a:p>
            <a:pPr marL="0" indent="0">
              <a:buNone/>
            </a:pPr>
            <a:r>
              <a:rPr lang="ru-RU" dirty="0"/>
              <a:t>Отрицательное влияние на развитие личности.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39709" y="391550"/>
            <a:ext cx="5185577" cy="4380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126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E5C78C"/>
                </a:solidFill>
              </a:rPr>
              <a:t>Положительные последствия </a:t>
            </a:r>
            <a:r>
              <a:rPr lang="ru-RU" sz="2400" dirty="0">
                <a:solidFill>
                  <a:srgbClr val="E5C78C"/>
                </a:solidFill>
              </a:rPr>
              <a:t>конфликта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ru-RU" dirty="0"/>
              <a:t>Позитивная роль социального конфликта заключается в том, что он помогаем субъектам социального действия проверять альтернативные типы политики и принимать более качественное решение, способствующее более быстрому и эффективному продвижению к цели. Таким образом, как разрушительная, так и созидательная сила конфликта может быть направлена в то русло, которое способствует улучшение групповых решений и, тем самым, достижению цели.</a:t>
            </a:r>
          </a:p>
          <a:p>
            <a:pPr marL="0" indent="0">
              <a:buNone/>
            </a:pPr>
            <a:r>
              <a:rPr lang="ru-RU" dirty="0"/>
              <a:t>Позитивная роль конфликта заключается еще и в том, что он способен упрочить внутреннюю солидарность в группе, вовлеченную в конфликтную ситуацию: во-первых, конфликт способствует выявлению или смене старых лидеров. При этом чем острее и </a:t>
            </a:r>
            <a:r>
              <a:rPr lang="ru-RU" dirty="0" err="1"/>
              <a:t>разрушительнее</a:t>
            </a:r>
            <a:r>
              <a:rPr lang="ru-RU" dirty="0"/>
              <a:t> конфликт, тем вероятнее устранение одних и появление других лидеров. Во-вторых, конфликт способен сыграть роль стимулятора быстрых и глубоких изменений в социально-экономической и политической жизни страны. В-третьих, обычно развертывание конфликта сопровождается </a:t>
            </a:r>
            <a:r>
              <a:rPr lang="ru-RU" dirty="0" err="1"/>
              <a:t>радикализацией</a:t>
            </a:r>
            <a:r>
              <a:rPr lang="ru-RU" dirty="0"/>
              <a:t> социальных ожиданий, взглядов, установок, т.е. происходят высвобождение и активизация жизненной энергии индивидов и групп, возрастает их стремление к раскрытию творческих способностей, развитию самостоятельности, предприимчивости и т.д. В-четвертых, конфликт обычно сигнализирует о деструктивных процессах общественного развития. Если, например, возникла такая необычайная ситуация, когда объявляют забастовку учителя врачи, то это является острым сигналом серьезных дефектов не только в системе народного образования или здравоохранения но и</a:t>
            </a:r>
          </a:p>
          <a:p>
            <a:pPr marL="0" indent="0">
              <a:buNone/>
            </a:pPr>
            <a:r>
              <a:rPr lang="ru-RU" dirty="0"/>
              <a:t>прежде всего, в политических органах власти. В целом возникновение подобных конфликтных отношений в социальной системе позволяет полнее и точнее выявить назревшие противоречия, способствуя тем самым позитивным переменам.</a:t>
            </a:r>
          </a:p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65813" y="685800"/>
            <a:ext cx="4819650" cy="361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885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E5C78C"/>
                </a:solidFill>
              </a:rPr>
              <a:t>Введение в психологию конфликта и </a:t>
            </a:r>
            <a:r>
              <a:rPr lang="ru-RU" dirty="0" err="1">
                <a:solidFill>
                  <a:srgbClr val="E5C78C"/>
                </a:solidFill>
              </a:rPr>
              <a:t>конфликтологию</a:t>
            </a:r>
            <a:r>
              <a:rPr lang="ru-RU" dirty="0">
                <a:solidFill>
                  <a:srgbClr val="E5C78C"/>
                </a:solidFill>
              </a:rPr>
              <a:t>. </a:t>
            </a:r>
            <a:br>
              <a:rPr lang="ru-RU" dirty="0">
                <a:solidFill>
                  <a:srgbClr val="E5C78C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34532" y="1725105"/>
            <a:ext cx="3887334" cy="257596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734532" y="1726142"/>
            <a:ext cx="3642272" cy="25749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866" y="1725105"/>
            <a:ext cx="4055707" cy="2534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9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7"/>
          <p:cNvSpPr>
            <a:spLocks noChangeArrowheads="1"/>
          </p:cNvSpPr>
          <p:nvPr/>
        </p:nvSpPr>
        <p:spPr bwMode="auto">
          <a:xfrm>
            <a:off x="1077913" y="2152567"/>
            <a:ext cx="10391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968625" algn="ctr"/>
                <a:tab pos="5940425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Aft>
                <a:spcPts val="600"/>
              </a:spcAft>
            </a:pPr>
            <a:r>
              <a:rPr lang="ru-RU" sz="4000" dirty="0">
                <a:solidFill>
                  <a:srgbClr val="E5C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</a:t>
            </a:r>
            <a:r>
              <a:rPr lang="ru-RU" sz="4000" dirty="0" smtClean="0">
                <a:solidFill>
                  <a:srgbClr val="E5C78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4000" dirty="0" smtClean="0">
              <a:solidFill>
                <a:srgbClr val="E5C78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12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480" y="693608"/>
            <a:ext cx="4142884" cy="22566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0896" y="690955"/>
            <a:ext cx="3001323" cy="22592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313" y="3198556"/>
            <a:ext cx="4142884" cy="293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4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dirty="0"/>
              <a:t>В </a:t>
            </a:r>
            <a:r>
              <a:rPr lang="ru-RU" dirty="0" err="1"/>
              <a:t>конфликтологическом</a:t>
            </a:r>
            <a:r>
              <a:rPr lang="ru-RU" dirty="0"/>
              <a:t> сообществе считается, что в научно завершенном виде </a:t>
            </a:r>
            <a:r>
              <a:rPr lang="ru-RU" dirty="0" err="1"/>
              <a:t>конфликтология</a:t>
            </a:r>
            <a:r>
              <a:rPr lang="ru-RU" dirty="0"/>
              <a:t> оформилась лишь к середине XX в.. Но, как показывает многовековая история человечества, конфликты на многострадальной планете Земля существовали всегда, и общество постоянно пыталось найти ответ на проблему их предупреждения и урегулирования. В истории </a:t>
            </a:r>
            <a:r>
              <a:rPr lang="ru-RU" dirty="0" err="1"/>
              <a:t>конфликтологии</a:t>
            </a:r>
            <a:r>
              <a:rPr lang="ru-RU" dirty="0"/>
              <a:t>, как правило, выделяют пять периодов развития.</a:t>
            </a:r>
          </a:p>
        </p:txBody>
      </p:sp>
    </p:spTree>
    <p:extLst>
      <p:ext uri="{BB962C8B-B14F-4D97-AF65-F5344CB8AC3E}">
        <p14:creationId xmlns:p14="http://schemas.microsoft.com/office/powerpoint/2010/main" val="1262828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94787" y="5260157"/>
            <a:ext cx="7323825" cy="734243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Первый период</a:t>
            </a:r>
            <a:br>
              <a:rPr lang="ru-RU" sz="2400" dirty="0" smtClean="0">
                <a:solidFill>
                  <a:srgbClr val="002060"/>
                </a:solidFill>
              </a:rPr>
            </a:b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Появившись с первыми историческими сообществами </a:t>
            </a:r>
            <a:r>
              <a:rPr lang="ru-RU" dirty="0"/>
              <a:t>конфликты </a:t>
            </a:r>
            <a:r>
              <a:rPr lang="ru-RU" dirty="0" smtClean="0"/>
              <a:t>представляли собой повседневное явление долгое время не являлись объектом научного исследования.</a:t>
            </a:r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Со временем менялись условия жизни, менялись и конфликты. Иными становились их физические, экономические, социальные последствия.</a:t>
            </a:r>
          </a:p>
        </p:txBody>
      </p:sp>
    </p:spTree>
    <p:extLst>
      <p:ext uri="{BB962C8B-B14F-4D97-AF65-F5344CB8AC3E}">
        <p14:creationId xmlns:p14="http://schemas.microsoft.com/office/powerpoint/2010/main" val="40207461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67786" y="5222449"/>
            <a:ext cx="6550826" cy="771952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Китайские мыслители </a:t>
            </a:r>
            <a:r>
              <a:rPr lang="en-US" sz="2400" dirty="0" smtClean="0">
                <a:solidFill>
                  <a:srgbClr val="002060"/>
                </a:solidFill>
              </a:rPr>
              <a:t>VII-VI </a:t>
            </a:r>
            <a:r>
              <a:rPr lang="ru-RU" sz="2400" dirty="0" smtClean="0">
                <a:solidFill>
                  <a:srgbClr val="002060"/>
                </a:solidFill>
              </a:rPr>
              <a:t>в до н.э.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6067426" cy="4206711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Источники развития всего существующего – во взаимоотношениях присущих материи положительного (</a:t>
            </a:r>
            <a:r>
              <a:rPr lang="ru-RU" dirty="0" err="1" smtClean="0"/>
              <a:t>ян</a:t>
            </a:r>
            <a:r>
              <a:rPr lang="ru-RU" dirty="0" smtClean="0"/>
              <a:t>) и отрицательных (</a:t>
            </a:r>
            <a:r>
              <a:rPr lang="ru-RU" dirty="0" err="1" smtClean="0"/>
              <a:t>инь</a:t>
            </a:r>
            <a:r>
              <a:rPr lang="ru-RU" dirty="0" smtClean="0"/>
              <a:t>) сторон, находящихся в постоянном противоборстве и приводящих к </a:t>
            </a:r>
            <a:r>
              <a:rPr lang="ru-RU" dirty="0" err="1" smtClean="0"/>
              <a:t>конфротации</a:t>
            </a:r>
            <a:r>
              <a:rPr lang="ru-RU" dirty="0" smtClean="0"/>
              <a:t> их носителей.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58050" y="89335"/>
            <a:ext cx="4933950" cy="25903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9777" y="2541354"/>
            <a:ext cx="451104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27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36949" y="5476973"/>
            <a:ext cx="8181664" cy="517427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Древняя </a:t>
            </a:r>
            <a:r>
              <a:rPr lang="ru-RU" sz="2800" dirty="0" err="1" smtClean="0">
                <a:solidFill>
                  <a:srgbClr val="002060"/>
                </a:solidFill>
              </a:rPr>
              <a:t>греция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Гераклит ( кон. </a:t>
            </a:r>
            <a:r>
              <a:rPr lang="en-US" dirty="0" smtClean="0"/>
              <a:t>VI</a:t>
            </a:r>
            <a:r>
              <a:rPr lang="ru-RU" dirty="0" smtClean="0"/>
              <a:t> – нач. </a:t>
            </a:r>
            <a:r>
              <a:rPr lang="en-US" dirty="0" smtClean="0"/>
              <a:t>V</a:t>
            </a:r>
            <a:r>
              <a:rPr lang="ru-RU" dirty="0" smtClean="0"/>
              <a:t>в. </a:t>
            </a:r>
            <a:r>
              <a:rPr lang="ru-RU" dirty="0"/>
              <a:t>д</a:t>
            </a:r>
            <a:r>
              <a:rPr lang="ru-RU" dirty="0" smtClean="0"/>
              <a:t>о н.э.). Представлял движение вещей  и явлений как закономерный процесс, порождаемый борьбой противоположностей. Анализировал войну с точки зрения социального конфликта.</a:t>
            </a:r>
          </a:p>
          <a:p>
            <a:pPr marL="0" indent="0">
              <a:buNone/>
            </a:pPr>
            <a:r>
              <a:rPr lang="ru-RU" dirty="0" smtClean="0"/>
              <a:t>Война – отец и царь всего сущего.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38222" y="1324219"/>
            <a:ext cx="4933950" cy="286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605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0132" y="5561814"/>
            <a:ext cx="8398481" cy="432586"/>
          </a:xfr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</a:rPr>
              <a:t>Древняя </a:t>
            </a:r>
            <a:r>
              <a:rPr lang="ru-RU" sz="2800" dirty="0" err="1">
                <a:solidFill>
                  <a:srgbClr val="002060"/>
                </a:solidFill>
              </a:rPr>
              <a:t>греция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Платон (</a:t>
            </a:r>
            <a:r>
              <a:rPr lang="ru-RU" dirty="0" err="1" smtClean="0"/>
              <a:t>ок</a:t>
            </a:r>
            <a:r>
              <a:rPr lang="ru-RU" dirty="0" smtClean="0"/>
              <a:t>. 428 – 348 гг. до н.э.)</a:t>
            </a:r>
          </a:p>
          <a:p>
            <a:pPr marL="0" indent="0">
              <a:buNone/>
            </a:pPr>
            <a:r>
              <a:rPr lang="ru-RU" dirty="0" smtClean="0"/>
              <a:t>Война – величайшее зло. По мнению Платона, некогда существовал «золотой век», когда «люди любили друг друга и относились друг к другу доброжелательно». Тем не менее, в «идеальном государстве» Платона, имеются воины, готовые выступить в поход в любое время.</a:t>
            </a:r>
            <a:endParaRPr lang="ru-RU" dirty="0"/>
          </a:p>
        </p:txBody>
      </p:sp>
      <p:pic>
        <p:nvPicPr>
          <p:cNvPr id="1026" name="Picture 2" descr="Picture backgroun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1149" y="923475"/>
            <a:ext cx="4933950" cy="3290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512785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Paalaaatinooo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1_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Paalaaatinooo">
      <a:majorFont>
        <a:latin typeface="Palatino Linotype"/>
        <a:ea typeface=""/>
        <a:cs typeface=""/>
      </a:majorFont>
      <a:minorFont>
        <a:latin typeface="Palatino Linotype"/>
        <a:ea typeface=""/>
        <a:cs typeface="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15956</TotalTime>
  <Words>2281</Words>
  <Application>Microsoft Office PowerPoint</Application>
  <PresentationFormat>Широкоэкранный</PresentationFormat>
  <Paragraphs>95</Paragraphs>
  <Slides>30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30</vt:i4>
      </vt:variant>
    </vt:vector>
  </HeadingPairs>
  <TitlesOfParts>
    <vt:vector size="37" baseType="lpstr">
      <vt:lpstr>Arial</vt:lpstr>
      <vt:lpstr>Calibri</vt:lpstr>
      <vt:lpstr>Palatino Linotype</vt:lpstr>
      <vt:lpstr>Times New Roman</vt:lpstr>
      <vt:lpstr>Wingdings 3</vt:lpstr>
      <vt:lpstr>Сектор</vt:lpstr>
      <vt:lpstr>1_Сектор</vt:lpstr>
      <vt:lpstr>Презентация PowerPoint</vt:lpstr>
      <vt:lpstr>Презентация PowerPoint</vt:lpstr>
      <vt:lpstr>Введение в психологию конфликта и конфликтологию.  </vt:lpstr>
      <vt:lpstr>Презентация PowerPoint</vt:lpstr>
      <vt:lpstr>Презентация PowerPoint</vt:lpstr>
      <vt:lpstr>Первый период </vt:lpstr>
      <vt:lpstr>Китайские мыслители VII-VI в до н.э.</vt:lpstr>
      <vt:lpstr>Древняя греция</vt:lpstr>
      <vt:lpstr>Древняя греция</vt:lpstr>
      <vt:lpstr>Древняя греция</vt:lpstr>
      <vt:lpstr>Средние века</vt:lpstr>
      <vt:lpstr>Средние века</vt:lpstr>
      <vt:lpstr>Презентация PowerPoint</vt:lpstr>
      <vt:lpstr>Презентация PowerPoint</vt:lpstr>
      <vt:lpstr>Новое время</vt:lpstr>
      <vt:lpstr>Противоречивость оценок насилия в религиозных учениях  Христианство</vt:lpstr>
      <vt:lpstr>Второй период — (середина XIX в. – начало 20-х гг. ХХ в.)  </vt:lpstr>
      <vt:lpstr>третий период Середина XIX в. начало 20-х гг. ХХ в. </vt:lpstr>
      <vt:lpstr>Четвёртый период – (середина 50-х – середина 80-х гг. ХХ в.)</vt:lpstr>
      <vt:lpstr>Пятый период – (конец 80-х гг. – настоящее время).</vt:lpstr>
      <vt:lpstr>Противоречивость оценок насилия в религиозных учениях  Ислам</vt:lpstr>
      <vt:lpstr>Противоречивость оценок насилия в религиозных учениях Буддизм и индуизм</vt:lpstr>
      <vt:lpstr>Конфликтология как наука, психология конфликта и социология конфликта как отрасли психологической и социологической науки.  </vt:lpstr>
      <vt:lpstr>Презентация PowerPoint</vt:lpstr>
      <vt:lpstr>Социология конфликта</vt:lpstr>
      <vt:lpstr>Презентация PowerPoint</vt:lpstr>
      <vt:lpstr>Значение и функции конфликта в жизни людей.  </vt:lpstr>
      <vt:lpstr>Негативные последствия конфликта</vt:lpstr>
      <vt:lpstr>Положительные последствия конфликта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Магомедкамил</dc:creator>
  <cp:lastModifiedBy>admin</cp:lastModifiedBy>
  <cp:revision>2189</cp:revision>
  <cp:lastPrinted>2020-09-04T10:43:02Z</cp:lastPrinted>
  <dcterms:created xsi:type="dcterms:W3CDTF">2020-06-19T12:20:54Z</dcterms:created>
  <dcterms:modified xsi:type="dcterms:W3CDTF">2024-09-09T08:18:55Z</dcterms:modified>
</cp:coreProperties>
</file>