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28" r:id="rId4"/>
    <p:sldId id="329" r:id="rId5"/>
    <p:sldId id="330" r:id="rId6"/>
    <p:sldId id="33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3" r:id="rId61"/>
    <p:sldId id="312" r:id="rId62"/>
    <p:sldId id="314" r:id="rId63"/>
    <p:sldId id="321" r:id="rId64"/>
    <p:sldId id="316" r:id="rId65"/>
    <p:sldId id="323" r:id="rId66"/>
    <p:sldId id="317" r:id="rId67"/>
    <p:sldId id="318" r:id="rId68"/>
    <p:sldId id="322" r:id="rId69"/>
    <p:sldId id="319" r:id="rId70"/>
    <p:sldId id="324" r:id="rId71"/>
    <p:sldId id="325" r:id="rId72"/>
    <p:sldId id="326" r:id="rId73"/>
    <p:sldId id="327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F09"/>
    <a:srgbClr val="031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0-14 лет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50800" dir="5400000" algn="ctr" rotWithShape="0">
                <a:srgbClr val="00B0F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Прогрессивный </c:v>
                </c:pt>
                <c:pt idx="1">
                  <c:v>Стационарный</c:v>
                </c:pt>
                <c:pt idx="2">
                  <c:v>Регрессивный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0.30000000000000032</c:v>
                </c:pt>
                <c:pt idx="1">
                  <c:v>0.25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5-41C6-B1E7-E75E88EB33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15-49 лет</c:v>
                </c:pt>
              </c:strCache>
            </c:strRef>
          </c:tx>
          <c:spPr>
            <a:solidFill>
              <a:srgbClr val="F76F0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Прогрессивный </c:v>
                </c:pt>
                <c:pt idx="1">
                  <c:v>Стационарный</c:v>
                </c:pt>
                <c:pt idx="2">
                  <c:v>Регрессивный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F5-41C6-B1E7-E75E88EB33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 и старше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Прогрессивный </c:v>
                </c:pt>
                <c:pt idx="1">
                  <c:v>Стационарный</c:v>
                </c:pt>
                <c:pt idx="2">
                  <c:v>Регрессивный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</c:v>
                </c:pt>
                <c:pt idx="1">
                  <c:v>0.25</c:v>
                </c:pt>
                <c:pt idx="2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F5-41C6-B1E7-E75E88EB3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367744"/>
        <c:axId val="54369280"/>
        <c:axId val="0"/>
      </c:bar3DChart>
      <c:catAx>
        <c:axId val="5436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54369280"/>
        <c:crosses val="autoZero"/>
        <c:auto val="1"/>
        <c:lblAlgn val="ctr"/>
        <c:lblOffset val="100"/>
        <c:noMultiLvlLbl val="0"/>
      </c:catAx>
      <c:valAx>
        <c:axId val="543692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5436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79155730533746"/>
          <c:y val="4.0926628289002724E-2"/>
          <c:w val="0.19431955380577448"/>
          <c:h val="0.1859657814660213"/>
        </c:manualLayout>
      </c:layout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причин смертности в </a:t>
            </a:r>
            <a:r>
              <a:rPr lang="ru-RU" dirty="0" smtClean="0"/>
              <a:t>РФ</a:t>
            </a:r>
            <a:r>
              <a:rPr lang="en-US" dirty="0" smtClean="0"/>
              <a:t> (%)</a:t>
            </a:r>
            <a:r>
              <a:rPr lang="ru-RU" dirty="0" smtClean="0"/>
              <a:t> по данным 2013</a:t>
            </a:r>
            <a:r>
              <a:rPr lang="ru-RU" baseline="0" dirty="0" smtClean="0"/>
              <a:t> года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причин смертности в РФ по данным 2013 года</c:v>
                </c:pt>
              </c:strCache>
            </c:strRef>
          </c:tx>
          <c:spPr>
            <a:solidFill>
              <a:srgbClr val="C00000"/>
            </a:solidFill>
          </c:spPr>
          <c:explosion val="21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A7C6-4607-A6BA-5974BF38B8D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A7C6-4607-A6BA-5974BF38B8DC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A7C6-4607-A6BA-5974BF38B8DC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7C6-4607-A6BA-5974BF38B8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кровообращения</c:v>
                </c:pt>
                <c:pt idx="1">
                  <c:v> Прочие заболевания</c:v>
                </c:pt>
                <c:pt idx="2">
                  <c:v>Новообразования</c:v>
                </c:pt>
                <c:pt idx="3">
                  <c:v>ДТП</c:v>
                </c:pt>
                <c:pt idx="4">
                  <c:v>Болезни органов дыхания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53.2</c:v>
                </c:pt>
                <c:pt idx="1">
                  <c:v>19.2</c:v>
                </c:pt>
                <c:pt idx="2">
                  <c:v>15.4</c:v>
                </c:pt>
                <c:pt idx="3">
                  <c:v>1.1000000000000001</c:v>
                </c:pt>
                <c:pt idx="4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C6-4607-A6BA-5974BF38B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059407504617515"/>
          <c:y val="0.18965666727720945"/>
          <c:w val="0.36014666569456627"/>
          <c:h val="0.62197368460561464"/>
        </c:manualLayout>
      </c:layout>
      <c:overlay val="0"/>
      <c:txPr>
        <a:bodyPr/>
        <a:lstStyle/>
        <a:p>
          <a:pPr>
            <a:defRPr b="1" i="1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 u="sng" dirty="0" smtClean="0"/>
              <a:t>Показатели</a:t>
            </a:r>
            <a:r>
              <a:rPr lang="ru-RU" b="0" u="sng" baseline="0" dirty="0" smtClean="0"/>
              <a:t> на 10 тысяч населения</a:t>
            </a:r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Данные 2013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8B19-438E-B3C0-63743AF5434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8B19-438E-B3C0-63743AF543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системы кровобращения</c:v>
                </c:pt>
                <c:pt idx="1">
                  <c:v>Злокачественные новобразования</c:v>
                </c:pt>
                <c:pt idx="2">
                  <c:v>Болезни костно-мышечной системы</c:v>
                </c:pt>
                <c:pt idx="3">
                  <c:v>Последствия травм и других внешних причин</c:v>
                </c:pt>
                <c:pt idx="4">
                  <c:v>Прочие заболевания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22.7</c:v>
                </c:pt>
                <c:pt idx="1">
                  <c:v>16</c:v>
                </c:pt>
                <c:pt idx="2">
                  <c:v>6.5</c:v>
                </c:pt>
                <c:pt idx="3">
                  <c:v>3.6</c:v>
                </c:pt>
                <c:pt idx="4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19-438E-B3C0-63743AF54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6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2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5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3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3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7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1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99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2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69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3962821"/>
          </a:xfrm>
        </p:spPr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6000" b="1" dirty="0" smtClean="0"/>
              <a:t>ОБЩЕСТВЕННОЕ ЗДОРОВЬЕ КАК СОЦИОЛОГИЧЕСКАЯ КАТЕГОРИЯ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43000" y="5257800"/>
            <a:ext cx="6858000" cy="331440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692150"/>
            <a:ext cx="8229600" cy="56165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Факторы, потенциально опасные для здоровья человека, способствующие возникновению заболеваний, называются </a:t>
            </a:r>
            <a:r>
              <a:rPr lang="ru-RU" b="1" i="1" dirty="0" smtClean="0"/>
              <a:t>факторами риска. </a:t>
            </a:r>
            <a:r>
              <a:rPr lang="ru-RU" dirty="0" smtClean="0"/>
              <a:t>В отличие от непосредственных причин заболеваний (вирусы, бактерии и т.д.), факторы риска действуют опосредованно, создавая неблагоприятный фон для возникновения и развития болезней.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определяющие уровень общественного здоровья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26" name="Диаграмма 6"/>
          <p:cNvGraphicFramePr>
            <a:graphicFrameLocks noGrp="1"/>
          </p:cNvGraphicFramePr>
          <p:nvPr>
            <p:ph idx="1"/>
          </p:nvPr>
        </p:nvGraphicFramePr>
        <p:xfrm>
          <a:off x="815975" y="1916113"/>
          <a:ext cx="7654925" cy="465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8596105" imgH="5230821" progId="Excel.Sheet.8">
                  <p:embed/>
                </p:oleObj>
              </mc:Choice>
              <mc:Fallback>
                <p:oleObj r:id="rId3" imgW="8596105" imgH="5230821" progId="Excel.Sheet.8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1916113"/>
                        <a:ext cx="7654925" cy="465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079924"/>
            <a:ext cx="80648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Главная задача государства в целом и здравоохранения в частности состоит в разработке и реализации комплекса профилактических мероприятий по снижению воздействия факторов риска и усилению позитивных факторов, обусловливающих здоровье населения.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МЕДИКО-СОЦИАЛЬНЫЕ АСПЕКТЫ</a:t>
            </a:r>
            <a:r>
              <a:rPr lang="ru-RU" u="sng" dirty="0" smtClean="0"/>
              <a:t> </a:t>
            </a:r>
            <a:r>
              <a:rPr lang="ru-RU" b="1" u="sng" dirty="0" smtClean="0"/>
              <a:t>ДЕМОГРАФИИ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Демография </a:t>
            </a:r>
            <a:r>
              <a:rPr lang="ru-RU" dirty="0" smtClean="0"/>
              <a:t>(от греч. </a:t>
            </a:r>
            <a:r>
              <a:rPr lang="ru-RU" i="1" dirty="0" smtClean="0"/>
              <a:t>«</a:t>
            </a:r>
            <a:r>
              <a:rPr lang="ru-RU" i="1" dirty="0" err="1" smtClean="0"/>
              <a:t>demos</a:t>
            </a:r>
            <a:r>
              <a:rPr lang="ru-RU" i="1" dirty="0" smtClean="0"/>
              <a:t>» </a:t>
            </a:r>
            <a:r>
              <a:rPr lang="ru-RU" dirty="0" smtClean="0"/>
              <a:t>- народ, </a:t>
            </a:r>
            <a:r>
              <a:rPr lang="ru-RU" i="1" dirty="0" smtClean="0"/>
              <a:t>«</a:t>
            </a:r>
            <a:r>
              <a:rPr lang="ru-RU" i="1" dirty="0" err="1" smtClean="0"/>
              <a:t>grapho</a:t>
            </a:r>
            <a:r>
              <a:rPr lang="ru-RU" i="1" dirty="0" smtClean="0"/>
              <a:t>» </a:t>
            </a:r>
            <a:r>
              <a:rPr lang="ru-RU" dirty="0" smtClean="0"/>
              <a:t>- писать) - это наука, изучающая воспроизводство населения как процесс непрерывного изменения его численности и структуры в ходе смены одного поколения другим.</a:t>
            </a:r>
          </a:p>
          <a:p>
            <a:r>
              <a:rPr lang="ru-RU" b="1" i="1" dirty="0" smtClean="0"/>
              <a:t>Медицинская демография </a:t>
            </a:r>
            <a:r>
              <a:rPr lang="ru-RU" dirty="0" smtClean="0"/>
              <a:t>изучает взаимосвязь воспроизводства населения с медико-социальными факторами и разрабатывает на этой основе меры медицинского, социального, правового характера, направленные на обеспечение наиболее благоприятного развития демографических процессов и улучшение здоровья населения.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Статистическое изучение воспроизводства населения – статика и динамика населения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   Статика населения </a:t>
            </a:r>
            <a:r>
              <a:rPr lang="ru-RU" sz="2400" dirty="0" smtClean="0"/>
              <a:t>изучается по следующим основным признакам: </a:t>
            </a:r>
          </a:p>
          <a:p>
            <a:r>
              <a:rPr lang="ru-RU" sz="2400" dirty="0" smtClean="0"/>
              <a:t>пол, </a:t>
            </a:r>
          </a:p>
          <a:p>
            <a:r>
              <a:rPr lang="ru-RU" sz="2400" dirty="0" smtClean="0"/>
              <a:t>возраст, </a:t>
            </a:r>
          </a:p>
          <a:p>
            <a:r>
              <a:rPr lang="ru-RU" sz="2400" dirty="0" smtClean="0"/>
              <a:t>социальные группы, </a:t>
            </a:r>
          </a:p>
          <a:p>
            <a:r>
              <a:rPr lang="ru-RU" sz="2400" dirty="0" smtClean="0"/>
              <a:t>профессия, </a:t>
            </a:r>
          </a:p>
          <a:p>
            <a:r>
              <a:rPr lang="ru-RU" sz="2400" dirty="0" smtClean="0"/>
              <a:t>брачное состояние, </a:t>
            </a:r>
          </a:p>
          <a:p>
            <a:r>
              <a:rPr lang="ru-RU" sz="2400" dirty="0" smtClean="0"/>
              <a:t>национальность, </a:t>
            </a:r>
          </a:p>
          <a:p>
            <a:r>
              <a:rPr lang="ru-RU" sz="2400" dirty="0" smtClean="0"/>
              <a:t>образование, </a:t>
            </a:r>
          </a:p>
          <a:p>
            <a:r>
              <a:rPr lang="ru-RU" sz="2400" dirty="0" smtClean="0"/>
              <a:t>гражданство, </a:t>
            </a:r>
          </a:p>
          <a:p>
            <a:r>
              <a:rPr lang="ru-RU" sz="2400" dirty="0" smtClean="0"/>
              <a:t>место жительства, </a:t>
            </a:r>
          </a:p>
          <a:p>
            <a:r>
              <a:rPr lang="ru-RU" sz="2400" dirty="0" smtClean="0"/>
              <a:t>плотность населения на определенный (критический) момент времени. 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765175"/>
            <a:ext cx="8229600" cy="5400675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Перепись населения</a:t>
            </a:r>
            <a:r>
              <a:rPr lang="ru-RU" i="1" dirty="0" smtClean="0"/>
              <a:t> </a:t>
            </a:r>
            <a:r>
              <a:rPr lang="ru-RU" dirty="0" smtClean="0"/>
              <a:t>- всеобщий (сплошной) учет населения, в процессе которого осуществляется сбор данных, характеризующих на определенный момент времени каждого жителя страны или административной территории.</a:t>
            </a:r>
          </a:p>
          <a:p>
            <a:r>
              <a:rPr lang="ru-RU" dirty="0" smtClean="0"/>
              <a:t>Наряду со сплошным учетом населения осуществляются </a:t>
            </a:r>
            <a:r>
              <a:rPr lang="ru-RU" b="1" i="1" u="sng" dirty="0" smtClean="0"/>
              <a:t>выборочные социально-демографические исследования</a:t>
            </a:r>
            <a:r>
              <a:rPr lang="ru-RU" dirty="0" smtClean="0"/>
              <a:t>, которые позволяют проследить изменения численности и структуры населения в </a:t>
            </a:r>
            <a:r>
              <a:rPr lang="ru-RU" dirty="0" err="1" smtClean="0"/>
              <a:t>межпереписной</a:t>
            </a:r>
            <a:r>
              <a:rPr lang="ru-RU" dirty="0" smtClean="0"/>
              <a:t> период.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Типы возрастных структур населения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37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0081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Динамика населения характеризуется изменением численности и структуры населения в силу следующих основных причин: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b="1" dirty="0" smtClean="0"/>
              <a:t>1. Механического движения населения (миграции);</a:t>
            </a:r>
          </a:p>
          <a:p>
            <a:pPr>
              <a:buNone/>
            </a:pPr>
            <a:r>
              <a:rPr lang="ru-RU" sz="2600" dirty="0" smtClean="0"/>
              <a:t>• </a:t>
            </a:r>
            <a:r>
              <a:rPr lang="ru-RU" sz="2600" u="sng" dirty="0" smtClean="0"/>
              <a:t>внешнюю миграцию населения </a:t>
            </a:r>
            <a:r>
              <a:rPr lang="ru-RU" sz="2600" dirty="0" smtClean="0"/>
              <a:t>- при которой пересекаются государственные границы;</a:t>
            </a:r>
          </a:p>
          <a:p>
            <a:pPr>
              <a:buNone/>
            </a:pPr>
            <a:r>
              <a:rPr lang="ru-RU" sz="2600" dirty="0" smtClean="0"/>
              <a:t>• </a:t>
            </a:r>
            <a:r>
              <a:rPr lang="ru-RU" sz="2600" u="sng" dirty="0" smtClean="0"/>
              <a:t>внутреннюю миграцию населения </a:t>
            </a:r>
            <a:r>
              <a:rPr lang="ru-RU" sz="2600" dirty="0" smtClean="0"/>
              <a:t>- миграции относятся перемещения в пределах одной страны между административными или экономико-географическими районами, населенными пунктами и т.п.</a:t>
            </a:r>
          </a:p>
          <a:p>
            <a:endParaRPr lang="ru-RU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701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</a:rPr>
              <a:t>По хронологическим признакам выделяют: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 </a:t>
            </a:r>
            <a:r>
              <a:rPr lang="ru-RU" u="sng" dirty="0" smtClean="0"/>
              <a:t>постоянную (безвозвратную) миграцию </a:t>
            </a:r>
            <a:r>
              <a:rPr lang="ru-RU" dirty="0" smtClean="0"/>
              <a:t>- окончательная смена постоянного места жительства. Примером такой миграции может служить переезд на постоянное место жительства из села в город, из одного государства в другое;</a:t>
            </a:r>
          </a:p>
          <a:p>
            <a:pPr>
              <a:buNone/>
            </a:pPr>
            <a:r>
              <a:rPr lang="ru-RU" dirty="0" smtClean="0"/>
              <a:t>• </a:t>
            </a:r>
            <a:r>
              <a:rPr lang="ru-RU" u="sng" dirty="0" smtClean="0"/>
              <a:t>временную миграцию </a:t>
            </a:r>
            <a:r>
              <a:rPr lang="ru-RU" dirty="0" smtClean="0"/>
              <a:t>- предполагает временное переселение на какой-то достаточно длительный срок. Обычно это связано с работой вахтовым методом или по контракту (переселения рабочих из одной страны в другую, в удаленные и малообитаемые районы Севера и др.).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484784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• </a:t>
            </a:r>
            <a:r>
              <a:rPr lang="ru-RU" sz="2600" u="sng" dirty="0" smtClean="0"/>
              <a:t>сезонную миграцию </a:t>
            </a:r>
            <a:r>
              <a:rPr lang="ru-RU" sz="2600" dirty="0" smtClean="0"/>
              <a:t>- перемещение людей в определенные периоды года, например к месту отдыха;</a:t>
            </a:r>
          </a:p>
          <a:p>
            <a:endParaRPr lang="ru-RU" sz="2600" dirty="0" smtClean="0"/>
          </a:p>
          <a:p>
            <a:r>
              <a:rPr lang="ru-RU" sz="2600" dirty="0" smtClean="0"/>
              <a:t>• </a:t>
            </a:r>
            <a:r>
              <a:rPr lang="ru-RU" sz="2600" u="sng" dirty="0" smtClean="0"/>
              <a:t>маятниковую миграцию</a:t>
            </a:r>
            <a:r>
              <a:rPr lang="ru-RU" sz="2600" i="1" dirty="0" smtClean="0"/>
              <a:t> </a:t>
            </a:r>
            <a:r>
              <a:rPr lang="ru-RU" sz="2600" dirty="0" smtClean="0"/>
              <a:t>- это регулярные поездки к месту работы или учебы за пределы своего постоянного места проживания.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ОСНОВНЫЕ ПОНЯТИЯ ЗДОРОВЬЯ НАСЕЛЕНИЯ</a:t>
            </a:r>
            <a:endParaRPr lang="ru-RU" sz="28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В принятом в 1948 г. Уставе Всемирной Организации Здравоохранения записано:</a:t>
            </a:r>
            <a:endParaRPr lang="ru-RU" b="1" dirty="0" smtClean="0"/>
          </a:p>
          <a:p>
            <a:pPr algn="just">
              <a:lnSpc>
                <a:spcPct val="150000"/>
              </a:lnSpc>
              <a:buNone/>
            </a:pPr>
            <a:r>
              <a:rPr lang="ru-RU" b="1" dirty="0" smtClean="0"/>
              <a:t>   	«Здоровье </a:t>
            </a:r>
            <a:r>
              <a:rPr lang="ru-RU" dirty="0" smtClean="0"/>
              <a:t>- это состояние полного физического, духовного и социального благополучия, а не только отсутствие болезней и физических дефектов».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2.Естественное движение населения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1. Рождаемость;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2. Смертность;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 Естественный прирост населения;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4. Средняя продолжительность предстоящей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208912" cy="58927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Рождаемость -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естественный процесс возобновления населения, характеризующийся статистически зарегистрированным числом деторождений в конкретной популяции за определенный период времени.</a:t>
            </a:r>
          </a:p>
          <a:p>
            <a:pPr>
              <a:buNone/>
            </a:pPr>
            <a:r>
              <a:rPr lang="ru-RU" dirty="0" smtClean="0"/>
              <a:t>Рождаемость детерминирована не только биологическими (как в животном мире), но и, прежде всего, социально-экономическими условиями жизни, этническими традициями, религиозными установками и другими факторами.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Статистический учет рождений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089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Согласно законодательству РФ все дети в течение </a:t>
            </a:r>
            <a:r>
              <a:rPr lang="ru-RU" u="sng" dirty="0" smtClean="0"/>
              <a:t>месяца</a:t>
            </a:r>
            <a:r>
              <a:rPr lang="ru-RU" dirty="0" smtClean="0"/>
              <a:t> со дня рождения должны быть зарегистрированы в органах </a:t>
            </a:r>
            <a:r>
              <a:rPr lang="ru-RU" dirty="0" err="1" smtClean="0"/>
              <a:t>ЗАГСа</a:t>
            </a:r>
            <a:r>
              <a:rPr lang="ru-RU" dirty="0" smtClean="0"/>
              <a:t> по месту их рождения или месту жительства родителей. </a:t>
            </a:r>
          </a:p>
          <a:p>
            <a:pPr>
              <a:buNone/>
            </a:pPr>
            <a:r>
              <a:rPr lang="ru-RU" dirty="0" smtClean="0"/>
              <a:t>Выдается - «Медицинское свидетельство о рождении» (ф. 103/у-08). При многоплодных родах «Медицинское свидетельство о рождении» заполняется на каждого ребенка в отдельности.</a:t>
            </a:r>
          </a:p>
          <a:p>
            <a:pPr>
              <a:buNone/>
            </a:pPr>
            <a:r>
              <a:rPr lang="ru-RU" dirty="0" smtClean="0"/>
              <a:t>В случае мертворождения или смерти ребенка в родильном доме обязательно заполняется «Медицинское свидетельство о рождении», которое предоставляется вместе с «Медицинским свидетельством о перинатальной смерти» (ф. 106-2/у-08) в органы </a:t>
            </a:r>
            <a:r>
              <a:rPr lang="ru-RU" dirty="0" err="1" smtClean="0"/>
              <a:t>ЗАГСа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Запись о выдаче «Медицинского свидетельства о рождении» с указанием его номера и даты выдачи должна быть сделана в «Истории развития новорожденного» (ф. 097/у), в случае мертворождения - в «Истории родов» (ф. 096/у).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3100" b="1" i="1" dirty="0" smtClean="0"/>
              <a:t/>
            </a:r>
            <a:br>
              <a:rPr lang="en-US" sz="3100" b="1" i="1" dirty="0" smtClean="0"/>
            </a:br>
            <a:r>
              <a:rPr lang="ru-RU" sz="3100" b="1" i="1" dirty="0" smtClean="0"/>
              <a:t>Статистика </a:t>
            </a:r>
            <a:r>
              <a:rPr lang="ru-RU" sz="3100" b="1" i="1" dirty="0" err="1" smtClean="0"/>
              <a:t>живорожденности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Учреждения здравоохранения осуществляют регистрацию в медицинской документации всех родившихся живыми и мертвыми, имеющих массу тела при рождении 500 г и более. В органах загса подлежат регистрации: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родившиеся живыми с массой тела 1000 г и более (или, если масса при рождении неизвестна, длиной тела 35 см и более, или сроком беременности 28 недель и более), включая новорожденных с массой тела 1000 г при многоплодных родах;</a:t>
            </a:r>
          </a:p>
          <a:p>
            <a:pPr>
              <a:buNone/>
            </a:pPr>
            <a:r>
              <a:rPr lang="ru-RU" dirty="0" smtClean="0"/>
              <a:t>• родившиеся живыми с массой тела от 500 до 999 г в тех случаях, если они прожили более 168 ч после рождения, также подлежат регистрации в органах загса как живорожденные.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846584"/>
            <a:ext cx="828092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Недоношенными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считаются дети, родившиеся при сроке беременности менее 37 недель и имеющие признаки недоношенности.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Доношенными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считаются дети, родившиеся при сроке беременности от 37 до 40 недель.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Переношенными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считаются дети, родившиеся при сроке беременности от 41 до 43 недель и имеющие признаки перезрелости.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r>
              <a:rPr lang="ru-RU" sz="2000" dirty="0" smtClean="0"/>
              <a:t>В связи с особенностями акушерской тактики и выхаживания детей, родившихся при разных сроках </a:t>
            </a:r>
            <a:r>
              <a:rPr lang="ru-RU" sz="2000" dirty="0" err="1" smtClean="0"/>
              <a:t>гестации</a:t>
            </a:r>
            <a:r>
              <a:rPr lang="ru-RU" sz="2000" dirty="0" smtClean="0"/>
              <a:t>, целесообразно выделение следующих интервалов:</a:t>
            </a:r>
          </a:p>
          <a:p>
            <a:r>
              <a:rPr lang="ru-RU" sz="2000" dirty="0" smtClean="0"/>
              <a:t>• преждевременные роды в 22-27 недель (масса плода от 500 до</a:t>
            </a:r>
            <a:r>
              <a:rPr lang="en-US" sz="2000" dirty="0" smtClean="0"/>
              <a:t> </a:t>
            </a:r>
            <a:r>
              <a:rPr lang="ru-RU" sz="2000" dirty="0" smtClean="0"/>
              <a:t>1000 г);</a:t>
            </a:r>
          </a:p>
          <a:p>
            <a:r>
              <a:rPr lang="ru-RU" sz="2000" dirty="0" smtClean="0"/>
              <a:t>• преждевременные роды в 28-33 недели (масса плода 1000-1800 г);</a:t>
            </a:r>
          </a:p>
          <a:p>
            <a:r>
              <a:rPr lang="ru-RU" sz="2000" dirty="0" smtClean="0"/>
              <a:t>• преждевременные роды в 34-37 недель (масса плода 1900-2500 г).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n-US" sz="2700" b="1" i="1" dirty="0" smtClean="0"/>
              <a:t/>
            </a:r>
            <a:br>
              <a:rPr lang="en-US" sz="2700" b="1" i="1" dirty="0" smtClean="0"/>
            </a:br>
            <a:r>
              <a:rPr lang="ru-RU" sz="2700" b="1" i="1" dirty="0" smtClean="0"/>
              <a:t>Статистические показатели рождаемости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Для статистического анализа рождаемости применяют ряд показателей:</a:t>
            </a:r>
          </a:p>
          <a:p>
            <a:pPr>
              <a:buNone/>
            </a:pPr>
            <a:r>
              <a:rPr lang="ru-RU" sz="2400" dirty="0" smtClean="0"/>
              <a:t>• </a:t>
            </a:r>
            <a:r>
              <a:rPr lang="ru-RU" sz="2400" u="sng" dirty="0" smtClean="0"/>
              <a:t>общий коэффициент рождаемости</a:t>
            </a:r>
            <a:r>
              <a:rPr lang="en-US" sz="2400" dirty="0" smtClean="0"/>
              <a:t>(</a:t>
            </a:r>
            <a:r>
              <a:rPr lang="ru-RU" sz="2400" dirty="0" smtClean="0"/>
              <a:t>измеряется в промилле);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• </a:t>
            </a:r>
            <a:r>
              <a:rPr lang="ru-RU" sz="2400" u="sng" dirty="0" smtClean="0"/>
              <a:t>специальный коэффициент рождаемости (плодовитости) </a:t>
            </a:r>
            <a:r>
              <a:rPr lang="ru-RU" sz="2400" dirty="0" smtClean="0"/>
              <a:t>(измеряется в промилле). </a:t>
            </a:r>
          </a:p>
          <a:p>
            <a:endParaRPr lang="ru-RU" dirty="0"/>
          </a:p>
        </p:txBody>
      </p:sp>
      <p:pic>
        <p:nvPicPr>
          <p:cNvPr id="4" name="Рисунок 3" descr="http://vmede.org/sait/content/Obshesyvennoe_3d_medik_2012/4_files/mb4_00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78488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mede.org/sait/content/Obshesyvennoe_3d_medik_2012/4_files/mb4_01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3136"/>
            <a:ext cx="80648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55576" y="836712"/>
            <a:ext cx="792088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настоящее время уровень рождаемости в России по шкале, приведенной в таблице, оценивается как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низкий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несмотря на незначительный рост коэффициента рождаемости с 1999 г. В 2013 г. этот показатель составил 13,2 </a:t>
            </a:r>
            <a:r>
              <a:rPr lang="ru-RU" sz="2000" dirty="0" smtClean="0"/>
              <a:t>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7" name="Рисунок 5" descr="http://vmede.org/sait/content/Obshesyvennoe_3d_medik_2012/4_files/mb4_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560840" cy="4032448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0668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Смертность населения - 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- процесс вымирания населения, характеризующийся статистически зарегистрированным числом смертей в конкретной популяции за определенный период времени.</a:t>
            </a:r>
          </a:p>
          <a:p>
            <a:pPr>
              <a:buNone/>
            </a:pPr>
            <a:r>
              <a:rPr lang="ru-RU" sz="2400" b="1" u="sng" dirty="0" smtClean="0"/>
              <a:t>Организация учета случаев смерти</a:t>
            </a:r>
            <a:endParaRPr lang="ru-RU" sz="2400" u="sng" dirty="0" smtClean="0"/>
          </a:p>
          <a:p>
            <a:pPr>
              <a:buNone/>
            </a:pPr>
            <a:r>
              <a:rPr lang="ru-RU" sz="2400" dirty="0" smtClean="0"/>
              <a:t>    В соответствии с законодательством Российской Федерации, все случаи смерти подлежат регистрации в органах </a:t>
            </a:r>
            <a:r>
              <a:rPr lang="ru-RU" sz="2400" dirty="0" err="1" smtClean="0"/>
              <a:t>ЗАГСа</a:t>
            </a:r>
            <a:r>
              <a:rPr lang="ru-RU" sz="2400" dirty="0" smtClean="0"/>
              <a:t> по месту жительства умершего или по месту наступления смерти. Для регистрации случаев смерти врачом или фельдшером заполняется «Медицинское свидетельство о смерти» (ф. 106/у-08), без которого выдача трупа запрещается. «Медицинское свидетельство о смерти» выдается не позднее 3 суток с момента наступления смерти или обнаружения трупа.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383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3100" b="1" i="1" dirty="0" smtClean="0"/>
              <a:t>Статистические показатели смертности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Чтобы получить полное представление о состоянии смертности населения рассчитывают и анализируют следующие показатели:</a:t>
            </a:r>
          </a:p>
          <a:p>
            <a:pPr>
              <a:buNone/>
            </a:pPr>
            <a:r>
              <a:rPr lang="ru-RU" dirty="0" smtClean="0"/>
              <a:t>• общий коэффициент смертности;</a:t>
            </a:r>
          </a:p>
          <a:p>
            <a:pPr>
              <a:buNone/>
            </a:pPr>
            <a:r>
              <a:rPr lang="ru-RU" dirty="0" smtClean="0"/>
              <a:t>• коэффициент материнской смертности;</a:t>
            </a:r>
          </a:p>
          <a:p>
            <a:pPr>
              <a:buNone/>
            </a:pPr>
            <a:r>
              <a:rPr lang="ru-RU" dirty="0" smtClean="0"/>
              <a:t>• показатели детской смертности;</a:t>
            </a:r>
          </a:p>
          <a:p>
            <a:pPr>
              <a:buNone/>
            </a:pPr>
            <a:r>
              <a:rPr lang="ru-RU" dirty="0" smtClean="0"/>
              <a:t>• коэффициент перинатальной смертности;</a:t>
            </a:r>
          </a:p>
          <a:p>
            <a:pPr>
              <a:buNone/>
            </a:pPr>
            <a:r>
              <a:rPr lang="ru-RU" dirty="0" smtClean="0"/>
              <a:t>• коэффициент мертворождаемости;</a:t>
            </a:r>
          </a:p>
          <a:p>
            <a:pPr>
              <a:buNone/>
            </a:pPr>
            <a:r>
              <a:rPr lang="ru-RU" dirty="0" smtClean="0"/>
              <a:t>• показатель летальности.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4929222"/>
          </a:xfrm>
        </p:spPr>
        <p:txBody>
          <a:bodyPr/>
          <a:lstStyle/>
          <a:p>
            <a:pPr marL="0" indent="360363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060C"/>
                </a:solidFill>
                <a:latin typeface="Times New Roman" pitchFamily="18" charset="0"/>
                <a:cs typeface="Times New Roman" pitchFamily="18" charset="0"/>
              </a:rPr>
              <a:t>Общественное здоровье</a:t>
            </a:r>
            <a:r>
              <a:rPr lang="ru-RU" sz="2200" dirty="0" smtClean="0">
                <a:solidFill>
                  <a:srgbClr val="00060C"/>
                </a:solidFill>
                <a:latin typeface="Times New Roman" pitchFamily="18" charset="0"/>
                <a:cs typeface="Times New Roman" pitchFamily="18" charset="0"/>
              </a:rPr>
              <a:t> - совокупное здоровье людей, проживающих на определенной территории или в государстве</a:t>
            </a:r>
            <a:r>
              <a:rPr lang="ru-RU" sz="2200" dirty="0" smtClean="0">
                <a:solidFill>
                  <a:srgbClr val="00060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>
              <a:spcBef>
                <a:spcPts val="0"/>
              </a:spcBef>
              <a:buNone/>
            </a:pPr>
            <a:endParaRPr lang="ru-RU" sz="2200" dirty="0">
              <a:solidFill>
                <a:srgbClr val="00060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06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060C"/>
                </a:solidFill>
                <a:latin typeface="Times New Roman" pitchFamily="18" charset="0"/>
                <a:cs typeface="Times New Roman" pitchFamily="18" charset="0"/>
              </a:rPr>
              <a:t>Общественное здоровье рассматривают в контексте демографической ситуации, трудоспособности, активной жизнедеятельности, социального благополучия человека и семьи, затрат на лечение и предотвращение заболеваний; оно характеризует жизнеспособность общества.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060C"/>
                </a:solidFill>
                <a:latin typeface="Times New Roman" pitchFamily="18" charset="0"/>
                <a:cs typeface="Times New Roman" pitchFamily="18" charset="0"/>
              </a:rPr>
              <a:t>Уровень общественного здоровья отражает условия жизни и одновременно зависит от них. В современный стандарт уровня жизни входят показатели, характеризующие занятость и социальную защиту населения, индивидуальный статус и свободу личности, этико-правовые и социально-медицинские нормы, уровень образования и культуры, обеспечение граждан основными материальными и духовными благами, в том числе санитарно-природоохранными. </a:t>
            </a:r>
          </a:p>
          <a:p>
            <a:pPr marL="0" indent="360363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3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629816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1. Общий коэффициент смертности -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1800" dirty="0" smtClean="0"/>
              <a:t>рассчитывается как отношение общего числа умерших за год к среднегодовой численности населения. Это отношение умножается на 1000 и измеряется в промилле (‰ 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1800" dirty="0" smtClean="0"/>
              <a:t>Начиная с 90-х годов, этот показатель сохраняет тенденцию к росту и составил в 2008 г. 14,6 на 1000 населения. По шкале, приведенной в таблице, уровень смертности населения в Российской Федерации оценивается как средний.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http://vmede.org/sait/content/Obshesyvennoe_3d_medik_2012/4_files/mb4_0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3448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mede.org/sait/content/Obshesyvennoe_3d_medik_2012/4_files/mb4_01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65104"/>
            <a:ext cx="78488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23528" y="671691"/>
            <a:ext cx="849694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Коэффициенты смертности от отдельных заболеваний: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ишемической болезни сердца,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травм и отравлений,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злокачественных новообразований и др.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Например, смертность от острого инфаркта миокарда исчисляется как отношение числа умерших от данного заболевания к среднегодовой численности населения и выражается в промилле (</a:t>
            </a:r>
            <a:r>
              <a:rPr lang="ru-RU" sz="2400" dirty="0" smtClean="0"/>
              <a:t>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Рисунок 9" descr="http://vmede.org/sait/content/Obshesyvennoe_3d_medik_2012/4_files/mb4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7776864" cy="2088232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0203498"/>
              </p:ext>
            </p:extLst>
          </p:nvPr>
        </p:nvGraphicFramePr>
        <p:xfrm>
          <a:off x="914400" y="765175"/>
          <a:ext cx="82296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2088"/>
          </a:xfrm>
        </p:spPr>
        <p:txBody>
          <a:bodyPr/>
          <a:lstStyle/>
          <a:p>
            <a:r>
              <a:rPr lang="ru-RU" sz="2400" b="1" i="1" dirty="0" smtClean="0"/>
              <a:t>2. Материнская смертность</a:t>
            </a:r>
            <a:r>
              <a:rPr lang="ru-RU" b="1" i="1" dirty="0" smtClean="0"/>
              <a:t> 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- </a:t>
            </a:r>
            <a:r>
              <a:rPr lang="ru-RU" sz="1800" dirty="0" smtClean="0"/>
              <a:t>это смерть женщины, наступившая в период беременности, независимо от ее продолжительности и локализации, или в течение 42 дней после ее окончания от какой-либо причины, связанной с беременностью, отягощенной ею или ее ведением, но не от несчастного случая или внезапно возникшей причины.</a:t>
            </a:r>
          </a:p>
          <a:p>
            <a:pPr>
              <a:buNone/>
            </a:pPr>
            <a:r>
              <a:rPr lang="ru-RU" sz="1800" dirty="0" smtClean="0"/>
              <a:t>Случаи материнской смертности подразделяются на две группы:</a:t>
            </a:r>
          </a:p>
          <a:p>
            <a:pPr>
              <a:buNone/>
            </a:pPr>
            <a:r>
              <a:rPr lang="ru-RU" sz="1800" dirty="0" smtClean="0"/>
              <a:t>1)</a:t>
            </a:r>
            <a:r>
              <a:rPr lang="ru-RU" sz="1800" b="1" i="1" dirty="0" smtClean="0"/>
              <a:t> смерть, непосредственно связанная с акушерскими причинами </a:t>
            </a:r>
            <a:r>
              <a:rPr lang="ru-RU" sz="1800" dirty="0" smtClean="0"/>
              <a:t>(смерть в результате осложненного течения беременности, родов и послеродового периода, а также в результате диагностических вмешательств и неправильного лечения);</a:t>
            </a:r>
          </a:p>
          <a:p>
            <a:pPr>
              <a:buNone/>
            </a:pPr>
            <a:r>
              <a:rPr lang="ru-RU" sz="1800" dirty="0" smtClean="0"/>
              <a:t>2) </a:t>
            </a:r>
            <a:r>
              <a:rPr lang="ru-RU" sz="1800" b="1" i="1" dirty="0" smtClean="0"/>
              <a:t>смерть, косвенно связанная с акушерскими причинами </a:t>
            </a:r>
            <a:r>
              <a:rPr lang="ru-RU" sz="1800" dirty="0" smtClean="0"/>
              <a:t>(смерть в результате имевшегося ранее или развившегося в период беременности заболевания, вне связи с непосредственной акушерской причиной, но отягощенного физиологическим воздействием беременности).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0182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Коэффициент материнской смертности -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7778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1600" dirty="0" smtClean="0"/>
              <a:t>рассчитывается по следующей формуле и измеряется в </a:t>
            </a:r>
            <a:r>
              <a:rPr lang="ru-RU" sz="1600" dirty="0" err="1" smtClean="0"/>
              <a:t>сантимиллях</a:t>
            </a:r>
            <a:r>
              <a:rPr lang="ru-RU" sz="1600" dirty="0" smtClean="0"/>
              <a:t> (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/</a:t>
            </a:r>
            <a:r>
              <a:rPr lang="ru-RU" sz="1600" baseline="-25000" dirty="0" smtClean="0"/>
              <a:t>0000</a:t>
            </a:r>
            <a:r>
              <a:rPr lang="ru-RU" sz="1600" dirty="0" smtClean="0"/>
              <a:t>)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</a:t>
            </a:r>
            <a:r>
              <a:rPr lang="ru-RU" sz="1600" dirty="0" smtClean="0"/>
              <a:t>Данный показатель позволяет оценить все потери беременных (от абортов, внематочной беременности, акушерской </a:t>
            </a:r>
            <a:r>
              <a:rPr lang="ru-RU" sz="1600" dirty="0" err="1" smtClean="0"/>
              <a:t>экстрагенитальной</a:t>
            </a:r>
            <a:r>
              <a:rPr lang="ru-RU" sz="1600" dirty="0" smtClean="0"/>
              <a:t> патологии в течение всего периода </a:t>
            </a:r>
            <a:r>
              <a:rPr lang="ru-RU" sz="1600" dirty="0" err="1" smtClean="0"/>
              <a:t>гестации</a:t>
            </a:r>
            <a:r>
              <a:rPr lang="ru-RU" sz="1600" dirty="0" smtClean="0"/>
              <a:t>), а также рожениц и родильниц в течение 42 дней после окончания беременности.</a:t>
            </a:r>
          </a:p>
          <a:p>
            <a:pPr>
              <a:buNone/>
            </a:pPr>
            <a:r>
              <a:rPr lang="ru-RU" sz="1600" dirty="0" smtClean="0"/>
              <a:t>Динамика показателя материнской смертности в Российской Федерации (1990-2008)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4" name="Рисунок 3" descr="http://vmede.org/sait/content/Obshesyvennoe_3d_medik_2012/4_files/mb4_0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4807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mede.org/sait/content/Obshesyvennoe_3d_medik_2012/4_files/mb4_00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69127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858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3. Детская смертность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49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Показатели детской смертности </a:t>
            </a:r>
            <a:r>
              <a:rPr lang="ru-RU" sz="1800" dirty="0" smtClean="0"/>
              <a:t>характеризуют не только состояние здоровья детского населения, но и уровень социально-экономического благополучия общества в целом. </a:t>
            </a:r>
          </a:p>
          <a:p>
            <a:pPr>
              <a:buNone/>
            </a:pPr>
            <a:r>
              <a:rPr lang="ru-RU" sz="1800" dirty="0" smtClean="0"/>
              <a:t>Детская смертность имеет сложную структуру, которая определяется в основном причинами смерти и возрастом умерших детей. В статистике детской смертности принято выделять следующие группы показателей:</a:t>
            </a:r>
          </a:p>
          <a:p>
            <a:pPr>
              <a:buNone/>
            </a:pPr>
            <a:r>
              <a:rPr lang="ru-RU" sz="1800" dirty="0" smtClean="0"/>
              <a:t>• показатели смертности детей на 1-м году жизни (младенческая смертность);</a:t>
            </a:r>
          </a:p>
          <a:p>
            <a:pPr>
              <a:buNone/>
            </a:pPr>
            <a:r>
              <a:rPr lang="ru-RU" sz="1800" dirty="0" smtClean="0"/>
              <a:t>• показатели смертности детей в возрасте от 1 года до 17 лет включительно.</a:t>
            </a:r>
          </a:p>
          <a:p>
            <a:pPr>
              <a:buNone/>
            </a:pPr>
            <a:r>
              <a:rPr lang="ru-RU" sz="1800" b="1" i="1" u="sng" dirty="0" smtClean="0"/>
              <a:t>Младенческая смертность</a:t>
            </a:r>
            <a:r>
              <a:rPr lang="ru-RU" sz="1800" b="1" i="1" dirty="0" smtClean="0"/>
              <a:t> </a:t>
            </a:r>
            <a:r>
              <a:rPr lang="ru-RU" sz="1800" dirty="0" smtClean="0"/>
              <a:t>- это важнейшая составляющая детской смертности, она рассчитывается по следующей формуле и выражается в промилле (‰).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://vmede.org/sait/content/Obshesyvennoe_3d_medik_2012/4_files/mb4_01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77048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959532"/>
            <a:ext cx="856895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соответствии с рекомендациями ВОЗ в анализе здоровья детей выделяют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перинатальный период,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включающий в себя три периода: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• антенатальный (с 22-й недели беременности до родов);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•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интранатальный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(период родов);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• ранний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неонатальный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(первые 168 ч жизни ребенка).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Коэффициент  перинатальной  смертности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рассчитывается по формуле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Динамика показателя младенческой смертности в Российской Федерации (1990-2008)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http://vmede.org/sait/content/Obshesyvennoe_3d_medik_2012/4_files/mb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3"/>
            <a:ext cx="620129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mede.org/sait/content/Obshesyvennoe_3d_medik_2012/4_files/mb4_01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5"/>
            <a:ext cx="7488832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95536" y="1113710"/>
            <a:ext cx="828092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Смертность в антенатальном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интранатальном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периодах в сумме дают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мертворождаемость,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коэффициент которой рассчитывается по следующей формуле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Основные причины мертворождаемости в Российской Федерации: осложнения со стороны плаценты и пуповины, осложнения беременности и родов у матери, инфекции, врожденные аномалии развития плода, а также состояния матери, не связанные с настоящей беременностью.</a:t>
            </a:r>
          </a:p>
          <a:p>
            <a:r>
              <a:rPr lang="ru-RU" dirty="0" smtClean="0"/>
              <a:t>Для регистрации смерти в перинатальном периоде заполняется «Медицинское свидетельство о перинатальной смерти» (ф. 106-2/у-08).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vmede.org/sait/content/Obshesyvennoe_3d_medik_2012/4_files/mb4_01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8488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17632" cy="7920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Показатели летальности от отдельных заболеваний -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305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   - используется в оценке здоровья населения, проживающего на отдельных административных территориях. Если для расчета коэффициента смертности в качестве среды берется население, то при расчете показателя летальности такой средой служат больные. Например, летальность от острого инфаркта миокарда рассчитывается по следующей формуле и выражается в процентах (%).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://vmede.org/sait/content/Obshesyvennoe_3d_medik_2012/4_files/mb4_02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75608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712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анализа качества лечения больных, находящихся в больничных учреждениях, используют другой, отличный от предыдущих показателей смертности и летальности, </a:t>
            </a:r>
            <a:r>
              <a:rPr lang="ru-RU" b="1" dirty="0" smtClean="0"/>
              <a:t>показатель летальности в стационаре. </a:t>
            </a:r>
            <a:r>
              <a:rPr lang="ru-RU" dirty="0" smtClean="0"/>
              <a:t>Он рассчитывается по следующей формуле и выражается в процентах (%).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*Показатель рассчитывается по отдельным нозологическим формам и возрастно-половым группам больных.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Показатель летальности в стационаре позволяет комплексно оценить уровень организации лечебно-диагностической помощи в стационаре, использование современных медицинских технологий, преемственность в работе амбулаторно-поликлинических и больничных учреждений.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5" name="Рисунок 4" descr="http://vmede.org/sait/content/Obshesyvennoe_3d_medik_2012/4_files/mb4_01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76328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000660"/>
          </a:xfrm>
        </p:spPr>
        <p:txBody>
          <a:bodyPr>
            <a:normAutofit/>
          </a:bodyPr>
          <a:lstStyle/>
          <a:p>
            <a:pPr marL="0" indent="360363" algn="just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Экспертами Всемирной организации здравоохранения (ВОЗ)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 выработке стратегии «Здоровье для всех в XXI веке» выдвинуты следующие показатели общественного здоровья: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процент внутреннего валового продукта (ВВП), идущего на здравоохранение;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доля ВВП на душу населения;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доступность первичной медико-санитарной помощи;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обеспеченность населения безопасным водоснабжением;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процент лиц, подвергнутых иммунизации от инфекционных болезней;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состояние питания детей, в частности процент детей, родившихся с низкой массой тела (&lt;2,5 кг);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уровень детской смертности;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средняя продолжительность жизни;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уровень грамотности взрослого населения.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0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Коэффициент естественного прироста населения -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- представляет собой наиболее общую характеристику демографической ситуации и исчисляется как разность между показателями рождаемости и смертности по следующей формуле.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800" dirty="0" smtClean="0"/>
              <a:t>    Отрицательный естественный прирост свидетельствует о явном неблагополучии в обществе и его принято называть </a:t>
            </a:r>
            <a:r>
              <a:rPr lang="ru-RU" sz="1800" b="1" i="1" dirty="0" smtClean="0"/>
              <a:t>противоестественной убылью населения. </a:t>
            </a:r>
            <a:r>
              <a:rPr lang="ru-RU" sz="1800" dirty="0" smtClean="0"/>
              <a:t>Такая демографическая ситуация обычно характерна для периода войн, экономических кризисов и других потрясений.</a:t>
            </a:r>
          </a:p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i="1" u="sng" dirty="0" smtClean="0"/>
              <a:t>Важнейшая задача общества - создать необходимые социально-экономические условия для воспроизводства населения, превышения уровня рождаемости над смертностью.</a:t>
            </a:r>
          </a:p>
          <a:p>
            <a:endParaRPr lang="ru-RU" sz="1800" dirty="0" smtClean="0"/>
          </a:p>
          <a:p>
            <a:endParaRPr lang="ru-RU" sz="1800" dirty="0" smtClean="0"/>
          </a:p>
        </p:txBody>
      </p:sp>
      <p:pic>
        <p:nvPicPr>
          <p:cNvPr id="4" name="Рисунок 3" descr="http://vmede.org/sait/content/Obshesyvennoe_3d_medik_2012/4_files/mb4_00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74168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Средняя продолжительность предстоящей жизни (СППЖ)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8017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100" dirty="0" smtClean="0"/>
              <a:t>    Под этим показателем следует понимать </a:t>
            </a:r>
            <a:r>
              <a:rPr lang="ru-RU" sz="2100" b="1" i="1" dirty="0" smtClean="0"/>
              <a:t>гипотетическое число лет</a:t>
            </a:r>
            <a:r>
              <a:rPr lang="ru-RU" sz="2100" dirty="0" smtClean="0"/>
              <a:t>, которое предстоит прожить данному поколению родившихся или числу живущих определенного возраста при условии, что на всем протяжении жизни смертность в каждой возрастной группе будет такой же, какой она была в том году, для которого производилось исчисление. Этот показатель характеризует жизнеспособность населения в целом, он не зависит от особенностей возрастной структуры населения и пригоден для анализа в динамике и сравнения данных по разным административным территориям и странам. Его нельзя путать со средним возрастом умерших или средним возрастом населения.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65175"/>
            <a:ext cx="8640763" cy="590391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None/>
            </a:pPr>
            <a:r>
              <a:rPr lang="ru-RU" sz="1900" dirty="0" smtClean="0"/>
              <a:t>     </a:t>
            </a:r>
            <a:r>
              <a:rPr lang="ru-RU" sz="1900" b="1" u="sng" dirty="0" smtClean="0"/>
              <a:t>СППЖ</a:t>
            </a:r>
            <a:r>
              <a:rPr lang="ru-RU" sz="1900" dirty="0" smtClean="0"/>
              <a:t> рассчитывается на основании имеющихся повозрастных показателей смертности путем построения специальных </a:t>
            </a:r>
            <a:r>
              <a:rPr lang="ru-RU" sz="1900" b="1" i="1" dirty="0" smtClean="0"/>
              <a:t>таблиц смертности (дожития) </a:t>
            </a:r>
            <a:r>
              <a:rPr lang="ru-RU" sz="1900" dirty="0" smtClean="0"/>
              <a:t>для реального или гипотетического поколения. В 2014 г. этот показатель в Российской Федерации для мужчин составил 65,1 лет, для женщин – 76,3 года.</a:t>
            </a:r>
          </a:p>
          <a:p>
            <a:pPr>
              <a:lnSpc>
                <a:spcPct val="130000"/>
              </a:lnSpc>
              <a:buNone/>
            </a:pPr>
            <a:r>
              <a:rPr lang="ru-RU" sz="1900" dirty="0" smtClean="0"/>
              <a:t>     Для демографической ситуации в России конца прошлого и начала нынешнего века характерны </a:t>
            </a:r>
            <a:r>
              <a:rPr lang="ru-RU" sz="1900" u="sng" dirty="0" err="1" smtClean="0"/>
              <a:t>депопуляционные</a:t>
            </a:r>
            <a:r>
              <a:rPr lang="ru-RU" sz="1900" u="sng" dirty="0" smtClean="0"/>
              <a:t> процессы</a:t>
            </a:r>
            <a:r>
              <a:rPr lang="ru-RU" sz="1900" dirty="0" smtClean="0"/>
              <a:t>.</a:t>
            </a:r>
          </a:p>
          <a:p>
            <a:pPr>
              <a:lnSpc>
                <a:spcPct val="130000"/>
              </a:lnSpc>
              <a:buNone/>
            </a:pPr>
            <a:r>
              <a:rPr lang="ru-RU" sz="1900" dirty="0" smtClean="0"/>
              <a:t>    Указом Президента РФ № 1351 от 9 октября 2007 г. утверждена </a:t>
            </a:r>
            <a:r>
              <a:rPr lang="ru-RU" sz="1900" u="sng" dirty="0" smtClean="0"/>
              <a:t>«Концепция демографической политики Российской Федерации на период до 2025 года»</a:t>
            </a:r>
            <a:r>
              <a:rPr lang="ru-RU" sz="1900" dirty="0" smtClean="0"/>
              <a:t>, которая направлена на увеличение продолжительности жизни населения, сокращение уровня смертности, рост рождаемости, регулирование внутренней и внешней миграции, сохранение и укрепление здоровья населения и улучшение на этой основе демографической ситуации в стране.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73616" cy="14268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Организация здравоохранения в зарубежных странах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6577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b="1" i="1" dirty="0" smtClean="0"/>
              <a:t>Социально экономические модели здравоохранения: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• модель здравоохранения без государственного регулирования;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• модель здравоохранения с государственным регулированием программ ОМС для отдельных категорий граждан;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• модель здравоохранения с государственным регулированием программ ОМС для большинства граждан;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• монопольная государственная модель здравоохранения;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• модель здравоохранения на основе всеобщего государственного медицинского страхования.</a:t>
            </a:r>
          </a:p>
          <a:p>
            <a:endParaRPr lang="ru-RU" sz="1800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Модель здравоохранения без государственного регулирования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6085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/>
              <a:t>Для нее характерны следующие признаки:</a:t>
            </a:r>
          </a:p>
          <a:p>
            <a:pPr>
              <a:lnSpc>
                <a:spcPct val="150000"/>
              </a:lnSpc>
              <a:buNone/>
            </a:pPr>
            <a:r>
              <a:rPr lang="ru-RU" sz="2200" dirty="0" smtClean="0"/>
              <a:t>• основной источник финансирования медицинской помощи - личные средства граждан;</a:t>
            </a:r>
          </a:p>
          <a:p>
            <a:pPr>
              <a:lnSpc>
                <a:spcPct val="150000"/>
              </a:lnSpc>
              <a:buNone/>
            </a:pPr>
            <a:r>
              <a:rPr lang="ru-RU" sz="2200" dirty="0" smtClean="0"/>
              <a:t>• свободные (нерегулируемые) цены на медицинские услуги;</a:t>
            </a:r>
          </a:p>
          <a:p>
            <a:pPr>
              <a:lnSpc>
                <a:spcPct val="150000"/>
              </a:lnSpc>
              <a:buNone/>
            </a:pPr>
            <a:r>
              <a:rPr lang="ru-RU" sz="2200" dirty="0" smtClean="0"/>
              <a:t>• свободный выбор врача;</a:t>
            </a:r>
          </a:p>
          <a:p>
            <a:pPr>
              <a:lnSpc>
                <a:spcPct val="150000"/>
              </a:lnSpc>
              <a:buNone/>
            </a:pPr>
            <a:r>
              <a:rPr lang="ru-RU" sz="2200" dirty="0" smtClean="0"/>
              <a:t>• высокие доходы врачей;</a:t>
            </a:r>
          </a:p>
          <a:p>
            <a:pPr>
              <a:lnSpc>
                <a:spcPct val="150000"/>
              </a:lnSpc>
              <a:buNone/>
            </a:pPr>
            <a:r>
              <a:rPr lang="ru-RU" sz="2200" dirty="0" smtClean="0"/>
              <a:t>• ограниченная доступность медицинской помощи большинству граждан.</a:t>
            </a:r>
          </a:p>
          <a:p>
            <a:pPr>
              <a:buNone/>
            </a:pPr>
            <a:r>
              <a:rPr lang="ru-RU" sz="2200" dirty="0" smtClean="0"/>
              <a:t>Такая модель здравоохранения существует в ряде развивающихся стран Азии и Африки.</a:t>
            </a:r>
          </a:p>
          <a:p>
            <a:endParaRPr lang="ru-RU" sz="2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000" b="1" dirty="0" smtClean="0"/>
              <a:t>Модель здравоохранения с государственным регулированием программ ОМС для отдельных категорий граждан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Для нее характерны следующие признаки:</a:t>
            </a:r>
          </a:p>
          <a:p>
            <a:pPr>
              <a:buNone/>
            </a:pPr>
            <a:r>
              <a:rPr lang="ru-RU" dirty="0" smtClean="0"/>
              <a:t>• основным источником финансирования медицинской помощи служат личные средства граждан и прибыль (доход) юридических лиц;</a:t>
            </a:r>
          </a:p>
          <a:p>
            <a:pPr>
              <a:buNone/>
            </a:pPr>
            <a:r>
              <a:rPr lang="ru-RU" dirty="0" smtClean="0"/>
              <a:t>• большой выбор медицинских учреждений, врачей, создающих конкурентную среду на рынке медицинских услуг;</a:t>
            </a:r>
          </a:p>
          <a:p>
            <a:pPr>
              <a:buNone/>
            </a:pPr>
            <a:r>
              <a:rPr lang="ru-RU" dirty="0" smtClean="0"/>
              <a:t>• свободное (нерегулируемое) ценообразование на медицинские услуги;</a:t>
            </a:r>
          </a:p>
          <a:p>
            <a:pPr>
              <a:buNone/>
            </a:pPr>
            <a:r>
              <a:rPr lang="ru-RU" dirty="0" smtClean="0"/>
              <a:t>• высокая доля национального дохода, выделяемого на здравоохранение;</a:t>
            </a:r>
          </a:p>
          <a:p>
            <a:pPr>
              <a:buNone/>
            </a:pPr>
            <a:r>
              <a:rPr lang="ru-RU" dirty="0" smtClean="0"/>
              <a:t>• высокие доходы врачей, других медицинских работников;</a:t>
            </a:r>
          </a:p>
          <a:p>
            <a:pPr>
              <a:buNone/>
            </a:pPr>
            <a:r>
              <a:rPr lang="ru-RU" dirty="0" smtClean="0"/>
              <a:t>• высокая стоимость медицинских услуг, ограниченная доступность медицинской помощи для широких слоев населения;</a:t>
            </a:r>
          </a:p>
          <a:p>
            <a:pPr>
              <a:buNone/>
            </a:pPr>
            <a:r>
              <a:rPr lang="ru-RU" dirty="0" smtClean="0"/>
              <a:t>• недостаточное внимание к помощи на дому и профилактике, приоритет в лечении «легких» заболеваний;</a:t>
            </a:r>
          </a:p>
          <a:p>
            <a:pPr>
              <a:buNone/>
            </a:pPr>
            <a:r>
              <a:rPr lang="ru-RU" dirty="0" smtClean="0"/>
              <a:t>• неэффективное использование ресурсов, преобладание затратных хозяйственных механизмов;</a:t>
            </a:r>
          </a:p>
          <a:p>
            <a:pPr>
              <a:buNone/>
            </a:pPr>
            <a:r>
              <a:rPr lang="ru-RU" dirty="0" smtClean="0"/>
              <a:t>• </a:t>
            </a:r>
            <a:r>
              <a:rPr lang="ru-RU" dirty="0" err="1" smtClean="0"/>
              <a:t>гипердиагностика</a:t>
            </a:r>
            <a:r>
              <a:rPr lang="ru-RU" dirty="0" smtClean="0"/>
              <a:t>, выполнение значительной доли дорогостоящих процедур и вмешательств без достаточных медицинских показаний;</a:t>
            </a:r>
          </a:p>
          <a:p>
            <a:pPr>
              <a:buNone/>
            </a:pPr>
            <a:r>
              <a:rPr lang="ru-RU" dirty="0" smtClean="0"/>
              <a:t>• государственная поддержка отдельных категорий граждан.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Такая модель характерна для здравоохранения США, ряда арабских, африканских и латиноамериканских стран.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701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Модель здравоохранения с государственным регулированием программ ОМС для большинства граждан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Для этой модели здравоохранения характерны следующие положительные стороны:</a:t>
            </a:r>
          </a:p>
          <a:p>
            <a:pPr>
              <a:buNone/>
            </a:pPr>
            <a:r>
              <a:rPr lang="ru-RU" dirty="0" smtClean="0"/>
              <a:t>• наличие нескольких основных источников финансирования (средства бюджетов, обязательные платежи по страхованию, осуществляемые как работодателями, так и самими работниками);</a:t>
            </a:r>
          </a:p>
          <a:p>
            <a:pPr>
              <a:buNone/>
            </a:pPr>
            <a:r>
              <a:rPr lang="ru-RU" dirty="0" smtClean="0"/>
              <a:t>• высокая доля национального дохода, выделяемого на здравоохранение;</a:t>
            </a:r>
          </a:p>
          <a:p>
            <a:pPr>
              <a:buNone/>
            </a:pPr>
            <a:r>
              <a:rPr lang="ru-RU" dirty="0" smtClean="0"/>
              <a:t>• наличие централизованной системы финансирования, основанной на независимых специализированных организациях (фондах, страховых компаниях);</a:t>
            </a:r>
          </a:p>
          <a:p>
            <a:pPr>
              <a:buNone/>
            </a:pPr>
            <a:r>
              <a:rPr lang="ru-RU" dirty="0" smtClean="0"/>
              <a:t>• большое внимание со стороны финансирующих организаций к контролю качества медицинской помощи и объемам расходов при оказании медицинских услуг;</a:t>
            </a:r>
          </a:p>
          <a:p>
            <a:pPr>
              <a:buNone/>
            </a:pPr>
            <a:r>
              <a:rPr lang="ru-RU" dirty="0" smtClean="0"/>
              <a:t>• регулируемое ценообразование на медицинские услуги, многообразие форм и способов оплаты медицинской помощи;</a:t>
            </a:r>
          </a:p>
          <a:p>
            <a:pPr>
              <a:buNone/>
            </a:pPr>
            <a:r>
              <a:rPr lang="ru-RU" dirty="0" smtClean="0"/>
              <a:t>• обеспечение высокого, гарантированного государством уровня качества оказания медицинской помощи.</a:t>
            </a:r>
          </a:p>
          <a:p>
            <a:pPr>
              <a:buNone/>
            </a:pPr>
            <a:r>
              <a:rPr lang="ru-RU" dirty="0" smtClean="0"/>
              <a:t>Основной недостаток - неполный охват населения программами обязательного медицинского страхования.</a:t>
            </a:r>
          </a:p>
          <a:p>
            <a:pPr>
              <a:buNone/>
            </a:pPr>
            <a:r>
              <a:rPr lang="ru-RU" dirty="0" smtClean="0"/>
              <a:t>В настоящее время данная модель наиболее развита в Германии и Франции и называется </a:t>
            </a:r>
            <a:r>
              <a:rPr lang="ru-RU" b="1" dirty="0" smtClean="0"/>
              <a:t>регулируемой системой страхования здоровья.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Монопольная государственная модель здравоохранения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Монопольная государственная модель здравоохранения имеет ряд неоспоримых преимуществ:</a:t>
            </a:r>
          </a:p>
          <a:p>
            <a:pPr>
              <a:buNone/>
            </a:pPr>
            <a:r>
              <a:rPr lang="ru-RU" sz="2400" dirty="0" smtClean="0"/>
              <a:t>• высокая степень социальной защищенности граждан путем установления всеобщих гарантий предоставления бесплатной медицинской помощи;</a:t>
            </a:r>
          </a:p>
          <a:p>
            <a:pPr>
              <a:buNone/>
            </a:pPr>
            <a:r>
              <a:rPr lang="ru-RU" sz="2400" dirty="0" smtClean="0"/>
              <a:t>• строгий государственный контроль условий оказания медицинской помощи;</a:t>
            </a:r>
          </a:p>
          <a:p>
            <a:pPr>
              <a:buNone/>
            </a:pPr>
            <a:r>
              <a:rPr lang="ru-RU" sz="2400" dirty="0" smtClean="0"/>
              <a:t>• воздействие на заболеваемость управляемыми инфекциями путем иммунизации населения;</a:t>
            </a:r>
          </a:p>
          <a:p>
            <a:pPr>
              <a:buNone/>
            </a:pPr>
            <a:r>
              <a:rPr lang="ru-RU" sz="2400" dirty="0" smtClean="0"/>
              <a:t>• высокая степень мобилизационной готовности при чрезвычайных ситуациях.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908050"/>
            <a:ext cx="8229600" cy="5400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то же время к существенным недостаткам этой модели следует отнести:</a:t>
            </a:r>
          </a:p>
          <a:p>
            <a:pPr>
              <a:buNone/>
            </a:pPr>
            <a:r>
              <a:rPr lang="ru-RU" dirty="0" smtClean="0"/>
              <a:t>• низкоэффективную бюрократическую систему управления;</a:t>
            </a:r>
          </a:p>
          <a:p>
            <a:pPr>
              <a:buNone/>
            </a:pPr>
            <a:r>
              <a:rPr lang="ru-RU" dirty="0" smtClean="0"/>
              <a:t>• недостаток дополнительных платных и сервисных услуг и отсутствие конкурентной среды;</a:t>
            </a:r>
          </a:p>
          <a:p>
            <a:pPr>
              <a:buNone/>
            </a:pPr>
            <a:r>
              <a:rPr lang="ru-RU" dirty="0" smtClean="0"/>
              <a:t>• низкую заработную плату медицинских работников;</a:t>
            </a:r>
          </a:p>
          <a:p>
            <a:pPr>
              <a:buNone/>
            </a:pPr>
            <a:r>
              <a:rPr lang="ru-RU" dirty="0" smtClean="0"/>
              <a:t>• отсутствие экономических стимулов в работе медицинского персонала;</a:t>
            </a:r>
          </a:p>
          <a:p>
            <a:pPr>
              <a:buNone/>
            </a:pPr>
            <a:r>
              <a:rPr lang="ru-RU" dirty="0" smtClean="0"/>
              <a:t>• отсутствие системы независимого контроля качества медицинской помощи;</a:t>
            </a:r>
          </a:p>
          <a:p>
            <a:pPr>
              <a:buNone/>
            </a:pPr>
            <a:r>
              <a:rPr lang="ru-RU" dirty="0" smtClean="0"/>
              <a:t>• диспропорции в развитии стационарной и амбулаторно-поликлинической помощи;</a:t>
            </a:r>
          </a:p>
          <a:p>
            <a:pPr>
              <a:buNone/>
            </a:pPr>
            <a:r>
              <a:rPr lang="ru-RU" dirty="0" smtClean="0"/>
              <a:t>• низкая эффективность использования ресурсов в здравоохранении. 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Модель здравоохранения на основе всеобщего государственного медицинского страхования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9457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Для этой модели здравоохранения, основанной на всеобщем государственном медицинском страховании, характерна непосредственная координация государством работы всех медицинских учреждений и обеспечение производства медицинских услуг всему населению страны.</a:t>
            </a:r>
          </a:p>
          <a:p>
            <a:pPr>
              <a:buNone/>
            </a:pPr>
            <a:r>
              <a:rPr lang="ru-RU" dirty="0" smtClean="0"/>
              <a:t>Система государственного страхования - наиболее экономичная и рациональная модель организации медицинского обслуживания населения. Фактически это модель XXI в. для стран, которые стремятся ограничить расходы, не потеряв в эффективности и качестве медицинской помощи.</a:t>
            </a:r>
          </a:p>
          <a:p>
            <a:pPr>
              <a:buNone/>
            </a:pPr>
            <a:r>
              <a:rPr lang="ru-RU" dirty="0" smtClean="0"/>
              <a:t>Такие модели не допускают отделения государства от управления, управления от финансирования, финансирования от ответственности за производство услуг и качество обслуживания населения. В функции государственных органов управления входит также ответственность за сбор средств, управление финансами, формирование госзаказа и установление цен на медицинские услуги.</a:t>
            </a:r>
          </a:p>
          <a:p>
            <a:endParaRPr lang="ru-RU" dirty="0" smtClean="0"/>
          </a:p>
          <a:p>
            <a:r>
              <a:rPr lang="ru-RU" dirty="0" smtClean="0"/>
              <a:t>Такая модель действует в настоящее время в Великобритании, Италии, Испании, Японии, Канаде и Российской Федерации.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697427"/>
          </a:xfrm>
        </p:spPr>
        <p:txBody>
          <a:bodyPr>
            <a:normAutofit/>
          </a:bodyPr>
          <a:lstStyle/>
          <a:p>
            <a:pPr marL="0" indent="360363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Здоровье отдельного человека зависит от множества случайных внешних процессов, поэтому показатели индивидуального здоровья не могут служить основанием для планирования мероприятий, направленных на улучшение условий жизни больших групп населения.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Показатели общественного здоровья,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напротив, отражают реальный уровень здоровья населения. Именно поэтому при решении экологических, социальных, экономических, политических проблем они служат не только основанием для планирования мер по оптимизации, но и показателем позитивного или негативного результата проведенных мероприятий.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Разница в экологических, социально-экономических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культурно­социальных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условиях определяет различие в качестве общественного здоровья.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62800" cy="788666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Заболеваемость населения</a:t>
            </a:r>
            <a:r>
              <a:rPr lang="ru-RU" b="1" i="1" u="sng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268760"/>
            <a:ext cx="7922840" cy="49685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Основные источники получения информации о заболеваемости населения следующие: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 регистрация случаев заболевания </a:t>
            </a:r>
            <a:r>
              <a:rPr lang="ru-RU" b="1" dirty="0">
                <a:solidFill>
                  <a:schemeClr val="tx1"/>
                </a:solidFill>
              </a:rPr>
              <a:t>при обращении населения </a:t>
            </a:r>
            <a:r>
              <a:rPr lang="ru-RU" dirty="0">
                <a:solidFill>
                  <a:schemeClr val="tx1"/>
                </a:solidFill>
              </a:rPr>
              <a:t>за медицинской помощью в организации здравоохранения;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 регистрация случаев заболевания </a:t>
            </a:r>
            <a:r>
              <a:rPr lang="ru-RU" b="1" dirty="0">
                <a:solidFill>
                  <a:schemeClr val="tx1"/>
                </a:solidFill>
              </a:rPr>
              <a:t>при медицинских осмотрах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 регистрация случаев заболеваний и причин смерти </a:t>
            </a:r>
            <a:r>
              <a:rPr lang="ru-RU" b="1" dirty="0">
                <a:solidFill>
                  <a:schemeClr val="tx1"/>
                </a:solidFill>
              </a:rPr>
              <a:t>по данным патологоанатомических и судебно-медицинских исследований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Учет заболеваемости по данным обращаемости населения за медицинской помощью в организации здравоохранения ведется на основании разработки </a:t>
            </a:r>
            <a:r>
              <a:rPr lang="ru-RU" b="1" dirty="0" smtClean="0">
                <a:solidFill>
                  <a:schemeClr val="tx1"/>
                </a:solidFill>
              </a:rPr>
              <a:t>«Талона амбулаторного пациента» </a:t>
            </a:r>
            <a:r>
              <a:rPr lang="ru-RU" dirty="0" smtClean="0">
                <a:solidFill>
                  <a:schemeClr val="tx1"/>
                </a:solidFill>
              </a:rPr>
              <a:t>(ф. 025-6(7)/у-89; 025-10/у-97; 025-11/у-02; 025-12/у-04) или </a:t>
            </a:r>
            <a:r>
              <a:rPr lang="ru-RU" b="1" dirty="0" smtClean="0">
                <a:solidFill>
                  <a:schemeClr val="tx1"/>
                </a:solidFill>
              </a:rPr>
              <a:t>«Единого талона амбулаторного пациента» </a:t>
            </a:r>
            <a:r>
              <a:rPr lang="ru-RU" dirty="0" smtClean="0">
                <a:solidFill>
                  <a:schemeClr val="tx1"/>
                </a:solidFill>
              </a:rPr>
              <a:t>(ф. 025-8/у-95). Талоны </a:t>
            </a:r>
            <a:r>
              <a:rPr lang="ru-RU" u="sng" dirty="0" smtClean="0">
                <a:solidFill>
                  <a:schemeClr val="tx1"/>
                </a:solidFill>
              </a:rPr>
              <a:t>заполняются на все заболевания и травмы (кроме острых инфекционных заболеваний)</a:t>
            </a:r>
            <a:r>
              <a:rPr lang="ru-RU" dirty="0" smtClean="0">
                <a:solidFill>
                  <a:schemeClr val="tx1"/>
                </a:solidFill>
              </a:rPr>
              <a:t>, во всех поликлиниках, амбулаториях в городах и сельской местности.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198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937153"/>
            <a:ext cx="806489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	Для более полной оценки общественного здоровья 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используют данные о заболеваемости населения, полученные в результате проводимых медицинских осмотров.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Результаты медицинских осмотров фиксируются 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«Карте подлежащего периодическому осмотру»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(ф. 046/у) - для лиц, проходящих обязательные периодические осмотры,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«Медицинской карте амбулаторного больного»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(ф. 025/у-87, 025/у-04),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«Истории развития ребенка»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(ф. 112/у),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«Медицинской карте ребенка»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(ф. 026/у),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«Медицинской карте студента вуза».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 зависимости от поставленных задач и используемых организационных технологий медицинские осмотры подразделяют на: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	•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предварительные медицинские осмотры;</a:t>
            </a:r>
            <a:endParaRPr kumimoji="0" lang="ru-RU" b="1" i="0" u="sng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	•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периодические медицинские осмотры;</a:t>
            </a:r>
            <a:endParaRPr kumimoji="0" lang="ru-RU" b="1" i="0" u="sng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	•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целевые медицинские осмотры.</a:t>
            </a:r>
            <a:endParaRPr kumimoji="0" lang="ru-RU" b="1" i="0" u="sng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476672"/>
            <a:ext cx="799288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Предварительные медицинские осмотры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проводят при поступлении на работу или учебу с целью определения соответствия состояния здоровья требованиям профессии или обучения, а также выявления заболеваний, которые могут прогрессировать в условиях работы с профессиональными вредностями или в процессе учебы.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	</a:t>
            </a:r>
            <a:r>
              <a:rPr lang="ru-RU" sz="2000" b="1" u="sng" dirty="0" smtClean="0"/>
              <a:t>Цель </a:t>
            </a:r>
            <a:r>
              <a:rPr lang="ru-RU" sz="2000" dirty="0" smtClean="0"/>
              <a:t>- динамическое наблюдение за состоянием здоровья работающих в условиях воздействия профессиональных вредностей, своевременное установление начальных признаков профессиональных заболеваний, выявление общих заболеваний, препятствующих продолжению работы с вредными опасными веществами и производственными факторами.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620688"/>
            <a:ext cx="82809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Целевые медицинские осмотры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проводятся, как правило, для обнаружения ранних форм социально-значимых заболеваний (злокачественные новообразования, туберкулез, сахарный диабет и другие) и охватывают различные группы организованного и неорганизованного населения.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	Скрининг </a:t>
            </a:r>
            <a:r>
              <a:rPr lang="ru-RU" sz="2000" dirty="0" smtClean="0"/>
              <a:t>(от английского слова </a:t>
            </a:r>
            <a:r>
              <a:rPr lang="ru-RU" sz="2000" i="1" dirty="0" smtClean="0"/>
              <a:t>«</a:t>
            </a:r>
            <a:r>
              <a:rPr lang="ru-RU" sz="2000" i="1" dirty="0" err="1" smtClean="0"/>
              <a:t>screening</a:t>
            </a:r>
            <a:r>
              <a:rPr lang="ru-RU" sz="2000" i="1" dirty="0" smtClean="0"/>
              <a:t>»,</a:t>
            </a:r>
            <a:r>
              <a:rPr lang="ru-RU" sz="2000" dirty="0" smtClean="0"/>
              <a:t>что в переводе означает просеивание, отсев, отбор)</a:t>
            </a:r>
            <a:r>
              <a:rPr lang="ru-RU" sz="2000" b="1" dirty="0" smtClean="0"/>
              <a:t> </a:t>
            </a:r>
            <a:r>
              <a:rPr lang="ru-RU" sz="2000" dirty="0" smtClean="0"/>
              <a:t>- это массовое обследование населения и выявление лиц с заболеваниями или начальными признаками заболеваний.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	</a:t>
            </a:r>
            <a:r>
              <a:rPr lang="ru-RU" sz="2000" b="1" u="sng" dirty="0" smtClean="0"/>
              <a:t>Цель </a:t>
            </a:r>
            <a:r>
              <a:rPr lang="ru-RU" sz="2000" dirty="0" smtClean="0"/>
              <a:t> - провести первичный отбор лиц, требующих углубленного обследования, консультации узких специалистов, формирования групп повышенного риска заболевания определенной патологией. Как правило, целевые (</a:t>
            </a:r>
            <a:r>
              <a:rPr lang="ru-RU" sz="2000" dirty="0" err="1" smtClean="0"/>
              <a:t>скрининговые</a:t>
            </a:r>
            <a:r>
              <a:rPr lang="ru-RU" sz="2000" dirty="0" smtClean="0"/>
              <a:t>) медицинские осмотры проводятся в несколько этапов.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В результате медицинских осмотров рассчитывается </a:t>
            </a:r>
            <a:r>
              <a:rPr lang="ru-RU" sz="1800" b="1" i="1" u="sng" dirty="0" smtClean="0"/>
              <a:t>показатель патологической </a:t>
            </a:r>
            <a:r>
              <a:rPr lang="ru-RU" sz="1800" b="1" i="1" u="sng" dirty="0" err="1" smtClean="0"/>
              <a:t>пораженности</a:t>
            </a:r>
            <a:r>
              <a:rPr lang="ru-RU" sz="1800" b="1" i="1" u="sng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http://vmede.org/sait/content/Obshesyvennoe_3d_medik_2012/4_files/mb4_01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1287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67544" y="2369182"/>
            <a:ext cx="8064896" cy="438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	При хорошо спланированных и проведенных медицинских осмотрах дополнительно устанавливается 2000-2500 случаев заболеваний (на 1000 населения), то есть в среднем по 2-2,5 заболевания на человека, которые не являлись причиной обращения пациентов в медицинские учреждения. Эти дополнительно определенные на медицинских осмотрах заболевания учитываются для расчета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показателя исчерпанной заболеваемости населения. 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	Кроме того, для получения полной и объективной картины заболеваемости населения должны учитываться и случаи заболеваний, которые привели к гибели больного, но не явились причиной его обращения в лечебно-диагностические учреждения при жизни. Эти случаи регистрируются при патологоанатомических и судебно-медицинских исследованиях.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95536" y="476672"/>
            <a:ext cx="8496944" cy="621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	При регистрации заболеваний необходимо следовать следующим правилам: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За единицу наблюдения принимают случай заболевания, зарегистрированный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впервые в жизни у пациента в данном году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Диагнозы острых заболеваний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регистрируют каждый раз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 их новом возникновении в течение года,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ронические заболевания учитывают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только один раз в году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бострения хронических заболеваний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 учитывают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ля расчета показателя первичной заболеваемости берут все заболевания, возникшие у больного впервые в течение года и отмеченные в формах первичной учетной медицинской документации («Талоне амбулаторного пациента» или «Едином талоне амбулаторного пациента») знаком (+).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 изучении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общей заболеваемости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учитывают все случаи заболеваний, зарегистрированные со знаком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+»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(отнесенные к первичной заболеваемости)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 знаком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«–»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(первые в данном году обращения по поводу хронического заболевания, выявленного в предыдущие годы).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467544" y="659305"/>
            <a:ext cx="820891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	Среди работающего населения выделяют: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заболеваемость профессиональными болезнями 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заболеваемость с временной утратой трудоспособности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(ЗВУТ).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Они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занимают особое место в статистике заболеваемости в силу большой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социально-экономической значимости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Основным нормативным документом, который используется во всех странах мира для изучения заболеваемости и причин смертности, служит </a:t>
            </a:r>
            <a:r>
              <a:rPr lang="ru-RU" i="1" u="sng" dirty="0" smtClean="0"/>
              <a:t>Международная статистическая классификация болезней и проблем, связанных со здоровьем</a:t>
            </a:r>
            <a:r>
              <a:rPr lang="ru-RU" dirty="0" smtClean="0"/>
              <a:t> (МКБ). 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МКБ </a:t>
            </a:r>
            <a:r>
              <a:rPr lang="ru-RU" dirty="0" smtClean="0"/>
              <a:t>- это система группировки болезней и патологических состояний, которая пересматривается и утверждается ВОЗ примерно каждые 10 лет. В настоящее время у нас в стране, как и во всем мире, действует Международная классификация десятого пересмотра - МКБ-10.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611560" y="764704"/>
            <a:ext cx="745232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 учетом источников и методов получения данных в статистике заболеваемости рассчитывают следующие основные показатели: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первичную заболеваемость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общую заболеваемость (распространенность, болезненность)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исчерпанную (истинную) заболеваемость.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Первичная заболеваемость </a:t>
            </a:r>
            <a:r>
              <a:rPr lang="ru-RU" dirty="0" smtClean="0"/>
              <a:t>- это совокупность новых, нигде ранее не учтенных и впервые в данном году зарегистрированных при обращении населения за медицинской помощью случаев заболеваний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Уровень первичной заболеваемости взрослого населения Российской Федерации колеблется в пределах 500-600 ‰. Уровень первичной заболеваемости детей значительно превышает аналогичные показатели у взрослых и находится в пределах 1800-1900 ‰.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http://vmede.org/sait/content/Obshesyvennoe_3d_medik_2012/4_files/mb4_02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4984"/>
            <a:ext cx="70567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39552" y="1124744"/>
            <a:ext cx="792088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Общая заболеваемость (распространенность, болезненность)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это совокупность первичных в данном году случаев обращений населения за медицинской помощью по поводу заболеваний, выявленных как в данном году, так и в предыдущие годы.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	Уровень общей заболеваемости взрослого населения Российской Федерации составляет в среднем 1300-1400 ‰. Показатель общей заболеваемости детского населения также значительно превышает уровень заболеваемости взрослого населения и находится в пределах 2300-2400 ‰. Последнее десятилетие сохраняется тенденция роста первичной и общей заболеваемости как взрослого, так и детского населения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vmede.org/sait/content/Obshesyvennoe_3d_medik_2012/4_files/mb4_00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68407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Показатель </a:t>
            </a:r>
            <a:r>
              <a:rPr lang="ru-RU" b="1" dirty="0" smtClean="0"/>
              <a:t>исчерпанной (истинной) заболеваемости </a:t>
            </a:r>
            <a:r>
              <a:rPr lang="ru-RU" dirty="0" smtClean="0"/>
              <a:t>является наиболее полной характеристикой заболеваемости населения и  включает в себя заболевания, зарегистрированные при обращении населения за медицинской помощью в организации здравоохранения, выявленные дополнительно при медицинских осмотрах и данные о причинах смерти, которые при жизни больного не были зарегистрированы в организациях здравоохранения.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* Учитываются заболевания, по поводу которых не было зарегистрировано обращения в организации здравоохранения.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http://vmede.org/sait/content/Obshesyvennoe_3d_medik_2012/4_files/mb4_0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81312"/>
            <a:ext cx="7776864" cy="17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829196"/>
          </a:xfrm>
        </p:spPr>
        <p:txBody>
          <a:bodyPr/>
          <a:lstStyle/>
          <a:p>
            <a:pPr marL="0" indent="360363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60C"/>
                </a:solidFill>
                <a:latin typeface="Times New Roman" pitchFamily="18" charset="0"/>
                <a:cs typeface="Times New Roman" pitchFamily="18" charset="0"/>
              </a:rPr>
              <a:t>Оценку общественного здоровья населения проводят на основании индикаторов, объединенных в четыре группы.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Показатели медико-демографических процессов: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численность и состав населения;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миграция населения;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брачность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рождаемость, плодовитость;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средняя продолжительность жизни;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смертность;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естественный прирост или естественная убыль населения.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Показатели заболеваемости и распространенности болезней.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Показатели инвалидности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инвалидизации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Показатели физического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3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692150"/>
            <a:ext cx="8229600" cy="4324350"/>
          </a:xfrm>
        </p:spPr>
        <p:txBody>
          <a:bodyPr>
            <a:normAutofit/>
          </a:bodyPr>
          <a:lstStyle/>
          <a:p>
            <a:r>
              <a:rPr lang="ru-RU" sz="1800" dirty="0"/>
              <a:t>Аналогично эти показатели можно рассчитать для отдельных классов болезней и нозологических форм.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5122" y="1412776"/>
            <a:ext cx="6408712" cy="1008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535561"/>
            <a:ext cx="6336704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565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443" y="1187450"/>
            <a:ext cx="7083114" cy="44831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652526"/>
            <a:ext cx="8229600" cy="10698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общей заболеваемости, все население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0786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ИНВАЛИДНОСТЬ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68515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30000"/>
              </a:lnSpc>
              <a:buNone/>
            </a:pPr>
            <a:r>
              <a:rPr lang="ru-RU" sz="5500" dirty="0" smtClean="0"/>
              <a:t>     В </a:t>
            </a:r>
            <a:r>
              <a:rPr lang="ru-RU" sz="5500" dirty="0"/>
              <a:t>Российской Федерации на учете в органах социальной защиты населения состоит свыше 10 </a:t>
            </a:r>
            <a:r>
              <a:rPr lang="ru-RU" sz="5500" dirty="0" smtClean="0"/>
              <a:t>млн. </a:t>
            </a:r>
            <a:r>
              <a:rPr lang="ru-RU" sz="5500" dirty="0"/>
              <a:t>инвалидов. Ежегодно впервые признаются инвалидами свыше 1 </a:t>
            </a:r>
            <a:r>
              <a:rPr lang="ru-RU" sz="5500" dirty="0" smtClean="0"/>
              <a:t>млн. </a:t>
            </a:r>
            <a:r>
              <a:rPr lang="ru-RU" sz="5500" dirty="0"/>
              <a:t>человек.</a:t>
            </a:r>
          </a:p>
          <a:p>
            <a:pPr>
              <a:lnSpc>
                <a:spcPct val="130000"/>
              </a:lnSpc>
              <a:buNone/>
            </a:pPr>
            <a:r>
              <a:rPr lang="ru-RU" sz="5500" dirty="0" smtClean="0"/>
              <a:t>    </a:t>
            </a:r>
            <a:r>
              <a:rPr lang="ru-RU" sz="5500" dirty="0"/>
              <a:t> </a:t>
            </a:r>
            <a:r>
              <a:rPr lang="ru-RU" sz="5500" b="1" i="1" dirty="0"/>
              <a:t>Инвалидом </a:t>
            </a:r>
            <a:r>
              <a:rPr lang="ru-RU" sz="5500" dirty="0"/>
              <a:t>принято считать человека, имеющего нарушение здоровья со стойким расстройством функций организма, обусловленное заболеваниями, последствиями травм или дефектами, которое ограничивает жизнедеятельность и вызывает необходимость его социальной защиты.</a:t>
            </a:r>
          </a:p>
          <a:p>
            <a:pPr>
              <a:lnSpc>
                <a:spcPct val="130000"/>
              </a:lnSpc>
              <a:buNone/>
            </a:pPr>
            <a:r>
              <a:rPr lang="ru-RU" sz="5500" dirty="0" smtClean="0"/>
              <a:t>     Признание </a:t>
            </a:r>
            <a:r>
              <a:rPr lang="ru-RU" sz="5500" dirty="0"/>
              <a:t>человека инвалидом возможно только при медико-социальной экспертизе, которую осуществляют Федеральные государственные учреждения - бюро медико-социальной экспертизы (бюро МСЭ). В зависимости от степени нарушения функций организма и жизнедеятельности установлены три группы инвалидности.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013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3204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Критерии установления групп инвалидности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32859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800" b="1" dirty="0" smtClean="0"/>
              <a:t> </a:t>
            </a:r>
            <a:r>
              <a:rPr lang="en-US" sz="1800" b="1" dirty="0" smtClean="0"/>
              <a:t>I</a:t>
            </a:r>
            <a:r>
              <a:rPr lang="ru-RU" sz="1800" b="1" dirty="0" smtClean="0"/>
              <a:t> группа - </a:t>
            </a:r>
            <a:r>
              <a:rPr lang="ru-RU" sz="1800" dirty="0" smtClean="0"/>
              <a:t>нарушение здоровья человека со </a:t>
            </a:r>
            <a:r>
              <a:rPr lang="ru-RU" sz="1800" b="1" u="sng" dirty="0" smtClean="0"/>
              <a:t>стойким значительно выраженным </a:t>
            </a:r>
            <a:r>
              <a:rPr lang="ru-RU" sz="1800" dirty="0" smtClean="0"/>
              <a:t>расстройством функций организма, обусловленное заболеваниями, последствиями травм или дефектами, приводящее к</a:t>
            </a:r>
            <a:r>
              <a:rPr lang="en-US" sz="1800" dirty="0" smtClean="0"/>
              <a:t> </a:t>
            </a:r>
            <a:r>
              <a:rPr lang="ru-RU" sz="1800" b="1" dirty="0" smtClean="0"/>
              <a:t>ограничению основных категорий жизнедеятельности</a:t>
            </a:r>
            <a:r>
              <a:rPr lang="ru-RU" sz="1800" dirty="0" smtClean="0"/>
              <a:t>  третьей степени (</a:t>
            </a:r>
            <a:r>
              <a:rPr lang="ru-RU" sz="1800" i="1" dirty="0" smtClean="0"/>
              <a:t>в некоторых случаях могут выполнять отдельные виды труда в специально созданных условиях</a:t>
            </a:r>
            <a:r>
              <a:rPr lang="ru-RU" sz="1800" dirty="0" smtClean="0"/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 smtClean="0"/>
              <a:t>II</a:t>
            </a:r>
            <a:r>
              <a:rPr lang="ru-RU" sz="1800" b="1" dirty="0" smtClean="0"/>
              <a:t> группа - </a:t>
            </a:r>
            <a:r>
              <a:rPr lang="ru-RU" sz="1800" dirty="0" smtClean="0"/>
              <a:t>нарушение здоровья человека со </a:t>
            </a:r>
            <a:r>
              <a:rPr lang="ru-RU" sz="1800" b="1" u="sng" dirty="0" smtClean="0"/>
              <a:t>стойким  выраженным </a:t>
            </a:r>
            <a:r>
              <a:rPr lang="ru-RU" sz="1800" dirty="0" smtClean="0"/>
              <a:t>расстройством функций организма, обусловленное заболеваниями, последствиями травм или дефектами, приводящее к</a:t>
            </a:r>
            <a:r>
              <a:rPr lang="en-US" sz="1800" dirty="0" smtClean="0"/>
              <a:t> </a:t>
            </a:r>
            <a:r>
              <a:rPr lang="ru-RU" sz="1800" b="1" dirty="0" smtClean="0"/>
              <a:t>ограничению основных категорий жизнедеятельности</a:t>
            </a:r>
            <a:r>
              <a:rPr lang="ru-RU" sz="1800" dirty="0" smtClean="0"/>
              <a:t>  второй степени(полностью и длительно нетрудоспособны; в отдельных случаях больным разрешают труд в специально созданных условиях или на дому</a:t>
            </a:r>
            <a:r>
              <a:rPr lang="en-US" sz="1800" dirty="0" smtClean="0"/>
              <a:t>)</a:t>
            </a:r>
            <a:endParaRPr lang="ru-RU" sz="18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 smtClean="0"/>
              <a:t>III</a:t>
            </a:r>
            <a:r>
              <a:rPr lang="ru-RU" sz="1800" b="1" dirty="0" smtClean="0"/>
              <a:t> группа - </a:t>
            </a:r>
            <a:r>
              <a:rPr lang="ru-RU" sz="1800" dirty="0" smtClean="0"/>
              <a:t>нарушение здоровья человека со </a:t>
            </a:r>
            <a:r>
              <a:rPr lang="ru-RU" sz="1800" b="1" u="sng" dirty="0" smtClean="0"/>
              <a:t>стойким умеренно выраженным </a:t>
            </a:r>
            <a:r>
              <a:rPr lang="ru-RU" sz="1800" dirty="0" smtClean="0"/>
              <a:t>расстройством функций организма, обусловленное заболеваниями, последствиями травм или дефектами, приводящее к</a:t>
            </a:r>
            <a:r>
              <a:rPr lang="en-US" sz="1800" dirty="0" smtClean="0"/>
              <a:t> </a:t>
            </a:r>
            <a:r>
              <a:rPr lang="ru-RU" sz="1800" b="1" dirty="0" smtClean="0"/>
              <a:t>ограничению основных категорий жизнедеятельности</a:t>
            </a:r>
            <a:r>
              <a:rPr lang="ru-RU" sz="1800" dirty="0" smtClean="0"/>
              <a:t>  первой степени (нуждаются в изменении условий труда)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2089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u="sng" dirty="0" smtClean="0"/>
              <a:t> Инвалидность </a:t>
            </a:r>
            <a:r>
              <a:rPr lang="ru-RU" sz="2000" u="sng" dirty="0"/>
              <a:t>вследствие общего </a:t>
            </a:r>
            <a:r>
              <a:rPr lang="ru-RU" sz="2000" u="sng" dirty="0" smtClean="0"/>
              <a:t>заболевания</a:t>
            </a:r>
            <a:r>
              <a:rPr lang="ru-RU" sz="2000" dirty="0" smtClean="0"/>
              <a:t> - служит </a:t>
            </a:r>
            <a:r>
              <a:rPr lang="ru-RU" sz="2000" dirty="0"/>
              <a:t>наиболее частой причиной инвалидности, за исключением случаев, непосредственно связанных с профессиональными заболеваниями, трудовым увечьем, военной травмой и </a:t>
            </a:r>
            <a:r>
              <a:rPr lang="ru-RU" sz="2000" dirty="0" smtClean="0"/>
              <a:t>т.д.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u="sng" dirty="0" smtClean="0"/>
              <a:t> Инвалидность </a:t>
            </a:r>
            <a:r>
              <a:rPr lang="ru-RU" sz="2000" u="sng" dirty="0"/>
              <a:t>в связи с «трудовым увечьем</a:t>
            </a:r>
            <a:r>
              <a:rPr lang="ru-RU" sz="2000" u="sng" dirty="0" smtClean="0"/>
              <a:t>»</a:t>
            </a:r>
            <a:r>
              <a:rPr lang="ru-RU" sz="2000" dirty="0" smtClean="0"/>
              <a:t> - устанавливается </a:t>
            </a:r>
            <a:r>
              <a:rPr lang="ru-RU" sz="2000" dirty="0"/>
              <a:t>гражданам, инвалидность которых наступила вследствие повреждения здоровья, связанного с несчастным случаем на производстве.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u="sng" dirty="0" smtClean="0"/>
              <a:t> Инвалидность </a:t>
            </a:r>
            <a:r>
              <a:rPr lang="ru-RU" sz="2000" u="sng" dirty="0"/>
              <a:t>вследствие профессионального заболевания</a:t>
            </a:r>
            <a:r>
              <a:rPr lang="ru-RU" sz="2000" dirty="0"/>
              <a:t> </a:t>
            </a:r>
            <a:r>
              <a:rPr lang="ru-RU" sz="2000" dirty="0" smtClean="0"/>
              <a:t> -устанавливается </a:t>
            </a:r>
            <a:r>
              <a:rPr lang="ru-RU" sz="2000" dirty="0"/>
              <a:t>гражданам, инвалидность которых наступила вследствие острых и хронических профессиональных заболеваний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Причины инвалидности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8599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908050"/>
            <a:ext cx="8675687" cy="49736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200" u="sng" dirty="0" smtClean="0"/>
              <a:t>Инвалидность с детства</a:t>
            </a:r>
            <a:r>
              <a:rPr lang="ru-RU" sz="2200" dirty="0" smtClean="0"/>
              <a:t>. Лицу в возрасте до 18 лет, признанному инвалидом, устанавливается статус «ребенок-инвалид». При достижении возраста 18 лет и старше этим лицам устанавливается «инвалидность с детства».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200" u="sng" dirty="0" smtClean="0"/>
              <a:t>Инвалидность у бывших военнослужащих</a:t>
            </a:r>
            <a:r>
              <a:rPr lang="ru-RU" sz="2200" dirty="0" smtClean="0"/>
              <a:t>  -  устанавливается при заболеваниях и травмах, связанных с выполнением военных обязанностей.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200" u="sng" dirty="0" smtClean="0"/>
              <a:t>Инвалидность вследствие радиационных катастроф</a:t>
            </a:r>
            <a:r>
              <a:rPr lang="ru-RU" sz="2200" dirty="0" smtClean="0"/>
              <a:t>  - устанавливается гражданам, инвалидность которых наступила вследствие ликвидации аварий на Чернобыльской АЭС (ПО «Маяк» и др.).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33192"/>
            <a:ext cx="820891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 целях </a:t>
            </a:r>
            <a:r>
              <a:rPr lang="ru-RU" u="sng" dirty="0"/>
              <a:t>динамического наблюдения</a:t>
            </a:r>
            <a:r>
              <a:rPr lang="ru-RU" dirty="0"/>
              <a:t> за состоянием здоровья и прогноза развития компенсаторных и адаптационных возможностей инвалидов проводят их систематическое переосвидетельствование. </a:t>
            </a:r>
            <a:endParaRPr lang="ru-RU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инвалиды </a:t>
            </a:r>
            <a:r>
              <a:rPr lang="ru-RU" dirty="0"/>
              <a:t>II и III групп </a:t>
            </a:r>
            <a:r>
              <a:rPr lang="ru-RU" dirty="0" smtClean="0"/>
              <a:t>- </a:t>
            </a:r>
            <a:r>
              <a:rPr lang="ru-RU" b="1" dirty="0" smtClean="0"/>
              <a:t>ежегодно</a:t>
            </a:r>
            <a:r>
              <a:rPr lang="ru-RU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инвалиды </a:t>
            </a:r>
            <a:r>
              <a:rPr lang="ru-RU" dirty="0"/>
              <a:t>I группы - </a:t>
            </a:r>
            <a:r>
              <a:rPr lang="ru-RU" b="1" dirty="0"/>
              <a:t>один раз в два года</a:t>
            </a:r>
            <a:r>
              <a:rPr lang="ru-RU" dirty="0"/>
              <a:t>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Без </a:t>
            </a:r>
            <a:r>
              <a:rPr lang="ru-RU" b="1" dirty="0"/>
              <a:t>указания срока переосвидетельствования </a:t>
            </a:r>
            <a:r>
              <a:rPr lang="ru-RU" dirty="0"/>
              <a:t>инвалидность устанавливается мужчинам старше 60 лет и женщинам старше 55 лет, инвалидам со стойкими необратимыми морфологическими изменениями и нарушениями функций и систем организма, а также при неэффективности проводимых реабилитационных мероприятий в течение, как минимум, 5 лет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/>
              <a:t>При наличии показаний к направлению больного на МСЭ лечебно-профилактические учреждения оформляют </a:t>
            </a:r>
            <a:r>
              <a:rPr lang="ru-RU" u="sng" dirty="0"/>
              <a:t>«Направление на медико-социальную экспертизу» (ф. 088/у-97).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8569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анализа инвалидности рассчитывают следующие основные показатели:</a:t>
            </a:r>
          </a:p>
          <a:p>
            <a:r>
              <a:rPr lang="ru-RU" dirty="0"/>
              <a:t>• первичную инвалидность;</a:t>
            </a:r>
          </a:p>
          <a:p>
            <a:r>
              <a:rPr lang="ru-RU" dirty="0"/>
              <a:t>• структуру первичной инвалидности по заболеваниям.</a:t>
            </a:r>
          </a:p>
          <a:p>
            <a:r>
              <a:rPr lang="ru-RU" dirty="0"/>
              <a:t>Уровень </a:t>
            </a:r>
            <a:r>
              <a:rPr lang="ru-RU" dirty="0" err="1"/>
              <a:t>инвалидизации</a:t>
            </a:r>
            <a:r>
              <a:rPr lang="ru-RU" dirty="0"/>
              <a:t> населения оценивается показателем первичной </a:t>
            </a:r>
            <a:r>
              <a:rPr lang="ru-RU" dirty="0" err="1"/>
              <a:t>инвалидизации</a:t>
            </a:r>
            <a:r>
              <a:rPr lang="ru-RU" dirty="0"/>
              <a:t>, который рассчитывается по следующей формуле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В </a:t>
            </a:r>
            <a:r>
              <a:rPr lang="ru-RU" dirty="0" smtClean="0"/>
              <a:t>2013 </a:t>
            </a:r>
            <a:r>
              <a:rPr lang="ru-RU" dirty="0"/>
              <a:t>г. в Российской Федерации этот показатель составил </a:t>
            </a:r>
            <a:r>
              <a:rPr lang="ru-RU" dirty="0" smtClean="0"/>
              <a:t>64,8 </a:t>
            </a:r>
            <a:r>
              <a:rPr lang="ru-RU" dirty="0"/>
              <a:t>на 10 тыс. населения.</a:t>
            </a:r>
          </a:p>
          <a:p>
            <a:r>
              <a:rPr lang="ru-RU" dirty="0"/>
              <a:t>Для анализа инвалидности по причинам рассчитывают </a:t>
            </a:r>
            <a:r>
              <a:rPr lang="ru-RU" b="1" dirty="0"/>
              <a:t>показатель структуры первичной инвалидности по заболеваниям.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6480720" cy="1152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013176"/>
            <a:ext cx="66247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255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Autofit/>
          </a:bodyPr>
          <a:lstStyle/>
          <a:p>
            <a:r>
              <a:rPr lang="ru-RU" sz="2400" b="1" i="1" u="sng" dirty="0" smtClean="0"/>
              <a:t>Структура инвалидности в РФ</a:t>
            </a:r>
            <a:br>
              <a:rPr lang="ru-RU" sz="2400" b="1" i="1" u="sng" dirty="0" smtClean="0"/>
            </a:br>
            <a:r>
              <a:rPr lang="ru-RU" sz="2400" dirty="0" smtClean="0"/>
              <a:t>I группа – 9,5% случаев, II – 62,6%, III –27,9% случаев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56792"/>
          <a:ext cx="8229600" cy="501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Реабилитации </a:t>
            </a:r>
            <a:r>
              <a:rPr lang="ru-RU" b="1" u="sng" dirty="0"/>
              <a:t>инвалидов </a:t>
            </a:r>
            <a:r>
              <a:rPr lang="ru-RU" dirty="0"/>
              <a:t>- это система и процесс полного или частичного восстановления способностей инвалидов к бытовой, общественной и профессиональной деятельности.</a:t>
            </a:r>
          </a:p>
          <a:p>
            <a:endParaRPr lang="ru-RU" dirty="0"/>
          </a:p>
          <a:p>
            <a:r>
              <a:rPr lang="ru-RU" b="1" u="sng" dirty="0" smtClean="0"/>
              <a:t>Цель: </a:t>
            </a:r>
            <a:r>
              <a:rPr lang="ru-RU" dirty="0" smtClean="0"/>
              <a:t> </a:t>
            </a:r>
            <a:r>
              <a:rPr lang="ru-RU" dirty="0"/>
              <a:t>устранение или максимально полная компенсация ограничений жизнедеятельности.</a:t>
            </a:r>
          </a:p>
          <a:p>
            <a:endParaRPr lang="ru-RU" dirty="0"/>
          </a:p>
          <a:p>
            <a:r>
              <a:rPr lang="ru-RU" dirty="0"/>
              <a:t>Реабилитация инвалидов проводится в соответствии с </a:t>
            </a:r>
            <a:r>
              <a:rPr lang="ru-RU" i="1" u="sng" dirty="0"/>
              <a:t>реабилитационными программами - базовыми и индивидуальными.</a:t>
            </a:r>
            <a:r>
              <a:rPr lang="ru-RU" dirty="0"/>
              <a:t> Программы определяют содержание, объем, сроки и уровень проводимых реабилитационных мероприятий. Основными видами реабилитационных программ являются медицинские, профессиональные, социальные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Медицинская реабилитация </a:t>
            </a:r>
            <a:r>
              <a:rPr lang="ru-RU" dirty="0" smtClean="0"/>
              <a:t>инвалидов осуществляется для восстановления или компенсации утраченных или нарушенных функциональных способностей человека. Она включает в себя восстановительную терапию, хирургию, протезирование и </a:t>
            </a:r>
            <a:r>
              <a:rPr lang="ru-RU" dirty="0" err="1" smtClean="0"/>
              <a:t>ортезирование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Реабилитация инвалидов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5752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908050"/>
            <a:ext cx="8229600" cy="5160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Для оценки здоровья определенной группы людей или населения в целом принято использовать следующие группы индикаторов: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/>
              <a:t>показатели медико-демографических процессов;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/>
              <a:t>показатели заболеваемости;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/>
              <a:t>показатели инвалидности;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/>
              <a:t>показатели физического здоровья.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2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Профессиональная реабилитация </a:t>
            </a:r>
            <a:r>
              <a:rPr lang="ru-RU" dirty="0" smtClean="0"/>
              <a:t>- система и процесс восстановления конкурентоспособности инвалидов на рынке труда. Она включает в себя профессиональную ориентацию, профессиональное образование, профессионально-производственную адаптацию, рациональное трудовое устройство.</a:t>
            </a:r>
          </a:p>
          <a:p>
            <a:endParaRPr lang="ru-RU" dirty="0" smtClean="0"/>
          </a:p>
          <a:p>
            <a:r>
              <a:rPr lang="ru-RU" b="1" dirty="0" smtClean="0"/>
              <a:t>Социальная реабилитация </a:t>
            </a:r>
            <a:r>
              <a:rPr lang="ru-RU" dirty="0" smtClean="0"/>
              <a:t>- система и процесс восстановления способностей к самостоятельной и семейно-бытовой деятельности. Она включает в себя социально-средовую ориентацию, социально-бытовое образование, социально-бытовую адаптацию и социально-бытовое устройство</a:t>
            </a:r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620688"/>
            <a:ext cx="8784976" cy="1066800"/>
          </a:xfrm>
        </p:spPr>
        <p:txBody>
          <a:bodyPr>
            <a:normAutofit/>
          </a:bodyPr>
          <a:lstStyle/>
          <a:p>
            <a:pPr algn="ctr"/>
            <a:r>
              <a:rPr lang="ru-RU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ЖИЗНИ,СВЯЗАННОЕ СО ЗДОРОВЬЕМ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b="1" i="1" dirty="0" smtClean="0"/>
              <a:t>Качество жизни -</a:t>
            </a:r>
            <a:r>
              <a:rPr lang="ru-RU" dirty="0" smtClean="0"/>
              <a:t> интегральная оценка индивидуумом своего положения в жизни общества, соотношения этого положения со своими целями и возможностями. </a:t>
            </a:r>
          </a:p>
          <a:p>
            <a:pPr>
              <a:buClr>
                <a:schemeClr val="tx1"/>
              </a:buClr>
              <a:buNone/>
            </a:pPr>
            <a:endParaRPr lang="ru-RU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ru-RU" b="1" i="1" dirty="0" smtClean="0"/>
              <a:t>Качество жизни </a:t>
            </a:r>
            <a:r>
              <a:rPr lang="ru-RU" dirty="0" smtClean="0"/>
              <a:t>отражает уровень комфортности человека в обществе и базируется на следующих основных компонентах: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8063" y="836613"/>
            <a:ext cx="8135937" cy="56657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2000" i="1" dirty="0" smtClean="0"/>
              <a:t> </a:t>
            </a:r>
            <a:r>
              <a:rPr lang="ru-RU" sz="2000" i="1" u="sng" dirty="0" smtClean="0"/>
              <a:t>условиях жизни</a:t>
            </a:r>
            <a:r>
              <a:rPr lang="ru-RU" sz="2000" i="1" dirty="0" smtClean="0"/>
              <a:t> </a:t>
            </a:r>
            <a:r>
              <a:rPr lang="ru-RU" sz="2000" dirty="0" smtClean="0"/>
              <a:t>- объективной, не зависящей от самого человека стороне его жизни (природная, социальная среда и др.);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2000" i="1" dirty="0" smtClean="0"/>
              <a:t> </a:t>
            </a:r>
            <a:r>
              <a:rPr lang="ru-RU" sz="2000" i="1" u="sng" dirty="0" smtClean="0"/>
              <a:t>образе жизни</a:t>
            </a:r>
            <a:r>
              <a:rPr lang="ru-RU" sz="2000" i="1" dirty="0" smtClean="0"/>
              <a:t> </a:t>
            </a:r>
            <a:r>
              <a:rPr lang="ru-RU" sz="2000" dirty="0" smtClean="0"/>
              <a:t>- субъективной, создаваемой самим человеком стороне жизни (общественная, трудовая, физическая, интеллектуальная активность);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 smtClean="0"/>
              <a:t> </a:t>
            </a:r>
            <a:r>
              <a:rPr lang="ru-RU" sz="2000" i="1" u="sng" dirty="0" smtClean="0"/>
              <a:t>удовлетворенности условиями и образом жизни</a:t>
            </a:r>
            <a:r>
              <a:rPr lang="ru-RU" sz="2000" i="1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	Применительно к медицине используется оценка качество жизни, связанного со здоровьем, как интегральная характеристика физического, психологического и социального состояния больного, основанная на его субъективном восприятии действительности.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611560" y="1164083"/>
            <a:ext cx="763284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Исследования качества жизни, связанного со здоровьем, позволяют изучить влияние заболевания и результатов его лечения на показатели качества жизни больного человека в целом.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Распространенной ошибкой является отношение к качеству жизни, связанному со здоровьем, как к критерию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оценки степени тяжести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заболевания. Нельзя строить заключения о влиянии какого-либо метода лечения на качество жизни больного, основываясь на динамике клинических показателей. Важно помнить, что качество жизни отражает не тяжесть течения процесса, а то, как пациент воспринимает свое заболевание.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Для комплексной оценки здоровья отдельных пациентов населения в целом выделяют следующие пять групп здоровья: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I группа - здоровые;</a:t>
            </a:r>
          </a:p>
          <a:p>
            <a:r>
              <a:rPr lang="ru-RU" dirty="0" smtClean="0"/>
              <a:t>II группа - здоровые лица, у которых отсутствует какая-либо хроническая болезнь, но имеются различные функциональные отклонения, снижение иммунологической </a:t>
            </a:r>
            <a:r>
              <a:rPr lang="ru-RU" dirty="0" err="1" smtClean="0"/>
              <a:t>резистентности</a:t>
            </a:r>
            <a:r>
              <a:rPr lang="ru-RU" dirty="0" smtClean="0"/>
              <a:t>, частые острые заболевания и др.;</a:t>
            </a:r>
          </a:p>
          <a:p>
            <a:r>
              <a:rPr lang="ru-RU" dirty="0" smtClean="0"/>
              <a:t>III группа - больные с длительно текущими (хроническими) заболеваниями при сохраненных в основном функциональных возможностях организма;</a:t>
            </a:r>
          </a:p>
          <a:p>
            <a:r>
              <a:rPr lang="ru-RU" dirty="0" smtClean="0"/>
              <a:t>IV группа - больные с длительно текущими (хроническими) заболеваниями со снижением функциональных возможностей организма;</a:t>
            </a:r>
          </a:p>
          <a:p>
            <a:r>
              <a:rPr lang="ru-RU" dirty="0" smtClean="0"/>
              <a:t>V группа - тяжелые больные, нуждающиеся в соблюдении постельного режима.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ФАКТОРЫ, ОПРЕДЕЛЯЮЩИЕ ЗДОРОВЬЕ НАСЕЛЕНИЯ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325112"/>
          </a:xfrm>
        </p:spPr>
        <p:txBody>
          <a:bodyPr>
            <a:normAutofit/>
          </a:bodyPr>
          <a:lstStyle/>
          <a:p>
            <a:r>
              <a:rPr lang="ru-RU" u="sng" dirty="0" smtClean="0"/>
              <a:t>социально-экономические </a:t>
            </a:r>
            <a:r>
              <a:rPr lang="ru-RU" dirty="0" smtClean="0"/>
              <a:t>(образ жизни, условия труда, жилищные условия, материальное благосостояние и т.д.);</a:t>
            </a:r>
          </a:p>
          <a:p>
            <a:r>
              <a:rPr lang="ru-RU" u="sng" dirty="0" smtClean="0"/>
              <a:t>социально-биологические</a:t>
            </a:r>
            <a:r>
              <a:rPr lang="ru-RU" dirty="0" smtClean="0"/>
              <a:t> (возраст, пол, наследственность и т.д.);</a:t>
            </a:r>
          </a:p>
          <a:p>
            <a:r>
              <a:rPr lang="ru-RU" u="sng" dirty="0" smtClean="0"/>
              <a:t>эколого-климатические </a:t>
            </a:r>
            <a:r>
              <a:rPr lang="ru-RU" dirty="0" smtClean="0"/>
              <a:t>(состояние воздуха, воды, почвы, уровень солнечной радиации и т.д.);</a:t>
            </a:r>
          </a:p>
          <a:p>
            <a:r>
              <a:rPr lang="ru-RU" u="sng" dirty="0" smtClean="0"/>
              <a:t>медико-организационные</a:t>
            </a:r>
            <a:r>
              <a:rPr lang="ru-RU" dirty="0" smtClean="0"/>
              <a:t> (качество, эффективность, доступность медико-социальной помощи и т.д.).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5486</Words>
  <Application>Microsoft Office PowerPoint</Application>
  <PresentationFormat>Экран (4:3)</PresentationFormat>
  <Paragraphs>405</Paragraphs>
  <Slides>73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80" baseType="lpstr">
      <vt:lpstr>Arial</vt:lpstr>
      <vt:lpstr>Calibri</vt:lpstr>
      <vt:lpstr>Calibri Light</vt:lpstr>
      <vt:lpstr>Times New Roman</vt:lpstr>
      <vt:lpstr>Wingdings</vt:lpstr>
      <vt:lpstr>Тема Office</vt:lpstr>
      <vt:lpstr>Лист Microsoft Excel 97-2003</vt:lpstr>
      <vt:lpstr>   ОБЩЕСТВЕННОЕ ЗДОРОВЬЕ КАК СОЦИОЛОГИЧЕСКАЯ КАТЕГОРИЯ</vt:lpstr>
      <vt:lpstr>ОСНОВНЫЕ ПОНЯТИЯ ЗДОРОВЬЯ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комплексной оценки здоровья отдельных пациентов населения в целом выделяют следующие пять групп здоровья: </vt:lpstr>
      <vt:lpstr>ФАКТОРЫ, ОПРЕДЕЛЯЮЩИЕ ЗДОРОВЬЕ НАСЕЛЕНИЯ</vt:lpstr>
      <vt:lpstr>Презентация PowerPoint</vt:lpstr>
      <vt:lpstr>Факторы, определяющие уровень общественного здоровья</vt:lpstr>
      <vt:lpstr>Презентация PowerPoint</vt:lpstr>
      <vt:lpstr>МЕДИКО-СОЦИАЛЬНЫЕ АСПЕКТЫ ДЕМОГРАФИИ </vt:lpstr>
      <vt:lpstr>Статистическое изучение воспроизводства населения – статика и динамика населения</vt:lpstr>
      <vt:lpstr>Презентация PowerPoint</vt:lpstr>
      <vt:lpstr>Типы возрастных структур населения</vt:lpstr>
      <vt:lpstr>Динамика населения характеризуется изменением численности и структуры населения в силу следующих основных причин:  </vt:lpstr>
      <vt:lpstr>По хронологическим признакам выделяют:  </vt:lpstr>
      <vt:lpstr>Презентация PowerPoint</vt:lpstr>
      <vt:lpstr>2.Естественное движение населения </vt:lpstr>
      <vt:lpstr>Презентация PowerPoint</vt:lpstr>
      <vt:lpstr>Рождаемость - </vt:lpstr>
      <vt:lpstr>Статистический учет рождений </vt:lpstr>
      <vt:lpstr> Статистика живорожденности </vt:lpstr>
      <vt:lpstr>Презентация PowerPoint</vt:lpstr>
      <vt:lpstr> Статистические показатели рождаемости </vt:lpstr>
      <vt:lpstr>Презентация PowerPoint</vt:lpstr>
      <vt:lpstr>Смертность населения - </vt:lpstr>
      <vt:lpstr> Статистические показатели смертности </vt:lpstr>
      <vt:lpstr>1. Общий коэффициент смертности - </vt:lpstr>
      <vt:lpstr>Презентация PowerPoint</vt:lpstr>
      <vt:lpstr>Презентация PowerPoint</vt:lpstr>
      <vt:lpstr>2. Материнская смертность - </vt:lpstr>
      <vt:lpstr>Коэффициент материнской смертности - </vt:lpstr>
      <vt:lpstr> 3. Детская смертность </vt:lpstr>
      <vt:lpstr>Презентация PowerPoint</vt:lpstr>
      <vt:lpstr>Презентация PowerPoint</vt:lpstr>
      <vt:lpstr>Показатели летальности от отдельных заболеваний - </vt:lpstr>
      <vt:lpstr>Презентация PowerPoint</vt:lpstr>
      <vt:lpstr>Коэффициент естественного прироста населения - </vt:lpstr>
      <vt:lpstr>Средняя продолжительность предстоящей жизни (СППЖ)</vt:lpstr>
      <vt:lpstr>Презентация PowerPoint</vt:lpstr>
      <vt:lpstr>Организация здравоохранения в зарубежных странах </vt:lpstr>
      <vt:lpstr> Модель здравоохранения без государственного регулирования </vt:lpstr>
      <vt:lpstr> Модель здравоохранения с государственным регулированием программ ОМС для отдельных категорий граждан </vt:lpstr>
      <vt:lpstr>  Модель здравоохранения с государственным регулированием программ ОМС для большинства граждан </vt:lpstr>
      <vt:lpstr>Монопольная государственная модель здравоохранения </vt:lpstr>
      <vt:lpstr>Презентация PowerPoint</vt:lpstr>
      <vt:lpstr> Модель здравоохранения на основе всеобщего государственного медицинского страхования </vt:lpstr>
      <vt:lpstr>Заболеваемость населения </vt:lpstr>
      <vt:lpstr>Презентация PowerPoint</vt:lpstr>
      <vt:lpstr>Презентация PowerPoint</vt:lpstr>
      <vt:lpstr>Презентация PowerPoint</vt:lpstr>
      <vt:lpstr> В результате медицинских осмотров рассчитывается показатель патологической пораженности.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общей заболеваемости, все население</vt:lpstr>
      <vt:lpstr>ИНВАЛИДНОСТЬ </vt:lpstr>
      <vt:lpstr>Критерии установления групп инвалидности</vt:lpstr>
      <vt:lpstr> Причины инвалидности </vt:lpstr>
      <vt:lpstr>Презентация PowerPoint</vt:lpstr>
      <vt:lpstr>Презентация PowerPoint</vt:lpstr>
      <vt:lpstr>Презентация PowerPoint</vt:lpstr>
      <vt:lpstr>Структура инвалидности в РФ I группа – 9,5% случаев, II – 62,6%, III –27,9% случаев </vt:lpstr>
      <vt:lpstr>Реабилитация инвалидов</vt:lpstr>
      <vt:lpstr>Презентация PowerPoint</vt:lpstr>
      <vt:lpstr>КАЧЕСТВО ЖИЗНИ,СВЯЗАННОЕ СО ЗДОРОВЬЕМ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ОБЩЕСТВЕННОЕ ЗДОРОВЬЕ</dc:title>
  <dc:creator>Maxim</dc:creator>
  <cp:lastModifiedBy>User</cp:lastModifiedBy>
  <cp:revision>125</cp:revision>
  <dcterms:created xsi:type="dcterms:W3CDTF">2015-01-24T13:39:38Z</dcterms:created>
  <dcterms:modified xsi:type="dcterms:W3CDTF">2024-10-08T08:52:29Z</dcterms:modified>
</cp:coreProperties>
</file>