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44" r:id="rId2"/>
  </p:sldMasterIdLst>
  <p:notesMasterIdLst>
    <p:notesMasterId r:id="rId54"/>
  </p:notesMasterIdLst>
  <p:sldIdLst>
    <p:sldId id="794" r:id="rId3"/>
    <p:sldId id="720" r:id="rId4"/>
    <p:sldId id="873" r:id="rId5"/>
    <p:sldId id="879" r:id="rId6"/>
    <p:sldId id="880" r:id="rId7"/>
    <p:sldId id="885" r:id="rId8"/>
    <p:sldId id="886" r:id="rId9"/>
    <p:sldId id="887" r:id="rId10"/>
    <p:sldId id="888" r:id="rId11"/>
    <p:sldId id="889" r:id="rId12"/>
    <p:sldId id="881" r:id="rId13"/>
    <p:sldId id="884" r:id="rId14"/>
    <p:sldId id="882" r:id="rId15"/>
    <p:sldId id="883" r:id="rId16"/>
    <p:sldId id="875" r:id="rId17"/>
    <p:sldId id="890" r:id="rId18"/>
    <p:sldId id="891" r:id="rId19"/>
    <p:sldId id="892" r:id="rId20"/>
    <p:sldId id="893" r:id="rId21"/>
    <p:sldId id="876" r:id="rId22"/>
    <p:sldId id="894" r:id="rId23"/>
    <p:sldId id="895" r:id="rId24"/>
    <p:sldId id="896" r:id="rId25"/>
    <p:sldId id="897" r:id="rId26"/>
    <p:sldId id="898" r:id="rId27"/>
    <p:sldId id="899" r:id="rId28"/>
    <p:sldId id="900" r:id="rId29"/>
    <p:sldId id="902" r:id="rId30"/>
    <p:sldId id="901" r:id="rId31"/>
    <p:sldId id="903" r:id="rId32"/>
    <p:sldId id="904" r:id="rId33"/>
    <p:sldId id="905" r:id="rId34"/>
    <p:sldId id="907" r:id="rId35"/>
    <p:sldId id="906" r:id="rId36"/>
    <p:sldId id="908" r:id="rId37"/>
    <p:sldId id="909" r:id="rId38"/>
    <p:sldId id="910" r:id="rId39"/>
    <p:sldId id="911" r:id="rId40"/>
    <p:sldId id="912" r:id="rId41"/>
    <p:sldId id="913" r:id="rId42"/>
    <p:sldId id="914" r:id="rId43"/>
    <p:sldId id="915" r:id="rId44"/>
    <p:sldId id="916" r:id="rId45"/>
    <p:sldId id="917" r:id="rId46"/>
    <p:sldId id="918" r:id="rId47"/>
    <p:sldId id="877" r:id="rId48"/>
    <p:sldId id="878" r:id="rId49"/>
    <p:sldId id="870" r:id="rId50"/>
    <p:sldId id="871" r:id="rId51"/>
    <p:sldId id="872" r:id="rId52"/>
    <p:sldId id="719" r:id="rId53"/>
  </p:sldIdLst>
  <p:sldSz cx="12192000" cy="6858000"/>
  <p:notesSz cx="6858000" cy="9926638"/>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C78C"/>
    <a:srgbClr val="239079"/>
    <a:srgbClr val="078877"/>
    <a:srgbClr val="EAE884"/>
    <a:srgbClr val="FF3B3B"/>
    <a:srgbClr val="FF9393"/>
    <a:srgbClr val="FE6150"/>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7" autoAdjust="0"/>
    <p:restoredTop sz="91788" autoAdjust="0"/>
  </p:normalViewPr>
  <p:slideViewPr>
    <p:cSldViewPr snapToGrid="0">
      <p:cViewPr varScale="1">
        <p:scale>
          <a:sx n="98" d="100"/>
          <a:sy n="98" d="100"/>
        </p:scale>
        <p:origin x="101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CA66D366-199E-47B1-AF45-A2A70446C39A}"/>
              </a:ext>
            </a:extLst>
          </p:cNvPr>
          <p:cNvSpPr>
            <a:spLocks noGrp="1"/>
          </p:cNvSpPr>
          <p:nvPr>
            <p:ph type="hdr" sz="quarter"/>
          </p:nvPr>
        </p:nvSpPr>
        <p:spPr>
          <a:xfrm>
            <a:off x="0" y="0"/>
            <a:ext cx="2971800" cy="498475"/>
          </a:xfrm>
          <a:prstGeom prst="rect">
            <a:avLst/>
          </a:prstGeom>
        </p:spPr>
        <p:txBody>
          <a:bodyPr vert="horz" lIns="91778" tIns="45889" rIns="91778" bIns="45889"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a:extLst>
              <a:ext uri="{FF2B5EF4-FFF2-40B4-BE49-F238E27FC236}">
                <a16:creationId xmlns:a16="http://schemas.microsoft.com/office/drawing/2014/main" id="{911B0789-B639-429B-80E5-9F663E8956FA}"/>
              </a:ext>
            </a:extLst>
          </p:cNvPr>
          <p:cNvSpPr>
            <a:spLocks noGrp="1"/>
          </p:cNvSpPr>
          <p:nvPr>
            <p:ph type="dt" idx="1"/>
          </p:nvPr>
        </p:nvSpPr>
        <p:spPr>
          <a:xfrm>
            <a:off x="3884613" y="0"/>
            <a:ext cx="2971800" cy="498475"/>
          </a:xfrm>
          <a:prstGeom prst="rect">
            <a:avLst/>
          </a:prstGeom>
        </p:spPr>
        <p:txBody>
          <a:bodyPr vert="horz" lIns="91778" tIns="45889" rIns="91778" bIns="45889" rtlCol="0"/>
          <a:lstStyle>
            <a:lvl1pPr algn="r" eaLnBrk="1" fontAlgn="auto" hangingPunct="1">
              <a:spcBef>
                <a:spcPts val="0"/>
              </a:spcBef>
              <a:spcAft>
                <a:spcPts val="0"/>
              </a:spcAft>
              <a:defRPr sz="1200">
                <a:latin typeface="+mn-lt"/>
                <a:cs typeface="+mn-cs"/>
              </a:defRPr>
            </a:lvl1pPr>
          </a:lstStyle>
          <a:p>
            <a:pPr>
              <a:defRPr/>
            </a:pPr>
            <a:fld id="{C266DD05-DEEE-49CD-B6FE-392F02F4C258}" type="datetimeFigureOut">
              <a:rPr lang="ru-RU"/>
              <a:pPr>
                <a:defRPr/>
              </a:pPr>
              <a:t>14.10.2024</a:t>
            </a:fld>
            <a:endParaRPr lang="ru-RU"/>
          </a:p>
        </p:txBody>
      </p:sp>
      <p:sp>
        <p:nvSpPr>
          <p:cNvPr id="4" name="Образ слайда 3">
            <a:extLst>
              <a:ext uri="{FF2B5EF4-FFF2-40B4-BE49-F238E27FC236}">
                <a16:creationId xmlns:a16="http://schemas.microsoft.com/office/drawing/2014/main" id="{25DDBF48-3CE1-4692-95C7-9DCAF99DBE29}"/>
              </a:ext>
            </a:extLst>
          </p:cNvPr>
          <p:cNvSpPr>
            <a:spLocks noGrp="1" noRot="1" noChangeAspect="1"/>
          </p:cNvSpPr>
          <p:nvPr>
            <p:ph type="sldImg" idx="2"/>
          </p:nvPr>
        </p:nvSpPr>
        <p:spPr>
          <a:xfrm>
            <a:off x="450850" y="1239838"/>
            <a:ext cx="5956300" cy="3351212"/>
          </a:xfrm>
          <a:prstGeom prst="rect">
            <a:avLst/>
          </a:prstGeom>
          <a:noFill/>
          <a:ln w="12700">
            <a:solidFill>
              <a:prstClr val="black"/>
            </a:solidFill>
          </a:ln>
        </p:spPr>
        <p:txBody>
          <a:bodyPr vert="horz" lIns="91778" tIns="45889" rIns="91778" bIns="45889" rtlCol="0" anchor="ctr"/>
          <a:lstStyle/>
          <a:p>
            <a:pPr lvl="0"/>
            <a:endParaRPr lang="ru-RU" noProof="0"/>
          </a:p>
        </p:txBody>
      </p:sp>
      <p:sp>
        <p:nvSpPr>
          <p:cNvPr id="5" name="Заметки 4">
            <a:extLst>
              <a:ext uri="{FF2B5EF4-FFF2-40B4-BE49-F238E27FC236}">
                <a16:creationId xmlns:a16="http://schemas.microsoft.com/office/drawing/2014/main" id="{89F4B700-6A15-47B2-8822-8C1FF1B2CB39}"/>
              </a:ext>
            </a:extLst>
          </p:cNvPr>
          <p:cNvSpPr>
            <a:spLocks noGrp="1"/>
          </p:cNvSpPr>
          <p:nvPr>
            <p:ph type="body" sz="quarter" idx="3"/>
          </p:nvPr>
        </p:nvSpPr>
        <p:spPr>
          <a:xfrm>
            <a:off x="685800" y="4776788"/>
            <a:ext cx="5486400" cy="3908425"/>
          </a:xfrm>
          <a:prstGeom prst="rect">
            <a:avLst/>
          </a:prstGeom>
        </p:spPr>
        <p:txBody>
          <a:bodyPr vert="horz" lIns="91778" tIns="45889" rIns="91778" bIns="45889"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F96C92CB-75B6-4182-8DCC-ECD443AF41A1}"/>
              </a:ext>
            </a:extLst>
          </p:cNvPr>
          <p:cNvSpPr>
            <a:spLocks noGrp="1"/>
          </p:cNvSpPr>
          <p:nvPr>
            <p:ph type="ftr" sz="quarter" idx="4"/>
          </p:nvPr>
        </p:nvSpPr>
        <p:spPr>
          <a:xfrm>
            <a:off x="0" y="9428163"/>
            <a:ext cx="2971800" cy="498475"/>
          </a:xfrm>
          <a:prstGeom prst="rect">
            <a:avLst/>
          </a:prstGeom>
        </p:spPr>
        <p:txBody>
          <a:bodyPr vert="horz" lIns="91778" tIns="45889" rIns="91778" bIns="45889"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91DED0A8-94C5-45B0-832D-839F33E94ABC}"/>
              </a:ext>
            </a:extLst>
          </p:cNvPr>
          <p:cNvSpPr>
            <a:spLocks noGrp="1"/>
          </p:cNvSpPr>
          <p:nvPr>
            <p:ph type="sldNum" sz="quarter" idx="5"/>
          </p:nvPr>
        </p:nvSpPr>
        <p:spPr>
          <a:xfrm>
            <a:off x="3884613" y="9428163"/>
            <a:ext cx="2971800" cy="498475"/>
          </a:xfrm>
          <a:prstGeom prst="rect">
            <a:avLst/>
          </a:prstGeom>
        </p:spPr>
        <p:txBody>
          <a:bodyPr vert="horz" wrap="square" lIns="91778" tIns="45889" rIns="91778" bIns="4588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AFEC9CB9-D686-4E0B-8C94-1F90CB86B6D1}" type="slidenum">
              <a:rPr lang="ru-RU" altLang="ru-RU"/>
              <a:pPr>
                <a:defRPr/>
              </a:pPr>
              <a:t>‹#›</a:t>
            </a:fld>
            <a:endParaRPr lang="ru-RU" altLang="ru-RU"/>
          </a:p>
        </p:txBody>
      </p:sp>
    </p:spTree>
    <p:extLst>
      <p:ext uri="{BB962C8B-B14F-4D97-AF65-F5344CB8AC3E}">
        <p14:creationId xmlns:p14="http://schemas.microsoft.com/office/powerpoint/2010/main" val="2997172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9D1C1937-E313-4ECF-9021-9578923ED6A6}"/>
              </a:ext>
            </a:extLst>
          </p:cNvPr>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16">
            <a:extLst>
              <a:ext uri="{FF2B5EF4-FFF2-40B4-BE49-F238E27FC236}">
                <a16:creationId xmlns:a16="http://schemas.microsoft.com/office/drawing/2014/main" id="{08DBA24C-3E5D-4076-88FF-533EFB56BC97}"/>
              </a:ext>
            </a:extLst>
          </p:cNvPr>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a:extLst>
              <a:ext uri="{FF2B5EF4-FFF2-40B4-BE49-F238E27FC236}">
                <a16:creationId xmlns:a16="http://schemas.microsoft.com/office/drawing/2014/main" id="{6DC8C54F-C07E-4BD9-BC3A-26D8A5333C8A}"/>
              </a:ext>
            </a:extLst>
          </p:cNvPr>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a:extLst>
              <a:ext uri="{FF2B5EF4-FFF2-40B4-BE49-F238E27FC236}">
                <a16:creationId xmlns:a16="http://schemas.microsoft.com/office/drawing/2014/main" id="{CE4AD616-1E30-4CB0-9FC9-F13AE786F0B9}"/>
              </a:ext>
            </a:extLst>
          </p:cNvPr>
          <p:cNvCxnSpPr/>
          <p:nvPr/>
        </p:nvCxnSpPr>
        <p:spPr>
          <a:xfrm flipH="1">
            <a:off x="7335838" y="31750"/>
            <a:ext cx="4852987"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2">
            <a:extLst>
              <a:ext uri="{FF2B5EF4-FFF2-40B4-BE49-F238E27FC236}">
                <a16:creationId xmlns:a16="http://schemas.microsoft.com/office/drawing/2014/main" id="{3E9E382E-4733-4611-A5E0-695B71E6C954}"/>
              </a:ext>
            </a:extLst>
          </p:cNvPr>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9" name="Date Placeholder 3">
            <a:extLst>
              <a:ext uri="{FF2B5EF4-FFF2-40B4-BE49-F238E27FC236}">
                <a16:creationId xmlns:a16="http://schemas.microsoft.com/office/drawing/2014/main" id="{78CEFBBD-184B-4648-ACDE-AB13E2EB9A37}"/>
              </a:ext>
            </a:extLst>
          </p:cNvPr>
          <p:cNvSpPr>
            <a:spLocks noGrp="1"/>
          </p:cNvSpPr>
          <p:nvPr>
            <p:ph type="dt" sz="half" idx="10"/>
          </p:nvPr>
        </p:nvSpPr>
        <p:spPr/>
        <p:txBody>
          <a:bodyPr/>
          <a:lstStyle>
            <a:lvl1pPr>
              <a:defRPr/>
            </a:lvl1pPr>
          </a:lstStyle>
          <a:p>
            <a:pPr>
              <a:defRPr/>
            </a:pPr>
            <a:fld id="{35FF2FC9-0A85-4028-B074-ECFE88DDD4D9}" type="datetimeFigureOut">
              <a:rPr lang="ru-RU"/>
              <a:pPr>
                <a:defRPr/>
              </a:pPr>
              <a:t>14.10.2024</a:t>
            </a:fld>
            <a:endParaRPr lang="ru-RU"/>
          </a:p>
        </p:txBody>
      </p:sp>
      <p:sp>
        <p:nvSpPr>
          <p:cNvPr id="10" name="Footer Placeholder 4">
            <a:extLst>
              <a:ext uri="{FF2B5EF4-FFF2-40B4-BE49-F238E27FC236}">
                <a16:creationId xmlns:a16="http://schemas.microsoft.com/office/drawing/2014/main" id="{CD0F9661-7D19-4188-9F82-BE404C1EF537}"/>
              </a:ext>
            </a:extLst>
          </p:cNvPr>
          <p:cNvSpPr>
            <a:spLocks noGrp="1"/>
          </p:cNvSpPr>
          <p:nvPr>
            <p:ph type="ftr" sz="quarter" idx="11"/>
          </p:nvPr>
        </p:nvSpPr>
        <p:spPr/>
        <p:txBody>
          <a:bodyPr/>
          <a:lstStyle>
            <a:lvl1pPr>
              <a:defRPr/>
            </a:lvl1pPr>
          </a:lstStyle>
          <a:p>
            <a:pPr>
              <a:defRPr/>
            </a:pPr>
            <a:endParaRPr lang="ru-RU"/>
          </a:p>
        </p:txBody>
      </p:sp>
      <p:sp>
        <p:nvSpPr>
          <p:cNvPr id="11" name="Slide Number Placeholder 5">
            <a:extLst>
              <a:ext uri="{FF2B5EF4-FFF2-40B4-BE49-F238E27FC236}">
                <a16:creationId xmlns:a16="http://schemas.microsoft.com/office/drawing/2014/main" id="{04253C60-D5E9-4E3C-982E-A1FCA31EB7B3}"/>
              </a:ext>
            </a:extLst>
          </p:cNvPr>
          <p:cNvSpPr>
            <a:spLocks noGrp="1"/>
          </p:cNvSpPr>
          <p:nvPr>
            <p:ph type="sldNum" sz="quarter" idx="12"/>
          </p:nvPr>
        </p:nvSpPr>
        <p:spPr/>
        <p:txBody>
          <a:bodyPr/>
          <a:lstStyle>
            <a:lvl1pPr>
              <a:defRPr smtClean="0"/>
            </a:lvl1pPr>
          </a:lstStyle>
          <a:p>
            <a:pPr>
              <a:defRPr/>
            </a:pPr>
            <a:fld id="{56E68AE8-43B2-4CE3-A447-7889EDA0A061}" type="slidenum">
              <a:rPr lang="ru-RU" altLang="ru-RU"/>
              <a:pPr>
                <a:defRPr/>
              </a:pPr>
              <a:t>‹#›</a:t>
            </a:fld>
            <a:endParaRPr lang="ru-RU" altLang="ru-RU"/>
          </a:p>
        </p:txBody>
      </p:sp>
    </p:spTree>
    <p:extLst>
      <p:ext uri="{BB962C8B-B14F-4D97-AF65-F5344CB8AC3E}">
        <p14:creationId xmlns:p14="http://schemas.microsoft.com/office/powerpoint/2010/main" val="209712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5" name="Date Placeholder 3">
            <a:extLst>
              <a:ext uri="{FF2B5EF4-FFF2-40B4-BE49-F238E27FC236}">
                <a16:creationId xmlns:a16="http://schemas.microsoft.com/office/drawing/2014/main" id="{65E6C48E-1F18-4ABD-9D1D-B24303428D2E}"/>
              </a:ext>
            </a:extLst>
          </p:cNvPr>
          <p:cNvSpPr>
            <a:spLocks noGrp="1"/>
          </p:cNvSpPr>
          <p:nvPr>
            <p:ph type="dt" sz="half" idx="15"/>
          </p:nvPr>
        </p:nvSpPr>
        <p:spPr/>
        <p:txBody>
          <a:bodyPr/>
          <a:lstStyle>
            <a:lvl1pPr>
              <a:defRPr/>
            </a:lvl1pPr>
          </a:lstStyle>
          <a:p>
            <a:pPr>
              <a:defRPr/>
            </a:pPr>
            <a:fld id="{69B1A1A4-6363-4337-B266-D1EED40B7801}" type="datetimeFigureOut">
              <a:rPr lang="ru-RU"/>
              <a:pPr>
                <a:defRPr/>
              </a:pPr>
              <a:t>14.10.2024</a:t>
            </a:fld>
            <a:endParaRPr lang="ru-RU"/>
          </a:p>
        </p:txBody>
      </p:sp>
      <p:sp>
        <p:nvSpPr>
          <p:cNvPr id="6" name="Footer Placeholder 4">
            <a:extLst>
              <a:ext uri="{FF2B5EF4-FFF2-40B4-BE49-F238E27FC236}">
                <a16:creationId xmlns:a16="http://schemas.microsoft.com/office/drawing/2014/main" id="{53E54F02-9903-4A5F-9CF0-6B02D2C62CBA}"/>
              </a:ext>
            </a:extLst>
          </p:cNvPr>
          <p:cNvSpPr>
            <a:spLocks noGrp="1"/>
          </p:cNvSpPr>
          <p:nvPr>
            <p:ph type="ftr" sz="quarter" idx="16"/>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5D029ED9-F34F-4E89-962C-54C81E195259}"/>
              </a:ext>
            </a:extLst>
          </p:cNvPr>
          <p:cNvSpPr>
            <a:spLocks noGrp="1"/>
          </p:cNvSpPr>
          <p:nvPr>
            <p:ph type="sldNum" sz="quarter" idx="17"/>
          </p:nvPr>
        </p:nvSpPr>
        <p:spPr/>
        <p:txBody>
          <a:bodyPr/>
          <a:lstStyle>
            <a:lvl1pPr>
              <a:defRPr/>
            </a:lvl1pPr>
          </a:lstStyle>
          <a:p>
            <a:pPr>
              <a:defRPr/>
            </a:pPr>
            <a:fld id="{7BBEEA89-55E2-4A8D-A83F-E70116C1B0C6}" type="slidenum">
              <a:rPr lang="ru-RU" altLang="ru-RU"/>
              <a:pPr>
                <a:defRPr/>
              </a:pPr>
              <a:t>‹#›</a:t>
            </a:fld>
            <a:endParaRPr lang="ru-RU" altLang="ru-RU"/>
          </a:p>
        </p:txBody>
      </p:sp>
    </p:spTree>
    <p:extLst>
      <p:ext uri="{BB962C8B-B14F-4D97-AF65-F5344CB8AC3E}">
        <p14:creationId xmlns:p14="http://schemas.microsoft.com/office/powerpoint/2010/main" val="304601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993861BD-2D17-45D8-8D4A-D866D3E1BEED}"/>
              </a:ext>
            </a:extLst>
          </p:cNvPr>
          <p:cNvSpPr>
            <a:spLocks noGrp="1"/>
          </p:cNvSpPr>
          <p:nvPr>
            <p:ph type="dt" sz="half" idx="10"/>
          </p:nvPr>
        </p:nvSpPr>
        <p:spPr/>
        <p:txBody>
          <a:bodyPr/>
          <a:lstStyle>
            <a:lvl1pPr>
              <a:defRPr/>
            </a:lvl1pPr>
          </a:lstStyle>
          <a:p>
            <a:pPr>
              <a:defRPr/>
            </a:pPr>
            <a:fld id="{73BCFF38-41ED-488B-AD4E-605FC3EA57C6}" type="datetimeFigureOut">
              <a:rPr lang="ru-RU"/>
              <a:pPr>
                <a:defRPr/>
              </a:pPr>
              <a:t>14.10.2024</a:t>
            </a:fld>
            <a:endParaRPr lang="ru-RU"/>
          </a:p>
        </p:txBody>
      </p:sp>
      <p:sp>
        <p:nvSpPr>
          <p:cNvPr id="5" name="Footer Placeholder 4">
            <a:extLst>
              <a:ext uri="{FF2B5EF4-FFF2-40B4-BE49-F238E27FC236}">
                <a16:creationId xmlns:a16="http://schemas.microsoft.com/office/drawing/2014/main" id="{D2541C95-1E7C-45E8-B6F2-96D4E892815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75327FC-27F2-4867-8A0A-E99898DEA4D8}"/>
              </a:ext>
            </a:extLst>
          </p:cNvPr>
          <p:cNvSpPr>
            <a:spLocks noGrp="1"/>
          </p:cNvSpPr>
          <p:nvPr>
            <p:ph type="sldNum" sz="quarter" idx="12"/>
          </p:nvPr>
        </p:nvSpPr>
        <p:spPr/>
        <p:txBody>
          <a:bodyPr/>
          <a:lstStyle>
            <a:lvl1pPr>
              <a:defRPr/>
            </a:lvl1pPr>
          </a:lstStyle>
          <a:p>
            <a:pPr>
              <a:defRPr/>
            </a:pPr>
            <a:fld id="{BC6646E6-71E0-4785-AA01-CF1302ADFEA1}" type="slidenum">
              <a:rPr lang="ru-RU" altLang="ru-RU"/>
              <a:pPr>
                <a:defRPr/>
              </a:pPr>
              <a:t>‹#›</a:t>
            </a:fld>
            <a:endParaRPr lang="ru-RU" altLang="ru-RU"/>
          </a:p>
        </p:txBody>
      </p:sp>
    </p:spTree>
    <p:extLst>
      <p:ext uri="{BB962C8B-B14F-4D97-AF65-F5344CB8AC3E}">
        <p14:creationId xmlns:p14="http://schemas.microsoft.com/office/powerpoint/2010/main" val="163799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91DEBE-0DDD-4EC4-9AAD-AF04823CBA6B}"/>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8000">
                <a:latin typeface="Palatino Linotype" panose="02040502050505030304" pitchFamily="18" charset="0"/>
              </a:rPr>
              <a:t>“</a:t>
            </a:r>
          </a:p>
        </p:txBody>
      </p:sp>
      <p:sp>
        <p:nvSpPr>
          <p:cNvPr id="6" name="TextBox 13">
            <a:extLst>
              <a:ext uri="{FF2B5EF4-FFF2-40B4-BE49-F238E27FC236}">
                <a16:creationId xmlns:a16="http://schemas.microsoft.com/office/drawing/2014/main" id="{A8AAD7F9-3E6D-473B-B2F0-6E19BDB8C73B}"/>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ru-RU" sz="8000">
                <a:latin typeface="Palatino Linotype" panose="02040502050505030304" pitchFamily="18" charset="0"/>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2FFD125C-18CC-48CD-B1EF-87B2CE0674E4}"/>
              </a:ext>
            </a:extLst>
          </p:cNvPr>
          <p:cNvSpPr>
            <a:spLocks noGrp="1"/>
          </p:cNvSpPr>
          <p:nvPr>
            <p:ph type="dt" sz="half" idx="14"/>
          </p:nvPr>
        </p:nvSpPr>
        <p:spPr/>
        <p:txBody>
          <a:bodyPr/>
          <a:lstStyle>
            <a:lvl1pPr>
              <a:defRPr/>
            </a:lvl1pPr>
          </a:lstStyle>
          <a:p>
            <a:pPr>
              <a:defRPr/>
            </a:pPr>
            <a:fld id="{BD48C064-F6CB-4088-8440-41E978C89808}" type="datetimeFigureOut">
              <a:rPr lang="ru-RU"/>
              <a:pPr>
                <a:defRPr/>
              </a:pPr>
              <a:t>14.10.2024</a:t>
            </a:fld>
            <a:endParaRPr lang="ru-RU"/>
          </a:p>
        </p:txBody>
      </p:sp>
      <p:sp>
        <p:nvSpPr>
          <p:cNvPr id="8" name="Footer Placeholder 4">
            <a:extLst>
              <a:ext uri="{FF2B5EF4-FFF2-40B4-BE49-F238E27FC236}">
                <a16:creationId xmlns:a16="http://schemas.microsoft.com/office/drawing/2014/main" id="{223E3B41-2C34-492F-92EE-FC5543FD2359}"/>
              </a:ext>
            </a:extLst>
          </p:cNvPr>
          <p:cNvSpPr>
            <a:spLocks noGrp="1"/>
          </p:cNvSpPr>
          <p:nvPr>
            <p:ph type="ftr" sz="quarter" idx="15"/>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7F7308B0-36D9-4D1A-91C7-B1B466CE99C0}"/>
              </a:ext>
            </a:extLst>
          </p:cNvPr>
          <p:cNvSpPr>
            <a:spLocks noGrp="1"/>
          </p:cNvSpPr>
          <p:nvPr>
            <p:ph type="sldNum" sz="quarter" idx="16"/>
          </p:nvPr>
        </p:nvSpPr>
        <p:spPr/>
        <p:txBody>
          <a:bodyPr/>
          <a:lstStyle>
            <a:lvl1pPr>
              <a:defRPr smtClean="0"/>
            </a:lvl1pPr>
          </a:lstStyle>
          <a:p>
            <a:pPr>
              <a:defRPr/>
            </a:pPr>
            <a:fld id="{3745CC76-3B20-4171-B4B8-78AAF9062D2C}" type="slidenum">
              <a:rPr lang="ru-RU" altLang="ru-RU"/>
              <a:pPr>
                <a:defRPr/>
              </a:pPr>
              <a:t>‹#›</a:t>
            </a:fld>
            <a:endParaRPr lang="ru-RU" altLang="ru-RU"/>
          </a:p>
        </p:txBody>
      </p:sp>
    </p:spTree>
    <p:extLst>
      <p:ext uri="{BB962C8B-B14F-4D97-AF65-F5344CB8AC3E}">
        <p14:creationId xmlns:p14="http://schemas.microsoft.com/office/powerpoint/2010/main" val="3599052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FDC90487-3514-4EB8-B9E3-78F507156A77}"/>
              </a:ext>
            </a:extLst>
          </p:cNvPr>
          <p:cNvSpPr>
            <a:spLocks noGrp="1"/>
          </p:cNvSpPr>
          <p:nvPr>
            <p:ph type="dt" sz="half" idx="10"/>
          </p:nvPr>
        </p:nvSpPr>
        <p:spPr/>
        <p:txBody>
          <a:bodyPr/>
          <a:lstStyle>
            <a:lvl1pPr>
              <a:defRPr/>
            </a:lvl1pPr>
          </a:lstStyle>
          <a:p>
            <a:pPr>
              <a:defRPr/>
            </a:pPr>
            <a:fld id="{3599E055-C27B-4F00-9D2A-9057FF57F408}" type="datetimeFigureOut">
              <a:rPr lang="ru-RU"/>
              <a:pPr>
                <a:defRPr/>
              </a:pPr>
              <a:t>14.10.2024</a:t>
            </a:fld>
            <a:endParaRPr lang="ru-RU"/>
          </a:p>
        </p:txBody>
      </p:sp>
      <p:sp>
        <p:nvSpPr>
          <p:cNvPr id="5" name="Footer Placeholder 4">
            <a:extLst>
              <a:ext uri="{FF2B5EF4-FFF2-40B4-BE49-F238E27FC236}">
                <a16:creationId xmlns:a16="http://schemas.microsoft.com/office/drawing/2014/main" id="{A458D296-EB43-410F-934D-D15689C060EE}"/>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37EA31F0-6B4E-43A4-898C-0EDBD5ED4C3A}"/>
              </a:ext>
            </a:extLst>
          </p:cNvPr>
          <p:cNvSpPr>
            <a:spLocks noGrp="1"/>
          </p:cNvSpPr>
          <p:nvPr>
            <p:ph type="sldNum" sz="quarter" idx="12"/>
          </p:nvPr>
        </p:nvSpPr>
        <p:spPr/>
        <p:txBody>
          <a:bodyPr/>
          <a:lstStyle>
            <a:lvl1pPr>
              <a:defRPr/>
            </a:lvl1pPr>
          </a:lstStyle>
          <a:p>
            <a:pPr>
              <a:defRPr/>
            </a:pPr>
            <a:fld id="{F02442C1-1402-4990-BA3F-E2743904AC85}" type="slidenum">
              <a:rPr lang="ru-RU" altLang="ru-RU"/>
              <a:pPr>
                <a:defRPr/>
              </a:pPr>
              <a:t>‹#›</a:t>
            </a:fld>
            <a:endParaRPr lang="ru-RU" altLang="ru-RU"/>
          </a:p>
        </p:txBody>
      </p:sp>
    </p:spTree>
    <p:extLst>
      <p:ext uri="{BB962C8B-B14F-4D97-AF65-F5344CB8AC3E}">
        <p14:creationId xmlns:p14="http://schemas.microsoft.com/office/powerpoint/2010/main" val="2909090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1B4399F4-D770-475A-B7EC-30E7E7C97E3A}"/>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8000">
                <a:latin typeface="Palatino Linotype" panose="02040502050505030304" pitchFamily="18" charset="0"/>
              </a:rPr>
              <a:t>“</a:t>
            </a:r>
          </a:p>
        </p:txBody>
      </p:sp>
      <p:sp>
        <p:nvSpPr>
          <p:cNvPr id="6" name="TextBox 13">
            <a:extLst>
              <a:ext uri="{FF2B5EF4-FFF2-40B4-BE49-F238E27FC236}">
                <a16:creationId xmlns:a16="http://schemas.microsoft.com/office/drawing/2014/main" id="{2062CA28-E0FB-4C64-B239-57C90000186A}"/>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ru-RU" sz="8000">
                <a:latin typeface="Palatino Linotype" panose="02040502050505030304" pitchFamily="18" charset="0"/>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DDC7F674-249E-42DF-A745-9D3684C0FCB4}"/>
              </a:ext>
            </a:extLst>
          </p:cNvPr>
          <p:cNvSpPr>
            <a:spLocks noGrp="1"/>
          </p:cNvSpPr>
          <p:nvPr>
            <p:ph type="dt" sz="half" idx="14"/>
          </p:nvPr>
        </p:nvSpPr>
        <p:spPr/>
        <p:txBody>
          <a:bodyPr/>
          <a:lstStyle>
            <a:lvl1pPr>
              <a:defRPr/>
            </a:lvl1pPr>
          </a:lstStyle>
          <a:p>
            <a:pPr>
              <a:defRPr/>
            </a:pPr>
            <a:fld id="{B6CAECBF-BF3D-4C93-A7AC-124B9D6DB818}" type="datetimeFigureOut">
              <a:rPr lang="ru-RU"/>
              <a:pPr>
                <a:defRPr/>
              </a:pPr>
              <a:t>14.10.2024</a:t>
            </a:fld>
            <a:endParaRPr lang="ru-RU"/>
          </a:p>
        </p:txBody>
      </p:sp>
      <p:sp>
        <p:nvSpPr>
          <p:cNvPr id="8" name="Footer Placeholder 4">
            <a:extLst>
              <a:ext uri="{FF2B5EF4-FFF2-40B4-BE49-F238E27FC236}">
                <a16:creationId xmlns:a16="http://schemas.microsoft.com/office/drawing/2014/main" id="{7514C26E-EEE2-4996-8914-C0649832D806}"/>
              </a:ext>
            </a:extLst>
          </p:cNvPr>
          <p:cNvSpPr>
            <a:spLocks noGrp="1"/>
          </p:cNvSpPr>
          <p:nvPr>
            <p:ph type="ftr" sz="quarter" idx="15"/>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50AB7F55-5BF2-4CFC-B778-5A3090D0D1B6}"/>
              </a:ext>
            </a:extLst>
          </p:cNvPr>
          <p:cNvSpPr>
            <a:spLocks noGrp="1"/>
          </p:cNvSpPr>
          <p:nvPr>
            <p:ph type="sldNum" sz="quarter" idx="16"/>
          </p:nvPr>
        </p:nvSpPr>
        <p:spPr/>
        <p:txBody>
          <a:bodyPr/>
          <a:lstStyle>
            <a:lvl1pPr>
              <a:defRPr smtClean="0"/>
            </a:lvl1pPr>
          </a:lstStyle>
          <a:p>
            <a:pPr>
              <a:defRPr/>
            </a:pPr>
            <a:fld id="{FF497C29-FFC5-403B-9FD6-906F51DE218C}" type="slidenum">
              <a:rPr lang="ru-RU" altLang="ru-RU"/>
              <a:pPr>
                <a:defRPr/>
              </a:pPr>
              <a:t>‹#›</a:t>
            </a:fld>
            <a:endParaRPr lang="ru-RU" altLang="ru-RU"/>
          </a:p>
        </p:txBody>
      </p:sp>
    </p:spTree>
    <p:extLst>
      <p:ext uri="{BB962C8B-B14F-4D97-AF65-F5344CB8AC3E}">
        <p14:creationId xmlns:p14="http://schemas.microsoft.com/office/powerpoint/2010/main" val="189986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a:extLst>
              <a:ext uri="{FF2B5EF4-FFF2-40B4-BE49-F238E27FC236}">
                <a16:creationId xmlns:a16="http://schemas.microsoft.com/office/drawing/2014/main" id="{81E524D1-CE4D-419A-8CEF-4107C7591224}"/>
              </a:ext>
            </a:extLst>
          </p:cNvPr>
          <p:cNvSpPr>
            <a:spLocks noGrp="1"/>
          </p:cNvSpPr>
          <p:nvPr>
            <p:ph type="dt" sz="half" idx="14"/>
          </p:nvPr>
        </p:nvSpPr>
        <p:spPr/>
        <p:txBody>
          <a:bodyPr/>
          <a:lstStyle>
            <a:lvl1pPr>
              <a:defRPr/>
            </a:lvl1pPr>
          </a:lstStyle>
          <a:p>
            <a:pPr>
              <a:defRPr/>
            </a:pPr>
            <a:fld id="{6FC05581-8D06-4CC3-B96C-ECED86C1551F}" type="datetimeFigureOut">
              <a:rPr lang="ru-RU"/>
              <a:pPr>
                <a:defRPr/>
              </a:pPr>
              <a:t>14.10.2024</a:t>
            </a:fld>
            <a:endParaRPr lang="ru-RU"/>
          </a:p>
        </p:txBody>
      </p:sp>
      <p:sp>
        <p:nvSpPr>
          <p:cNvPr id="6" name="Footer Placeholder 4">
            <a:extLst>
              <a:ext uri="{FF2B5EF4-FFF2-40B4-BE49-F238E27FC236}">
                <a16:creationId xmlns:a16="http://schemas.microsoft.com/office/drawing/2014/main" id="{88DC82F2-3725-4A0A-86F4-0DC35A356077}"/>
              </a:ext>
            </a:extLst>
          </p:cNvPr>
          <p:cNvSpPr>
            <a:spLocks noGrp="1"/>
          </p:cNvSpPr>
          <p:nvPr>
            <p:ph type="ftr" sz="quarter" idx="15"/>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B56DA1C5-1D1B-442F-A0A2-9A23278C7B77}"/>
              </a:ext>
            </a:extLst>
          </p:cNvPr>
          <p:cNvSpPr>
            <a:spLocks noGrp="1"/>
          </p:cNvSpPr>
          <p:nvPr>
            <p:ph type="sldNum" sz="quarter" idx="16"/>
          </p:nvPr>
        </p:nvSpPr>
        <p:spPr/>
        <p:txBody>
          <a:bodyPr/>
          <a:lstStyle>
            <a:lvl1pPr>
              <a:defRPr/>
            </a:lvl1pPr>
          </a:lstStyle>
          <a:p>
            <a:pPr>
              <a:defRPr/>
            </a:pPr>
            <a:fld id="{100425F8-4137-47FB-AC71-A2FD4C58D842}" type="slidenum">
              <a:rPr lang="ru-RU" altLang="ru-RU"/>
              <a:pPr>
                <a:defRPr/>
              </a:pPr>
              <a:t>‹#›</a:t>
            </a:fld>
            <a:endParaRPr lang="ru-RU" altLang="ru-RU"/>
          </a:p>
        </p:txBody>
      </p:sp>
    </p:spTree>
    <p:extLst>
      <p:ext uri="{BB962C8B-B14F-4D97-AF65-F5344CB8AC3E}">
        <p14:creationId xmlns:p14="http://schemas.microsoft.com/office/powerpoint/2010/main" val="2879778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4FCB676D-B2FA-49F0-8CD2-3FF45CDDF413}"/>
              </a:ext>
            </a:extLst>
          </p:cNvPr>
          <p:cNvSpPr>
            <a:spLocks noGrp="1"/>
          </p:cNvSpPr>
          <p:nvPr>
            <p:ph type="dt" sz="half" idx="10"/>
          </p:nvPr>
        </p:nvSpPr>
        <p:spPr/>
        <p:txBody>
          <a:bodyPr/>
          <a:lstStyle>
            <a:lvl1pPr>
              <a:defRPr/>
            </a:lvl1pPr>
          </a:lstStyle>
          <a:p>
            <a:pPr>
              <a:defRPr/>
            </a:pPr>
            <a:fld id="{FEDBAB9C-BCA5-441B-8423-13411816F8C5}" type="datetimeFigureOut">
              <a:rPr lang="ru-RU"/>
              <a:pPr>
                <a:defRPr/>
              </a:pPr>
              <a:t>14.10.2024</a:t>
            </a:fld>
            <a:endParaRPr lang="ru-RU"/>
          </a:p>
        </p:txBody>
      </p:sp>
      <p:sp>
        <p:nvSpPr>
          <p:cNvPr id="5" name="Footer Placeholder 4">
            <a:extLst>
              <a:ext uri="{FF2B5EF4-FFF2-40B4-BE49-F238E27FC236}">
                <a16:creationId xmlns:a16="http://schemas.microsoft.com/office/drawing/2014/main" id="{A28F2E88-AFE7-4C34-B6C1-A39AB8F7153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601CF98-9C39-481A-84A1-B0D6D629C933}"/>
              </a:ext>
            </a:extLst>
          </p:cNvPr>
          <p:cNvSpPr>
            <a:spLocks noGrp="1"/>
          </p:cNvSpPr>
          <p:nvPr>
            <p:ph type="sldNum" sz="quarter" idx="12"/>
          </p:nvPr>
        </p:nvSpPr>
        <p:spPr/>
        <p:txBody>
          <a:bodyPr/>
          <a:lstStyle>
            <a:lvl1pPr>
              <a:defRPr/>
            </a:lvl1pPr>
          </a:lstStyle>
          <a:p>
            <a:pPr>
              <a:defRPr/>
            </a:pPr>
            <a:fld id="{D8DCA902-61FD-4000-8238-2C78D4B99A19}" type="slidenum">
              <a:rPr lang="ru-RU" altLang="ru-RU"/>
              <a:pPr>
                <a:defRPr/>
              </a:pPr>
              <a:t>‹#›</a:t>
            </a:fld>
            <a:endParaRPr lang="ru-RU" altLang="ru-RU"/>
          </a:p>
        </p:txBody>
      </p:sp>
    </p:spTree>
    <p:extLst>
      <p:ext uri="{BB962C8B-B14F-4D97-AF65-F5344CB8AC3E}">
        <p14:creationId xmlns:p14="http://schemas.microsoft.com/office/powerpoint/2010/main" val="288326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88FCC488-76A7-468E-AA1F-93E68725930A}"/>
              </a:ext>
            </a:extLst>
          </p:cNvPr>
          <p:cNvSpPr>
            <a:spLocks noGrp="1"/>
          </p:cNvSpPr>
          <p:nvPr>
            <p:ph type="dt" sz="half" idx="10"/>
          </p:nvPr>
        </p:nvSpPr>
        <p:spPr/>
        <p:txBody>
          <a:bodyPr/>
          <a:lstStyle>
            <a:lvl1pPr>
              <a:defRPr/>
            </a:lvl1pPr>
          </a:lstStyle>
          <a:p>
            <a:pPr>
              <a:defRPr/>
            </a:pPr>
            <a:fld id="{BC51F74E-52E3-45F9-899C-70BB129ADB8E}" type="datetimeFigureOut">
              <a:rPr lang="ru-RU"/>
              <a:pPr>
                <a:defRPr/>
              </a:pPr>
              <a:t>14.10.2024</a:t>
            </a:fld>
            <a:endParaRPr lang="ru-RU"/>
          </a:p>
        </p:txBody>
      </p:sp>
      <p:sp>
        <p:nvSpPr>
          <p:cNvPr id="5" name="Footer Placeholder 4">
            <a:extLst>
              <a:ext uri="{FF2B5EF4-FFF2-40B4-BE49-F238E27FC236}">
                <a16:creationId xmlns:a16="http://schemas.microsoft.com/office/drawing/2014/main" id="{16C68FCB-9192-4338-A942-CDDCC23BA36A}"/>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FDC1A6C-671C-4766-A1F0-C8FE6B136228}"/>
              </a:ext>
            </a:extLst>
          </p:cNvPr>
          <p:cNvSpPr>
            <a:spLocks noGrp="1"/>
          </p:cNvSpPr>
          <p:nvPr>
            <p:ph type="sldNum" sz="quarter" idx="12"/>
          </p:nvPr>
        </p:nvSpPr>
        <p:spPr/>
        <p:txBody>
          <a:bodyPr/>
          <a:lstStyle>
            <a:lvl1pPr>
              <a:defRPr/>
            </a:lvl1pPr>
          </a:lstStyle>
          <a:p>
            <a:pPr>
              <a:defRPr/>
            </a:pPr>
            <a:fld id="{8A5240BB-E9C4-4E95-BD95-420061928054}" type="slidenum">
              <a:rPr lang="ru-RU" altLang="ru-RU"/>
              <a:pPr>
                <a:defRPr/>
              </a:pPr>
              <a:t>‹#›</a:t>
            </a:fld>
            <a:endParaRPr lang="ru-RU" altLang="ru-RU"/>
          </a:p>
        </p:txBody>
      </p:sp>
    </p:spTree>
    <p:extLst>
      <p:ext uri="{BB962C8B-B14F-4D97-AF65-F5344CB8AC3E}">
        <p14:creationId xmlns:p14="http://schemas.microsoft.com/office/powerpoint/2010/main" val="3705526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9D1C1937-E313-4ECF-9021-9578923ED6A6}"/>
              </a:ext>
            </a:extLst>
          </p:cNvPr>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16">
            <a:extLst>
              <a:ext uri="{FF2B5EF4-FFF2-40B4-BE49-F238E27FC236}">
                <a16:creationId xmlns:a16="http://schemas.microsoft.com/office/drawing/2014/main" id="{08DBA24C-3E5D-4076-88FF-533EFB56BC97}"/>
              </a:ext>
            </a:extLst>
          </p:cNvPr>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a:extLst>
              <a:ext uri="{FF2B5EF4-FFF2-40B4-BE49-F238E27FC236}">
                <a16:creationId xmlns:a16="http://schemas.microsoft.com/office/drawing/2014/main" id="{6DC8C54F-C07E-4BD9-BC3A-26D8A5333C8A}"/>
              </a:ext>
            </a:extLst>
          </p:cNvPr>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a:extLst>
              <a:ext uri="{FF2B5EF4-FFF2-40B4-BE49-F238E27FC236}">
                <a16:creationId xmlns:a16="http://schemas.microsoft.com/office/drawing/2014/main" id="{CE4AD616-1E30-4CB0-9FC9-F13AE786F0B9}"/>
              </a:ext>
            </a:extLst>
          </p:cNvPr>
          <p:cNvCxnSpPr/>
          <p:nvPr/>
        </p:nvCxnSpPr>
        <p:spPr>
          <a:xfrm flipH="1">
            <a:off x="7335838" y="31750"/>
            <a:ext cx="4852987"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2">
            <a:extLst>
              <a:ext uri="{FF2B5EF4-FFF2-40B4-BE49-F238E27FC236}">
                <a16:creationId xmlns:a16="http://schemas.microsoft.com/office/drawing/2014/main" id="{3E9E382E-4733-4611-A5E0-695B71E6C954}"/>
              </a:ext>
            </a:extLst>
          </p:cNvPr>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9" name="Date Placeholder 3">
            <a:extLst>
              <a:ext uri="{FF2B5EF4-FFF2-40B4-BE49-F238E27FC236}">
                <a16:creationId xmlns:a16="http://schemas.microsoft.com/office/drawing/2014/main" id="{78CEFBBD-184B-4648-ACDE-AB13E2EB9A37}"/>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FF2FC9-0A85-4028-B074-ECFE88DDD4D9}"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10" name="Footer Placeholder 4">
            <a:extLst>
              <a:ext uri="{FF2B5EF4-FFF2-40B4-BE49-F238E27FC236}">
                <a16:creationId xmlns:a16="http://schemas.microsoft.com/office/drawing/2014/main" id="{CD0F9661-7D19-4188-9F82-BE404C1EF53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11" name="Slide Number Placeholder 5">
            <a:extLst>
              <a:ext uri="{FF2B5EF4-FFF2-40B4-BE49-F238E27FC236}">
                <a16:creationId xmlns:a16="http://schemas.microsoft.com/office/drawing/2014/main" id="{04253C60-D5E9-4E3C-982E-A1FCA31EB7B3}"/>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E68AE8-43B2-4CE3-A447-7889EDA0A061}"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75518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C2B25700-D972-49E2-B95A-BC6755FD79C7}"/>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E090AF-16B0-4E7F-93A8-94B08A64D993}"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26F5E0BF-7231-40A5-8F1F-517CEC82F854}"/>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F6274191-39EF-4A7F-B536-40E519DD3585}"/>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99C13F-8285-49A1-803F-7AE5FCB31EF8}"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89912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C2B25700-D972-49E2-B95A-BC6755FD79C7}"/>
              </a:ext>
            </a:extLst>
          </p:cNvPr>
          <p:cNvSpPr>
            <a:spLocks noGrp="1"/>
          </p:cNvSpPr>
          <p:nvPr>
            <p:ph type="dt" sz="half" idx="10"/>
          </p:nvPr>
        </p:nvSpPr>
        <p:spPr/>
        <p:txBody>
          <a:bodyPr/>
          <a:lstStyle>
            <a:lvl1pPr>
              <a:defRPr/>
            </a:lvl1pPr>
          </a:lstStyle>
          <a:p>
            <a:pPr>
              <a:defRPr/>
            </a:pPr>
            <a:fld id="{06E090AF-16B0-4E7F-93A8-94B08A64D993}" type="datetimeFigureOut">
              <a:rPr lang="ru-RU"/>
              <a:pPr>
                <a:defRPr/>
              </a:pPr>
              <a:t>14.10.2024</a:t>
            </a:fld>
            <a:endParaRPr lang="ru-RU"/>
          </a:p>
        </p:txBody>
      </p:sp>
      <p:sp>
        <p:nvSpPr>
          <p:cNvPr id="5" name="Footer Placeholder 4">
            <a:extLst>
              <a:ext uri="{FF2B5EF4-FFF2-40B4-BE49-F238E27FC236}">
                <a16:creationId xmlns:a16="http://schemas.microsoft.com/office/drawing/2014/main" id="{26F5E0BF-7231-40A5-8F1F-517CEC82F85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6274191-39EF-4A7F-B536-40E519DD3585}"/>
              </a:ext>
            </a:extLst>
          </p:cNvPr>
          <p:cNvSpPr>
            <a:spLocks noGrp="1"/>
          </p:cNvSpPr>
          <p:nvPr>
            <p:ph type="sldNum" sz="quarter" idx="12"/>
          </p:nvPr>
        </p:nvSpPr>
        <p:spPr/>
        <p:txBody>
          <a:bodyPr/>
          <a:lstStyle>
            <a:lvl1pPr>
              <a:defRPr/>
            </a:lvl1pPr>
          </a:lstStyle>
          <a:p>
            <a:pPr>
              <a:defRPr/>
            </a:pPr>
            <a:fld id="{1299C13F-8285-49A1-803F-7AE5FCB31EF8}" type="slidenum">
              <a:rPr lang="ru-RU" altLang="ru-RU"/>
              <a:pPr>
                <a:defRPr/>
              </a:pPr>
              <a:t>‹#›</a:t>
            </a:fld>
            <a:endParaRPr lang="ru-RU" altLang="ru-RU"/>
          </a:p>
        </p:txBody>
      </p:sp>
    </p:spTree>
    <p:extLst>
      <p:ext uri="{BB962C8B-B14F-4D97-AF65-F5344CB8AC3E}">
        <p14:creationId xmlns:p14="http://schemas.microsoft.com/office/powerpoint/2010/main" val="849992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4770A14E-12D1-42BB-A9EE-E1E2BBF32CEB}"/>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3CBD55-81F6-492F-8B3E-CE9C3CA16456}"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79FE8D36-EA0A-483E-B39A-F81257F97DCF}"/>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FA1B395F-2600-4C45-856C-A4A3E9F0B8B9}"/>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57B97E-2DFD-4F5B-A80D-6675268B4224}"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412481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B52DC170-1A39-410B-A25B-9269FFAD640E}"/>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994194-3EE1-4C54-95F2-8D06D4CB9B17}"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B33C7990-3A33-4236-AB41-FE881053C441}"/>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7126E116-A4C7-48D1-AF7D-4B032389D4B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FC0CC0-4120-4CF4-82B0-B722E08DE4AB}"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611935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7BE3AD91-C782-423D-9688-E4AE7DF2F39A}"/>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2773AF-8C4D-4B83-9731-5ECA909F3BF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8" name="Footer Placeholder 4">
            <a:extLst>
              <a:ext uri="{FF2B5EF4-FFF2-40B4-BE49-F238E27FC236}">
                <a16:creationId xmlns:a16="http://schemas.microsoft.com/office/drawing/2014/main" id="{1A8925A0-AB76-4859-859B-277CC87C326A}"/>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20F677AB-72FE-4F53-9148-84BC07126A8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7AAFB9-70B9-4D23-9C2B-7008FDB55C63}"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856937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7647524F-3820-4E33-B19B-1369D9BB8548}"/>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09D83-8A85-4E23-8577-559FE95FFD90}"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4" name="Footer Placeholder 4">
            <a:extLst>
              <a:ext uri="{FF2B5EF4-FFF2-40B4-BE49-F238E27FC236}">
                <a16:creationId xmlns:a16="http://schemas.microsoft.com/office/drawing/2014/main" id="{9C7DF0D2-5A87-4FC2-8DBE-77AF659D66C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Slide Number Placeholder 5">
            <a:extLst>
              <a:ext uri="{FF2B5EF4-FFF2-40B4-BE49-F238E27FC236}">
                <a16:creationId xmlns:a16="http://schemas.microsoft.com/office/drawing/2014/main" id="{2DC99EF1-5FB1-420F-BA69-D70186C6C0FA}"/>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0888F6-C903-459D-B6C8-FADB5F61539E}"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464783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Рисунок 12">
            <a:extLst>
              <a:ext uri="{FF2B5EF4-FFF2-40B4-BE49-F238E27FC236}">
                <a16:creationId xmlns:a16="http://schemas.microsoft.com/office/drawing/2014/main" id="{04BFA8E2-D835-4EE3-8695-AC91C44921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60941"/>
          <a:stretch>
            <a:fillRect/>
          </a:stretch>
        </p:blipFill>
        <p:spPr bwMode="auto">
          <a:xfrm>
            <a:off x="285750" y="300038"/>
            <a:ext cx="12128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2ABAA6DC-8B45-44D1-874C-B9E106AA1744}"/>
              </a:ext>
            </a:extLst>
          </p:cNvPr>
          <p:cNvSpPr>
            <a:spLocks noGrp="1"/>
          </p:cNvSpPr>
          <p:nvPr>
            <p:ph type="dt" sz="half" idx="10"/>
          </p:nvPr>
        </p:nvSpPr>
        <p:spPr/>
        <p:txBody>
          <a:bodyPr/>
          <a:lstStyle>
            <a:lvl1pPr>
              <a:defRPr sz="2000">
                <a:solidFill>
                  <a:srgbClr val="E5C78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a:ln>
                  <a:noFill/>
                </a:ln>
                <a:solidFill>
                  <a:srgbClr val="E5C78C"/>
                </a:solidFill>
                <a:effectLst/>
                <a:uLnTx/>
                <a:uFillTx/>
                <a:latin typeface="Palatino Linotype"/>
                <a:ea typeface="+mn-ea"/>
                <a:cs typeface="+mn-cs"/>
              </a:rPr>
              <a:t>2020</a:t>
            </a:r>
          </a:p>
        </p:txBody>
      </p:sp>
    </p:spTree>
    <p:extLst>
      <p:ext uri="{BB962C8B-B14F-4D97-AF65-F5344CB8AC3E}">
        <p14:creationId xmlns:p14="http://schemas.microsoft.com/office/powerpoint/2010/main" val="373830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5D79F7A9-AC76-478E-9347-E28EF0712CBA}"/>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330BB7-778A-4454-A89C-8FA8956DDEEC}"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02F23BC6-4337-4B77-B936-FAB7A2537C0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DDDE1160-4FD6-4E3B-81B1-30672815E68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44459B-2C2B-4D32-9FA6-2ED578731C64}"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25847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7C2B24BD-2AAA-465B-9490-869C10C30E21}"/>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D4B4CA-51A5-4F95-83F9-8E74E8015F7B}"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B2BF070A-8B33-4F5D-A407-B2BC20E11DC8}"/>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D6B93E6C-157C-47CE-9EFF-FA5AF092025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1C3536-14F2-4B92-8EFA-9E54BADD2949}"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2524029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5" name="Date Placeholder 3">
            <a:extLst>
              <a:ext uri="{FF2B5EF4-FFF2-40B4-BE49-F238E27FC236}">
                <a16:creationId xmlns:a16="http://schemas.microsoft.com/office/drawing/2014/main" id="{65E6C48E-1F18-4ABD-9D1D-B24303428D2E}"/>
              </a:ext>
            </a:extLst>
          </p:cNvPr>
          <p:cNvSpPr>
            <a:spLocks noGrp="1"/>
          </p:cNvSpPr>
          <p:nvPr>
            <p:ph type="dt" sz="half" idx="15"/>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1A1A4-6363-4337-B266-D1EED40B7801}"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53E54F02-9903-4A5F-9CF0-6B02D2C62CBA}"/>
              </a:ext>
            </a:extLst>
          </p:cNvPr>
          <p:cNvSpPr>
            <a:spLocks noGrp="1"/>
          </p:cNvSpPr>
          <p:nvPr>
            <p:ph type="ftr" sz="quarter" idx="16"/>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5D029ED9-F34F-4E89-962C-54C81E195259}"/>
              </a:ext>
            </a:extLst>
          </p:cNvPr>
          <p:cNvSpPr>
            <a:spLocks noGrp="1"/>
          </p:cNvSpPr>
          <p:nvPr>
            <p:ph type="sldNum" sz="quarter" idx="17"/>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BEEA89-55E2-4A8D-A83F-E70116C1B0C6}"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117776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993861BD-2D17-45D8-8D4A-D866D3E1BEED}"/>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BCFF38-41ED-488B-AD4E-605FC3EA57C6}"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D2541C95-1E7C-45E8-B6F2-96D4E892815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A75327FC-27F2-4867-8A0A-E99898DEA4D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6646E6-71E0-4785-AA01-CF1302ADFEA1}"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439633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91DEBE-0DDD-4EC4-9AAD-AF04823CBA6B}"/>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6" name="TextBox 13">
            <a:extLst>
              <a:ext uri="{FF2B5EF4-FFF2-40B4-BE49-F238E27FC236}">
                <a16:creationId xmlns:a16="http://schemas.microsoft.com/office/drawing/2014/main" id="{A8AAD7F9-3E6D-473B-B2F0-6E19BDB8C73B}"/>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2FFD125C-18CC-48CD-B1EF-87B2CE0674E4}"/>
              </a:ext>
            </a:extLst>
          </p:cNvPr>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48C064-F6CB-4088-8440-41E978C8980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8" name="Footer Placeholder 4">
            <a:extLst>
              <a:ext uri="{FF2B5EF4-FFF2-40B4-BE49-F238E27FC236}">
                <a16:creationId xmlns:a16="http://schemas.microsoft.com/office/drawing/2014/main" id="{223E3B41-2C34-492F-92EE-FC5543FD2359}"/>
              </a:ext>
            </a:extLst>
          </p:cNvPr>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7F7308B0-36D9-4D1A-91C7-B1B466CE99C0}"/>
              </a:ext>
            </a:extLst>
          </p:cNvPr>
          <p:cNvSpPr>
            <a:spLocks noGrp="1"/>
          </p:cNvSpPr>
          <p:nvPr>
            <p:ph type="sldNum" sz="quarter" idx="16"/>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45CC76-3B20-4171-B4B8-78AAF9062D2C}"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11784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4770A14E-12D1-42BB-A9EE-E1E2BBF32CEB}"/>
              </a:ext>
            </a:extLst>
          </p:cNvPr>
          <p:cNvSpPr>
            <a:spLocks noGrp="1"/>
          </p:cNvSpPr>
          <p:nvPr>
            <p:ph type="dt" sz="half" idx="10"/>
          </p:nvPr>
        </p:nvSpPr>
        <p:spPr/>
        <p:txBody>
          <a:bodyPr/>
          <a:lstStyle>
            <a:lvl1pPr>
              <a:defRPr/>
            </a:lvl1pPr>
          </a:lstStyle>
          <a:p>
            <a:pPr>
              <a:defRPr/>
            </a:pPr>
            <a:fld id="{363CBD55-81F6-492F-8B3E-CE9C3CA16456}" type="datetimeFigureOut">
              <a:rPr lang="ru-RU"/>
              <a:pPr>
                <a:defRPr/>
              </a:pPr>
              <a:t>14.10.2024</a:t>
            </a:fld>
            <a:endParaRPr lang="ru-RU"/>
          </a:p>
        </p:txBody>
      </p:sp>
      <p:sp>
        <p:nvSpPr>
          <p:cNvPr id="5" name="Footer Placeholder 4">
            <a:extLst>
              <a:ext uri="{FF2B5EF4-FFF2-40B4-BE49-F238E27FC236}">
                <a16:creationId xmlns:a16="http://schemas.microsoft.com/office/drawing/2014/main" id="{79FE8D36-EA0A-483E-B39A-F81257F97DCF}"/>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A1B395F-2600-4C45-856C-A4A3E9F0B8B9}"/>
              </a:ext>
            </a:extLst>
          </p:cNvPr>
          <p:cNvSpPr>
            <a:spLocks noGrp="1"/>
          </p:cNvSpPr>
          <p:nvPr>
            <p:ph type="sldNum" sz="quarter" idx="12"/>
          </p:nvPr>
        </p:nvSpPr>
        <p:spPr/>
        <p:txBody>
          <a:bodyPr/>
          <a:lstStyle>
            <a:lvl1pPr>
              <a:defRPr/>
            </a:lvl1pPr>
          </a:lstStyle>
          <a:p>
            <a:pPr>
              <a:defRPr/>
            </a:pPr>
            <a:fld id="{2257B97E-2DFD-4F5B-A80D-6675268B4224}" type="slidenum">
              <a:rPr lang="ru-RU" altLang="ru-RU"/>
              <a:pPr>
                <a:defRPr/>
              </a:pPr>
              <a:t>‹#›</a:t>
            </a:fld>
            <a:endParaRPr lang="ru-RU" altLang="ru-RU"/>
          </a:p>
        </p:txBody>
      </p:sp>
    </p:spTree>
    <p:extLst>
      <p:ext uri="{BB962C8B-B14F-4D97-AF65-F5344CB8AC3E}">
        <p14:creationId xmlns:p14="http://schemas.microsoft.com/office/powerpoint/2010/main" val="3037394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FDC90487-3514-4EB8-B9E3-78F507156A77}"/>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99E055-C27B-4F00-9D2A-9057FF57F40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A458D296-EB43-410F-934D-D15689C060EE}"/>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37EA31F0-6B4E-43A4-898C-0EDBD5ED4C3A}"/>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2442C1-1402-4990-BA3F-E2743904AC85}"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748081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1B4399F4-D770-475A-B7EC-30E7E7C97E3A}"/>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6" name="TextBox 13">
            <a:extLst>
              <a:ext uri="{FF2B5EF4-FFF2-40B4-BE49-F238E27FC236}">
                <a16:creationId xmlns:a16="http://schemas.microsoft.com/office/drawing/2014/main" id="{2062CA28-E0FB-4C64-B239-57C90000186A}"/>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DDC7F674-249E-42DF-A745-9D3684C0FCB4}"/>
              </a:ext>
            </a:extLst>
          </p:cNvPr>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CAECBF-BF3D-4C93-A7AC-124B9D6DB81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8" name="Footer Placeholder 4">
            <a:extLst>
              <a:ext uri="{FF2B5EF4-FFF2-40B4-BE49-F238E27FC236}">
                <a16:creationId xmlns:a16="http://schemas.microsoft.com/office/drawing/2014/main" id="{7514C26E-EEE2-4996-8914-C0649832D806}"/>
              </a:ext>
            </a:extLst>
          </p:cNvPr>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50AB7F55-5BF2-4CFC-B778-5A3090D0D1B6}"/>
              </a:ext>
            </a:extLst>
          </p:cNvPr>
          <p:cNvSpPr>
            <a:spLocks noGrp="1"/>
          </p:cNvSpPr>
          <p:nvPr>
            <p:ph type="sldNum" sz="quarter" idx="16"/>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97C29-FFC5-403B-9FD6-906F51DE218C}"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994330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a:extLst>
              <a:ext uri="{FF2B5EF4-FFF2-40B4-BE49-F238E27FC236}">
                <a16:creationId xmlns:a16="http://schemas.microsoft.com/office/drawing/2014/main" id="{81E524D1-CE4D-419A-8CEF-4107C7591224}"/>
              </a:ext>
            </a:extLst>
          </p:cNvPr>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5581-8D06-4CC3-B96C-ECED86C1551F}"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88DC82F2-3725-4A0A-86F4-0DC35A356077}"/>
              </a:ext>
            </a:extLst>
          </p:cNvPr>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B56DA1C5-1D1B-442F-A0A2-9A23278C7B77}"/>
              </a:ext>
            </a:extLst>
          </p:cNvPr>
          <p:cNvSpPr>
            <a:spLocks noGrp="1"/>
          </p:cNvSpPr>
          <p:nvPr>
            <p:ph type="sldNum" sz="quarter" idx="16"/>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0425F8-4137-47FB-AC71-A2FD4C58D842}"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696095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4FCB676D-B2FA-49F0-8CD2-3FF45CDDF413}"/>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DBAB9C-BCA5-441B-8423-13411816F8C5}"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A28F2E88-AFE7-4C34-B6C1-A39AB8F71534}"/>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A601CF98-9C39-481A-84A1-B0D6D629C933}"/>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DCA902-61FD-4000-8238-2C78D4B99A19}"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096320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88FCC488-76A7-468E-AA1F-93E68725930A}"/>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51F74E-52E3-45F9-899C-70BB129ADB8E}"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16C68FCB-9192-4338-A942-CDDCC23BA36A}"/>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AFDC1A6C-671C-4766-A1F0-C8FE6B13622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5240BB-E9C4-4E95-BD95-420061928054}"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913079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1"/>
            <a:ext cx="10972800" cy="4525963"/>
          </a:xfrm>
        </p:spPr>
        <p:txBody>
          <a:bodyPr rtlCol="0">
            <a:normAutofit/>
          </a:bodyPr>
          <a:lstStyle/>
          <a:p>
            <a:pPr lvl="0"/>
            <a:endParaRPr lang="ru-RU" noProof="0"/>
          </a:p>
        </p:txBody>
      </p:sp>
      <p:sp>
        <p:nvSpPr>
          <p:cNvPr id="4" name="Rectangle 2">
            <a:extLst>
              <a:ext uri="{FF2B5EF4-FFF2-40B4-BE49-F238E27FC236}">
                <a16:creationId xmlns:a16="http://schemas.microsoft.com/office/drawing/2014/main" id="{6F540292-1014-4F1D-9828-4F6B5009DD85}"/>
              </a:ext>
            </a:extLst>
          </p:cNvPr>
          <p:cNvSpPr>
            <a:spLocks noGrp="1" noChangeArrowheads="1"/>
          </p:cNvSpPr>
          <p:nvPr>
            <p:ph type="dt" sz="half" idx="10"/>
          </p:nvPr>
        </p:nvSpPr>
        <p:spPr/>
        <p:txBody>
          <a:bodyPr/>
          <a:lstStyle>
            <a:lvl1pPr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Rectangle 3">
            <a:extLst>
              <a:ext uri="{FF2B5EF4-FFF2-40B4-BE49-F238E27FC236}">
                <a16:creationId xmlns:a16="http://schemas.microsoft.com/office/drawing/2014/main" id="{84E5E5AC-843F-4FFC-A809-6FE45CF44AE4}"/>
              </a:ext>
            </a:extLst>
          </p:cNvPr>
          <p:cNvSpPr>
            <a:spLocks noGrp="1" noChangeArrowheads="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0180AA-4AF2-46C6-9561-3362131D6AA9}"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
        <p:nvSpPr>
          <p:cNvPr id="6" name="Rectangle 14">
            <a:extLst>
              <a:ext uri="{FF2B5EF4-FFF2-40B4-BE49-F238E27FC236}">
                <a16:creationId xmlns:a16="http://schemas.microsoft.com/office/drawing/2014/main" id="{FD4D7634-D170-4A7A-B23D-4AA603239A97}"/>
              </a:ext>
            </a:extLst>
          </p:cNvPr>
          <p:cNvSpPr>
            <a:spLocks noGrp="1" noChangeArrowheads="1"/>
          </p:cNvSpPr>
          <p:nvPr>
            <p:ph type="ftr" sz="quarter" idx="12"/>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Tree>
    <p:extLst>
      <p:ext uri="{BB962C8B-B14F-4D97-AF65-F5344CB8AC3E}">
        <p14:creationId xmlns:p14="http://schemas.microsoft.com/office/powerpoint/2010/main" val="137512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B52DC170-1A39-410B-A25B-9269FFAD640E}"/>
              </a:ext>
            </a:extLst>
          </p:cNvPr>
          <p:cNvSpPr>
            <a:spLocks noGrp="1"/>
          </p:cNvSpPr>
          <p:nvPr>
            <p:ph type="dt" sz="half" idx="10"/>
          </p:nvPr>
        </p:nvSpPr>
        <p:spPr/>
        <p:txBody>
          <a:bodyPr/>
          <a:lstStyle>
            <a:lvl1pPr>
              <a:defRPr/>
            </a:lvl1pPr>
          </a:lstStyle>
          <a:p>
            <a:pPr>
              <a:defRPr/>
            </a:pPr>
            <a:fld id="{D7994194-3EE1-4C54-95F2-8D06D4CB9B17}" type="datetimeFigureOut">
              <a:rPr lang="ru-RU"/>
              <a:pPr>
                <a:defRPr/>
              </a:pPr>
              <a:t>14.10.2024</a:t>
            </a:fld>
            <a:endParaRPr lang="ru-RU"/>
          </a:p>
        </p:txBody>
      </p:sp>
      <p:sp>
        <p:nvSpPr>
          <p:cNvPr id="6" name="Footer Placeholder 4">
            <a:extLst>
              <a:ext uri="{FF2B5EF4-FFF2-40B4-BE49-F238E27FC236}">
                <a16:creationId xmlns:a16="http://schemas.microsoft.com/office/drawing/2014/main" id="{B33C7990-3A33-4236-AB41-FE881053C441}"/>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7126E116-A4C7-48D1-AF7D-4B032389D4B8}"/>
              </a:ext>
            </a:extLst>
          </p:cNvPr>
          <p:cNvSpPr>
            <a:spLocks noGrp="1"/>
          </p:cNvSpPr>
          <p:nvPr>
            <p:ph type="sldNum" sz="quarter" idx="12"/>
          </p:nvPr>
        </p:nvSpPr>
        <p:spPr/>
        <p:txBody>
          <a:bodyPr/>
          <a:lstStyle>
            <a:lvl1pPr>
              <a:defRPr/>
            </a:lvl1pPr>
          </a:lstStyle>
          <a:p>
            <a:pPr>
              <a:defRPr/>
            </a:pPr>
            <a:fld id="{47FC0CC0-4120-4CF4-82B0-B722E08DE4AB}" type="slidenum">
              <a:rPr lang="ru-RU" altLang="ru-RU"/>
              <a:pPr>
                <a:defRPr/>
              </a:pPr>
              <a:t>‹#›</a:t>
            </a:fld>
            <a:endParaRPr lang="ru-RU" altLang="ru-RU"/>
          </a:p>
        </p:txBody>
      </p:sp>
    </p:spTree>
    <p:extLst>
      <p:ext uri="{BB962C8B-B14F-4D97-AF65-F5344CB8AC3E}">
        <p14:creationId xmlns:p14="http://schemas.microsoft.com/office/powerpoint/2010/main" val="429086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7BE3AD91-C782-423D-9688-E4AE7DF2F39A}"/>
              </a:ext>
            </a:extLst>
          </p:cNvPr>
          <p:cNvSpPr>
            <a:spLocks noGrp="1"/>
          </p:cNvSpPr>
          <p:nvPr>
            <p:ph type="dt" sz="half" idx="10"/>
          </p:nvPr>
        </p:nvSpPr>
        <p:spPr/>
        <p:txBody>
          <a:bodyPr/>
          <a:lstStyle>
            <a:lvl1pPr>
              <a:defRPr/>
            </a:lvl1pPr>
          </a:lstStyle>
          <a:p>
            <a:pPr>
              <a:defRPr/>
            </a:pPr>
            <a:fld id="{952773AF-8C4D-4B83-9731-5ECA909F3BF8}" type="datetimeFigureOut">
              <a:rPr lang="ru-RU"/>
              <a:pPr>
                <a:defRPr/>
              </a:pPr>
              <a:t>14.10.2024</a:t>
            </a:fld>
            <a:endParaRPr lang="ru-RU"/>
          </a:p>
        </p:txBody>
      </p:sp>
      <p:sp>
        <p:nvSpPr>
          <p:cNvPr id="8" name="Footer Placeholder 4">
            <a:extLst>
              <a:ext uri="{FF2B5EF4-FFF2-40B4-BE49-F238E27FC236}">
                <a16:creationId xmlns:a16="http://schemas.microsoft.com/office/drawing/2014/main" id="{1A8925A0-AB76-4859-859B-277CC87C326A}"/>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20F677AB-72FE-4F53-9148-84BC07126A8E}"/>
              </a:ext>
            </a:extLst>
          </p:cNvPr>
          <p:cNvSpPr>
            <a:spLocks noGrp="1"/>
          </p:cNvSpPr>
          <p:nvPr>
            <p:ph type="sldNum" sz="quarter" idx="12"/>
          </p:nvPr>
        </p:nvSpPr>
        <p:spPr/>
        <p:txBody>
          <a:bodyPr/>
          <a:lstStyle>
            <a:lvl1pPr>
              <a:defRPr/>
            </a:lvl1pPr>
          </a:lstStyle>
          <a:p>
            <a:pPr>
              <a:defRPr/>
            </a:pPr>
            <a:fld id="{9A7AAFB9-70B9-4D23-9C2B-7008FDB55C63}" type="slidenum">
              <a:rPr lang="ru-RU" altLang="ru-RU"/>
              <a:pPr>
                <a:defRPr/>
              </a:pPr>
              <a:t>‹#›</a:t>
            </a:fld>
            <a:endParaRPr lang="ru-RU" altLang="ru-RU"/>
          </a:p>
        </p:txBody>
      </p:sp>
    </p:spTree>
    <p:extLst>
      <p:ext uri="{BB962C8B-B14F-4D97-AF65-F5344CB8AC3E}">
        <p14:creationId xmlns:p14="http://schemas.microsoft.com/office/powerpoint/2010/main" val="326248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7647524F-3820-4E33-B19B-1369D9BB8548}"/>
              </a:ext>
            </a:extLst>
          </p:cNvPr>
          <p:cNvSpPr>
            <a:spLocks noGrp="1"/>
          </p:cNvSpPr>
          <p:nvPr>
            <p:ph type="dt" sz="half" idx="10"/>
          </p:nvPr>
        </p:nvSpPr>
        <p:spPr/>
        <p:txBody>
          <a:bodyPr/>
          <a:lstStyle>
            <a:lvl1pPr>
              <a:defRPr/>
            </a:lvl1pPr>
          </a:lstStyle>
          <a:p>
            <a:pPr>
              <a:defRPr/>
            </a:pPr>
            <a:fld id="{37709D83-8A85-4E23-8577-559FE95FFD90}" type="datetimeFigureOut">
              <a:rPr lang="ru-RU"/>
              <a:pPr>
                <a:defRPr/>
              </a:pPr>
              <a:t>14.10.2024</a:t>
            </a:fld>
            <a:endParaRPr lang="ru-RU"/>
          </a:p>
        </p:txBody>
      </p:sp>
      <p:sp>
        <p:nvSpPr>
          <p:cNvPr id="4" name="Footer Placeholder 4">
            <a:extLst>
              <a:ext uri="{FF2B5EF4-FFF2-40B4-BE49-F238E27FC236}">
                <a16:creationId xmlns:a16="http://schemas.microsoft.com/office/drawing/2014/main" id="{9C7DF0D2-5A87-4FC2-8DBE-77AF659D66C7}"/>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2DC99EF1-5FB1-420F-BA69-D70186C6C0FA}"/>
              </a:ext>
            </a:extLst>
          </p:cNvPr>
          <p:cNvSpPr>
            <a:spLocks noGrp="1"/>
          </p:cNvSpPr>
          <p:nvPr>
            <p:ph type="sldNum" sz="quarter" idx="12"/>
          </p:nvPr>
        </p:nvSpPr>
        <p:spPr/>
        <p:txBody>
          <a:bodyPr/>
          <a:lstStyle>
            <a:lvl1pPr>
              <a:defRPr/>
            </a:lvl1pPr>
          </a:lstStyle>
          <a:p>
            <a:pPr>
              <a:defRPr/>
            </a:pPr>
            <a:fld id="{0B0888F6-C903-459D-B6C8-FADB5F61539E}" type="slidenum">
              <a:rPr lang="ru-RU" altLang="ru-RU"/>
              <a:pPr>
                <a:defRPr/>
              </a:pPr>
              <a:t>‹#›</a:t>
            </a:fld>
            <a:endParaRPr lang="ru-RU" altLang="ru-RU"/>
          </a:p>
        </p:txBody>
      </p:sp>
    </p:spTree>
    <p:extLst>
      <p:ext uri="{BB962C8B-B14F-4D97-AF65-F5344CB8AC3E}">
        <p14:creationId xmlns:p14="http://schemas.microsoft.com/office/powerpoint/2010/main" val="287356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Рисунок 12">
            <a:extLst>
              <a:ext uri="{FF2B5EF4-FFF2-40B4-BE49-F238E27FC236}">
                <a16:creationId xmlns:a16="http://schemas.microsoft.com/office/drawing/2014/main" id="{04BFA8E2-D835-4EE3-8695-AC91C44921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60941"/>
          <a:stretch>
            <a:fillRect/>
          </a:stretch>
        </p:blipFill>
        <p:spPr bwMode="auto">
          <a:xfrm>
            <a:off x="285750" y="300038"/>
            <a:ext cx="12128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2ABAA6DC-8B45-44D1-874C-B9E106AA1744}"/>
              </a:ext>
            </a:extLst>
          </p:cNvPr>
          <p:cNvSpPr>
            <a:spLocks noGrp="1"/>
          </p:cNvSpPr>
          <p:nvPr>
            <p:ph type="dt" sz="half" idx="10"/>
          </p:nvPr>
        </p:nvSpPr>
        <p:spPr/>
        <p:txBody>
          <a:bodyPr/>
          <a:lstStyle>
            <a:lvl1pPr>
              <a:defRPr sz="2000">
                <a:solidFill>
                  <a:srgbClr val="E5C78C"/>
                </a:solidFill>
              </a:defRPr>
            </a:lvl1pPr>
          </a:lstStyle>
          <a:p>
            <a:pPr>
              <a:defRPr/>
            </a:pPr>
            <a:r>
              <a:rPr lang="ru-RU"/>
              <a:t>2020</a:t>
            </a:r>
          </a:p>
        </p:txBody>
      </p:sp>
    </p:spTree>
    <p:extLst>
      <p:ext uri="{BB962C8B-B14F-4D97-AF65-F5344CB8AC3E}">
        <p14:creationId xmlns:p14="http://schemas.microsoft.com/office/powerpoint/2010/main" val="196004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5D79F7A9-AC76-478E-9347-E28EF0712CBA}"/>
              </a:ext>
            </a:extLst>
          </p:cNvPr>
          <p:cNvSpPr>
            <a:spLocks noGrp="1"/>
          </p:cNvSpPr>
          <p:nvPr>
            <p:ph type="dt" sz="half" idx="10"/>
          </p:nvPr>
        </p:nvSpPr>
        <p:spPr/>
        <p:txBody>
          <a:bodyPr/>
          <a:lstStyle>
            <a:lvl1pPr>
              <a:defRPr/>
            </a:lvl1pPr>
          </a:lstStyle>
          <a:p>
            <a:pPr>
              <a:defRPr/>
            </a:pPr>
            <a:fld id="{95330BB7-778A-4454-A89C-8FA8956DDEEC}" type="datetimeFigureOut">
              <a:rPr lang="ru-RU"/>
              <a:pPr>
                <a:defRPr/>
              </a:pPr>
              <a:t>14.10.2024</a:t>
            </a:fld>
            <a:endParaRPr lang="ru-RU"/>
          </a:p>
        </p:txBody>
      </p:sp>
      <p:sp>
        <p:nvSpPr>
          <p:cNvPr id="6" name="Footer Placeholder 4">
            <a:extLst>
              <a:ext uri="{FF2B5EF4-FFF2-40B4-BE49-F238E27FC236}">
                <a16:creationId xmlns:a16="http://schemas.microsoft.com/office/drawing/2014/main" id="{02F23BC6-4337-4B77-B936-FAB7A2537C07}"/>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DDDE1160-4FD6-4E3B-81B1-30672815E687}"/>
              </a:ext>
            </a:extLst>
          </p:cNvPr>
          <p:cNvSpPr>
            <a:spLocks noGrp="1"/>
          </p:cNvSpPr>
          <p:nvPr>
            <p:ph type="sldNum" sz="quarter" idx="12"/>
          </p:nvPr>
        </p:nvSpPr>
        <p:spPr/>
        <p:txBody>
          <a:bodyPr/>
          <a:lstStyle>
            <a:lvl1pPr>
              <a:defRPr/>
            </a:lvl1pPr>
          </a:lstStyle>
          <a:p>
            <a:pPr>
              <a:defRPr/>
            </a:pPr>
            <a:fld id="{F844459B-2C2B-4D32-9FA6-2ED578731C64}" type="slidenum">
              <a:rPr lang="ru-RU" altLang="ru-RU"/>
              <a:pPr>
                <a:defRPr/>
              </a:pPr>
              <a:t>‹#›</a:t>
            </a:fld>
            <a:endParaRPr lang="ru-RU" altLang="ru-RU"/>
          </a:p>
        </p:txBody>
      </p:sp>
    </p:spTree>
    <p:extLst>
      <p:ext uri="{BB962C8B-B14F-4D97-AF65-F5344CB8AC3E}">
        <p14:creationId xmlns:p14="http://schemas.microsoft.com/office/powerpoint/2010/main" val="112367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7C2B24BD-2AAA-465B-9490-869C10C30E21}"/>
              </a:ext>
            </a:extLst>
          </p:cNvPr>
          <p:cNvSpPr>
            <a:spLocks noGrp="1"/>
          </p:cNvSpPr>
          <p:nvPr>
            <p:ph type="dt" sz="half" idx="10"/>
          </p:nvPr>
        </p:nvSpPr>
        <p:spPr/>
        <p:txBody>
          <a:bodyPr/>
          <a:lstStyle>
            <a:lvl1pPr>
              <a:defRPr/>
            </a:lvl1pPr>
          </a:lstStyle>
          <a:p>
            <a:pPr>
              <a:defRPr/>
            </a:pPr>
            <a:fld id="{10D4B4CA-51A5-4F95-83F9-8E74E8015F7B}" type="datetimeFigureOut">
              <a:rPr lang="ru-RU"/>
              <a:pPr>
                <a:defRPr/>
              </a:pPr>
              <a:t>14.10.2024</a:t>
            </a:fld>
            <a:endParaRPr lang="ru-RU"/>
          </a:p>
        </p:txBody>
      </p:sp>
      <p:sp>
        <p:nvSpPr>
          <p:cNvPr id="6" name="Footer Placeholder 4">
            <a:extLst>
              <a:ext uri="{FF2B5EF4-FFF2-40B4-BE49-F238E27FC236}">
                <a16:creationId xmlns:a16="http://schemas.microsoft.com/office/drawing/2014/main" id="{B2BF070A-8B33-4F5D-A407-B2BC20E11DC8}"/>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D6B93E6C-157C-47CE-9EFF-FA5AF0920258}"/>
              </a:ext>
            </a:extLst>
          </p:cNvPr>
          <p:cNvSpPr>
            <a:spLocks noGrp="1"/>
          </p:cNvSpPr>
          <p:nvPr>
            <p:ph type="sldNum" sz="quarter" idx="12"/>
          </p:nvPr>
        </p:nvSpPr>
        <p:spPr/>
        <p:txBody>
          <a:bodyPr/>
          <a:lstStyle>
            <a:lvl1pPr>
              <a:defRPr/>
            </a:lvl1pPr>
          </a:lstStyle>
          <a:p>
            <a:pPr>
              <a:defRPr/>
            </a:pPr>
            <a:fld id="{121C3536-14F2-4B92-8EFA-9E54BADD2949}" type="slidenum">
              <a:rPr lang="ru-RU" altLang="ru-RU"/>
              <a:pPr>
                <a:defRPr/>
              </a:pPr>
              <a:t>‹#›</a:t>
            </a:fld>
            <a:endParaRPr lang="ru-RU" altLang="ru-RU"/>
          </a:p>
        </p:txBody>
      </p:sp>
    </p:spTree>
    <p:extLst>
      <p:ext uri="{BB962C8B-B14F-4D97-AF65-F5344CB8AC3E}">
        <p14:creationId xmlns:p14="http://schemas.microsoft.com/office/powerpoint/2010/main" val="116180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D98499A6-3E0A-4C38-8D8D-11A3DE95E28D}"/>
              </a:ext>
            </a:extLst>
          </p:cNvPr>
          <p:cNvGrpSpPr>
            <a:grpSpLocks/>
          </p:cNvGrpSpPr>
          <p:nvPr/>
        </p:nvGrpSpPr>
        <p:grpSpPr bwMode="auto">
          <a:xfrm>
            <a:off x="9207500" y="2963863"/>
            <a:ext cx="2981325" cy="3208337"/>
            <a:chOff x="9206969" y="2963333"/>
            <a:chExt cx="2981858" cy="3208867"/>
          </a:xfrm>
        </p:grpSpPr>
        <p:cxnSp>
          <p:nvCxnSpPr>
            <p:cNvPr id="8" name="Straight Connector 7">
              <a:extLst>
                <a:ext uri="{FF2B5EF4-FFF2-40B4-BE49-F238E27FC236}">
                  <a16:creationId xmlns:a16="http://schemas.microsoft.com/office/drawing/2014/main" id="{819F76F2-A1EB-489C-B792-053DA152A3B4}"/>
                </a:ext>
              </a:extLst>
            </p:cNvPr>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506CF6B-E4B8-46B7-8948-D401B53CD8D0}"/>
                </a:ext>
              </a:extLst>
            </p:cNvPr>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F8A44D2-FDB0-4D76-B019-EA089D30B54D}"/>
                </a:ext>
              </a:extLst>
            </p:cNvPr>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7A0912D-2F03-4490-9B09-9C397F68F08E}"/>
                </a:ext>
              </a:extLst>
            </p:cNvPr>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2E711C-D234-448F-B5DB-8AA181BDEB61}"/>
                </a:ext>
              </a:extLst>
            </p:cNvPr>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a:extLst>
              <a:ext uri="{FF2B5EF4-FFF2-40B4-BE49-F238E27FC236}">
                <a16:creationId xmlns:a16="http://schemas.microsoft.com/office/drawing/2014/main" id="{A2BEB606-72C3-4DC0-BB1E-37800BA67BAC}"/>
              </a:ext>
            </a:extLst>
          </p:cNvPr>
          <p:cNvSpPr>
            <a:spLocks noGrp="1"/>
          </p:cNvSpPr>
          <p:nvPr>
            <p:ph type="title"/>
          </p:nvPr>
        </p:nvSpPr>
        <p:spPr>
          <a:xfrm>
            <a:off x="684213" y="4487863"/>
            <a:ext cx="8534400" cy="150653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28" name="Text Placeholder 2">
            <a:extLst>
              <a:ext uri="{FF2B5EF4-FFF2-40B4-BE49-F238E27FC236}">
                <a16:creationId xmlns:a16="http://schemas.microsoft.com/office/drawing/2014/main" id="{07081E95-F9D0-456C-8416-77D70C2DBC53}"/>
              </a:ext>
            </a:extLst>
          </p:cNvPr>
          <p:cNvSpPr>
            <a:spLocks noGrp="1"/>
          </p:cNvSpPr>
          <p:nvPr>
            <p:ph type="body" idx="1"/>
          </p:nvPr>
        </p:nvSpPr>
        <p:spPr bwMode="auto">
          <a:xfrm>
            <a:off x="684213" y="685800"/>
            <a:ext cx="85344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233D4BAB-E939-4047-A238-26BE9A387437}"/>
              </a:ext>
            </a:extLst>
          </p:cNvPr>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cs typeface="+mn-cs"/>
              </a:defRPr>
            </a:lvl1pPr>
          </a:lstStyle>
          <a:p>
            <a:pPr>
              <a:defRPr/>
            </a:pPr>
            <a:fld id="{90ED32B0-7CFB-46DD-AC43-1581EA7BC36C}" type="datetimeFigureOut">
              <a:rPr lang="ru-RU"/>
              <a:pPr>
                <a:defRPr/>
              </a:pPr>
              <a:t>14.10.2024</a:t>
            </a:fld>
            <a:endParaRPr lang="ru-RU"/>
          </a:p>
        </p:txBody>
      </p:sp>
      <p:sp>
        <p:nvSpPr>
          <p:cNvPr id="5" name="Footer Placeholder 4">
            <a:extLst>
              <a:ext uri="{FF2B5EF4-FFF2-40B4-BE49-F238E27FC236}">
                <a16:creationId xmlns:a16="http://schemas.microsoft.com/office/drawing/2014/main" id="{93E6996F-5AF0-4FEA-AD3D-6892B3C7F45B}"/>
              </a:ext>
            </a:extLst>
          </p:cNvPr>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cs typeface="+mn-cs"/>
              </a:defRPr>
            </a:lvl1pPr>
          </a:lstStyle>
          <a:p>
            <a:pPr>
              <a:defRPr/>
            </a:pPr>
            <a:endParaRPr lang="ru-RU"/>
          </a:p>
        </p:txBody>
      </p:sp>
      <p:sp>
        <p:nvSpPr>
          <p:cNvPr id="6" name="Slide Number Placeholder 5">
            <a:extLst>
              <a:ext uri="{FF2B5EF4-FFF2-40B4-BE49-F238E27FC236}">
                <a16:creationId xmlns:a16="http://schemas.microsoft.com/office/drawing/2014/main" id="{07076E29-0276-459E-90A9-91BE1FF23CA5}"/>
              </a:ext>
            </a:extLst>
          </p:cNvPr>
          <p:cNvSpPr>
            <a:spLocks noGrp="1"/>
          </p:cNvSpPr>
          <p:nvPr>
            <p:ph type="sldNum" sz="quarter" idx="4"/>
          </p:nvPr>
        </p:nvSpPr>
        <p:spPr>
          <a:xfrm>
            <a:off x="10363200" y="5578475"/>
            <a:ext cx="114300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3200" smtClean="0">
                <a:solidFill>
                  <a:srgbClr val="0A304A"/>
                </a:solidFill>
                <a:latin typeface="Palatino Linotype" panose="02040502050505030304" pitchFamily="18" charset="0"/>
              </a:defRPr>
            </a:lvl1pPr>
          </a:lstStyle>
          <a:p>
            <a:pPr>
              <a:defRPr/>
            </a:pPr>
            <a:fld id="{6E1E2703-1EC7-4B0F-8558-05A9A8748CF6}" type="slidenum">
              <a:rPr lang="ru-RU" altLang="ru-RU"/>
              <a:pPr>
                <a:defRPr/>
              </a:pPr>
              <a:t>‹#›</a:t>
            </a:fld>
            <a:endParaRPr lang="ru-RU" altLang="ru-RU"/>
          </a:p>
        </p:txBody>
      </p:sp>
    </p:spTree>
  </p:cSld>
  <p:clrMap bg1="dk1" tx1="lt1" bg2="dk2" tx2="lt2" accent1="accent1" accent2="accent2" accent3="accent3" accent4="accent4" accent5="accent5" accent6="accent6" hlink="hlink" folHlink="folHlink"/>
  <p:sldLayoutIdLst>
    <p:sldLayoutId id="2147483739" r:id="rId1"/>
    <p:sldLayoutId id="2147483726" r:id="rId2"/>
    <p:sldLayoutId id="2147483727" r:id="rId3"/>
    <p:sldLayoutId id="2147483728" r:id="rId4"/>
    <p:sldLayoutId id="2147483729" r:id="rId5"/>
    <p:sldLayoutId id="2147483730" r:id="rId6"/>
    <p:sldLayoutId id="2147483740" r:id="rId7"/>
    <p:sldLayoutId id="2147483731" r:id="rId8"/>
    <p:sldLayoutId id="2147483732" r:id="rId9"/>
    <p:sldLayoutId id="2147483733" r:id="rId10"/>
    <p:sldLayoutId id="2147483734" r:id="rId11"/>
    <p:sldLayoutId id="2147483741" r:id="rId12"/>
    <p:sldLayoutId id="2147483735" r:id="rId13"/>
    <p:sldLayoutId id="2147483742" r:id="rId14"/>
    <p:sldLayoutId id="2147483736" r:id="rId15"/>
    <p:sldLayoutId id="2147483737" r:id="rId16"/>
    <p:sldLayoutId id="2147483738" r:id="rId17"/>
  </p:sldLayoutIdLst>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Palatino Linotype" panose="02040502050505030304" pitchFamily="18" charset="0"/>
        </a:defRPr>
      </a:lvl2pPr>
      <a:lvl3pPr algn="l" defTabSz="457200" rtl="0" eaLnBrk="0" fontAlgn="base" hangingPunct="0">
        <a:spcBef>
          <a:spcPct val="0"/>
        </a:spcBef>
        <a:spcAft>
          <a:spcPct val="0"/>
        </a:spcAft>
        <a:defRPr sz="3600">
          <a:solidFill>
            <a:schemeClr val="tx1"/>
          </a:solidFill>
          <a:latin typeface="Palatino Linotype" panose="02040502050505030304" pitchFamily="18" charset="0"/>
        </a:defRPr>
      </a:lvl3pPr>
      <a:lvl4pPr algn="l" defTabSz="457200" rtl="0" eaLnBrk="0" fontAlgn="base" hangingPunct="0">
        <a:spcBef>
          <a:spcPct val="0"/>
        </a:spcBef>
        <a:spcAft>
          <a:spcPct val="0"/>
        </a:spcAft>
        <a:defRPr sz="3600">
          <a:solidFill>
            <a:schemeClr val="tx1"/>
          </a:solidFill>
          <a:latin typeface="Palatino Linotype" panose="02040502050505030304" pitchFamily="18" charset="0"/>
        </a:defRPr>
      </a:lvl4pPr>
      <a:lvl5pPr algn="l" defTabSz="457200" rtl="0" eaLnBrk="0" fontAlgn="base" hangingPunct="0">
        <a:spcBef>
          <a:spcPct val="0"/>
        </a:spcBef>
        <a:spcAft>
          <a:spcPct val="0"/>
        </a:spcAft>
        <a:defRPr sz="3600">
          <a:solidFill>
            <a:schemeClr val="tx1"/>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78877"/>
            </a:gs>
            <a:gs pos="35001">
              <a:srgbClr val="078877"/>
            </a:gs>
            <a:gs pos="97000">
              <a:srgbClr val="4BE7C8"/>
            </a:gs>
            <a:gs pos="100000">
              <a:srgbClr val="4BE7C8"/>
            </a:gs>
          </a:gsLst>
          <a:lin ang="16200000" scaled="1"/>
        </a:gra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D98499A6-3E0A-4C38-8D8D-11A3DE95E28D}"/>
              </a:ext>
            </a:extLst>
          </p:cNvPr>
          <p:cNvGrpSpPr>
            <a:grpSpLocks/>
          </p:cNvGrpSpPr>
          <p:nvPr/>
        </p:nvGrpSpPr>
        <p:grpSpPr bwMode="auto">
          <a:xfrm>
            <a:off x="9207500" y="2963863"/>
            <a:ext cx="2981325" cy="3208337"/>
            <a:chOff x="9206969" y="2963333"/>
            <a:chExt cx="2981858" cy="3208867"/>
          </a:xfrm>
        </p:grpSpPr>
        <p:cxnSp>
          <p:nvCxnSpPr>
            <p:cNvPr id="8" name="Straight Connector 7">
              <a:extLst>
                <a:ext uri="{FF2B5EF4-FFF2-40B4-BE49-F238E27FC236}">
                  <a16:creationId xmlns:a16="http://schemas.microsoft.com/office/drawing/2014/main" id="{819F76F2-A1EB-489C-B792-053DA152A3B4}"/>
                </a:ext>
              </a:extLst>
            </p:cNvPr>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506CF6B-E4B8-46B7-8948-D401B53CD8D0}"/>
                </a:ext>
              </a:extLst>
            </p:cNvPr>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F8A44D2-FDB0-4D76-B019-EA089D30B54D}"/>
                </a:ext>
              </a:extLst>
            </p:cNvPr>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7A0912D-2F03-4490-9B09-9C397F68F08E}"/>
                </a:ext>
              </a:extLst>
            </p:cNvPr>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2E711C-D234-448F-B5DB-8AA181BDEB61}"/>
                </a:ext>
              </a:extLst>
            </p:cNvPr>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a:extLst>
              <a:ext uri="{FF2B5EF4-FFF2-40B4-BE49-F238E27FC236}">
                <a16:creationId xmlns:a16="http://schemas.microsoft.com/office/drawing/2014/main" id="{A2BEB606-72C3-4DC0-BB1E-37800BA67BAC}"/>
              </a:ext>
            </a:extLst>
          </p:cNvPr>
          <p:cNvSpPr>
            <a:spLocks noGrp="1"/>
          </p:cNvSpPr>
          <p:nvPr>
            <p:ph type="title"/>
          </p:nvPr>
        </p:nvSpPr>
        <p:spPr>
          <a:xfrm>
            <a:off x="684213" y="4487863"/>
            <a:ext cx="8534400" cy="150653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28" name="Text Placeholder 2">
            <a:extLst>
              <a:ext uri="{FF2B5EF4-FFF2-40B4-BE49-F238E27FC236}">
                <a16:creationId xmlns:a16="http://schemas.microsoft.com/office/drawing/2014/main" id="{07081E95-F9D0-456C-8416-77D70C2DBC53}"/>
              </a:ext>
            </a:extLst>
          </p:cNvPr>
          <p:cNvSpPr>
            <a:spLocks noGrp="1"/>
          </p:cNvSpPr>
          <p:nvPr>
            <p:ph type="body" idx="1"/>
          </p:nvPr>
        </p:nvSpPr>
        <p:spPr bwMode="auto">
          <a:xfrm>
            <a:off x="684213" y="685800"/>
            <a:ext cx="85344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233D4BAB-E939-4047-A238-26BE9A387437}"/>
              </a:ext>
            </a:extLst>
          </p:cNvPr>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ED32B0-7CFB-46DD-AC43-1581EA7BC36C}"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93E6996F-5AF0-4FEA-AD3D-6892B3C7F45B}"/>
              </a:ext>
            </a:extLst>
          </p:cNvPr>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07076E29-0276-459E-90A9-91BE1FF23CA5}"/>
              </a:ext>
            </a:extLst>
          </p:cNvPr>
          <p:cNvSpPr>
            <a:spLocks noGrp="1"/>
          </p:cNvSpPr>
          <p:nvPr>
            <p:ph type="sldNum" sz="quarter" idx="4"/>
          </p:nvPr>
        </p:nvSpPr>
        <p:spPr>
          <a:xfrm>
            <a:off x="10363200" y="5578475"/>
            <a:ext cx="114300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3200" smtClean="0">
                <a:solidFill>
                  <a:srgbClr val="0A304A"/>
                </a:solidFill>
                <a:latin typeface="Palatino Linotype" panose="0204050205050503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1E2703-1EC7-4B0F-8558-05A9A8748CF6}"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58056343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Lst>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Palatino Linotype" panose="02040502050505030304" pitchFamily="18" charset="0"/>
        </a:defRPr>
      </a:lvl2pPr>
      <a:lvl3pPr algn="l" defTabSz="457200" rtl="0" eaLnBrk="0" fontAlgn="base" hangingPunct="0">
        <a:spcBef>
          <a:spcPct val="0"/>
        </a:spcBef>
        <a:spcAft>
          <a:spcPct val="0"/>
        </a:spcAft>
        <a:defRPr sz="3600">
          <a:solidFill>
            <a:schemeClr val="tx1"/>
          </a:solidFill>
          <a:latin typeface="Palatino Linotype" panose="02040502050505030304" pitchFamily="18" charset="0"/>
        </a:defRPr>
      </a:lvl3pPr>
      <a:lvl4pPr algn="l" defTabSz="457200" rtl="0" eaLnBrk="0" fontAlgn="base" hangingPunct="0">
        <a:spcBef>
          <a:spcPct val="0"/>
        </a:spcBef>
        <a:spcAft>
          <a:spcPct val="0"/>
        </a:spcAft>
        <a:defRPr sz="3600">
          <a:solidFill>
            <a:schemeClr val="tx1"/>
          </a:solidFill>
          <a:latin typeface="Palatino Linotype" panose="02040502050505030304" pitchFamily="18" charset="0"/>
        </a:defRPr>
      </a:lvl4pPr>
      <a:lvl5pPr algn="l" defTabSz="457200" rtl="0" eaLnBrk="0" fontAlgn="base" hangingPunct="0">
        <a:spcBef>
          <a:spcPct val="0"/>
        </a:spcBef>
        <a:spcAft>
          <a:spcPct val="0"/>
        </a:spcAft>
        <a:defRPr sz="3600">
          <a:solidFill>
            <a:schemeClr val="tx1"/>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TextBox 5">
            <a:extLst>
              <a:ext uri="{FF2B5EF4-FFF2-40B4-BE49-F238E27FC236}">
                <a16:creationId xmlns:a16="http://schemas.microsoft.com/office/drawing/2014/main" id="{665DA329-6CAB-4100-9CEB-9F35A4489599}"/>
              </a:ext>
            </a:extLst>
          </p:cNvPr>
          <p:cNvSpPr txBox="1">
            <a:spLocks noChangeArrowheads="1"/>
          </p:cNvSpPr>
          <p:nvPr/>
        </p:nvSpPr>
        <p:spPr bwMode="auto">
          <a:xfrm>
            <a:off x="3402013" y="16906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endParaRPr>
          </a:p>
        </p:txBody>
      </p:sp>
      <p:pic>
        <p:nvPicPr>
          <p:cNvPr id="8195" name="Рисунок 7">
            <a:extLst>
              <a:ext uri="{FF2B5EF4-FFF2-40B4-BE49-F238E27FC236}">
                <a16:creationId xmlns:a16="http://schemas.microsoft.com/office/drawing/2014/main" id="{2ABBA4BA-9D70-423E-98B3-8F8F27FE9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207963"/>
            <a:ext cx="367665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Прямоугольник 4">
            <a:extLst>
              <a:ext uri="{FF2B5EF4-FFF2-40B4-BE49-F238E27FC236}">
                <a16:creationId xmlns:a16="http://schemas.microsoft.com/office/drawing/2014/main" id="{F8F18866-5F0A-4D73-AD41-8D30D751175E}"/>
              </a:ext>
            </a:extLst>
          </p:cNvPr>
          <p:cNvSpPr>
            <a:spLocks noChangeArrowheads="1"/>
          </p:cNvSpPr>
          <p:nvPr/>
        </p:nvSpPr>
        <p:spPr bwMode="auto">
          <a:xfrm>
            <a:off x="7410450" y="5305425"/>
            <a:ext cx="4675188" cy="307975"/>
          </a:xfrm>
          <a:prstGeom prst="rect">
            <a:avLst/>
          </a:prstGeom>
          <a:solidFill>
            <a:srgbClr val="0788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altLang="ru-RU" sz="1400" b="0" i="0" u="none" strike="noStrike" kern="1200" cap="none" spc="0" normalizeH="0" baseline="0" noProof="0">
              <a:ln>
                <a:noFill/>
              </a:ln>
              <a:solidFill>
                <a:srgbClr val="E5C78C"/>
              </a:solidFill>
              <a:effectLst/>
              <a:uLnTx/>
              <a:uFillTx/>
              <a:latin typeface="Arial" panose="020B0604020202020204" pitchFamily="34" charset="0"/>
              <a:ea typeface="+mn-ea"/>
              <a:cs typeface="Arial" panose="020B0604020202020204" pitchFamily="34" charset="0"/>
            </a:endParaRPr>
          </a:p>
        </p:txBody>
      </p:sp>
      <p:sp>
        <p:nvSpPr>
          <p:cNvPr id="8197" name="Прямоугольник 6">
            <a:extLst>
              <a:ext uri="{FF2B5EF4-FFF2-40B4-BE49-F238E27FC236}">
                <a16:creationId xmlns:a16="http://schemas.microsoft.com/office/drawing/2014/main" id="{43E3149E-8F13-481E-B560-2CE00D86FEF0}"/>
              </a:ext>
            </a:extLst>
          </p:cNvPr>
          <p:cNvSpPr>
            <a:spLocks noChangeArrowheads="1"/>
          </p:cNvSpPr>
          <p:nvPr/>
        </p:nvSpPr>
        <p:spPr bwMode="auto">
          <a:xfrm>
            <a:off x="2779713" y="2057400"/>
            <a:ext cx="92408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defRPr/>
            </a:pPr>
            <a:endParaRPr lang="ru-RU" dirty="0" smtClean="0"/>
          </a:p>
          <a:p>
            <a:pPr lvl="0" algn="ctr" eaLnBrk="1" hangingPunct="1">
              <a:defRPr/>
            </a:pPr>
            <a:r>
              <a:rPr lang="ru-RU" sz="3200" dirty="0" smtClean="0">
                <a:solidFill>
                  <a:srgbClr val="E5C78C"/>
                </a:solidFill>
                <a:latin typeface="+mj-lt"/>
              </a:rPr>
              <a:t>Динамика </a:t>
            </a:r>
            <a:r>
              <a:rPr lang="ru-RU" sz="3200" dirty="0">
                <a:solidFill>
                  <a:srgbClr val="E5C78C"/>
                </a:solidFill>
                <a:latin typeface="+mj-lt"/>
              </a:rPr>
              <a:t>развития конфликта. </a:t>
            </a:r>
            <a:endParaRPr lang="en-US" altLang="ru-RU" sz="3200" b="1" dirty="0">
              <a:solidFill>
                <a:srgbClr val="E5C78C"/>
              </a:solidFill>
              <a:latin typeface="+mj-lt"/>
            </a:endParaRPr>
          </a:p>
        </p:txBody>
      </p:sp>
      <p:sp>
        <p:nvSpPr>
          <p:cNvPr id="8198" name="Прямоугольник 8">
            <a:extLst>
              <a:ext uri="{FF2B5EF4-FFF2-40B4-BE49-F238E27FC236}">
                <a16:creationId xmlns:a16="http://schemas.microsoft.com/office/drawing/2014/main" id="{75C42648-EC87-4F44-9158-520F8113188D}"/>
              </a:ext>
            </a:extLst>
          </p:cNvPr>
          <p:cNvSpPr>
            <a:spLocks noChangeArrowheads="1"/>
          </p:cNvSpPr>
          <p:nvPr/>
        </p:nvSpPr>
        <p:spPr bwMode="auto">
          <a:xfrm>
            <a:off x="7285038" y="5613400"/>
            <a:ext cx="4673600" cy="461665"/>
          </a:xfrm>
          <a:prstGeom prst="rect">
            <a:avLst/>
          </a:prstGeom>
          <a:solidFill>
            <a:srgbClr val="0788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E5C78C"/>
              </a:solidFill>
              <a:effectLst/>
              <a:uLnTx/>
              <a:uFillTx/>
              <a:latin typeface="Arial" panose="020B0604020202020204" pitchFamily="34" charset="0"/>
              <a:ea typeface="+mn-ea"/>
              <a:cs typeface="Arial" panose="020B0604020202020204" pitchFamily="34" charset="0"/>
            </a:endParaRPr>
          </a:p>
        </p:txBody>
      </p:sp>
      <p:sp>
        <p:nvSpPr>
          <p:cNvPr id="7" name="Прямоугольник 8"/>
          <p:cNvSpPr>
            <a:spLocks noChangeArrowheads="1"/>
          </p:cNvSpPr>
          <p:nvPr/>
        </p:nvSpPr>
        <p:spPr bwMode="auto">
          <a:xfrm>
            <a:off x="7348538" y="5213290"/>
            <a:ext cx="4673600" cy="1015663"/>
          </a:xfrm>
          <a:prstGeom prst="rect">
            <a:avLst/>
          </a:prstGeom>
          <a:solidFill>
            <a:srgbClr val="0788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r" eaLnBrk="1" hangingPunct="1">
              <a:defRPr/>
            </a:pPr>
            <a:r>
              <a:rPr lang="ru-RU" altLang="ru-RU" sz="2000" dirty="0">
                <a:solidFill>
                  <a:srgbClr val="E5C78C"/>
                </a:solidFill>
                <a:latin typeface="+mn-lt"/>
              </a:rPr>
              <a:t>Ворожейкина Лариса Ивановна</a:t>
            </a:r>
          </a:p>
          <a:p>
            <a:pPr lvl="0" algn="r" eaLnBrk="1" hangingPunct="1">
              <a:defRPr/>
            </a:pPr>
            <a:r>
              <a:rPr lang="ru-RU" altLang="ru-RU" sz="2000" dirty="0">
                <a:solidFill>
                  <a:srgbClr val="E5C78C"/>
                </a:solidFill>
                <a:latin typeface="+mn-lt"/>
              </a:rPr>
              <a:t>Старший преподаватель кафедры общей и клинической психологии</a:t>
            </a:r>
          </a:p>
        </p:txBody>
      </p:sp>
    </p:spTree>
    <p:extLst>
      <p:ext uri="{BB962C8B-B14F-4D97-AF65-F5344CB8AC3E}">
        <p14:creationId xmlns:p14="http://schemas.microsoft.com/office/powerpoint/2010/main" val="284784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1" y="5710136"/>
            <a:ext cx="8534402" cy="284264"/>
          </a:xfrm>
        </p:spPr>
        <p:txBody>
          <a:bodyPr>
            <a:normAutofit fontScale="90000"/>
          </a:bodyPr>
          <a:lstStyle/>
          <a:p>
            <a:r>
              <a:rPr lang="ru-RU" sz="1400" dirty="0">
                <a:solidFill>
                  <a:srgbClr val="002060"/>
                </a:solidFill>
              </a:rPr>
              <a:t>Типология личности в плане её конфликтности или конфликтогености</a:t>
            </a:r>
            <a:endParaRPr lang="ru-RU" sz="1400" dirty="0"/>
          </a:p>
        </p:txBody>
      </p:sp>
      <p:sp>
        <p:nvSpPr>
          <p:cNvPr id="3" name="Объект 2"/>
          <p:cNvSpPr>
            <a:spLocks noGrp="1"/>
          </p:cNvSpPr>
          <p:nvPr>
            <p:ph sz="half" idx="1"/>
          </p:nvPr>
        </p:nvSpPr>
        <p:spPr/>
        <p:txBody>
          <a:bodyPr>
            <a:normAutofit fontScale="92500" lnSpcReduction="10000"/>
          </a:bodyPr>
          <a:lstStyle/>
          <a:p>
            <a:pPr marL="0" indent="0">
              <a:buNone/>
            </a:pPr>
            <a:r>
              <a:rPr lang="ru-RU" dirty="0" smtClean="0"/>
              <a:t>Рационалисты</a:t>
            </a:r>
          </a:p>
          <a:p>
            <a:pPr marL="0" indent="0">
              <a:buNone/>
            </a:pPr>
            <a:r>
              <a:rPr lang="ru-RU" dirty="0" smtClean="0"/>
              <a:t>Расчётливые люди, готовые к конфликту в любой момент, когда есть реальная возможность достигнуть через конфликт личных (карьеристических или меркантильных) целей. Долгое время могут исполнять роль беспрекословного подчинённого, например, пока не «закачается кресло» под начальником. Тут рационалист и проявит себя, первым предав руководителя.</a:t>
            </a:r>
            <a:endParaRPr lang="ru-RU" dirty="0"/>
          </a:p>
        </p:txBody>
      </p:sp>
      <p:sp>
        <p:nvSpPr>
          <p:cNvPr id="4" name="Объект 3"/>
          <p:cNvSpPr>
            <a:spLocks noGrp="1"/>
          </p:cNvSpPr>
          <p:nvPr>
            <p:ph sz="half" idx="2"/>
          </p:nvPr>
        </p:nvSpPr>
        <p:spPr/>
        <p:txBody>
          <a:bodyPr>
            <a:normAutofit fontScale="92500" lnSpcReduction="10000"/>
          </a:bodyPr>
          <a:lstStyle/>
          <a:p>
            <a:pPr marL="0" indent="0">
              <a:buNone/>
            </a:pPr>
            <a:r>
              <a:rPr lang="ru-RU" dirty="0" smtClean="0"/>
              <a:t>Безвольные</a:t>
            </a:r>
          </a:p>
          <a:p>
            <a:pPr marL="0" indent="0">
              <a:buNone/>
            </a:pPr>
            <a:r>
              <a:rPr lang="ru-RU" dirty="0" smtClean="0"/>
              <a:t>Отсутствие собственных убеждений и принципов может сделать безвольного человека орудием в руках лица, под влиянием которого тот оказался. Опасность этого типа происходит из того, что чаще всего безвольные имеют репутацию добрых людей, от них не ждут никакого подвоха. Поэтому выступление такого человека в качестве инициатора конфликта воспринимается коллективом так, что «его устами глаголет истина».</a:t>
            </a:r>
            <a:endParaRPr lang="ru-RU" dirty="0"/>
          </a:p>
        </p:txBody>
      </p:sp>
      <p:pic>
        <p:nvPicPr>
          <p:cNvPr id="5" name="Рисунок 4"/>
          <p:cNvPicPr>
            <a:picLocks noChangeAspect="1"/>
          </p:cNvPicPr>
          <p:nvPr/>
        </p:nvPicPr>
        <p:blipFill>
          <a:blip r:embed="rId2"/>
          <a:stretch>
            <a:fillRect/>
          </a:stretch>
        </p:blipFill>
        <p:spPr>
          <a:xfrm>
            <a:off x="3375498" y="3858233"/>
            <a:ext cx="2339502" cy="1754626"/>
          </a:xfrm>
          <a:prstGeom prst="rect">
            <a:avLst/>
          </a:prstGeom>
        </p:spPr>
      </p:pic>
      <p:pic>
        <p:nvPicPr>
          <p:cNvPr id="6" name="Рисунок 5"/>
          <p:cNvPicPr>
            <a:picLocks noChangeAspect="1"/>
          </p:cNvPicPr>
          <p:nvPr/>
        </p:nvPicPr>
        <p:blipFill>
          <a:blip r:embed="rId3"/>
          <a:stretch>
            <a:fillRect/>
          </a:stretch>
        </p:blipFill>
        <p:spPr>
          <a:xfrm>
            <a:off x="8773626" y="4301067"/>
            <a:ext cx="3289779" cy="2513414"/>
          </a:xfrm>
          <a:prstGeom prst="rect">
            <a:avLst/>
          </a:prstGeom>
        </p:spPr>
      </p:pic>
    </p:spTree>
    <p:extLst>
      <p:ext uri="{BB962C8B-B14F-4D97-AF65-F5344CB8AC3E}">
        <p14:creationId xmlns:p14="http://schemas.microsoft.com/office/powerpoint/2010/main" val="295314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4247" y="5554494"/>
            <a:ext cx="7584366" cy="439906"/>
          </a:xfrm>
        </p:spPr>
        <p:txBody>
          <a:bodyPr>
            <a:normAutofit fontScale="90000"/>
          </a:bodyPr>
          <a:lstStyle/>
          <a:p>
            <a:r>
              <a:rPr lang="ru-RU" sz="2200" dirty="0">
                <a:solidFill>
                  <a:srgbClr val="002060"/>
                </a:solidFill>
                <a:latin typeface="+mn-lt"/>
                <a:ea typeface="Times New Roman" panose="02020603050405020304" pitchFamily="18" charset="0"/>
              </a:rPr>
              <a:t>2. Стадии и фазы развития конфликта. </a:t>
            </a:r>
            <a:r>
              <a:rPr lang="ru-RU" altLang="ru-RU" b="1" dirty="0">
                <a:solidFill>
                  <a:srgbClr val="E5C78C"/>
                </a:solidFill>
              </a:rPr>
              <a:t/>
            </a:r>
            <a:br>
              <a:rPr lang="ru-RU" altLang="ru-RU" b="1" dirty="0">
                <a:solidFill>
                  <a:srgbClr val="E5C78C"/>
                </a:solidFill>
              </a:rPr>
            </a:br>
            <a:endParaRPr lang="ru-RU" dirty="0"/>
          </a:p>
        </p:txBody>
      </p:sp>
      <p:pic>
        <p:nvPicPr>
          <p:cNvPr id="3" name="Рисунок 2"/>
          <p:cNvPicPr>
            <a:picLocks noChangeAspect="1"/>
          </p:cNvPicPr>
          <p:nvPr/>
        </p:nvPicPr>
        <p:blipFill>
          <a:blip r:embed="rId2"/>
          <a:stretch>
            <a:fillRect/>
          </a:stretch>
        </p:blipFill>
        <p:spPr>
          <a:xfrm>
            <a:off x="2327837" y="690665"/>
            <a:ext cx="7708778" cy="3647568"/>
          </a:xfrm>
          <a:prstGeom prst="rect">
            <a:avLst/>
          </a:prstGeom>
        </p:spPr>
      </p:pic>
    </p:spTree>
    <p:extLst>
      <p:ext uri="{BB962C8B-B14F-4D97-AF65-F5344CB8AC3E}">
        <p14:creationId xmlns:p14="http://schemas.microsoft.com/office/powerpoint/2010/main" val="743767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354095" y="358037"/>
            <a:ext cx="6352162" cy="6014665"/>
          </a:xfrm>
          <a:prstGeom prst="rect">
            <a:avLst/>
          </a:prstGeom>
        </p:spPr>
      </p:pic>
    </p:spTree>
    <p:extLst>
      <p:ext uri="{BB962C8B-B14F-4D97-AF65-F5344CB8AC3E}">
        <p14:creationId xmlns:p14="http://schemas.microsoft.com/office/powerpoint/2010/main" val="1550125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276273" y="455960"/>
            <a:ext cx="8050552" cy="6039916"/>
          </a:xfrm>
          <a:prstGeom prst="rect">
            <a:avLst/>
          </a:prstGeom>
        </p:spPr>
      </p:pic>
    </p:spTree>
    <p:extLst>
      <p:ext uri="{BB962C8B-B14F-4D97-AF65-F5344CB8AC3E}">
        <p14:creationId xmlns:p14="http://schemas.microsoft.com/office/powerpoint/2010/main" val="347231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643976" y="0"/>
            <a:ext cx="8784076" cy="6588057"/>
          </a:xfrm>
          <a:prstGeom prst="rect">
            <a:avLst/>
          </a:prstGeom>
        </p:spPr>
      </p:pic>
    </p:spTree>
    <p:extLst>
      <p:ext uri="{BB962C8B-B14F-4D97-AF65-F5344CB8AC3E}">
        <p14:creationId xmlns:p14="http://schemas.microsoft.com/office/powerpoint/2010/main" val="3023599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186133" y="275482"/>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000" dirty="0" smtClean="0">
                <a:solidFill>
                  <a:srgbClr val="002060"/>
                </a:solidFill>
                <a:latin typeface="Times New Roman" panose="02020603050405020304" pitchFamily="18" charset="0"/>
                <a:ea typeface="Times New Roman" panose="02020603050405020304" pitchFamily="18" charset="0"/>
              </a:rPr>
              <a:t>3. Возникновение </a:t>
            </a:r>
            <a:r>
              <a:rPr lang="ru-RU" sz="2000" dirty="0">
                <a:solidFill>
                  <a:srgbClr val="002060"/>
                </a:solidFill>
                <a:latin typeface="Times New Roman" panose="02020603050405020304" pitchFamily="18" charset="0"/>
                <a:ea typeface="Times New Roman" panose="02020603050405020304" pitchFamily="18" charset="0"/>
              </a:rPr>
              <a:t>и осознание объективной конфликтной ситуации. </a:t>
            </a:r>
            <a:endParaRPr lang="ru-RU" sz="2000" dirty="0">
              <a:solidFill>
                <a:srgbClr val="002060"/>
              </a:solidFill>
            </a:endParaRPr>
          </a:p>
          <a:p>
            <a:pPr algn="ctr" eaLnBrk="1" fontAlgn="auto" hangingPunct="1">
              <a:spcBef>
                <a:spcPts val="0"/>
              </a:spcBef>
              <a:spcAft>
                <a:spcPts val="0"/>
              </a:spcAft>
              <a:defRPr/>
            </a:pPr>
            <a:endParaRPr lang="ru-RU" altLang="ru-RU" sz="2000" b="1" dirty="0">
              <a:solidFill>
                <a:srgbClr val="E5C78C"/>
              </a:solidFill>
            </a:endParaRPr>
          </a:p>
        </p:txBody>
      </p:sp>
      <p:sp>
        <p:nvSpPr>
          <p:cNvPr id="3" name="Объект 2"/>
          <p:cNvSpPr>
            <a:spLocks noGrp="1"/>
          </p:cNvSpPr>
          <p:nvPr>
            <p:ph sz="half" idx="1"/>
          </p:nvPr>
        </p:nvSpPr>
        <p:spPr>
          <a:xfrm>
            <a:off x="684211" y="1828800"/>
            <a:ext cx="4937655" cy="4289898"/>
          </a:xfrm>
        </p:spPr>
        <p:txBody>
          <a:bodyPr/>
          <a:lstStyle/>
          <a:p>
            <a:pPr marL="0" indent="0">
              <a:buNone/>
            </a:pPr>
            <a:r>
              <a:rPr lang="ru-RU" dirty="0" smtClean="0"/>
              <a:t>Мотивы в конфликте – это побуждения к вступлению в конфликт, связанные с удовлетворением потребностей оппонента, совокупность внутренних и </a:t>
            </a:r>
            <a:r>
              <a:rPr lang="ru-RU" dirty="0"/>
              <a:t>внешних условий вызывающих конфликтную активность субъекта. В конфликте часто сложно выявить истинные мотивы оппонентов, так как они в большинстве случаев скрывают их, предъявляя в позициях и декларируемых целях мотивировку участия в конфликте, которая отличается от первичных </a:t>
            </a:r>
            <a:r>
              <a:rPr lang="ru-RU" dirty="0" smtClean="0"/>
              <a:t>мотивов. </a:t>
            </a:r>
            <a:endParaRPr lang="ru-RU" dirty="0"/>
          </a:p>
        </p:txBody>
      </p:sp>
      <p:pic>
        <p:nvPicPr>
          <p:cNvPr id="1026" name="Picture 2" descr="Picture backgrou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05938" y="1828800"/>
            <a:ext cx="6073095" cy="162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409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189706"/>
          </a:xfrm>
        </p:spPr>
        <p:txBody>
          <a:bodyPr>
            <a:normAutofit fontScale="85000" lnSpcReduction="10000"/>
          </a:bodyPr>
          <a:lstStyle/>
          <a:p>
            <a:pPr marL="0" indent="0">
              <a:buNone/>
            </a:pPr>
            <a:r>
              <a:rPr lang="ru-RU" dirty="0"/>
              <a:t>Базисным побудителем активности оппонента в конфликте являются его потребности. Они представляют собой состояния субъекта, создаваемые испытываемой оппонентом нуждой в объектах (ресурсы, власть, духовные ценности), необходимых для его существования и развития, выступающих источником его активности. </a:t>
            </a:r>
            <a:endParaRPr lang="ru-RU" dirty="0" smtClean="0"/>
          </a:p>
          <a:p>
            <a:pPr marL="0" indent="0">
              <a:buNone/>
            </a:pPr>
            <a:r>
              <a:rPr lang="ru-RU" dirty="0" smtClean="0"/>
              <a:t>Потребности </a:t>
            </a:r>
            <a:r>
              <a:rPr lang="ru-RU" dirty="0"/>
              <a:t>в безопасности, признании, идентичности, социальной принадлежности и т.п. присущи как отдельному индивиду, так и социальным группам, целым обществам и государствам. </a:t>
            </a:r>
            <a:endParaRPr lang="ru-RU" dirty="0" smtClean="0"/>
          </a:p>
          <a:p>
            <a:pPr marL="0" indent="0">
              <a:buNone/>
            </a:pPr>
            <a:r>
              <a:rPr lang="ru-RU" dirty="0" smtClean="0"/>
              <a:t>По </a:t>
            </a:r>
            <a:r>
              <a:rPr lang="ru-RU" dirty="0"/>
              <a:t>мнению Д. </a:t>
            </a:r>
            <a:r>
              <a:rPr lang="ru-RU" dirty="0" err="1"/>
              <a:t>Бертона</a:t>
            </a:r>
            <a:r>
              <a:rPr lang="ru-RU" dirty="0"/>
              <a:t>, </a:t>
            </a:r>
            <a:r>
              <a:rPr lang="ru-RU" dirty="0" smtClean="0"/>
              <a:t>«…только </a:t>
            </a:r>
            <a:r>
              <a:rPr lang="ru-RU" dirty="0"/>
              <a:t>те организационные усилия, которые полностью удовлетворяют основные человеческие потребности, могут принести подлинное завершение </a:t>
            </a:r>
            <a:r>
              <a:rPr lang="ru-RU" dirty="0" smtClean="0"/>
              <a:t>конфликта».</a:t>
            </a:r>
            <a:endParaRPr lang="ru-RU" dirty="0"/>
          </a:p>
        </p:txBody>
      </p:sp>
      <p:pic>
        <p:nvPicPr>
          <p:cNvPr id="5" name="Объект 4"/>
          <p:cNvPicPr>
            <a:picLocks noGrp="1" noChangeAspect="1"/>
          </p:cNvPicPr>
          <p:nvPr>
            <p:ph sz="half" idx="2"/>
          </p:nvPr>
        </p:nvPicPr>
        <p:blipFill>
          <a:blip r:embed="rId2"/>
          <a:stretch>
            <a:fillRect/>
          </a:stretch>
        </p:blipFill>
        <p:spPr>
          <a:xfrm>
            <a:off x="6119948" y="904673"/>
            <a:ext cx="5946122" cy="4459591"/>
          </a:xfrm>
          <a:prstGeom prst="rect">
            <a:avLst/>
          </a:prstGeom>
        </p:spPr>
      </p:pic>
    </p:spTree>
    <p:extLst>
      <p:ext uri="{BB962C8B-B14F-4D97-AF65-F5344CB8AC3E}">
        <p14:creationId xmlns:p14="http://schemas.microsoft.com/office/powerpoint/2010/main" val="1000818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5755500" cy="5316166"/>
          </a:xfrm>
        </p:spPr>
        <p:txBody>
          <a:bodyPr>
            <a:normAutofit fontScale="92500" lnSpcReduction="20000"/>
          </a:bodyPr>
          <a:lstStyle/>
          <a:p>
            <a:pPr marL="0" indent="0">
              <a:buNone/>
            </a:pPr>
            <a:r>
              <a:rPr lang="ru-RU" dirty="0"/>
              <a:t>Близки к интересам оппонентов и ценности, которые они могут отстаивать в конфликте. Это могут </a:t>
            </a:r>
            <a:r>
              <a:rPr lang="ru-RU" dirty="0" smtClean="0"/>
              <a:t>быть:</a:t>
            </a:r>
          </a:p>
          <a:p>
            <a:pPr marL="457200" indent="-457200">
              <a:buAutoNum type="arabicParenR"/>
            </a:pPr>
            <a:r>
              <a:rPr lang="ru-RU" dirty="0" smtClean="0"/>
              <a:t>общечеловеческие </a:t>
            </a:r>
            <a:r>
              <a:rPr lang="ru-RU" dirty="0"/>
              <a:t>ценности (например, истинность суждения, идеи, справедливость решения), </a:t>
            </a:r>
            <a:endParaRPr lang="ru-RU" dirty="0" smtClean="0"/>
          </a:p>
          <a:p>
            <a:pPr marL="457200" indent="-457200">
              <a:buAutoNum type="arabicParenR"/>
            </a:pPr>
            <a:r>
              <a:rPr lang="ru-RU" dirty="0" smtClean="0"/>
              <a:t>ценности</a:t>
            </a:r>
            <a:r>
              <a:rPr lang="ru-RU" dirty="0"/>
              <a:t>, выраженные в каком-то конкретном произведении культуры</a:t>
            </a:r>
            <a:r>
              <a:rPr lang="ru-RU" dirty="0" smtClean="0"/>
              <a:t>,</a:t>
            </a:r>
          </a:p>
          <a:p>
            <a:pPr marL="457200" indent="-457200">
              <a:buAutoNum type="arabicParenR"/>
            </a:pPr>
            <a:r>
              <a:rPr lang="ru-RU" dirty="0" smtClean="0"/>
              <a:t>личностные </a:t>
            </a:r>
            <a:r>
              <a:rPr lang="ru-RU" dirty="0"/>
              <a:t>ценности (чувство собственного достоинства, честь, самооценка и т.п.). </a:t>
            </a:r>
            <a:endParaRPr lang="ru-RU" dirty="0" smtClean="0"/>
          </a:p>
          <a:p>
            <a:pPr marL="0" indent="0">
              <a:buNone/>
            </a:pPr>
            <a:r>
              <a:rPr lang="ru-RU" dirty="0" smtClean="0"/>
              <a:t>Мотивы </a:t>
            </a:r>
            <a:r>
              <a:rPr lang="ru-RU" dirty="0"/>
              <a:t>индивида, группы не возникают сами по себе и часто определяются ситуацией, условиями, в которых он находится. Зачастую протекающие в обществе социально-</a:t>
            </a:r>
            <a:r>
              <a:rPr lang="ru-RU" dirty="0" err="1"/>
              <a:t>дезорганизующие</a:t>
            </a:r>
            <a:r>
              <a:rPr lang="ru-RU" dirty="0"/>
              <a:t> процессы деформируют общественное сознание, которое реализуется и преломляется через потребности, интересы и, следовательно, через цели, поступки и действия конкретных людей и групп.</a:t>
            </a:r>
          </a:p>
        </p:txBody>
      </p:sp>
      <p:pic>
        <p:nvPicPr>
          <p:cNvPr id="5" name="Объект 4"/>
          <p:cNvPicPr>
            <a:picLocks noGrp="1" noChangeAspect="1"/>
          </p:cNvPicPr>
          <p:nvPr>
            <p:ph sz="half" idx="2"/>
          </p:nvPr>
        </p:nvPicPr>
        <p:blipFill>
          <a:blip r:embed="rId2"/>
          <a:stretch>
            <a:fillRect/>
          </a:stretch>
        </p:blipFill>
        <p:spPr>
          <a:xfrm>
            <a:off x="6750219" y="1157593"/>
            <a:ext cx="4682899" cy="3512174"/>
          </a:xfrm>
          <a:prstGeom prst="rect">
            <a:avLst/>
          </a:prstGeom>
        </p:spPr>
      </p:pic>
    </p:spTree>
    <p:extLst>
      <p:ext uri="{BB962C8B-B14F-4D97-AF65-F5344CB8AC3E}">
        <p14:creationId xmlns:p14="http://schemas.microsoft.com/office/powerpoint/2010/main" val="291474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228617"/>
          </a:xfrm>
        </p:spPr>
        <p:txBody>
          <a:bodyPr>
            <a:normAutofit fontScale="92500" lnSpcReduction="20000"/>
          </a:bodyPr>
          <a:lstStyle/>
          <a:p>
            <a:pPr marL="0" indent="0">
              <a:buNone/>
            </a:pPr>
            <a:r>
              <a:rPr lang="ru-RU" dirty="0"/>
              <a:t>Мотивы противодействующих сторон конкретизируются в </a:t>
            </a:r>
            <a:r>
              <a:rPr lang="ru-RU" dirty="0" smtClean="0"/>
              <a:t>их </a:t>
            </a:r>
            <a:r>
              <a:rPr lang="ru-RU" dirty="0"/>
              <a:t>целях. Цель — это осознанный образ предвосхищаемого результата, на достижение которого направлены действия человека. Целью субъекта в конфликте является его представление </a:t>
            </a:r>
            <a:r>
              <a:rPr lang="ru-RU" dirty="0" smtClean="0"/>
              <a:t>о </a:t>
            </a:r>
            <a:r>
              <a:rPr lang="ru-RU" dirty="0"/>
              <a:t>конечном результате конфликта, его предвосхищаемый полезный (с точки зрения личности или общественной, групповой значимости) результат. В конфликте можно выделить стратегические и тактические цели оппонентов. Основная цель оппонента — овладение объектом конфликта, ей подчинены тактические цели. Однако в зависимости от развития конфликта эта основная цель может быть заменена на другую (нанесение максимального ущерба — материального, морального, психологического — оппоненту), которая в начале конфликта выступала как цель-средство. </a:t>
            </a:r>
          </a:p>
        </p:txBody>
      </p:sp>
      <p:pic>
        <p:nvPicPr>
          <p:cNvPr id="5" name="Объект 4"/>
          <p:cNvPicPr>
            <a:picLocks noGrp="1" noChangeAspect="1"/>
          </p:cNvPicPr>
          <p:nvPr>
            <p:ph sz="half" idx="2"/>
          </p:nvPr>
        </p:nvPicPr>
        <p:blipFill>
          <a:blip r:embed="rId2"/>
          <a:stretch>
            <a:fillRect/>
          </a:stretch>
        </p:blipFill>
        <p:spPr>
          <a:xfrm>
            <a:off x="6197769" y="1816617"/>
            <a:ext cx="4933950" cy="2966981"/>
          </a:xfrm>
          <a:prstGeom prst="rect">
            <a:avLst/>
          </a:prstGeom>
        </p:spPr>
      </p:pic>
    </p:spTree>
    <p:extLst>
      <p:ext uri="{BB962C8B-B14F-4D97-AF65-F5344CB8AC3E}">
        <p14:creationId xmlns:p14="http://schemas.microsoft.com/office/powerpoint/2010/main" val="131788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286983"/>
          </a:xfrm>
        </p:spPr>
        <p:txBody>
          <a:bodyPr>
            <a:normAutofit fontScale="92500" lnSpcReduction="10000"/>
          </a:bodyPr>
          <a:lstStyle/>
          <a:p>
            <a:pPr marL="0" indent="0">
              <a:buNone/>
            </a:pPr>
            <a:r>
              <a:rPr lang="ru-RU" dirty="0"/>
              <a:t>Последним элементом, самой видимой частью устремлений человека, социальной группы в конфликте, который обычно анализируется и берется в расчет, является позиции. </a:t>
            </a:r>
            <a:endParaRPr lang="ru-RU" dirty="0" smtClean="0"/>
          </a:p>
          <a:p>
            <a:pPr marL="0" indent="0">
              <a:buNone/>
            </a:pPr>
            <a:r>
              <a:rPr lang="ru-RU" dirty="0" smtClean="0"/>
              <a:t>Это </a:t>
            </a:r>
            <a:r>
              <a:rPr lang="ru-RU" dirty="0"/>
              <a:t>система отношений оппонента к элементам конфликтной ситуации, проявляющаяся в соответствующем поведении и поступках. </a:t>
            </a:r>
            <a:endParaRPr lang="ru-RU" dirty="0" smtClean="0"/>
          </a:p>
          <a:p>
            <a:pPr marL="0" indent="0">
              <a:buNone/>
            </a:pPr>
            <a:r>
              <a:rPr lang="ru-RU" dirty="0" smtClean="0"/>
              <a:t>Другими </a:t>
            </a:r>
            <a:r>
              <a:rPr lang="ru-RU" dirty="0"/>
              <a:t>словами, это совокупность фактических прав, обязанностей и возможностей оппонента, реализующихся в конкретной конфликтной ситуации посредством общения, поведения и деятельности. Позиция характеризуется, с одной стороны, динамичностью и гибкостью, с другой — относительной устойчивостью</a:t>
            </a:r>
          </a:p>
        </p:txBody>
      </p:sp>
      <p:pic>
        <p:nvPicPr>
          <p:cNvPr id="7" name="Объект 6"/>
          <p:cNvPicPr>
            <a:picLocks noGrp="1" noChangeAspect="1"/>
          </p:cNvPicPr>
          <p:nvPr>
            <p:ph sz="half" idx="2"/>
          </p:nvPr>
        </p:nvPicPr>
        <p:blipFill>
          <a:blip r:embed="rId2"/>
          <a:stretch>
            <a:fillRect/>
          </a:stretch>
        </p:blipFill>
        <p:spPr>
          <a:xfrm>
            <a:off x="5826147" y="312390"/>
            <a:ext cx="5490399" cy="4117799"/>
          </a:xfrm>
          <a:prstGeom prst="rect">
            <a:avLst/>
          </a:prstGeom>
        </p:spPr>
      </p:pic>
      <p:pic>
        <p:nvPicPr>
          <p:cNvPr id="8" name="Рисунок 7"/>
          <p:cNvPicPr>
            <a:picLocks noChangeAspect="1"/>
          </p:cNvPicPr>
          <p:nvPr/>
        </p:nvPicPr>
        <p:blipFill>
          <a:blip r:embed="rId3"/>
          <a:stretch>
            <a:fillRect/>
          </a:stretch>
        </p:blipFill>
        <p:spPr>
          <a:xfrm>
            <a:off x="6848273" y="4058864"/>
            <a:ext cx="3553838" cy="2665379"/>
          </a:xfrm>
          <a:prstGeom prst="rect">
            <a:avLst/>
          </a:prstGeom>
        </p:spPr>
      </p:pic>
    </p:spTree>
    <p:extLst>
      <p:ext uri="{BB962C8B-B14F-4D97-AF65-F5344CB8AC3E}">
        <p14:creationId xmlns:p14="http://schemas.microsoft.com/office/powerpoint/2010/main" val="185820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altLang="ru-RU" sz="2000" b="1" dirty="0" smtClean="0">
                <a:solidFill>
                  <a:srgbClr val="E5C78C"/>
                </a:solidFill>
              </a:rPr>
              <a:t>Содержание</a:t>
            </a:r>
            <a:endParaRPr lang="ru-RU" altLang="ru-RU" sz="2000" b="1" dirty="0">
              <a:solidFill>
                <a:srgbClr val="E5C78C"/>
              </a:solidFill>
            </a:endParaRPr>
          </a:p>
        </p:txBody>
      </p:sp>
      <p:sp>
        <p:nvSpPr>
          <p:cNvPr id="2" name="Прямоугольник 1"/>
          <p:cNvSpPr/>
          <p:nvPr/>
        </p:nvSpPr>
        <p:spPr>
          <a:xfrm>
            <a:off x="1477963" y="2188723"/>
            <a:ext cx="7666037" cy="1754326"/>
          </a:xfrm>
          <a:prstGeom prst="rect">
            <a:avLst/>
          </a:prstGeom>
        </p:spPr>
        <p:txBody>
          <a:bodyPr wrap="square">
            <a:spAutoFit/>
          </a:bodyPr>
          <a:lstStyle/>
          <a:p>
            <a:pPr marL="342900" indent="-342900">
              <a:buFont typeface="+mj-lt"/>
              <a:buAutoNum type="arabicPeriod"/>
            </a:pPr>
            <a:r>
              <a:rPr lang="ru-RU" dirty="0">
                <a:solidFill>
                  <a:srgbClr val="002060"/>
                </a:solidFill>
                <a:latin typeface="Times New Roman" panose="02020603050405020304" pitchFamily="18" charset="0"/>
                <a:ea typeface="Times New Roman" panose="02020603050405020304" pitchFamily="18" charset="0"/>
              </a:rPr>
              <a:t>Конфликт как социально-психологический процесс. </a:t>
            </a:r>
            <a:endParaRPr lang="ru-RU" dirty="0" smtClean="0">
              <a:solidFill>
                <a:srgbClr val="002060"/>
              </a:solidFill>
              <a:latin typeface="Times New Roman" panose="02020603050405020304" pitchFamily="18" charset="0"/>
              <a:ea typeface="Times New Roman" panose="02020603050405020304" pitchFamily="18" charset="0"/>
            </a:endParaRPr>
          </a:p>
          <a:p>
            <a:pPr marL="342900" indent="-342900">
              <a:buFont typeface="+mj-lt"/>
              <a:buAutoNum type="arabicPeriod"/>
            </a:pPr>
            <a:r>
              <a:rPr lang="ru-RU" dirty="0" smtClean="0">
                <a:solidFill>
                  <a:srgbClr val="002060"/>
                </a:solidFill>
                <a:latin typeface="Times New Roman" panose="02020603050405020304" pitchFamily="18" charset="0"/>
                <a:ea typeface="Times New Roman" panose="02020603050405020304" pitchFamily="18" charset="0"/>
              </a:rPr>
              <a:t>Стадии </a:t>
            </a:r>
            <a:r>
              <a:rPr lang="ru-RU" dirty="0">
                <a:solidFill>
                  <a:srgbClr val="002060"/>
                </a:solidFill>
                <a:latin typeface="Times New Roman" panose="02020603050405020304" pitchFamily="18" charset="0"/>
                <a:ea typeface="Times New Roman" panose="02020603050405020304" pitchFamily="18" charset="0"/>
              </a:rPr>
              <a:t>и фазы развития конфликта. </a:t>
            </a:r>
            <a:endParaRPr lang="ru-RU" dirty="0" smtClean="0">
              <a:solidFill>
                <a:srgbClr val="002060"/>
              </a:solidFill>
              <a:latin typeface="Times New Roman" panose="02020603050405020304" pitchFamily="18" charset="0"/>
              <a:ea typeface="Times New Roman" panose="02020603050405020304" pitchFamily="18" charset="0"/>
            </a:endParaRPr>
          </a:p>
          <a:p>
            <a:pPr marL="342900" indent="-342900">
              <a:buFont typeface="+mj-lt"/>
              <a:buAutoNum type="arabicPeriod"/>
            </a:pPr>
            <a:r>
              <a:rPr lang="ru-RU" dirty="0" smtClean="0">
                <a:solidFill>
                  <a:srgbClr val="002060"/>
                </a:solidFill>
                <a:latin typeface="Times New Roman" panose="02020603050405020304" pitchFamily="18" charset="0"/>
                <a:ea typeface="Times New Roman" panose="02020603050405020304" pitchFamily="18" charset="0"/>
              </a:rPr>
              <a:t>Возникновение </a:t>
            </a:r>
            <a:r>
              <a:rPr lang="ru-RU" dirty="0">
                <a:solidFill>
                  <a:srgbClr val="002060"/>
                </a:solidFill>
                <a:latin typeface="Times New Roman" panose="02020603050405020304" pitchFamily="18" charset="0"/>
                <a:ea typeface="Times New Roman" panose="02020603050405020304" pitchFamily="18" charset="0"/>
              </a:rPr>
              <a:t>и осознание объективной конфликтной ситуации. </a:t>
            </a:r>
            <a:endParaRPr lang="ru-RU" dirty="0" smtClean="0">
              <a:solidFill>
                <a:srgbClr val="002060"/>
              </a:solidFill>
              <a:latin typeface="Times New Roman" panose="02020603050405020304" pitchFamily="18" charset="0"/>
              <a:ea typeface="Times New Roman" panose="02020603050405020304" pitchFamily="18" charset="0"/>
            </a:endParaRPr>
          </a:p>
          <a:p>
            <a:pPr marL="342900" indent="-342900">
              <a:buFont typeface="+mj-lt"/>
              <a:buAutoNum type="arabicPeriod"/>
            </a:pPr>
            <a:r>
              <a:rPr lang="ru-RU" dirty="0">
                <a:solidFill>
                  <a:srgbClr val="002060"/>
                </a:solidFill>
                <a:latin typeface="Times New Roman" panose="02020603050405020304" pitchFamily="18" charset="0"/>
                <a:ea typeface="Times New Roman" panose="02020603050405020304" pitchFamily="18" charset="0"/>
              </a:rPr>
              <a:t>П</a:t>
            </a:r>
            <a:r>
              <a:rPr lang="ru-RU" dirty="0" smtClean="0">
                <a:solidFill>
                  <a:srgbClr val="002060"/>
                </a:solidFill>
                <a:latin typeface="Times New Roman" panose="02020603050405020304" pitchFamily="18" charset="0"/>
                <a:ea typeface="Times New Roman" panose="02020603050405020304" pitchFamily="18" charset="0"/>
              </a:rPr>
              <a:t>ротекание </a:t>
            </a:r>
            <a:r>
              <a:rPr lang="ru-RU" dirty="0">
                <a:solidFill>
                  <a:srgbClr val="002060"/>
                </a:solidFill>
                <a:latin typeface="Times New Roman" panose="02020603050405020304" pitchFamily="18" charset="0"/>
                <a:ea typeface="Times New Roman" panose="02020603050405020304" pitchFamily="18" charset="0"/>
              </a:rPr>
              <a:t>конфликта, переход к конфликтному поведению. </a:t>
            </a:r>
            <a:endParaRPr lang="ru-RU" dirty="0" smtClean="0">
              <a:solidFill>
                <a:srgbClr val="002060"/>
              </a:solidFill>
              <a:latin typeface="Times New Roman" panose="02020603050405020304" pitchFamily="18" charset="0"/>
              <a:ea typeface="Times New Roman" panose="02020603050405020304" pitchFamily="18" charset="0"/>
            </a:endParaRPr>
          </a:p>
          <a:p>
            <a:pPr marL="342900" indent="-342900">
              <a:buFont typeface="+mj-lt"/>
              <a:buAutoNum type="arabicPeriod"/>
            </a:pPr>
            <a:r>
              <a:rPr lang="ru-RU" dirty="0" smtClean="0">
                <a:solidFill>
                  <a:srgbClr val="002060"/>
                </a:solidFill>
                <a:latin typeface="Times New Roman" panose="02020603050405020304" pitchFamily="18" charset="0"/>
                <a:ea typeface="Times New Roman" panose="02020603050405020304" pitchFamily="18" charset="0"/>
              </a:rPr>
              <a:t>Завершение </a:t>
            </a:r>
            <a:r>
              <a:rPr lang="ru-RU" dirty="0">
                <a:solidFill>
                  <a:srgbClr val="002060"/>
                </a:solidFill>
                <a:latin typeface="Times New Roman" panose="02020603050405020304" pitchFamily="18" charset="0"/>
                <a:ea typeface="Times New Roman" panose="02020603050405020304" pitchFamily="18" charset="0"/>
              </a:rPr>
              <a:t>конфликта. </a:t>
            </a:r>
            <a:endParaRPr lang="ru-RU" dirty="0" smtClean="0">
              <a:solidFill>
                <a:srgbClr val="002060"/>
              </a:solidFill>
              <a:latin typeface="Times New Roman" panose="02020603050405020304" pitchFamily="18" charset="0"/>
              <a:ea typeface="Times New Roman" panose="02020603050405020304" pitchFamily="18" charset="0"/>
            </a:endParaRPr>
          </a:p>
          <a:p>
            <a:pPr marL="342900" indent="-342900">
              <a:buFont typeface="+mj-lt"/>
              <a:buAutoNum type="arabicPeriod"/>
            </a:pPr>
            <a:r>
              <a:rPr lang="ru-RU" dirty="0" smtClean="0">
                <a:solidFill>
                  <a:srgbClr val="002060"/>
                </a:solidFill>
                <a:latin typeface="Times New Roman" panose="02020603050405020304" pitchFamily="18" charset="0"/>
                <a:ea typeface="Times New Roman" panose="02020603050405020304" pitchFamily="18" charset="0"/>
              </a:rPr>
              <a:t>Критерии </a:t>
            </a:r>
            <a:r>
              <a:rPr lang="ru-RU" dirty="0" err="1">
                <a:solidFill>
                  <a:srgbClr val="002060"/>
                </a:solidFill>
                <a:latin typeface="Times New Roman" panose="02020603050405020304" pitchFamily="18" charset="0"/>
                <a:ea typeface="Times New Roman" panose="02020603050405020304" pitchFamily="18" charset="0"/>
              </a:rPr>
              <a:t>разрешенности</a:t>
            </a:r>
            <a:r>
              <a:rPr lang="ru-RU" dirty="0">
                <a:solidFill>
                  <a:srgbClr val="002060"/>
                </a:solidFill>
                <a:latin typeface="Times New Roman" panose="02020603050405020304" pitchFamily="18" charset="0"/>
                <a:ea typeface="Times New Roman" panose="02020603050405020304" pitchFamily="18" charset="0"/>
              </a:rPr>
              <a:t> конфликта</a:t>
            </a:r>
            <a:endParaRPr lang="ru-RU" dirty="0">
              <a:solidFill>
                <a:srgbClr val="002060"/>
              </a:solidFill>
            </a:endParaRPr>
          </a:p>
        </p:txBody>
      </p:sp>
    </p:spTree>
    <p:extLst>
      <p:ext uri="{BB962C8B-B14F-4D97-AF65-F5344CB8AC3E}">
        <p14:creationId xmlns:p14="http://schemas.microsoft.com/office/powerpoint/2010/main" val="3636294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000" dirty="0" smtClean="0">
                <a:solidFill>
                  <a:srgbClr val="002060"/>
                </a:solidFill>
                <a:latin typeface="Times New Roman" panose="02020603050405020304" pitchFamily="18" charset="0"/>
                <a:ea typeface="Times New Roman" panose="02020603050405020304" pitchFamily="18" charset="0"/>
              </a:rPr>
              <a:t>4. Протекание </a:t>
            </a:r>
            <a:r>
              <a:rPr lang="ru-RU" sz="2000" dirty="0">
                <a:solidFill>
                  <a:srgbClr val="002060"/>
                </a:solidFill>
                <a:latin typeface="Times New Roman" panose="02020603050405020304" pitchFamily="18" charset="0"/>
                <a:ea typeface="Times New Roman" panose="02020603050405020304" pitchFamily="18" charset="0"/>
              </a:rPr>
              <a:t>конфликта, переход к конфликтному поведению. </a:t>
            </a:r>
          </a:p>
          <a:p>
            <a:pPr algn="ctr" eaLnBrk="1" fontAlgn="auto" hangingPunct="1">
              <a:spcBef>
                <a:spcPts val="0"/>
              </a:spcBef>
              <a:spcAft>
                <a:spcPts val="0"/>
              </a:spcAft>
              <a:defRPr/>
            </a:pPr>
            <a:endParaRPr lang="ru-RU" altLang="ru-RU" sz="2000" b="1" dirty="0">
              <a:solidFill>
                <a:srgbClr val="E5C78C"/>
              </a:solidFill>
            </a:endParaRPr>
          </a:p>
        </p:txBody>
      </p:sp>
      <p:sp>
        <p:nvSpPr>
          <p:cNvPr id="3" name="Объект 2"/>
          <p:cNvSpPr>
            <a:spLocks noGrp="1"/>
          </p:cNvSpPr>
          <p:nvPr>
            <p:ph sz="half" idx="1"/>
          </p:nvPr>
        </p:nvSpPr>
        <p:spPr>
          <a:xfrm>
            <a:off x="684211" y="1838528"/>
            <a:ext cx="4937655" cy="4221804"/>
          </a:xfrm>
        </p:spPr>
        <p:txBody>
          <a:bodyPr>
            <a:normAutofit fontScale="85000" lnSpcReduction="10000"/>
          </a:bodyPr>
          <a:lstStyle/>
          <a:p>
            <a:pPr marL="0" indent="0">
              <a:buNone/>
            </a:pPr>
            <a:r>
              <a:rPr lang="ru-RU" b="1" dirty="0"/>
              <a:t>Конфликтное поведение</a:t>
            </a:r>
            <a:r>
              <a:rPr lang="ru-RU" b="1" dirty="0" smtClean="0"/>
              <a:t>.</a:t>
            </a:r>
          </a:p>
          <a:p>
            <a:pPr marL="0" indent="0">
              <a:buNone/>
            </a:pPr>
            <a:r>
              <a:rPr lang="ru-RU" dirty="0" smtClean="0"/>
              <a:t> </a:t>
            </a:r>
            <a:r>
              <a:rPr lang="ru-RU" dirty="0"/>
              <a:t>Состоит из противоположно направленных действий участников конфликта. Этими действиями реализуются скрытые от внешнего восприятия процессы в мыслительной, эмоциональной и волевой сферах оппонентов. Чередование взаимных реакций, направленных на реализацию интересов каждой стороны и ограничение интересов оппонента, составляет видимую социальную реальность конфликта. Поскольку действия оппонентов в большой степени влияют друг на друга, вытекают из предыдущих действий другого, т. е. </a:t>
            </a:r>
            <a:r>
              <a:rPr lang="ru-RU" dirty="0" err="1"/>
              <a:t>взаимообусловливаются</a:t>
            </a:r>
            <a:r>
              <a:rPr lang="ru-RU" dirty="0"/>
              <a:t>, то в любом конфликте они приобретают характер взаимодействия.</a:t>
            </a:r>
          </a:p>
        </p:txBody>
      </p:sp>
      <p:pic>
        <p:nvPicPr>
          <p:cNvPr id="2050" name="Picture 2" descr="Picture backgrou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8763" y="2425700"/>
            <a:ext cx="333375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00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5210751" cy="5141067"/>
          </a:xfrm>
        </p:spPr>
        <p:txBody>
          <a:bodyPr/>
          <a:lstStyle/>
          <a:p>
            <a:pPr marL="0" indent="0">
              <a:buNone/>
            </a:pPr>
            <a:r>
              <a:rPr lang="ru-RU" dirty="0"/>
              <a:t>Конфликтное поведение имеет свои принципы, стратегии (способы) и тактики (приемы). Среди основных принципов конфликтного противоборства выделяют </a:t>
            </a:r>
            <a:r>
              <a:rPr lang="ru-RU" dirty="0" smtClean="0"/>
              <a:t>(</a:t>
            </a:r>
            <a:r>
              <a:rPr lang="ru-RU" dirty="0" err="1" smtClean="0"/>
              <a:t>Н.В.Крогиус</a:t>
            </a:r>
            <a:r>
              <a:rPr lang="ru-RU" dirty="0" smtClean="0"/>
              <a:t>): </a:t>
            </a:r>
            <a:r>
              <a:rPr lang="ru-RU" dirty="0"/>
              <a:t>концентрацию сил; координацию сил; нанесение удара по наиболее уязвимому пункту в расположении противника; экономию сил и времени и </a:t>
            </a:r>
            <a:r>
              <a:rPr lang="ru-RU" dirty="0" smtClean="0"/>
              <a:t>др.</a:t>
            </a:r>
            <a:endParaRPr lang="ru-RU" dirty="0"/>
          </a:p>
        </p:txBody>
      </p:sp>
      <p:pic>
        <p:nvPicPr>
          <p:cNvPr id="5" name="Объект 4"/>
          <p:cNvPicPr>
            <a:picLocks noGrp="1" noChangeAspect="1"/>
          </p:cNvPicPr>
          <p:nvPr>
            <p:ph sz="half" idx="2"/>
          </p:nvPr>
        </p:nvPicPr>
        <p:blipFill>
          <a:blip r:embed="rId2"/>
          <a:stretch>
            <a:fillRect/>
          </a:stretch>
        </p:blipFill>
        <p:spPr>
          <a:xfrm>
            <a:off x="6606331" y="1408511"/>
            <a:ext cx="4933950" cy="3695644"/>
          </a:xfrm>
          <a:prstGeom prst="rect">
            <a:avLst/>
          </a:prstGeom>
        </p:spPr>
      </p:pic>
    </p:spTree>
    <p:extLst>
      <p:ext uri="{BB962C8B-B14F-4D97-AF65-F5344CB8AC3E}">
        <p14:creationId xmlns:p14="http://schemas.microsoft.com/office/powerpoint/2010/main" val="343696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598268"/>
          </a:xfrm>
        </p:spPr>
        <p:txBody>
          <a:bodyPr/>
          <a:lstStyle/>
          <a:p>
            <a:pPr marL="0" indent="0">
              <a:buNone/>
            </a:pPr>
            <a:r>
              <a:rPr lang="ru-RU" dirty="0"/>
              <a:t>Стратегия поведения в конфликте рассматривается как ориентация личности (группы) по отношению к конфликту, установка на определенные формы поведения в ситуации конфликта.</a:t>
            </a:r>
          </a:p>
        </p:txBody>
      </p:sp>
      <p:pic>
        <p:nvPicPr>
          <p:cNvPr id="3074" name="Picture 2" descr="Picture backgrou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67029" y="1050587"/>
            <a:ext cx="5898326" cy="441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84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5638768" cy="5393987"/>
          </a:xfrm>
        </p:spPr>
        <p:txBody>
          <a:bodyPr>
            <a:normAutofit fontScale="92500" lnSpcReduction="10000"/>
          </a:bodyPr>
          <a:lstStyle/>
          <a:p>
            <a:r>
              <a:rPr lang="ru-RU" dirty="0"/>
              <a:t>Соперничество (конкуренция) заключается в навязывании Другой стороне предпочтительного для себя решения. </a:t>
            </a:r>
            <a:endParaRPr lang="ru-RU" dirty="0" smtClean="0"/>
          </a:p>
          <a:p>
            <a:r>
              <a:rPr lang="ru-RU" dirty="0" smtClean="0"/>
              <a:t>Сотрудничество </a:t>
            </a:r>
            <a:r>
              <a:rPr lang="ru-RU" dirty="0"/>
              <a:t>(проблемно-решающая стратегия) позволяет осуществить поиск такого решения, которое удовлетворяло бы обе стороны. </a:t>
            </a:r>
            <a:endParaRPr lang="ru-RU" dirty="0" smtClean="0"/>
          </a:p>
          <a:p>
            <a:r>
              <a:rPr lang="ru-RU" dirty="0" smtClean="0"/>
              <a:t>Компромисс </a:t>
            </a:r>
            <a:r>
              <a:rPr lang="ru-RU" dirty="0"/>
              <a:t>предполагает взаимные уступки в чем-то важном и принципиальном для каждой из сторон</a:t>
            </a:r>
            <a:r>
              <a:rPr lang="ru-RU" dirty="0" smtClean="0"/>
              <a:t>.</a:t>
            </a:r>
          </a:p>
          <a:p>
            <a:r>
              <a:rPr lang="ru-RU" dirty="0" smtClean="0"/>
              <a:t> </a:t>
            </a:r>
            <a:r>
              <a:rPr lang="ru-RU" dirty="0"/>
              <a:t>Применение стратегии приспособление (уступка) основывается на </a:t>
            </a:r>
            <a:r>
              <a:rPr lang="ru-RU" dirty="0" smtClean="0"/>
              <a:t>понижении своих </a:t>
            </a:r>
            <a:r>
              <a:rPr lang="ru-RU" dirty="0"/>
              <a:t>стремлений и принятии позиции оппонента. </a:t>
            </a:r>
            <a:endParaRPr lang="ru-RU" dirty="0" smtClean="0"/>
          </a:p>
          <a:p>
            <a:r>
              <a:rPr lang="ru-RU" dirty="0" smtClean="0"/>
              <a:t>При </a:t>
            </a:r>
            <a:r>
              <a:rPr lang="ru-RU" dirty="0"/>
              <a:t>избегании (бездействии) участник находится в ситуации конфликта, но без в сяких активных действий по его разрешению.</a:t>
            </a:r>
          </a:p>
        </p:txBody>
      </p:sp>
      <p:pic>
        <p:nvPicPr>
          <p:cNvPr id="5" name="Объект 4"/>
          <p:cNvPicPr>
            <a:picLocks noGrp="1" noChangeAspect="1"/>
          </p:cNvPicPr>
          <p:nvPr>
            <p:ph sz="half" idx="2"/>
          </p:nvPr>
        </p:nvPicPr>
        <p:blipFill>
          <a:blip r:embed="rId2"/>
          <a:stretch>
            <a:fillRect/>
          </a:stretch>
        </p:blipFill>
        <p:spPr>
          <a:xfrm>
            <a:off x="6594779" y="1099225"/>
            <a:ext cx="5299385" cy="3969363"/>
          </a:xfrm>
          <a:prstGeom prst="rect">
            <a:avLst/>
          </a:prstGeom>
        </p:spPr>
      </p:pic>
    </p:spTree>
    <p:extLst>
      <p:ext uri="{BB962C8B-B14F-4D97-AF65-F5344CB8AC3E}">
        <p14:creationId xmlns:p14="http://schemas.microsoft.com/office/powerpoint/2010/main" val="1833345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355077"/>
          </a:xfrm>
        </p:spPr>
        <p:txBody>
          <a:bodyPr>
            <a:normAutofit fontScale="92500" lnSpcReduction="10000"/>
          </a:bodyPr>
          <a:lstStyle/>
          <a:p>
            <a:pPr marL="0" indent="0">
              <a:buNone/>
            </a:pPr>
            <a:r>
              <a:rPr lang="ru-RU" dirty="0"/>
              <a:t>Как правило, в конфликте используются комбинации стратегий, порой доминирует одна из них. </a:t>
            </a:r>
            <a:endParaRPr lang="ru-RU" dirty="0" smtClean="0"/>
          </a:p>
          <a:p>
            <a:pPr marL="0" indent="0">
              <a:buNone/>
            </a:pPr>
            <a:r>
              <a:rPr lang="ru-RU" dirty="0" smtClean="0"/>
              <a:t>Например</a:t>
            </a:r>
            <a:r>
              <a:rPr lang="ru-RU" dirty="0"/>
              <a:t>, в значительной части конфликтов по вертикали в зависимости от изменения обстановки оппоненты меняют стратегию поведения, причем подчиненные идут на это в полтора раза чаще, чем </a:t>
            </a:r>
            <a:r>
              <a:rPr lang="ru-RU" dirty="0" smtClean="0"/>
              <a:t>руководители </a:t>
            </a:r>
            <a:r>
              <a:rPr lang="ru-RU" dirty="0"/>
              <a:t>— 71% и 46% </a:t>
            </a:r>
            <a:r>
              <a:rPr lang="ru-RU" dirty="0" smtClean="0"/>
              <a:t>соответственно. </a:t>
            </a:r>
          </a:p>
          <a:p>
            <a:pPr marL="0" indent="0">
              <a:buNone/>
            </a:pPr>
            <a:r>
              <a:rPr lang="ru-RU" dirty="0" smtClean="0"/>
              <a:t>Порой </a:t>
            </a:r>
            <a:r>
              <a:rPr lang="ru-RU" dirty="0"/>
              <a:t>конфликт начинается с кооперативного поведения, однако при его неудаче в ход пускается соперничество, которое может также оказаться неэффективным. Тогда вновь происходит обращение к сотрудничеству, что приводит к успешному разрешению конфликта</a:t>
            </a:r>
          </a:p>
        </p:txBody>
      </p:sp>
      <p:pic>
        <p:nvPicPr>
          <p:cNvPr id="5" name="Объект 4"/>
          <p:cNvPicPr>
            <a:picLocks noGrp="1" noChangeAspect="1"/>
          </p:cNvPicPr>
          <p:nvPr>
            <p:ph sz="half" idx="2"/>
          </p:nvPr>
        </p:nvPicPr>
        <p:blipFill>
          <a:blip r:embed="rId2"/>
          <a:stretch>
            <a:fillRect/>
          </a:stretch>
        </p:blipFill>
        <p:spPr>
          <a:xfrm>
            <a:off x="5935123" y="753894"/>
            <a:ext cx="6041388" cy="4525141"/>
          </a:xfrm>
          <a:prstGeom prst="rect">
            <a:avLst/>
          </a:prstGeom>
        </p:spPr>
      </p:pic>
    </p:spTree>
    <p:extLst>
      <p:ext uri="{BB962C8B-B14F-4D97-AF65-F5344CB8AC3E}">
        <p14:creationId xmlns:p14="http://schemas.microsoft.com/office/powerpoint/2010/main" val="434550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384260"/>
          </a:xfrm>
        </p:spPr>
        <p:txBody>
          <a:bodyPr>
            <a:normAutofit fontScale="92500" lnSpcReduction="20000"/>
          </a:bodyPr>
          <a:lstStyle/>
          <a:p>
            <a:pPr marL="0" indent="0">
              <a:buNone/>
            </a:pPr>
            <a:r>
              <a:rPr lang="ru-RU" dirty="0"/>
              <a:t>Соперничество — наиболее часто применяемая стратегия: оппоненты пытаются реализовать данный способ достижения своей цели в более чем 90% конфликтов. Это и понятно. Собственно конфликт и заключается в противоборстве, подавлении оппонента. Поэтому личность или группа идут на конфликт, так как другими способами договориться с оппонентом не удается. </a:t>
            </a:r>
            <a:endParaRPr lang="ru-RU" dirty="0" smtClean="0"/>
          </a:p>
          <a:p>
            <a:pPr marL="0" indent="0">
              <a:buNone/>
            </a:pPr>
            <a:r>
              <a:rPr lang="ru-RU" dirty="0" smtClean="0"/>
              <a:t>По </a:t>
            </a:r>
            <a:r>
              <a:rPr lang="ru-RU" dirty="0"/>
              <a:t>этой причине тактические приемы соперничества более разнообразны, чем те, которые позволяют реализовать другие стратегии. Исторически сложилось так, что именно данные средства воздействия совершенствовались в большей мере, чем миротворческие. Обычно задача определялась таким образом — оппонент должен быть использован или нейтрализован (Макиавелли, Катарбинский и др.).</a:t>
            </a:r>
          </a:p>
        </p:txBody>
      </p:sp>
      <p:pic>
        <p:nvPicPr>
          <p:cNvPr id="5" name="Объект 4"/>
          <p:cNvPicPr>
            <a:picLocks noGrp="1" noChangeAspect="1"/>
          </p:cNvPicPr>
          <p:nvPr>
            <p:ph sz="half" idx="2"/>
          </p:nvPr>
        </p:nvPicPr>
        <p:blipFill>
          <a:blip r:embed="rId2"/>
          <a:stretch>
            <a:fillRect/>
          </a:stretch>
        </p:blipFill>
        <p:spPr>
          <a:xfrm>
            <a:off x="6499326" y="502195"/>
            <a:ext cx="4933950" cy="2775346"/>
          </a:xfrm>
          <a:prstGeom prst="rect">
            <a:avLst/>
          </a:prstGeom>
        </p:spPr>
      </p:pic>
    </p:spTree>
    <p:extLst>
      <p:ext uri="{BB962C8B-B14F-4D97-AF65-F5344CB8AC3E}">
        <p14:creationId xmlns:p14="http://schemas.microsoft.com/office/powerpoint/2010/main" val="3079011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5483125" cy="5617723"/>
          </a:xfrm>
        </p:spPr>
        <p:txBody>
          <a:bodyPr/>
          <a:lstStyle/>
          <a:p>
            <a:pPr marL="0" indent="0">
              <a:buNone/>
            </a:pPr>
            <a:r>
              <a:rPr lang="ru-RU" dirty="0"/>
              <a:t>В </a:t>
            </a:r>
            <a:r>
              <a:rPr lang="ru-RU" dirty="0" err="1"/>
              <a:t>предконфликтной</a:t>
            </a:r>
            <a:r>
              <a:rPr lang="ru-RU" dirty="0"/>
              <a:t> ситуации и при завершении конфликта расширяется спектр средств воздействия на оппонента. Однако в целом такие стратегии, как компромисс, избегание и приспособление, используются в несколько раз реже, чем соперничество, а сотрудничество — только в 2—3% ситуаций</a:t>
            </a:r>
          </a:p>
        </p:txBody>
      </p:sp>
      <p:pic>
        <p:nvPicPr>
          <p:cNvPr id="5" name="Объект 4"/>
          <p:cNvPicPr>
            <a:picLocks noGrp="1" noChangeAspect="1"/>
          </p:cNvPicPr>
          <p:nvPr>
            <p:ph sz="half" idx="2"/>
          </p:nvPr>
        </p:nvPicPr>
        <p:blipFill>
          <a:blip r:embed="rId2"/>
          <a:stretch>
            <a:fillRect/>
          </a:stretch>
        </p:blipFill>
        <p:spPr>
          <a:xfrm>
            <a:off x="6167336" y="160506"/>
            <a:ext cx="4164012" cy="3643510"/>
          </a:xfrm>
          <a:prstGeom prst="rect">
            <a:avLst/>
          </a:prstGeom>
        </p:spPr>
      </p:pic>
      <p:pic>
        <p:nvPicPr>
          <p:cNvPr id="6" name="Рисунок 5"/>
          <p:cNvPicPr>
            <a:picLocks noChangeAspect="1"/>
          </p:cNvPicPr>
          <p:nvPr/>
        </p:nvPicPr>
        <p:blipFill>
          <a:blip r:embed="rId3"/>
          <a:stretch>
            <a:fillRect/>
          </a:stretch>
        </p:blipFill>
        <p:spPr>
          <a:xfrm>
            <a:off x="7966953" y="3494661"/>
            <a:ext cx="4043799" cy="2919623"/>
          </a:xfrm>
          <a:prstGeom prst="rect">
            <a:avLst/>
          </a:prstGeom>
        </p:spPr>
      </p:pic>
    </p:spTree>
    <p:extLst>
      <p:ext uri="{BB962C8B-B14F-4D97-AF65-F5344CB8AC3E}">
        <p14:creationId xmlns:p14="http://schemas.microsoft.com/office/powerpoint/2010/main" val="2380834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539902"/>
          </a:xfrm>
        </p:spPr>
        <p:txBody>
          <a:bodyPr>
            <a:normAutofit lnSpcReduction="10000"/>
          </a:bodyPr>
          <a:lstStyle/>
          <a:p>
            <a:pPr marL="0" indent="0">
              <a:buNone/>
            </a:pPr>
            <a:r>
              <a:rPr lang="ru-RU" b="1" dirty="0"/>
              <a:t>Жесткость позиции </a:t>
            </a:r>
            <a:r>
              <a:rPr lang="ru-RU" dirty="0"/>
              <a:t>имеет два полюса: жесткость и мягкость предъявления и отстаивания своих интересов. </a:t>
            </a:r>
            <a:endParaRPr lang="ru-RU" dirty="0" smtClean="0"/>
          </a:p>
          <a:p>
            <a:pPr marL="0" indent="0">
              <a:buNone/>
            </a:pPr>
            <a:r>
              <a:rPr lang="ru-RU" dirty="0" smtClean="0"/>
              <a:t>Первый </a:t>
            </a:r>
            <a:r>
              <a:rPr lang="ru-RU" dirty="0"/>
              <a:t>рассматривается как напористое, энер­гичное воздействие на оппонента путем требований, указаний и других форм социального, физического и психологического регулирования. </a:t>
            </a:r>
            <a:endParaRPr lang="ru-RU" dirty="0" smtClean="0"/>
          </a:p>
          <a:p>
            <a:pPr marL="0" indent="0">
              <a:buNone/>
            </a:pPr>
            <a:r>
              <a:rPr lang="ru-RU" dirty="0" smtClean="0"/>
              <a:t>Мягкая </a:t>
            </a:r>
            <a:r>
              <a:rPr lang="ru-RU" dirty="0"/>
              <a:t>пози­ция всего трактуется не как пассивность, вялость воздействий, а как тонкие, непрямолинейные, в определенной мере косвенные, средства воздействия, учи­тывающие нюансы личностного характера оппонента, как опора на психоло­гизм ситуации.</a:t>
            </a:r>
            <a:endParaRPr lang="ru-RU" dirty="0"/>
          </a:p>
        </p:txBody>
      </p:sp>
      <p:pic>
        <p:nvPicPr>
          <p:cNvPr id="5" name="Объект 4"/>
          <p:cNvPicPr>
            <a:picLocks noGrp="1" noChangeAspect="1"/>
          </p:cNvPicPr>
          <p:nvPr>
            <p:ph sz="half" idx="2"/>
          </p:nvPr>
        </p:nvPicPr>
        <p:blipFill>
          <a:blip r:embed="rId2"/>
          <a:stretch>
            <a:fillRect/>
          </a:stretch>
        </p:blipFill>
        <p:spPr>
          <a:xfrm>
            <a:off x="8463063" y="162161"/>
            <a:ext cx="3466323" cy="3466323"/>
          </a:xfrm>
          <a:prstGeom prst="rect">
            <a:avLst/>
          </a:prstGeom>
        </p:spPr>
      </p:pic>
      <p:pic>
        <p:nvPicPr>
          <p:cNvPr id="6" name="Рисунок 5"/>
          <p:cNvPicPr>
            <a:picLocks noChangeAspect="1"/>
          </p:cNvPicPr>
          <p:nvPr/>
        </p:nvPicPr>
        <p:blipFill>
          <a:blip r:embed="rId3"/>
          <a:stretch>
            <a:fillRect/>
          </a:stretch>
        </p:blipFill>
        <p:spPr>
          <a:xfrm>
            <a:off x="5621866" y="2976663"/>
            <a:ext cx="3694889" cy="3694889"/>
          </a:xfrm>
          <a:prstGeom prst="rect">
            <a:avLst/>
          </a:prstGeom>
        </p:spPr>
      </p:pic>
    </p:spTree>
    <p:extLst>
      <p:ext uri="{BB962C8B-B14F-4D97-AF65-F5344CB8AC3E}">
        <p14:creationId xmlns:p14="http://schemas.microsoft.com/office/powerpoint/2010/main" val="1805775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238345"/>
          </a:xfrm>
        </p:spPr>
        <p:txBody>
          <a:bodyPr>
            <a:normAutofit fontScale="77500" lnSpcReduction="20000"/>
          </a:bodyPr>
          <a:lstStyle/>
          <a:p>
            <a:pPr marL="0" indent="0">
              <a:buNone/>
            </a:pPr>
            <a:r>
              <a:rPr lang="ru-RU" b="1" dirty="0"/>
              <a:t>Модальность отношения к оппоненту </a:t>
            </a:r>
            <a:r>
              <a:rPr lang="ru-RU" dirty="0"/>
              <a:t>— параметр поведения, отражающий степень уважительного отношения к оппоненту, который может рассматривать­ся как объект воздействия или как субъект взаимодействия. В первом случае на оппонента можно воздействовать силовыми методами, а также средствами, не соответствующими общепринятым нормам морали. К объекту выказывается неуважение как в прямом, так и в косвенном виде. Отношение к оппоненту как к субъекту взаимодействия предполагает признание психологического равенства с ним и реализацию уважительного отношения, предусматривает учет и реализа­цию правовых и нравственных норм взаимодействия.</a:t>
            </a:r>
          </a:p>
          <a:p>
            <a:pPr marL="0" indent="0">
              <a:buNone/>
            </a:pPr>
            <a:r>
              <a:rPr lang="ru-RU" dirty="0"/>
              <a:t>Различное сочетание проявлений рассмотренных параметров в виде системы координат дает возможность выделить четыре основные стратегии поведения в конфликте: противоборство («борьба»), отстаивание своей позиции на основе норм и правил («право»), манипуляция другим («хитрость») и открытый разго­вор («диалог»).</a:t>
            </a:r>
          </a:p>
          <a:p>
            <a:endParaRPr lang="ru-RU" dirty="0"/>
          </a:p>
        </p:txBody>
      </p:sp>
      <p:sp>
        <p:nvSpPr>
          <p:cNvPr id="4" name="Объект 3"/>
          <p:cNvSpPr>
            <a:spLocks noGrp="1"/>
          </p:cNvSpPr>
          <p:nvPr>
            <p:ph sz="half" idx="2"/>
          </p:nvPr>
        </p:nvSpPr>
        <p:spPr>
          <a:xfrm>
            <a:off x="5621866" y="165370"/>
            <a:ext cx="6148601" cy="5758775"/>
          </a:xfrm>
        </p:spPr>
        <p:txBody>
          <a:bodyPr>
            <a:normAutofit fontScale="77500" lnSpcReduction="20000"/>
          </a:bodyPr>
          <a:lstStyle/>
          <a:p>
            <a:pPr marL="0" indent="0">
              <a:lnSpc>
                <a:spcPct val="120000"/>
              </a:lnSpc>
              <a:spcBef>
                <a:spcPts val="0"/>
              </a:spcBef>
              <a:spcAft>
                <a:spcPts val="0"/>
              </a:spcAft>
              <a:buNone/>
            </a:pPr>
            <a:r>
              <a:rPr lang="ru-RU" dirty="0" smtClean="0"/>
              <a:t>Достичь своих целей в конфликте человек может с помощью: </a:t>
            </a:r>
          </a:p>
          <a:p>
            <a:pPr marL="0" indent="0">
              <a:lnSpc>
                <a:spcPct val="120000"/>
              </a:lnSpc>
              <a:spcBef>
                <a:spcPts val="0"/>
              </a:spcBef>
              <a:spcAft>
                <a:spcPts val="0"/>
              </a:spcAft>
              <a:buNone/>
            </a:pPr>
            <a:r>
              <a:rPr lang="ru-RU" dirty="0" smtClean="0"/>
              <a:t>Противоборства («борьбы»);</a:t>
            </a:r>
          </a:p>
          <a:p>
            <a:pPr marL="0" indent="0">
              <a:lnSpc>
                <a:spcPct val="120000"/>
              </a:lnSpc>
              <a:spcBef>
                <a:spcPts val="0"/>
              </a:spcBef>
              <a:spcAft>
                <a:spcPts val="0"/>
              </a:spcAft>
              <a:buNone/>
            </a:pPr>
            <a:r>
              <a:rPr lang="ru-RU" dirty="0" smtClean="0"/>
              <a:t>Отстаивания своей позиции на основе норм и правил («право»);</a:t>
            </a:r>
          </a:p>
          <a:p>
            <a:pPr marL="0" indent="0">
              <a:lnSpc>
                <a:spcPct val="120000"/>
              </a:lnSpc>
              <a:spcBef>
                <a:spcPts val="0"/>
              </a:spcBef>
              <a:spcAft>
                <a:spcPts val="0"/>
              </a:spcAft>
              <a:buNone/>
            </a:pPr>
            <a:r>
              <a:rPr lang="ru-RU" dirty="0" smtClean="0"/>
              <a:t>Манипуляции другими («хитрость»);</a:t>
            </a:r>
          </a:p>
          <a:p>
            <a:pPr marL="0" indent="0">
              <a:lnSpc>
                <a:spcPct val="120000"/>
              </a:lnSpc>
              <a:spcBef>
                <a:spcPts val="0"/>
              </a:spcBef>
              <a:spcAft>
                <a:spcPts val="0"/>
              </a:spcAft>
              <a:buNone/>
            </a:pPr>
            <a:r>
              <a:rPr lang="ru-RU" dirty="0" smtClean="0"/>
              <a:t>Открытого </a:t>
            </a:r>
            <a:r>
              <a:rPr lang="ru-RU" dirty="0" err="1" smtClean="0"/>
              <a:t>дразговора</a:t>
            </a:r>
            <a:r>
              <a:rPr lang="ru-RU" dirty="0" smtClean="0"/>
              <a:t> («диалог»).</a:t>
            </a:r>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endParaRPr lang="ru-RU" dirty="0"/>
          </a:p>
          <a:p>
            <a:endParaRPr lang="ru-RU" dirty="0"/>
          </a:p>
        </p:txBody>
      </p:sp>
      <p:pic>
        <p:nvPicPr>
          <p:cNvPr id="6" name="Рисунок 5"/>
          <p:cNvPicPr>
            <a:picLocks noChangeAspect="1"/>
          </p:cNvPicPr>
          <p:nvPr/>
        </p:nvPicPr>
        <p:blipFill>
          <a:blip r:embed="rId2"/>
          <a:stretch>
            <a:fillRect/>
          </a:stretch>
        </p:blipFill>
        <p:spPr>
          <a:xfrm>
            <a:off x="5744889" y="2247423"/>
            <a:ext cx="6025578" cy="4513299"/>
          </a:xfrm>
          <a:prstGeom prst="rect">
            <a:avLst/>
          </a:prstGeom>
        </p:spPr>
      </p:pic>
    </p:spTree>
    <p:extLst>
      <p:ext uri="{BB962C8B-B14F-4D97-AF65-F5344CB8AC3E}">
        <p14:creationId xmlns:p14="http://schemas.microsoft.com/office/powerpoint/2010/main" val="627118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5881959" cy="5753911"/>
          </a:xfrm>
        </p:spPr>
        <p:txBody>
          <a:bodyPr>
            <a:normAutofit fontScale="70000" lnSpcReduction="20000"/>
          </a:bodyPr>
          <a:lstStyle/>
          <a:p>
            <a:pPr marL="0" indent="0">
              <a:buNone/>
            </a:pPr>
            <a:r>
              <a:rPr lang="ru-RU" b="1" dirty="0"/>
              <a:t>Нормативная стратегия </a:t>
            </a:r>
            <a:r>
              <a:rPr lang="ru-RU" dirty="0"/>
              <a:t>— линия поведения, в основе которой лежит опора на нормативность позиции в сочетании с уважением к личности оппонента. Подроб­но излагается в различных правовых документах (инструкциях, распоряжениях, кодексах и т. п.).</a:t>
            </a:r>
          </a:p>
          <a:p>
            <a:pPr marL="0" indent="0">
              <a:buNone/>
            </a:pPr>
            <a:r>
              <a:rPr lang="ru-RU" b="1" dirty="0"/>
              <a:t>Конфронтационная (или агрессивная) стратегия </a:t>
            </a:r>
            <a:r>
              <a:rPr lang="ru-RU" dirty="0"/>
              <a:t>— конфликтный тип пове­дения. Активное использование угроз, психологического давления, блокирующих действий, физического и морального насилия. Слабый контроль над своими эмо­циями. Зачастую конфликтные действия из средства достижения поставленных целей превращаются в конечную цель — нанесение максимального ущерба оппо­ненту.</a:t>
            </a:r>
          </a:p>
          <a:p>
            <a:pPr marL="0" indent="0">
              <a:buNone/>
            </a:pPr>
            <a:r>
              <a:rPr lang="ru-RU" b="1" dirty="0" err="1"/>
              <a:t>Манипулятивная</a:t>
            </a:r>
            <a:r>
              <a:rPr lang="ru-RU" b="1" dirty="0"/>
              <a:t> стратегия </a:t>
            </a:r>
            <a:r>
              <a:rPr lang="ru-RU" dirty="0"/>
              <a:t>— достижение поставленных целей путем косвен­ного психологического воздействия на оппонента, в результате которого он вы­нужден уступить или действовать в нужном для манипулятора направлении. В социально-психологических исследованиях </a:t>
            </a:r>
            <a:r>
              <a:rPr lang="ru-RU" dirty="0" err="1"/>
              <a:t>манипулятивное</a:t>
            </a:r>
            <a:r>
              <a:rPr lang="ru-RU" dirty="0"/>
              <a:t> решение про­блем рассматривается как психологическое воздействие, нацеленное на неявное изменение направленности активности другого человека.</a:t>
            </a:r>
          </a:p>
          <a:p>
            <a:pPr marL="0" indent="0">
              <a:buNone/>
            </a:pPr>
            <a:r>
              <a:rPr lang="ru-RU" b="1" dirty="0"/>
              <a:t>Переговорная стратегия </a:t>
            </a:r>
            <a:r>
              <a:rPr lang="ru-RU" dirty="0"/>
              <a:t>— реализация стремления к поиску компромисса, к обсуждению проблемы, к разрешению противоречия путем уступок (односто­ронних или обоюдных), а также способность находить такое решение, которое ус­траивает обе стороны. В переговорной стратегии реализуется установка на со­вместный поиск решения.</a:t>
            </a:r>
          </a:p>
          <a:p>
            <a:endParaRPr lang="ru-RU" dirty="0"/>
          </a:p>
        </p:txBody>
      </p:sp>
      <p:pic>
        <p:nvPicPr>
          <p:cNvPr id="4098" name="Picture 2" descr="Picture background"/>
          <p:cNvPicPr>
            <a:picLocks noGrp="1" noChangeAspect="1" noChangeArrowheads="1"/>
          </p:cNvPicPr>
          <p:nvPr>
            <p:ph sz="half" idx="2"/>
          </p:nvPr>
        </p:nvPicPr>
        <p:blipFill>
          <a:blip r:embed="rId2" cstate="hqprint">
            <a:extLst>
              <a:ext uri="{28A0092B-C50C-407E-A947-70E740481C1C}">
                <a14:useLocalDpi xmlns:a14="http://schemas.microsoft.com/office/drawing/2010/main" val="0"/>
              </a:ext>
            </a:extLst>
          </a:blip>
          <a:srcRect/>
          <a:stretch>
            <a:fillRect/>
          </a:stretch>
        </p:blipFill>
        <p:spPr bwMode="auto">
          <a:xfrm>
            <a:off x="9523377" y="2891683"/>
            <a:ext cx="3016015" cy="170153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7125580" y="2083569"/>
            <a:ext cx="2901946" cy="1935598"/>
          </a:xfrm>
          <a:prstGeom prst="rect">
            <a:avLst/>
          </a:prstGeom>
        </p:spPr>
      </p:pic>
      <p:pic>
        <p:nvPicPr>
          <p:cNvPr id="6" name="Рисунок 5"/>
          <p:cNvPicPr>
            <a:picLocks noChangeAspect="1"/>
          </p:cNvPicPr>
          <p:nvPr/>
        </p:nvPicPr>
        <p:blipFill>
          <a:blip r:embed="rId4"/>
          <a:stretch>
            <a:fillRect/>
          </a:stretch>
        </p:blipFill>
        <p:spPr>
          <a:xfrm>
            <a:off x="7371874" y="4593218"/>
            <a:ext cx="3873300" cy="2178731"/>
          </a:xfrm>
          <a:prstGeom prst="rect">
            <a:avLst/>
          </a:prstGeom>
        </p:spPr>
      </p:pic>
      <p:pic>
        <p:nvPicPr>
          <p:cNvPr id="7" name="Рисунок 6"/>
          <p:cNvPicPr>
            <a:picLocks noChangeAspect="1"/>
          </p:cNvPicPr>
          <p:nvPr/>
        </p:nvPicPr>
        <p:blipFill>
          <a:blip r:embed="rId5"/>
          <a:stretch>
            <a:fillRect/>
          </a:stretch>
        </p:blipFill>
        <p:spPr>
          <a:xfrm>
            <a:off x="8148535" y="332545"/>
            <a:ext cx="3303351" cy="1751024"/>
          </a:xfrm>
          <a:prstGeom prst="rect">
            <a:avLst/>
          </a:prstGeom>
        </p:spPr>
      </p:pic>
    </p:spTree>
    <p:extLst>
      <p:ext uri="{BB962C8B-B14F-4D97-AF65-F5344CB8AC3E}">
        <p14:creationId xmlns:p14="http://schemas.microsoft.com/office/powerpoint/2010/main" val="3631955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77963" y="5340485"/>
            <a:ext cx="7740650" cy="653915"/>
          </a:xfrm>
        </p:spPr>
        <p:txBody>
          <a:bodyPr>
            <a:normAutofit fontScale="90000"/>
          </a:bodyPr>
          <a:lstStyle/>
          <a:p>
            <a:r>
              <a:rPr lang="ru-RU" sz="2000" dirty="0">
                <a:solidFill>
                  <a:srgbClr val="E5C78C"/>
                </a:solidFill>
                <a:latin typeface="+mn-lt"/>
                <a:ea typeface="Times New Roman" panose="02020603050405020304" pitchFamily="18" charset="0"/>
              </a:rPr>
              <a:t>Конфликт как социально-психологический процесс.</a:t>
            </a:r>
            <a:r>
              <a:rPr lang="ru-RU" sz="2000" dirty="0">
                <a:solidFill>
                  <a:srgbClr val="002060"/>
                </a:solidFill>
                <a:latin typeface="+mn-lt"/>
                <a:ea typeface="Times New Roman" panose="02020603050405020304" pitchFamily="18" charset="0"/>
              </a:rPr>
              <a:t> </a:t>
            </a:r>
            <a:br>
              <a:rPr lang="ru-RU" sz="2000" dirty="0">
                <a:solidFill>
                  <a:srgbClr val="002060"/>
                </a:solidFill>
                <a:latin typeface="+mn-lt"/>
                <a:ea typeface="Times New Roman" panose="02020603050405020304" pitchFamily="18" charset="0"/>
              </a:rPr>
            </a:br>
            <a:endParaRPr lang="ru-RU" sz="2000" dirty="0">
              <a:latin typeface="+mn-lt"/>
            </a:endParaRPr>
          </a:p>
        </p:txBody>
      </p:sp>
      <p:sp>
        <p:nvSpPr>
          <p:cNvPr id="5" name="Объект 4"/>
          <p:cNvSpPr>
            <a:spLocks noGrp="1"/>
          </p:cNvSpPr>
          <p:nvPr>
            <p:ph sz="half" idx="1"/>
          </p:nvPr>
        </p:nvSpPr>
        <p:spPr/>
        <p:txBody>
          <a:bodyPr/>
          <a:lstStyle/>
          <a:p>
            <a:pPr marL="0" indent="0">
              <a:buNone/>
            </a:pPr>
            <a:r>
              <a:rPr lang="ru-RU" b="1" dirty="0"/>
              <a:t>Конфликт </a:t>
            </a:r>
            <a:r>
              <a:rPr lang="ru-RU" dirty="0"/>
              <a:t>(от лат. </a:t>
            </a:r>
            <a:r>
              <a:rPr lang="ru-RU" dirty="0" err="1"/>
              <a:t>Conflictus</a:t>
            </a:r>
            <a:r>
              <a:rPr lang="ru-RU" dirty="0"/>
              <a:t> - столкновение) – столкновение противоположно направленных, несовместимых друг с другом тенденций в сознании отдельно взятого индивида, в межличностных взаимодействиях или личностных отношениях индивидов или групп людей, связанное с острыми отрицательными эмоциональными переживаниями</a:t>
            </a:r>
          </a:p>
        </p:txBody>
      </p:sp>
      <p:pic>
        <p:nvPicPr>
          <p:cNvPr id="1026" name="Picture 2" descr="Picture backgrou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86484" y="1204025"/>
            <a:ext cx="4933950" cy="2656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635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471809"/>
          </a:xfrm>
        </p:spPr>
        <p:txBody>
          <a:bodyPr>
            <a:normAutofit fontScale="70000" lnSpcReduction="20000"/>
          </a:bodyPr>
          <a:lstStyle/>
          <a:p>
            <a:pPr marL="0" indent="0">
              <a:buNone/>
            </a:pPr>
            <a:r>
              <a:rPr lang="ru-RU" b="1" dirty="0"/>
              <a:t>Личностные факторы. </a:t>
            </a:r>
            <a:endParaRPr lang="ru-RU" b="1" dirty="0" smtClean="0"/>
          </a:p>
          <a:p>
            <a:pPr marL="0" indent="0">
              <a:buNone/>
            </a:pPr>
            <a:r>
              <a:rPr lang="ru-RU" dirty="0" smtClean="0"/>
              <a:t>• </a:t>
            </a:r>
            <a:r>
              <a:rPr lang="ru-RU" dirty="0"/>
              <a:t>Ориентированность мотивации участников конфликта на свои или чужие интересы или же на интересы дела. Выявлено, что ориентация личности на себя или на дело увеличивает вероятность выбора соперничества. Высокие показатели ориентации на дело и на другого участника способствуют реализации сотрудничества и компромисса. Преобладание ориентации на интересы другого ведет к применению стратегии приспособления. </a:t>
            </a:r>
            <a:endParaRPr lang="ru-RU" dirty="0" smtClean="0"/>
          </a:p>
          <a:p>
            <a:pPr marL="0" indent="0">
              <a:buNone/>
            </a:pPr>
            <a:r>
              <a:rPr lang="ru-RU" dirty="0" smtClean="0"/>
              <a:t>• </a:t>
            </a:r>
            <a:r>
              <a:rPr lang="ru-RU" dirty="0"/>
              <a:t>Преобладающий тип отношения к окружающим. Оказалось, что наличие доминирующих типов отношения к </a:t>
            </a:r>
            <a:r>
              <a:rPr lang="ru-RU" dirty="0" smtClean="0"/>
              <a:t>окружающим </a:t>
            </a:r>
            <a:r>
              <a:rPr lang="ru-RU" dirty="0"/>
              <a:t>(властно-лидирующий, независимо-доминирующий прямолинейно-агрессивный и недоверчиво-скептический) способствует выбору преимущественно настойчивых, активных стратегий: соперничества и </a:t>
            </a:r>
            <a:r>
              <a:rPr lang="ru-RU" dirty="0" smtClean="0"/>
              <a:t>сотрудничества.</a:t>
            </a:r>
          </a:p>
          <a:p>
            <a:pPr marL="0" indent="0">
              <a:buNone/>
            </a:pPr>
            <a:r>
              <a:rPr lang="ru-RU" dirty="0" smtClean="0"/>
              <a:t> </a:t>
            </a:r>
            <a:r>
              <a:rPr lang="ru-RU" dirty="0"/>
              <a:t>• Выявлено влияние некоторых акцентуаций характера личности на выбор стратегии поведения в конфликте. Так, преобладание психастенической формы акцентуации характера способствует выбору приспособления и </a:t>
            </a:r>
            <a:r>
              <a:rPr lang="ru-RU" dirty="0" smtClean="0"/>
              <a:t>сотрудничества. </a:t>
            </a:r>
            <a:endParaRPr lang="ru-RU" dirty="0"/>
          </a:p>
        </p:txBody>
      </p:sp>
      <p:pic>
        <p:nvPicPr>
          <p:cNvPr id="5" name="Объект 4"/>
          <p:cNvPicPr>
            <a:picLocks noGrp="1" noChangeAspect="1"/>
          </p:cNvPicPr>
          <p:nvPr>
            <p:ph sz="half" idx="2"/>
          </p:nvPr>
        </p:nvPicPr>
        <p:blipFill>
          <a:blip r:embed="rId2"/>
          <a:stretch>
            <a:fillRect/>
          </a:stretch>
        </p:blipFill>
        <p:spPr>
          <a:xfrm>
            <a:off x="8273720" y="2582130"/>
            <a:ext cx="3699788" cy="2466525"/>
          </a:xfrm>
          <a:prstGeom prst="rect">
            <a:avLst/>
          </a:prstGeom>
        </p:spPr>
      </p:pic>
      <p:pic>
        <p:nvPicPr>
          <p:cNvPr id="6" name="Рисунок 5"/>
          <p:cNvPicPr>
            <a:picLocks noChangeAspect="1"/>
          </p:cNvPicPr>
          <p:nvPr/>
        </p:nvPicPr>
        <p:blipFill>
          <a:blip r:embed="rId3"/>
          <a:stretch>
            <a:fillRect/>
          </a:stretch>
        </p:blipFill>
        <p:spPr>
          <a:xfrm>
            <a:off x="5767781" y="3772610"/>
            <a:ext cx="3085390" cy="3085390"/>
          </a:xfrm>
          <a:prstGeom prst="rect">
            <a:avLst/>
          </a:prstGeom>
        </p:spPr>
      </p:pic>
      <p:pic>
        <p:nvPicPr>
          <p:cNvPr id="7" name="Рисунок 6"/>
          <p:cNvPicPr>
            <a:picLocks noChangeAspect="1"/>
          </p:cNvPicPr>
          <p:nvPr/>
        </p:nvPicPr>
        <p:blipFill>
          <a:blip r:embed="rId4"/>
          <a:stretch>
            <a:fillRect/>
          </a:stretch>
        </p:blipFill>
        <p:spPr>
          <a:xfrm>
            <a:off x="5909131" y="282102"/>
            <a:ext cx="3450042" cy="2300028"/>
          </a:xfrm>
          <a:prstGeom prst="rect">
            <a:avLst/>
          </a:prstGeom>
        </p:spPr>
      </p:pic>
    </p:spTree>
    <p:extLst>
      <p:ext uri="{BB962C8B-B14F-4D97-AF65-F5344CB8AC3E}">
        <p14:creationId xmlns:p14="http://schemas.microsoft.com/office/powerpoint/2010/main" val="1291955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462081"/>
          </a:xfrm>
        </p:spPr>
        <p:txBody>
          <a:bodyPr>
            <a:normAutofit fontScale="85000" lnSpcReduction="10000"/>
          </a:bodyPr>
          <a:lstStyle/>
          <a:p>
            <a:pPr marL="0" indent="0">
              <a:buNone/>
            </a:pPr>
            <a:r>
              <a:rPr lang="ru-RU" dirty="0"/>
              <a:t>Некоторые считают, что выбираемая стратегия — это относительно стабильный аспект личности, т. е. существуют люди, демонстрирующие в конфликте только кооперативную или только соперничающую </a:t>
            </a:r>
            <a:r>
              <a:rPr lang="ru-RU" dirty="0" smtClean="0"/>
              <a:t>стратегию (</a:t>
            </a:r>
            <a:r>
              <a:rPr lang="ru-RU" dirty="0" err="1" smtClean="0"/>
              <a:t>Р.Фишер</a:t>
            </a:r>
            <a:r>
              <a:rPr lang="ru-RU" dirty="0" smtClean="0"/>
              <a:t>, </a:t>
            </a:r>
            <a:r>
              <a:rPr lang="ru-RU" dirty="0" err="1" smtClean="0"/>
              <a:t>у.Юри</a:t>
            </a:r>
            <a:r>
              <a:rPr lang="ru-RU" dirty="0" smtClean="0"/>
              <a:t>). Однако </a:t>
            </a:r>
            <a:r>
              <a:rPr lang="ru-RU" dirty="0"/>
              <a:t>известно, что социальное поведение человека зависит от ситуации и может значительно меняться (К. Арнольд, Д. </a:t>
            </a:r>
            <a:r>
              <a:rPr lang="ru-RU" dirty="0" err="1"/>
              <a:t>Боверс</a:t>
            </a:r>
            <a:r>
              <a:rPr lang="ru-RU" dirty="0"/>
              <a:t>). Например, между стилем поведения в конфликте и такими личностными характеристиками, как догматизм, уважение к людям, макиавеллизм (склонность манипулировать людьми), существует очень низкая корреляция (К. Джонс). Преобладающее влияние личностных особенностей на конфликтное поведение скорее всего верно не в отношении всех людей, а для акцентуированных личностей, чье поведение относительно мало корректируется факторами социальной ситуации</a:t>
            </a:r>
          </a:p>
        </p:txBody>
      </p:sp>
      <p:sp>
        <p:nvSpPr>
          <p:cNvPr id="4" name="Объект 3"/>
          <p:cNvSpPr>
            <a:spLocks noGrp="1"/>
          </p:cNvSpPr>
          <p:nvPr>
            <p:ph sz="half" idx="2"/>
          </p:nvPr>
        </p:nvSpPr>
        <p:spPr>
          <a:xfrm>
            <a:off x="5808133" y="685801"/>
            <a:ext cx="4934479" cy="5462080"/>
          </a:xfrm>
        </p:spPr>
        <p:txBody>
          <a:bodyPr>
            <a:normAutofit fontScale="85000" lnSpcReduction="10000"/>
          </a:bodyPr>
          <a:lstStyle/>
          <a:p>
            <a:pPr marL="0" indent="0">
              <a:buNone/>
            </a:pPr>
            <a:r>
              <a:rPr lang="ru-RU" dirty="0"/>
              <a:t>Какие же стратегии конфликтного взаимодействия наиболее эффективны? На первый взгляд, сотрудничество кажется наиболее эффективным, на что указывают ряд </a:t>
            </a:r>
            <a:r>
              <a:rPr lang="ru-RU" dirty="0" smtClean="0"/>
              <a:t>специалистов. </a:t>
            </a:r>
            <a:r>
              <a:rPr lang="ru-RU" dirty="0"/>
              <a:t>Однако в действительности ситуация сложнее, поскольку успешность применения любой стратегии зависит от большого числа факторов, и не все они благоприятствуют сотрудничеству</a:t>
            </a:r>
            <a:r>
              <a:rPr lang="ru-RU" dirty="0" smtClean="0"/>
              <a:t>.</a:t>
            </a:r>
          </a:p>
          <a:p>
            <a:pPr marL="0" indent="0">
              <a:buNone/>
            </a:pPr>
            <a:r>
              <a:rPr lang="ru-RU" dirty="0"/>
              <a:t>Например, важно соотношение выбранных стратегий оппонентов. В том случае, когда обе стороны применяют стратегию соперничества, конфликт часто заходит в тупик. Если одна сторона использует соперничество, а другая — сотрудничество или компромисс, то это довольно часто приводит к взаимоприемлемому соглашению. Однако более чем в 50% случаев участник с соперничающей стратегией добивается победы (С. </a:t>
            </a:r>
            <a:r>
              <a:rPr lang="ru-RU" dirty="0" err="1"/>
              <a:t>Прошанов</a:t>
            </a:r>
            <a:r>
              <a:rPr lang="ru-RU" dirty="0"/>
              <a:t>).</a:t>
            </a:r>
          </a:p>
        </p:txBody>
      </p:sp>
    </p:spTree>
    <p:extLst>
      <p:ext uri="{BB962C8B-B14F-4D97-AF65-F5344CB8AC3E}">
        <p14:creationId xmlns:p14="http://schemas.microsoft.com/office/powerpoint/2010/main" val="1649484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715000"/>
          </a:xfrm>
        </p:spPr>
        <p:txBody>
          <a:bodyPr/>
          <a:lstStyle/>
          <a:p>
            <a:pPr marL="0" indent="0">
              <a:buNone/>
            </a:pPr>
            <a:r>
              <a:rPr lang="ru-RU" b="1" dirty="0"/>
              <a:t>Тактики поведения в конфликте. </a:t>
            </a:r>
            <a:endParaRPr lang="ru-RU" b="1" dirty="0" smtClean="0"/>
          </a:p>
          <a:p>
            <a:pPr marL="0" indent="0">
              <a:buNone/>
            </a:pPr>
            <a:r>
              <a:rPr lang="ru-RU" dirty="0" smtClean="0"/>
              <a:t>Стратегии </a:t>
            </a:r>
            <a:r>
              <a:rPr lang="ru-RU" dirty="0"/>
              <a:t>в конфликте реализуются через различные тактики. Тактика (от греч. </a:t>
            </a:r>
            <a:r>
              <a:rPr lang="ru-RU" dirty="0" err="1"/>
              <a:t>tasso</a:t>
            </a:r>
            <a:r>
              <a:rPr lang="ru-RU" dirty="0"/>
              <a:t> — выстраиваю войска) — это совокупность приемов воздействия на оппонента, средство реализации стратегии. Одна и та же тактика может использоваться в рамках разных стратегий. Так, угроза или давление, рассматриваемые как деструктивные действия, могут быть использованы в случае неготовности или неспособности одной из сторон уступать далее определенных пределов. Выделяют следующие виды тактик воздействия на оппонента.</a:t>
            </a:r>
          </a:p>
        </p:txBody>
      </p:sp>
      <p:pic>
        <p:nvPicPr>
          <p:cNvPr id="5" name="Объект 4"/>
          <p:cNvPicPr>
            <a:picLocks noGrp="1" noChangeAspect="1"/>
          </p:cNvPicPr>
          <p:nvPr>
            <p:ph sz="half" idx="2"/>
          </p:nvPr>
        </p:nvPicPr>
        <p:blipFill>
          <a:blip r:embed="rId2"/>
          <a:stretch>
            <a:fillRect/>
          </a:stretch>
        </p:blipFill>
        <p:spPr>
          <a:xfrm>
            <a:off x="6246408" y="1747065"/>
            <a:ext cx="4933950" cy="2775346"/>
          </a:xfrm>
          <a:prstGeom prst="rect">
            <a:avLst/>
          </a:prstGeom>
        </p:spPr>
      </p:pic>
    </p:spTree>
    <p:extLst>
      <p:ext uri="{BB962C8B-B14F-4D97-AF65-F5344CB8AC3E}">
        <p14:creationId xmlns:p14="http://schemas.microsoft.com/office/powerpoint/2010/main" val="1164808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stretch>
            <a:fillRect/>
          </a:stretch>
        </p:blipFill>
        <p:spPr>
          <a:xfrm>
            <a:off x="839856" y="520146"/>
            <a:ext cx="9899650" cy="5433296"/>
          </a:xfrm>
          <a:prstGeom prst="rect">
            <a:avLst/>
          </a:prstGeom>
        </p:spPr>
      </p:pic>
    </p:spTree>
    <p:extLst>
      <p:ext uri="{BB962C8B-B14F-4D97-AF65-F5344CB8AC3E}">
        <p14:creationId xmlns:p14="http://schemas.microsoft.com/office/powerpoint/2010/main" val="2324480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141068"/>
          </a:xfrm>
        </p:spPr>
        <p:txBody>
          <a:bodyPr/>
          <a:lstStyle/>
          <a:p>
            <a:pPr marL="0" indent="0">
              <a:buNone/>
            </a:pPr>
            <a:r>
              <a:rPr lang="ru-RU" b="1" dirty="0"/>
              <a:t>Тактика захвата и удержания объекта конфликта. </a:t>
            </a:r>
            <a:endParaRPr lang="ru-RU" b="1" dirty="0" smtClean="0"/>
          </a:p>
          <a:p>
            <a:pPr marL="0" indent="0">
              <a:buNone/>
            </a:pPr>
            <a:r>
              <a:rPr lang="ru-RU" dirty="0" smtClean="0"/>
              <a:t>Применяется </a:t>
            </a:r>
            <a:r>
              <a:rPr lang="ru-RU" dirty="0"/>
              <a:t>в конфликтах, где объект материален. Это могут быть как межличностные конфликты (самовольное заселение в квартиру, например), так и межгрупповые и межгосударственные. Для конфликтов между группами и государствами такая тактика чаще всего представляет собой сложную, состоящую из ряда этапов деятельность, включающую политические, военные, экономические и иные средства</a:t>
            </a:r>
          </a:p>
        </p:txBody>
      </p:sp>
      <p:pic>
        <p:nvPicPr>
          <p:cNvPr id="9" name="Объект 8"/>
          <p:cNvPicPr>
            <a:picLocks noGrp="1" noChangeAspect="1"/>
          </p:cNvPicPr>
          <p:nvPr>
            <p:ph sz="half" idx="2"/>
          </p:nvPr>
        </p:nvPicPr>
        <p:blipFill>
          <a:blip r:embed="rId2"/>
          <a:stretch>
            <a:fillRect/>
          </a:stretch>
        </p:blipFill>
        <p:spPr>
          <a:xfrm>
            <a:off x="7495032" y="131323"/>
            <a:ext cx="4518422" cy="3614738"/>
          </a:xfrm>
          <a:prstGeom prst="rect">
            <a:avLst/>
          </a:prstGeom>
        </p:spPr>
      </p:pic>
      <p:pic>
        <p:nvPicPr>
          <p:cNvPr id="8" name="Рисунок 7"/>
          <p:cNvPicPr>
            <a:picLocks noChangeAspect="1"/>
          </p:cNvPicPr>
          <p:nvPr/>
        </p:nvPicPr>
        <p:blipFill>
          <a:blip r:embed="rId3"/>
          <a:stretch>
            <a:fillRect/>
          </a:stretch>
        </p:blipFill>
        <p:spPr>
          <a:xfrm>
            <a:off x="5621866" y="3028096"/>
            <a:ext cx="4402577" cy="2935051"/>
          </a:xfrm>
          <a:prstGeom prst="rect">
            <a:avLst/>
          </a:prstGeom>
        </p:spPr>
      </p:pic>
    </p:spTree>
    <p:extLst>
      <p:ext uri="{BB962C8B-B14F-4D97-AF65-F5344CB8AC3E}">
        <p14:creationId xmlns:p14="http://schemas.microsoft.com/office/powerpoint/2010/main" val="2060277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413443"/>
          </a:xfrm>
        </p:spPr>
        <p:txBody>
          <a:bodyPr/>
          <a:lstStyle/>
          <a:p>
            <a:pPr marL="0" indent="0">
              <a:buNone/>
            </a:pPr>
            <a:r>
              <a:rPr lang="ru-RU" b="1" dirty="0"/>
              <a:t>Тактика физического насилия (ущерба</a:t>
            </a:r>
            <a:r>
              <a:rPr lang="ru-RU" b="1" dirty="0" smtClean="0"/>
              <a:t>).</a:t>
            </a:r>
          </a:p>
          <a:p>
            <a:pPr marL="0" indent="0">
              <a:buNone/>
            </a:pPr>
            <a:r>
              <a:rPr lang="ru-RU" dirty="0" smtClean="0"/>
              <a:t> </a:t>
            </a:r>
            <a:r>
              <a:rPr lang="ru-RU" dirty="0"/>
              <a:t>Применяются такие приемы, как уничтожение материальных ценностей, физическое воздействие, нанесение телесных повреждений (вплоть до убийства), блокирование чужой деятельности, причинение боли и т.п.</a:t>
            </a:r>
          </a:p>
        </p:txBody>
      </p:sp>
      <p:pic>
        <p:nvPicPr>
          <p:cNvPr id="5" name="Объект 4"/>
          <p:cNvPicPr>
            <a:picLocks noGrp="1" noChangeAspect="1"/>
          </p:cNvPicPr>
          <p:nvPr>
            <p:ph sz="half" idx="2"/>
          </p:nvPr>
        </p:nvPicPr>
        <p:blipFill>
          <a:blip r:embed="rId2"/>
          <a:stretch>
            <a:fillRect/>
          </a:stretch>
        </p:blipFill>
        <p:spPr>
          <a:xfrm>
            <a:off x="2155542" y="4746701"/>
            <a:ext cx="3466324" cy="1949807"/>
          </a:xfrm>
          <a:prstGeom prst="rect">
            <a:avLst/>
          </a:prstGeom>
        </p:spPr>
      </p:pic>
      <p:pic>
        <p:nvPicPr>
          <p:cNvPr id="6" name="Рисунок 5"/>
          <p:cNvPicPr>
            <a:picLocks noChangeAspect="1"/>
          </p:cNvPicPr>
          <p:nvPr/>
        </p:nvPicPr>
        <p:blipFill>
          <a:blip r:embed="rId3"/>
          <a:stretch>
            <a:fillRect/>
          </a:stretch>
        </p:blipFill>
        <p:spPr>
          <a:xfrm>
            <a:off x="5621866" y="0"/>
            <a:ext cx="4567731" cy="2568587"/>
          </a:xfrm>
          <a:prstGeom prst="rect">
            <a:avLst/>
          </a:prstGeom>
        </p:spPr>
      </p:pic>
      <p:pic>
        <p:nvPicPr>
          <p:cNvPr id="8" name="Рисунок 7"/>
          <p:cNvPicPr>
            <a:picLocks noChangeAspect="1"/>
          </p:cNvPicPr>
          <p:nvPr/>
        </p:nvPicPr>
        <p:blipFill>
          <a:blip r:embed="rId4"/>
          <a:stretch>
            <a:fillRect/>
          </a:stretch>
        </p:blipFill>
        <p:spPr>
          <a:xfrm>
            <a:off x="5712730" y="2816399"/>
            <a:ext cx="6112862" cy="3438485"/>
          </a:xfrm>
          <a:prstGeom prst="rect">
            <a:avLst/>
          </a:prstGeom>
        </p:spPr>
      </p:pic>
    </p:spTree>
    <p:extLst>
      <p:ext uri="{BB962C8B-B14F-4D97-AF65-F5344CB8AC3E}">
        <p14:creationId xmlns:p14="http://schemas.microsoft.com/office/powerpoint/2010/main" val="3882374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199433"/>
          </a:xfrm>
        </p:spPr>
        <p:txBody>
          <a:bodyPr/>
          <a:lstStyle/>
          <a:p>
            <a:pPr marL="0" indent="0">
              <a:buNone/>
            </a:pPr>
            <a:r>
              <a:rPr lang="ru-RU" b="1" dirty="0"/>
              <a:t>Тактика психологического насилия (ущерба). </a:t>
            </a:r>
            <a:endParaRPr lang="ru-RU" b="1" dirty="0" smtClean="0"/>
          </a:p>
          <a:p>
            <a:pPr marL="0" indent="0">
              <a:buNone/>
            </a:pPr>
            <a:r>
              <a:rPr lang="ru-RU" dirty="0" smtClean="0"/>
              <a:t>Данная </a:t>
            </a:r>
            <a:r>
              <a:rPr lang="ru-RU" dirty="0"/>
              <a:t>тактика вызывает у оппонента обиду, задевает самолюбие, достоинство и честь. Ее проявления: оскорбление, грубость, оскорбительные жесты, негативная личностная оценка, дискриминационные меры, клевета, дезинформация, обман, унижение, жесткий контроль за поведением и деятельностью, диктат в межличностных отношениях. Часто (более 40%) применяется в межличностных конфликтах</a:t>
            </a:r>
          </a:p>
        </p:txBody>
      </p:sp>
      <p:pic>
        <p:nvPicPr>
          <p:cNvPr id="5" name="Объект 4"/>
          <p:cNvPicPr>
            <a:picLocks noGrp="1" noChangeAspect="1"/>
          </p:cNvPicPr>
          <p:nvPr>
            <p:ph sz="half" idx="2"/>
          </p:nvPr>
        </p:nvPicPr>
        <p:blipFill>
          <a:blip r:embed="rId2"/>
          <a:stretch>
            <a:fillRect/>
          </a:stretch>
        </p:blipFill>
        <p:spPr>
          <a:xfrm>
            <a:off x="8324830" y="291830"/>
            <a:ext cx="3594830" cy="2689101"/>
          </a:xfrm>
          <a:prstGeom prst="rect">
            <a:avLst/>
          </a:prstGeom>
        </p:spPr>
      </p:pic>
      <p:pic>
        <p:nvPicPr>
          <p:cNvPr id="6" name="Рисунок 5"/>
          <p:cNvPicPr>
            <a:picLocks noChangeAspect="1"/>
          </p:cNvPicPr>
          <p:nvPr/>
        </p:nvPicPr>
        <p:blipFill>
          <a:blip r:embed="rId3"/>
          <a:stretch>
            <a:fillRect/>
          </a:stretch>
        </p:blipFill>
        <p:spPr>
          <a:xfrm>
            <a:off x="6050603" y="2149811"/>
            <a:ext cx="3317943" cy="2488457"/>
          </a:xfrm>
          <a:prstGeom prst="rect">
            <a:avLst/>
          </a:prstGeom>
        </p:spPr>
      </p:pic>
      <p:pic>
        <p:nvPicPr>
          <p:cNvPr id="7" name="Рисунок 6"/>
          <p:cNvPicPr>
            <a:picLocks noChangeAspect="1"/>
          </p:cNvPicPr>
          <p:nvPr/>
        </p:nvPicPr>
        <p:blipFill>
          <a:blip r:embed="rId4"/>
          <a:stretch>
            <a:fillRect/>
          </a:stretch>
        </p:blipFill>
        <p:spPr>
          <a:xfrm>
            <a:off x="5621866" y="4838912"/>
            <a:ext cx="6482943" cy="1828190"/>
          </a:xfrm>
          <a:prstGeom prst="rect">
            <a:avLst/>
          </a:prstGeom>
        </p:spPr>
      </p:pic>
    </p:spTree>
    <p:extLst>
      <p:ext uri="{BB962C8B-B14F-4D97-AF65-F5344CB8AC3E}">
        <p14:creationId xmlns:p14="http://schemas.microsoft.com/office/powerpoint/2010/main" val="3502756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150796"/>
          </a:xfrm>
        </p:spPr>
        <p:txBody>
          <a:bodyPr/>
          <a:lstStyle/>
          <a:p>
            <a:pPr marL="0" indent="0">
              <a:buNone/>
            </a:pPr>
            <a:r>
              <a:rPr lang="ru-RU" b="1" dirty="0"/>
              <a:t>Тактика давления. </a:t>
            </a:r>
            <a:endParaRPr lang="ru-RU" b="1" dirty="0" smtClean="0"/>
          </a:p>
          <a:p>
            <a:pPr marL="0" indent="0">
              <a:buNone/>
            </a:pPr>
            <a:r>
              <a:rPr lang="ru-RU" dirty="0" smtClean="0"/>
              <a:t>Спектр </a:t>
            </a:r>
            <a:r>
              <a:rPr lang="ru-RU" dirty="0"/>
              <a:t>приемов включает предъявление требований, указаний, приказов, угрозы, вплоть до ультиматума, предъявление компромата, шантаж. В конфликтах по вертикали применяется в двух из трех ситуаций</a:t>
            </a:r>
          </a:p>
        </p:txBody>
      </p:sp>
      <p:pic>
        <p:nvPicPr>
          <p:cNvPr id="5" name="Объект 4"/>
          <p:cNvPicPr>
            <a:picLocks noGrp="1" noChangeAspect="1"/>
          </p:cNvPicPr>
          <p:nvPr>
            <p:ph sz="half" idx="2"/>
          </p:nvPr>
        </p:nvPicPr>
        <p:blipFill>
          <a:blip r:embed="rId2"/>
          <a:stretch>
            <a:fillRect/>
          </a:stretch>
        </p:blipFill>
        <p:spPr>
          <a:xfrm>
            <a:off x="7014893" y="346604"/>
            <a:ext cx="4933950" cy="2775346"/>
          </a:xfrm>
          <a:prstGeom prst="rect">
            <a:avLst/>
          </a:prstGeom>
        </p:spPr>
      </p:pic>
      <p:pic>
        <p:nvPicPr>
          <p:cNvPr id="6" name="Рисунок 5"/>
          <p:cNvPicPr>
            <a:picLocks noChangeAspect="1"/>
          </p:cNvPicPr>
          <p:nvPr/>
        </p:nvPicPr>
        <p:blipFill>
          <a:blip r:embed="rId3"/>
          <a:stretch>
            <a:fillRect/>
          </a:stretch>
        </p:blipFill>
        <p:spPr>
          <a:xfrm>
            <a:off x="5652107" y="3759260"/>
            <a:ext cx="3829761" cy="2499192"/>
          </a:xfrm>
          <a:prstGeom prst="rect">
            <a:avLst/>
          </a:prstGeom>
        </p:spPr>
      </p:pic>
    </p:spTree>
    <p:extLst>
      <p:ext uri="{BB962C8B-B14F-4D97-AF65-F5344CB8AC3E}">
        <p14:creationId xmlns:p14="http://schemas.microsoft.com/office/powerpoint/2010/main" val="771085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228617"/>
          </a:xfrm>
        </p:spPr>
        <p:txBody>
          <a:bodyPr/>
          <a:lstStyle/>
          <a:p>
            <a:pPr marL="0" indent="0">
              <a:buNone/>
            </a:pPr>
            <a:r>
              <a:rPr lang="ru-RU" b="1" dirty="0"/>
              <a:t>Тактика демонстративных действий</a:t>
            </a:r>
            <a:r>
              <a:rPr lang="ru-RU" b="1" dirty="0" smtClean="0"/>
              <a:t>.</a:t>
            </a:r>
          </a:p>
          <a:p>
            <a:pPr marL="0" indent="0">
              <a:buNone/>
            </a:pPr>
            <a:r>
              <a:rPr lang="ru-RU" dirty="0" smtClean="0"/>
              <a:t> </a:t>
            </a:r>
            <a:r>
              <a:rPr lang="ru-RU" dirty="0"/>
              <a:t>Применяется с целью привлечения внимания окружающих к своей персоне. Это могут быть публичные высказывания и жалобы на состояние здоровья, невыход на работу, заведомо неудавшаяся попытка самоубийства, неотменяемые обязательства (бессрочные голодовки, перекрытие железнодорожных путей, автомагистралей, использование транспарантов, плакатов, лозунгов и т.п.).</a:t>
            </a:r>
          </a:p>
        </p:txBody>
      </p:sp>
      <p:pic>
        <p:nvPicPr>
          <p:cNvPr id="5" name="Объект 4"/>
          <p:cNvPicPr>
            <a:picLocks noGrp="1" noChangeAspect="1"/>
          </p:cNvPicPr>
          <p:nvPr>
            <p:ph sz="half" idx="2"/>
          </p:nvPr>
        </p:nvPicPr>
        <p:blipFill>
          <a:blip r:embed="rId2"/>
          <a:stretch>
            <a:fillRect/>
          </a:stretch>
        </p:blipFill>
        <p:spPr>
          <a:xfrm>
            <a:off x="8190689" y="4635468"/>
            <a:ext cx="3223132" cy="1814346"/>
          </a:xfrm>
          <a:prstGeom prst="rect">
            <a:avLst/>
          </a:prstGeom>
        </p:spPr>
      </p:pic>
      <p:pic>
        <p:nvPicPr>
          <p:cNvPr id="5122" name="Picture 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081" y="88115"/>
            <a:ext cx="3771022" cy="198494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a:stretch>
            <a:fillRect/>
          </a:stretch>
        </p:blipFill>
        <p:spPr>
          <a:xfrm>
            <a:off x="5564457" y="2359535"/>
            <a:ext cx="3413217" cy="2275933"/>
          </a:xfrm>
          <a:prstGeom prst="rect">
            <a:avLst/>
          </a:prstGeom>
        </p:spPr>
      </p:pic>
      <p:pic>
        <p:nvPicPr>
          <p:cNvPr id="8" name="Рисунок 7"/>
          <p:cNvPicPr>
            <a:picLocks noChangeAspect="1"/>
          </p:cNvPicPr>
          <p:nvPr/>
        </p:nvPicPr>
        <p:blipFill>
          <a:blip r:embed="rId5"/>
          <a:stretch>
            <a:fillRect/>
          </a:stretch>
        </p:blipFill>
        <p:spPr>
          <a:xfrm>
            <a:off x="8977674" y="1525238"/>
            <a:ext cx="3286993" cy="2221554"/>
          </a:xfrm>
          <a:prstGeom prst="rect">
            <a:avLst/>
          </a:prstGeom>
        </p:spPr>
      </p:pic>
    </p:spTree>
    <p:extLst>
      <p:ext uri="{BB962C8B-B14F-4D97-AF65-F5344CB8AC3E}">
        <p14:creationId xmlns:p14="http://schemas.microsoft.com/office/powerpoint/2010/main" val="1036969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179979"/>
          </a:xfrm>
        </p:spPr>
        <p:txBody>
          <a:bodyPr/>
          <a:lstStyle/>
          <a:p>
            <a:pPr marL="0" indent="0">
              <a:buNone/>
            </a:pPr>
            <a:r>
              <a:rPr lang="ru-RU" b="1" dirty="0"/>
              <a:t>Санкционирование. </a:t>
            </a:r>
            <a:endParaRPr lang="ru-RU" b="1" dirty="0" smtClean="0"/>
          </a:p>
          <a:p>
            <a:pPr marL="0" indent="0">
              <a:buNone/>
            </a:pPr>
            <a:r>
              <a:rPr lang="ru-RU" dirty="0" smtClean="0"/>
              <a:t>Воздействие </a:t>
            </a:r>
            <a:r>
              <a:rPr lang="ru-RU" dirty="0"/>
              <a:t>на оппонента с помощью взыскания, увеличения рабочей нагрузки, наложение запрета, установление блокад, невыполнение распоряжений под каким-либо предлогом, открытый отказ от выполнения.</a:t>
            </a:r>
          </a:p>
        </p:txBody>
      </p:sp>
      <p:pic>
        <p:nvPicPr>
          <p:cNvPr id="5" name="Объект 4"/>
          <p:cNvPicPr>
            <a:picLocks noGrp="1" noChangeAspect="1"/>
          </p:cNvPicPr>
          <p:nvPr>
            <p:ph sz="half" idx="2"/>
          </p:nvPr>
        </p:nvPicPr>
        <p:blipFill>
          <a:blip r:embed="rId2"/>
          <a:stretch>
            <a:fillRect/>
          </a:stretch>
        </p:blipFill>
        <p:spPr>
          <a:xfrm>
            <a:off x="5621866" y="1058351"/>
            <a:ext cx="5913167" cy="4434875"/>
          </a:xfrm>
          <a:prstGeom prst="rect">
            <a:avLst/>
          </a:prstGeom>
        </p:spPr>
      </p:pic>
    </p:spTree>
    <p:extLst>
      <p:ext uri="{BB962C8B-B14F-4D97-AF65-F5344CB8AC3E}">
        <p14:creationId xmlns:p14="http://schemas.microsoft.com/office/powerpoint/2010/main" val="3251214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70000" lnSpcReduction="20000"/>
          </a:bodyPr>
          <a:lstStyle/>
          <a:p>
            <a:pPr marL="0" indent="0">
              <a:buNone/>
            </a:pPr>
            <a:r>
              <a:rPr lang="ru-RU" dirty="0" smtClean="0"/>
              <a:t>В </a:t>
            </a:r>
            <a:r>
              <a:rPr lang="ru-RU" dirty="0"/>
              <a:t>основе любого конфликта лежит ситуация,</a:t>
            </a:r>
            <a:r>
              <a:rPr lang="ru-RU" b="1" dirty="0"/>
              <a:t> </a:t>
            </a:r>
            <a:r>
              <a:rPr lang="ru-RU" dirty="0"/>
              <a:t>включающая либо противоположные позиции сторон по какому-то вопросу, либо противоположные цели или средства их достижения в данных обстоятельствах, либо несовпадение интересов, желаний, влечений оппонентов и т.п. Конфликтная ситуация, таким образом, предполагает обязательное наличие субъектов и объектов конфликта</a:t>
            </a:r>
            <a:r>
              <a:rPr lang="ru-RU" dirty="0" smtClean="0"/>
              <a:t>.</a:t>
            </a:r>
            <a:r>
              <a:rPr lang="ru-RU" dirty="0"/>
              <a:t> </a:t>
            </a:r>
            <a:endParaRPr lang="ru-RU" dirty="0" smtClean="0"/>
          </a:p>
          <a:p>
            <a:pPr marL="0" indent="0">
              <a:buNone/>
            </a:pPr>
            <a:r>
              <a:rPr lang="ru-RU" dirty="0" smtClean="0"/>
              <a:t>Однако</a:t>
            </a:r>
            <a:r>
              <a:rPr lang="ru-RU" dirty="0"/>
              <a:t>, чтобы конфликт начал развиваться, необходим инцидент,</a:t>
            </a:r>
            <a:r>
              <a:rPr lang="ru-RU" b="1" dirty="0"/>
              <a:t> </a:t>
            </a:r>
            <a:r>
              <a:rPr lang="ru-RU" dirty="0"/>
              <a:t>когда одна из сторон начинает действовать, ущемляя интересы другой. Если противоположная сторона отвечает тем же, конфликт из потенциального перерастает в актуальный и может развиваться в дальнейшем как прямой или опосредованный, конструктивный, стабилизирующий или деструктивный.</a:t>
            </a:r>
          </a:p>
        </p:txBody>
      </p:sp>
      <p:pic>
        <p:nvPicPr>
          <p:cNvPr id="2050" name="Picture 2" descr="Picture background"/>
          <p:cNvPicPr>
            <a:picLocks noGrp="1" noChangeAspect="1" noChangeArrowheads="1"/>
          </p:cNvPicPr>
          <p:nvPr>
            <p:ph sz="half" idx="2"/>
          </p:nvPr>
        </p:nvPicPr>
        <p:blipFill>
          <a:blip r:embed="rId2" cstate="hqprint">
            <a:extLst>
              <a:ext uri="{28A0092B-C50C-407E-A947-70E740481C1C}">
                <a14:useLocalDpi xmlns:a14="http://schemas.microsoft.com/office/drawing/2010/main" val="0"/>
              </a:ext>
            </a:extLst>
          </a:blip>
          <a:srcRect/>
          <a:stretch>
            <a:fillRect/>
          </a:stretch>
        </p:blipFill>
        <p:spPr bwMode="auto">
          <a:xfrm>
            <a:off x="5808663" y="832895"/>
            <a:ext cx="4933950" cy="332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85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384260"/>
          </a:xfrm>
        </p:spPr>
        <p:txBody>
          <a:bodyPr/>
          <a:lstStyle/>
          <a:p>
            <a:pPr marL="0" indent="0">
              <a:buNone/>
            </a:pPr>
            <a:r>
              <a:rPr lang="ru-RU" b="1" dirty="0"/>
              <a:t>Тактика коалиций. </a:t>
            </a:r>
            <a:endParaRPr lang="ru-RU" b="1" dirty="0" smtClean="0"/>
          </a:p>
          <a:p>
            <a:pPr marL="0" indent="0">
              <a:buNone/>
            </a:pPr>
            <a:r>
              <a:rPr lang="ru-RU" dirty="0" smtClean="0"/>
              <a:t>Цель </a:t>
            </a:r>
            <a:r>
              <a:rPr lang="ru-RU" dirty="0"/>
              <a:t>— усиление своего ранга в конфликте. Выражается в образовании союзов, увеличении группы поддержки за счет руководителей, общественности, друзей, родственников, обращении в СМИ, различные органы власти. Используется в более чем одной трети конфликтов.</a:t>
            </a:r>
          </a:p>
        </p:txBody>
      </p:sp>
      <p:pic>
        <p:nvPicPr>
          <p:cNvPr id="5" name="Объект 4"/>
          <p:cNvPicPr>
            <a:picLocks noGrp="1" noChangeAspect="1"/>
          </p:cNvPicPr>
          <p:nvPr>
            <p:ph sz="half" idx="2"/>
          </p:nvPr>
        </p:nvPicPr>
        <p:blipFill>
          <a:blip r:embed="rId2"/>
          <a:stretch>
            <a:fillRect/>
          </a:stretch>
        </p:blipFill>
        <p:spPr>
          <a:xfrm>
            <a:off x="5874785" y="3672120"/>
            <a:ext cx="2787313" cy="2896483"/>
          </a:xfrm>
          <a:prstGeom prst="rect">
            <a:avLst/>
          </a:prstGeom>
        </p:spPr>
      </p:pic>
      <p:pic>
        <p:nvPicPr>
          <p:cNvPr id="6" name="Рисунок 5"/>
          <p:cNvPicPr>
            <a:picLocks noChangeAspect="1"/>
          </p:cNvPicPr>
          <p:nvPr/>
        </p:nvPicPr>
        <p:blipFill>
          <a:blip r:embed="rId3"/>
          <a:stretch>
            <a:fillRect/>
          </a:stretch>
        </p:blipFill>
        <p:spPr>
          <a:xfrm>
            <a:off x="5874785" y="129732"/>
            <a:ext cx="4704367" cy="3542388"/>
          </a:xfrm>
          <a:prstGeom prst="rect">
            <a:avLst/>
          </a:prstGeom>
        </p:spPr>
      </p:pic>
      <p:pic>
        <p:nvPicPr>
          <p:cNvPr id="7" name="Рисунок 6"/>
          <p:cNvPicPr>
            <a:picLocks noChangeAspect="1"/>
          </p:cNvPicPr>
          <p:nvPr/>
        </p:nvPicPr>
        <p:blipFill>
          <a:blip r:embed="rId4"/>
          <a:stretch>
            <a:fillRect/>
          </a:stretch>
        </p:blipFill>
        <p:spPr>
          <a:xfrm>
            <a:off x="9135894" y="5306033"/>
            <a:ext cx="3056106" cy="1528053"/>
          </a:xfrm>
          <a:prstGeom prst="rect">
            <a:avLst/>
          </a:prstGeom>
        </p:spPr>
      </p:pic>
    </p:spTree>
    <p:extLst>
      <p:ext uri="{BB962C8B-B14F-4D97-AF65-F5344CB8AC3E}">
        <p14:creationId xmlns:p14="http://schemas.microsoft.com/office/powerpoint/2010/main" val="1100843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413443"/>
          </a:xfrm>
        </p:spPr>
        <p:txBody>
          <a:bodyPr/>
          <a:lstStyle/>
          <a:p>
            <a:pPr marL="0" indent="0">
              <a:buNone/>
            </a:pPr>
            <a:r>
              <a:rPr lang="ru-RU" b="1" dirty="0"/>
              <a:t>Тактика фиксации своей позиции </a:t>
            </a:r>
            <a:r>
              <a:rPr lang="ru-RU" dirty="0"/>
              <a:t>— наиболее часто применяемая тактика (в 75—80% конфликтов). Основана на использовании фактов, логики для подтверждения своей позиции. Это убеждение, просьбы, критика, выдвижение предложений и т.д.</a:t>
            </a:r>
          </a:p>
        </p:txBody>
      </p:sp>
      <p:pic>
        <p:nvPicPr>
          <p:cNvPr id="5" name="Объект 4"/>
          <p:cNvPicPr>
            <a:picLocks noGrp="1" noChangeAspect="1"/>
          </p:cNvPicPr>
          <p:nvPr>
            <p:ph sz="half" idx="2"/>
          </p:nvPr>
        </p:nvPicPr>
        <p:blipFill>
          <a:blip r:embed="rId2"/>
          <a:stretch>
            <a:fillRect/>
          </a:stretch>
        </p:blipFill>
        <p:spPr>
          <a:xfrm>
            <a:off x="7121897" y="4266838"/>
            <a:ext cx="4933950" cy="2591162"/>
          </a:xfrm>
          <a:prstGeom prst="rect">
            <a:avLst/>
          </a:prstGeom>
        </p:spPr>
      </p:pic>
      <p:pic>
        <p:nvPicPr>
          <p:cNvPr id="6" name="Рисунок 5"/>
          <p:cNvPicPr>
            <a:picLocks noChangeAspect="1"/>
          </p:cNvPicPr>
          <p:nvPr/>
        </p:nvPicPr>
        <p:blipFill>
          <a:blip r:embed="rId3"/>
          <a:stretch>
            <a:fillRect/>
          </a:stretch>
        </p:blipFill>
        <p:spPr>
          <a:xfrm>
            <a:off x="5621866" y="685800"/>
            <a:ext cx="5732868" cy="2924933"/>
          </a:xfrm>
          <a:prstGeom prst="rect">
            <a:avLst/>
          </a:prstGeom>
        </p:spPr>
      </p:pic>
    </p:spTree>
    <p:extLst>
      <p:ext uri="{BB962C8B-B14F-4D97-AF65-F5344CB8AC3E}">
        <p14:creationId xmlns:p14="http://schemas.microsoft.com/office/powerpoint/2010/main" val="3410285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442626"/>
          </a:xfrm>
        </p:spPr>
        <p:txBody>
          <a:bodyPr/>
          <a:lstStyle/>
          <a:p>
            <a:pPr marL="0" indent="0">
              <a:buNone/>
            </a:pPr>
            <a:r>
              <a:rPr lang="ru-RU" b="1" dirty="0"/>
              <a:t>Тактика дружелюбия. </a:t>
            </a:r>
            <a:endParaRPr lang="ru-RU" b="1" dirty="0" smtClean="0"/>
          </a:p>
          <a:p>
            <a:pPr marL="0" indent="0">
              <a:buNone/>
            </a:pPr>
            <a:r>
              <a:rPr lang="ru-RU" dirty="0" smtClean="0"/>
              <a:t>Включает </a:t>
            </a:r>
            <a:r>
              <a:rPr lang="ru-RU" dirty="0"/>
              <a:t>корректное обращение, подчеркивание общего, демонстрацию готовности решать проблему, предъявление необходимой информации, предложение помощи, оказание услуги, извинение, поощрение.</a:t>
            </a:r>
          </a:p>
        </p:txBody>
      </p:sp>
      <p:pic>
        <p:nvPicPr>
          <p:cNvPr id="5" name="Объект 4"/>
          <p:cNvPicPr>
            <a:picLocks noGrp="1" noChangeAspect="1"/>
          </p:cNvPicPr>
          <p:nvPr>
            <p:ph sz="half" idx="2"/>
          </p:nvPr>
        </p:nvPicPr>
        <p:blipFill>
          <a:blip r:embed="rId2"/>
          <a:stretch>
            <a:fillRect/>
          </a:stretch>
        </p:blipFill>
        <p:spPr>
          <a:xfrm>
            <a:off x="5040178" y="4309139"/>
            <a:ext cx="3276971" cy="2055787"/>
          </a:xfrm>
          <a:prstGeom prst="rect">
            <a:avLst/>
          </a:prstGeom>
        </p:spPr>
      </p:pic>
      <p:pic>
        <p:nvPicPr>
          <p:cNvPr id="6" name="Рисунок 5"/>
          <p:cNvPicPr>
            <a:picLocks noChangeAspect="1"/>
          </p:cNvPicPr>
          <p:nvPr/>
        </p:nvPicPr>
        <p:blipFill>
          <a:blip r:embed="rId3"/>
          <a:stretch>
            <a:fillRect/>
          </a:stretch>
        </p:blipFill>
        <p:spPr>
          <a:xfrm>
            <a:off x="8946202" y="4309139"/>
            <a:ext cx="2963693" cy="2222770"/>
          </a:xfrm>
          <a:prstGeom prst="rect">
            <a:avLst/>
          </a:prstGeom>
        </p:spPr>
      </p:pic>
      <p:pic>
        <p:nvPicPr>
          <p:cNvPr id="7" name="Рисунок 6"/>
          <p:cNvPicPr>
            <a:picLocks noChangeAspect="1"/>
          </p:cNvPicPr>
          <p:nvPr/>
        </p:nvPicPr>
        <p:blipFill>
          <a:blip r:embed="rId4"/>
          <a:stretch>
            <a:fillRect/>
          </a:stretch>
        </p:blipFill>
        <p:spPr>
          <a:xfrm>
            <a:off x="5758613" y="340467"/>
            <a:ext cx="5869184" cy="3649899"/>
          </a:xfrm>
          <a:prstGeom prst="rect">
            <a:avLst/>
          </a:prstGeom>
        </p:spPr>
      </p:pic>
    </p:spTree>
    <p:extLst>
      <p:ext uri="{BB962C8B-B14F-4D97-AF65-F5344CB8AC3E}">
        <p14:creationId xmlns:p14="http://schemas.microsoft.com/office/powerpoint/2010/main" val="3447584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296711"/>
          </a:xfrm>
        </p:spPr>
        <p:txBody>
          <a:bodyPr/>
          <a:lstStyle/>
          <a:p>
            <a:pPr marL="0" indent="0">
              <a:buNone/>
            </a:pPr>
            <a:r>
              <a:rPr lang="ru-RU" dirty="0"/>
              <a:t>Тактика сделок. </a:t>
            </a:r>
            <a:endParaRPr lang="ru-RU" dirty="0" smtClean="0"/>
          </a:p>
          <a:p>
            <a:pPr marL="0" indent="0">
              <a:buNone/>
            </a:pPr>
            <a:r>
              <a:rPr lang="ru-RU" dirty="0" smtClean="0"/>
              <a:t>Предусматривает </a:t>
            </a:r>
            <a:r>
              <a:rPr lang="ru-RU" dirty="0"/>
              <a:t>взаимный обмен благами, обещаниями, уступками, извинениями.</a:t>
            </a:r>
          </a:p>
        </p:txBody>
      </p:sp>
      <p:pic>
        <p:nvPicPr>
          <p:cNvPr id="6146" name="Picture 2" descr="Picture backgrou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42518" y="286198"/>
            <a:ext cx="4933950" cy="267255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5350213" y="3187521"/>
            <a:ext cx="4405109" cy="3114280"/>
          </a:xfrm>
          <a:prstGeom prst="rect">
            <a:avLst/>
          </a:prstGeom>
        </p:spPr>
      </p:pic>
    </p:spTree>
    <p:extLst>
      <p:ext uri="{BB962C8B-B14F-4D97-AF65-F5344CB8AC3E}">
        <p14:creationId xmlns:p14="http://schemas.microsoft.com/office/powerpoint/2010/main" val="3369754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286623" cy="5248072"/>
          </a:xfrm>
        </p:spPr>
        <p:txBody>
          <a:bodyPr>
            <a:normAutofit lnSpcReduction="10000"/>
          </a:bodyPr>
          <a:lstStyle/>
          <a:p>
            <a:pPr marL="0" indent="0">
              <a:buNone/>
            </a:pPr>
            <a:r>
              <a:rPr lang="ru-RU" dirty="0"/>
              <a:t>Тактики бывают жесткие, нейтральные и </a:t>
            </a:r>
            <a:r>
              <a:rPr lang="ru-RU" dirty="0" smtClean="0"/>
              <a:t>мягкие. В </a:t>
            </a:r>
            <a:r>
              <a:rPr lang="ru-RU" dirty="0"/>
              <a:t>конфликтах применение тактик обычно идет от мягких к более жестким. Конечно, бывает и резкое, внезапное применение жестких приемов по отношению к оппоненту (например, внезапное нападение, начало войны и т.п.). </a:t>
            </a:r>
            <a:endParaRPr lang="ru-RU" dirty="0" smtClean="0"/>
          </a:p>
          <a:p>
            <a:pPr marL="0" indent="0">
              <a:buNone/>
            </a:pPr>
            <a:r>
              <a:rPr lang="ru-RU" dirty="0" smtClean="0"/>
              <a:t>Кроме </a:t>
            </a:r>
            <a:r>
              <a:rPr lang="ru-RU" dirty="0"/>
              <a:t>того, выделяют рациональные (фиксация своей позиции, дружелюбие, санкционирование) и иррациональные (давление, психологическое насилие) тактики (Дж. </a:t>
            </a:r>
            <a:r>
              <a:rPr lang="ru-RU" dirty="0" err="1"/>
              <a:t>Бакстер</a:t>
            </a:r>
            <a:r>
              <a:rPr lang="ru-RU" dirty="0"/>
              <a:t>, </a:t>
            </a:r>
            <a:r>
              <a:rPr lang="ru-RU" dirty="0" err="1"/>
              <a:t>Т.Фабло</a:t>
            </a:r>
            <a:r>
              <a:rPr lang="ru-RU" dirty="0"/>
              <a:t>, Л. </a:t>
            </a:r>
            <a:r>
              <a:rPr lang="ru-RU" dirty="0" err="1"/>
              <a:t>Перлей</a:t>
            </a:r>
            <a:r>
              <a:rPr lang="ru-RU" dirty="0"/>
              <a:t>).</a:t>
            </a:r>
          </a:p>
        </p:txBody>
      </p:sp>
      <p:pic>
        <p:nvPicPr>
          <p:cNvPr id="5" name="Объект 4"/>
          <p:cNvPicPr>
            <a:picLocks noGrp="1" noChangeAspect="1"/>
          </p:cNvPicPr>
          <p:nvPr>
            <p:ph sz="half" idx="2"/>
          </p:nvPr>
        </p:nvPicPr>
        <p:blipFill>
          <a:blip r:embed="rId2"/>
          <a:stretch>
            <a:fillRect/>
          </a:stretch>
        </p:blipFill>
        <p:spPr>
          <a:xfrm>
            <a:off x="4857346" y="1108954"/>
            <a:ext cx="7263317" cy="4357990"/>
          </a:xfrm>
          <a:prstGeom prst="rect">
            <a:avLst/>
          </a:prstGeom>
        </p:spPr>
      </p:pic>
    </p:spTree>
    <p:extLst>
      <p:ext uri="{BB962C8B-B14F-4D97-AF65-F5344CB8AC3E}">
        <p14:creationId xmlns:p14="http://schemas.microsoft.com/office/powerpoint/2010/main" val="1815959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r>
              <a:rPr lang="ru-RU" smtClean="0"/>
              <a:t>245</a:t>
            </a:r>
            <a:endParaRPr lang="ru-RU"/>
          </a:p>
        </p:txBody>
      </p:sp>
      <p:sp>
        <p:nvSpPr>
          <p:cNvPr id="4" name="Объект 3"/>
          <p:cNvSpPr>
            <a:spLocks noGrp="1"/>
          </p:cNvSpPr>
          <p:nvPr>
            <p:ph sz="half" idx="2"/>
          </p:nvPr>
        </p:nvSpPr>
        <p:spPr/>
        <p:txBody>
          <a:bodyPr/>
          <a:lstStyle/>
          <a:p>
            <a:endParaRPr lang="ru-RU"/>
          </a:p>
        </p:txBody>
      </p:sp>
    </p:spTree>
    <p:extLst>
      <p:ext uri="{BB962C8B-B14F-4D97-AF65-F5344CB8AC3E}">
        <p14:creationId xmlns:p14="http://schemas.microsoft.com/office/powerpoint/2010/main" val="3264441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000" dirty="0" smtClean="0">
                <a:solidFill>
                  <a:srgbClr val="002060"/>
                </a:solidFill>
                <a:latin typeface="Times New Roman" panose="02020603050405020304" pitchFamily="18" charset="0"/>
                <a:ea typeface="Times New Roman" panose="02020603050405020304" pitchFamily="18" charset="0"/>
              </a:rPr>
              <a:t>5. Завершение </a:t>
            </a:r>
            <a:r>
              <a:rPr lang="ru-RU" sz="2000" dirty="0">
                <a:solidFill>
                  <a:srgbClr val="002060"/>
                </a:solidFill>
                <a:latin typeface="Times New Roman" panose="02020603050405020304" pitchFamily="18" charset="0"/>
                <a:ea typeface="Times New Roman" panose="02020603050405020304" pitchFamily="18" charset="0"/>
              </a:rPr>
              <a:t>конфликта. </a:t>
            </a:r>
          </a:p>
        </p:txBody>
      </p:sp>
    </p:spTree>
    <p:extLst>
      <p:ext uri="{BB962C8B-B14F-4D97-AF65-F5344CB8AC3E}">
        <p14:creationId xmlns:p14="http://schemas.microsoft.com/office/powerpoint/2010/main" val="3747126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000" dirty="0" smtClean="0">
                <a:solidFill>
                  <a:srgbClr val="002060"/>
                </a:solidFill>
                <a:latin typeface="Times New Roman" panose="02020603050405020304" pitchFamily="18" charset="0"/>
                <a:ea typeface="Times New Roman" panose="02020603050405020304" pitchFamily="18" charset="0"/>
              </a:rPr>
              <a:t>6. Критерии </a:t>
            </a:r>
            <a:r>
              <a:rPr lang="ru-RU" sz="2000" dirty="0" err="1" smtClean="0">
                <a:solidFill>
                  <a:srgbClr val="002060"/>
                </a:solidFill>
                <a:latin typeface="Times New Roman" panose="02020603050405020304" pitchFamily="18" charset="0"/>
                <a:ea typeface="Times New Roman" panose="02020603050405020304" pitchFamily="18" charset="0"/>
              </a:rPr>
              <a:t>разрешённости</a:t>
            </a:r>
            <a:r>
              <a:rPr lang="ru-RU" sz="2000" dirty="0" smtClean="0">
                <a:solidFill>
                  <a:srgbClr val="002060"/>
                </a:solidFill>
                <a:latin typeface="Times New Roman" panose="02020603050405020304" pitchFamily="18" charset="0"/>
                <a:ea typeface="Times New Roman" panose="02020603050405020304" pitchFamily="18" charset="0"/>
              </a:rPr>
              <a:t> </a:t>
            </a:r>
            <a:r>
              <a:rPr lang="ru-RU" sz="2000" dirty="0">
                <a:solidFill>
                  <a:srgbClr val="002060"/>
                </a:solidFill>
                <a:latin typeface="Times New Roman" panose="02020603050405020304" pitchFamily="18" charset="0"/>
                <a:ea typeface="Times New Roman" panose="02020603050405020304" pitchFamily="18" charset="0"/>
              </a:rPr>
              <a:t>конфликта</a:t>
            </a:r>
            <a:endParaRPr lang="ru-RU" sz="2000" dirty="0">
              <a:solidFill>
                <a:srgbClr val="002060"/>
              </a:solidFill>
            </a:endParaRPr>
          </a:p>
          <a:p>
            <a:pPr algn="ctr" eaLnBrk="1" fontAlgn="auto" hangingPunct="1">
              <a:spcBef>
                <a:spcPts val="0"/>
              </a:spcBef>
              <a:spcAft>
                <a:spcPts val="0"/>
              </a:spcAft>
              <a:defRPr/>
            </a:pPr>
            <a:endParaRPr lang="ru-RU" altLang="ru-RU" sz="2000" b="1" dirty="0">
              <a:solidFill>
                <a:srgbClr val="E5C78C"/>
              </a:solidFill>
            </a:endParaRPr>
          </a:p>
        </p:txBody>
      </p:sp>
    </p:spTree>
    <p:extLst>
      <p:ext uri="{BB962C8B-B14F-4D97-AF65-F5344CB8AC3E}">
        <p14:creationId xmlns:p14="http://schemas.microsoft.com/office/powerpoint/2010/main" val="22086197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3763911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367829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92500"/>
          </a:bodyPr>
          <a:lstStyle/>
          <a:p>
            <a:pPr marL="0" indent="0">
              <a:buNone/>
            </a:pPr>
            <a:r>
              <a:rPr lang="ru-RU" dirty="0"/>
              <a:t>Для предотвращения отрицательных последствий и использования конфликта в конструктивных целях необходимо установить его истинные внутренние и внешние причины,</a:t>
            </a:r>
            <a:r>
              <a:rPr lang="ru-RU" b="1" dirty="0"/>
              <a:t> </a:t>
            </a:r>
            <a:r>
              <a:rPr lang="ru-RU" dirty="0"/>
              <a:t>понять и спрогнозировать</a:t>
            </a:r>
            <a:r>
              <a:rPr lang="ru-RU" b="1" dirty="0"/>
              <a:t> </a:t>
            </a:r>
            <a:r>
              <a:rPr lang="ru-RU" dirty="0"/>
              <a:t>ход его </a:t>
            </a:r>
            <a:r>
              <a:rPr lang="ru-RU" baseline="-25000" dirty="0"/>
              <a:t> </a:t>
            </a:r>
            <a:r>
              <a:rPr lang="ru-RU" dirty="0"/>
              <a:t>дальнейшего развития. Объективный анализ конфликтной ситуации позволяет определить ее структуру, составными частями которой станут участники (оппоненты) и субъект или объект конфликта.</a:t>
            </a:r>
          </a:p>
        </p:txBody>
      </p:sp>
      <p:pic>
        <p:nvPicPr>
          <p:cNvPr id="1026" name="Picture 2" descr="Picture backgrou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08662" y="845777"/>
            <a:ext cx="5971533" cy="398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55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4271001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7"/>
          <p:cNvSpPr>
            <a:spLocks noChangeArrowheads="1"/>
          </p:cNvSpPr>
          <p:nvPr/>
        </p:nvSpPr>
        <p:spPr bwMode="auto">
          <a:xfrm>
            <a:off x="1077913" y="2152567"/>
            <a:ext cx="10391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68625" algn="ctr"/>
                <a:tab pos="5940425" algn="r"/>
              </a:tabLst>
              <a:defRPr>
                <a:solidFill>
                  <a:schemeClr val="tx1"/>
                </a:solidFill>
                <a:latin typeface="Arial" panose="020B0604020202020204" pitchFamily="34" charset="0"/>
                <a:cs typeface="Arial" panose="020B0604020202020204" pitchFamily="34" charset="0"/>
              </a:defRPr>
            </a:lvl1pPr>
            <a:lvl2pPr marL="742950" indent="-285750">
              <a:tabLst>
                <a:tab pos="2968625" algn="ctr"/>
                <a:tab pos="5940425" algn="r"/>
              </a:tabLst>
              <a:defRPr>
                <a:solidFill>
                  <a:schemeClr val="tx1"/>
                </a:solidFill>
                <a:latin typeface="Arial" panose="020B0604020202020204" pitchFamily="34" charset="0"/>
                <a:cs typeface="Arial" panose="020B0604020202020204" pitchFamily="34" charset="0"/>
              </a:defRPr>
            </a:lvl2pPr>
            <a:lvl3pPr marL="1143000" indent="-228600">
              <a:tabLst>
                <a:tab pos="2968625" algn="ctr"/>
                <a:tab pos="5940425" algn="r"/>
              </a:tabLst>
              <a:defRPr>
                <a:solidFill>
                  <a:schemeClr val="tx1"/>
                </a:solidFill>
                <a:latin typeface="Arial" panose="020B0604020202020204" pitchFamily="34" charset="0"/>
                <a:cs typeface="Arial" panose="020B0604020202020204" pitchFamily="34" charset="0"/>
              </a:defRPr>
            </a:lvl3pPr>
            <a:lvl4pPr marL="1600200" indent="-228600">
              <a:tabLst>
                <a:tab pos="2968625" algn="ctr"/>
                <a:tab pos="5940425" algn="r"/>
              </a:tabLst>
              <a:defRPr>
                <a:solidFill>
                  <a:schemeClr val="tx1"/>
                </a:solidFill>
                <a:latin typeface="Arial" panose="020B0604020202020204" pitchFamily="34" charset="0"/>
                <a:cs typeface="Arial" panose="020B0604020202020204" pitchFamily="34" charset="0"/>
              </a:defRPr>
            </a:lvl4pPr>
            <a:lvl5pPr marL="2057400" indent="-228600">
              <a:tabLst>
                <a:tab pos="2968625" algn="ctr"/>
                <a:tab pos="5940425"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9pPr>
          </a:lstStyle>
          <a:p>
            <a:pPr algn="ctr">
              <a:spcAft>
                <a:spcPts val="600"/>
              </a:spcAft>
            </a:pPr>
            <a:r>
              <a:rPr lang="ru-RU" sz="4000" dirty="0">
                <a:solidFill>
                  <a:srgbClr val="EAE88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БЛАГОДАРЮ</a:t>
            </a:r>
            <a:r>
              <a:rPr lang="ru-RU"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000" dirty="0">
                <a:solidFill>
                  <a:srgbClr val="EAE88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 </a:t>
            </a:r>
            <a:r>
              <a:rPr lang="ru-RU" sz="4000">
                <a:solidFill>
                  <a:srgbClr val="EAE88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ВНИМАНИЕ</a:t>
            </a:r>
            <a:r>
              <a:rPr lang="ru-RU" sz="4000" smtClean="0">
                <a:solidFill>
                  <a:srgbClr val="EAE88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dirty="0" smtClean="0">
              <a:solidFill>
                <a:srgbClr val="EAE88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126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fontScale="92500" lnSpcReduction="20000"/>
          </a:bodyPr>
          <a:lstStyle/>
          <a:p>
            <a:pPr marL="0" indent="0">
              <a:buNone/>
            </a:pPr>
            <a:r>
              <a:rPr lang="ru-RU" dirty="0" smtClean="0"/>
              <a:t>Первая формула конфликта:</a:t>
            </a:r>
          </a:p>
          <a:p>
            <a:pPr marL="0" indent="0">
              <a:buNone/>
            </a:pPr>
            <a:r>
              <a:rPr lang="ru-RU" dirty="0" smtClean="0"/>
              <a:t>Конфликтная ситуация + инцидент = конфликт</a:t>
            </a:r>
          </a:p>
          <a:p>
            <a:pPr marL="0" indent="0">
              <a:buNone/>
            </a:pPr>
            <a:r>
              <a:rPr lang="ru-RU" dirty="0" smtClean="0"/>
              <a:t>Конфликтная ситуация и инцидент независимы друг от друга.</a:t>
            </a:r>
          </a:p>
          <a:p>
            <a:pPr marL="0" indent="0">
              <a:buNone/>
            </a:pPr>
            <a:r>
              <a:rPr lang="ru-RU" dirty="0" smtClean="0"/>
              <a:t>Разрешить конфликт – устранить конфликтную ситуацию и «исчерпать» инцидент.</a:t>
            </a:r>
            <a:endParaRPr lang="ru-RU" dirty="0"/>
          </a:p>
        </p:txBody>
      </p:sp>
      <p:sp>
        <p:nvSpPr>
          <p:cNvPr id="4" name="Объект 3"/>
          <p:cNvSpPr>
            <a:spLocks noGrp="1"/>
          </p:cNvSpPr>
          <p:nvPr>
            <p:ph sz="half" idx="2"/>
          </p:nvPr>
        </p:nvSpPr>
        <p:spPr/>
        <p:txBody>
          <a:bodyPr>
            <a:normAutofit fontScale="92500" lnSpcReduction="20000"/>
          </a:bodyPr>
          <a:lstStyle/>
          <a:p>
            <a:pPr marL="0" indent="0">
              <a:buNone/>
            </a:pPr>
            <a:r>
              <a:rPr lang="ru-RU" dirty="0" smtClean="0"/>
              <a:t>Вторая </a:t>
            </a:r>
            <a:r>
              <a:rPr lang="ru-RU" dirty="0"/>
              <a:t>формула конфликта</a:t>
            </a:r>
            <a:r>
              <a:rPr lang="ru-RU" dirty="0" smtClean="0"/>
              <a:t>:</a:t>
            </a:r>
          </a:p>
          <a:p>
            <a:pPr marL="0" indent="0">
              <a:buNone/>
            </a:pPr>
            <a:r>
              <a:rPr lang="ru-RU" dirty="0" smtClean="0"/>
              <a:t>Сумма двух или более конфликтных ситуация + инцидент = конфликт.</a:t>
            </a:r>
          </a:p>
          <a:p>
            <a:pPr marL="0" indent="0">
              <a:buNone/>
            </a:pPr>
            <a:r>
              <a:rPr lang="ru-RU" dirty="0" smtClean="0"/>
              <a:t>Конфликтные ситуации могут быть независимыми, не вытекающими одна из другой. Данная формула дополняет первую, в соответствии с которой, каждая из конфликтных ситуаций своим проявлением играет роль инцидента для другой.</a:t>
            </a:r>
          </a:p>
          <a:p>
            <a:pPr marL="0" indent="0">
              <a:buNone/>
            </a:pPr>
            <a:r>
              <a:rPr lang="ru-RU" dirty="0" smtClean="0"/>
              <a:t>Следовательно, разрешить конфликт – устранить каждую из конфликтных ситуаций.</a:t>
            </a:r>
            <a:endParaRPr lang="ru-RU" dirty="0"/>
          </a:p>
          <a:p>
            <a:endParaRPr lang="ru-RU" dirty="0"/>
          </a:p>
        </p:txBody>
      </p:sp>
      <p:pic>
        <p:nvPicPr>
          <p:cNvPr id="2" name="Рисунок 1"/>
          <p:cNvPicPr>
            <a:picLocks noChangeAspect="1"/>
          </p:cNvPicPr>
          <p:nvPr/>
        </p:nvPicPr>
        <p:blipFill>
          <a:blip r:embed="rId2"/>
          <a:stretch>
            <a:fillRect/>
          </a:stretch>
        </p:blipFill>
        <p:spPr>
          <a:xfrm>
            <a:off x="2223791" y="3697952"/>
            <a:ext cx="3584342" cy="2688257"/>
          </a:xfrm>
          <a:prstGeom prst="rect">
            <a:avLst/>
          </a:prstGeom>
        </p:spPr>
      </p:pic>
    </p:spTree>
    <p:extLst>
      <p:ext uri="{BB962C8B-B14F-4D97-AF65-F5344CB8AC3E}">
        <p14:creationId xmlns:p14="http://schemas.microsoft.com/office/powerpoint/2010/main" val="2631682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82102" y="685800"/>
            <a:ext cx="11838561" cy="5111885"/>
          </a:xfrm>
        </p:spPr>
        <p:txBody>
          <a:bodyPr>
            <a:normAutofit fontScale="92500"/>
          </a:bodyPr>
          <a:lstStyle/>
          <a:p>
            <a:pPr marL="0" indent="0">
              <a:buNone/>
            </a:pPr>
            <a:endParaRPr lang="ru-RU" sz="1600" dirty="0" smtClean="0"/>
          </a:p>
          <a:p>
            <a:pPr marL="0" indent="0">
              <a:buNone/>
            </a:pPr>
            <a:endParaRPr lang="ru-RU" sz="1600" dirty="0"/>
          </a:p>
          <a:p>
            <a:pPr marL="0" indent="0">
              <a:buNone/>
            </a:pPr>
            <a:endParaRPr lang="ru-RU" sz="1600" dirty="0" smtClean="0"/>
          </a:p>
          <a:p>
            <a:pPr marL="0" indent="0">
              <a:buNone/>
            </a:pPr>
            <a:endParaRPr lang="ru-RU" sz="1600" dirty="0"/>
          </a:p>
          <a:p>
            <a:pPr marL="0" indent="0">
              <a:buNone/>
            </a:pPr>
            <a:r>
              <a:rPr lang="ru-RU" sz="1600" dirty="0" smtClean="0"/>
              <a:t>6 правил формулирования конфликтной ситуации:</a:t>
            </a:r>
          </a:p>
          <a:p>
            <a:pPr marL="457200" indent="-457200">
              <a:buAutoNum type="arabicPeriod"/>
            </a:pPr>
            <a:r>
              <a:rPr lang="ru-RU" sz="1600" dirty="0" smtClean="0"/>
              <a:t>Ключевую роль в разрешении конфликта играет правильное формулирование конфликтной ситуации.</a:t>
            </a:r>
          </a:p>
          <a:p>
            <a:pPr marL="457200" indent="-457200">
              <a:buAutoNum type="arabicPeriod"/>
            </a:pPr>
            <a:r>
              <a:rPr lang="ru-RU" sz="1600" dirty="0" smtClean="0"/>
              <a:t>Конфликтная ситуация – то, что надо устранить. Соответственно, не годятся формулировки6 «конфликтная ситуация – в этом человеке». Устранить человека мы не можем.</a:t>
            </a:r>
          </a:p>
          <a:p>
            <a:pPr marL="457200" indent="-457200">
              <a:buAutoNum type="arabicPeriod"/>
            </a:pPr>
            <a:r>
              <a:rPr lang="ru-RU" sz="1600" dirty="0" smtClean="0"/>
              <a:t>Конфликтная ситуация всегда возникает раньше конфликта. Конфликт возникает одновременно с инцидентом.</a:t>
            </a:r>
          </a:p>
          <a:p>
            <a:pPr marL="457200" indent="-457200">
              <a:buAutoNum type="arabicPeriod"/>
            </a:pPr>
            <a:r>
              <a:rPr lang="ru-RU" sz="1600" dirty="0" smtClean="0"/>
              <a:t>Формулировка должна показывать, что делать. Задавайте себе вопрос «почему?» до тех пор, пока не докопаетесь до первопричины, из которой проистекают другие.</a:t>
            </a:r>
          </a:p>
          <a:p>
            <a:pPr marL="457200" indent="-457200">
              <a:buAutoNum type="arabicPeriod"/>
            </a:pPr>
            <a:r>
              <a:rPr lang="ru-RU" sz="1600" dirty="0" smtClean="0"/>
              <a:t>Сформулируйте конфликтную ситуацию своими словами, по возможности не повторяя описание конфликта. Суть в том, что при рассмотрении конфликта обычно много говорится о видимых сторонах, т.е. о самом конфликте и инциденте. К пониманию конфликтной ситуации мы приходим после некоторых умозаключений и обобщений разнородных составляющих.</a:t>
            </a:r>
          </a:p>
          <a:p>
            <a:pPr marL="457200" indent="-457200">
              <a:buAutoNum type="arabicPeriod"/>
            </a:pPr>
            <a:r>
              <a:rPr lang="ru-RU" sz="1600" dirty="0" smtClean="0"/>
              <a:t>В формулировке обойдитесь минимумом слов. Когда слов много, мысль не конкретна, появляются побочные нюансы и т.п.</a:t>
            </a:r>
          </a:p>
          <a:p>
            <a:pPr marL="457200" indent="-457200">
              <a:buAutoNum type="arabicPeriod"/>
            </a:pPr>
            <a:endParaRPr lang="ru-RU" dirty="0" smtClean="0"/>
          </a:p>
          <a:p>
            <a:pPr marL="0" indent="0">
              <a:buNone/>
            </a:pPr>
            <a:endParaRPr lang="ru-RU" dirty="0" smtClean="0"/>
          </a:p>
          <a:p>
            <a:pPr marL="457200" indent="-457200">
              <a:buAutoNum type="arabicPeriod"/>
            </a:pPr>
            <a:endParaRPr lang="ru-RU" dirty="0" smtClean="0"/>
          </a:p>
          <a:p>
            <a:pPr marL="457200" indent="-457200">
              <a:buAutoNum type="arabicPeriod"/>
            </a:pPr>
            <a:endParaRPr lang="ru-RU" dirty="0"/>
          </a:p>
        </p:txBody>
      </p:sp>
    </p:spTree>
    <p:extLst>
      <p:ext uri="{BB962C8B-B14F-4D97-AF65-F5344CB8AC3E}">
        <p14:creationId xmlns:p14="http://schemas.microsoft.com/office/powerpoint/2010/main" val="1295142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1" y="5447489"/>
            <a:ext cx="8534402" cy="546911"/>
          </a:xfrm>
        </p:spPr>
        <p:txBody>
          <a:bodyPr>
            <a:normAutofit fontScale="90000"/>
          </a:bodyPr>
          <a:lstStyle/>
          <a:p>
            <a:r>
              <a:rPr lang="ru-RU" sz="1600" dirty="0" smtClean="0">
                <a:solidFill>
                  <a:srgbClr val="002060"/>
                </a:solidFill>
              </a:rPr>
              <a:t>Типология личности в плане её конфликтности или конфликтогености</a:t>
            </a:r>
            <a:endParaRPr lang="ru-RU" sz="1600" dirty="0">
              <a:solidFill>
                <a:srgbClr val="002060"/>
              </a:solidFill>
            </a:endParaRPr>
          </a:p>
        </p:txBody>
      </p:sp>
      <p:sp>
        <p:nvSpPr>
          <p:cNvPr id="3" name="Объект 2"/>
          <p:cNvSpPr>
            <a:spLocks noGrp="1"/>
          </p:cNvSpPr>
          <p:nvPr>
            <p:ph sz="half" idx="1"/>
          </p:nvPr>
        </p:nvSpPr>
        <p:spPr/>
        <p:txBody>
          <a:bodyPr/>
          <a:lstStyle/>
          <a:p>
            <a:pPr marL="0" indent="0">
              <a:buNone/>
            </a:pPr>
            <a:r>
              <a:rPr lang="ru-RU" dirty="0" smtClean="0"/>
              <a:t>Демонстративный</a:t>
            </a:r>
          </a:p>
          <a:p>
            <a:pPr marL="0" indent="0">
              <a:buNone/>
            </a:pPr>
            <a:r>
              <a:rPr lang="ru-RU" dirty="0" smtClean="0"/>
              <a:t>Стремится быть в центре внимания, пользоваться успехом. Даже при отсутствии каких-либо оснований могут пойти на конфликт, чтобы хоть таким способом быть на виду</a:t>
            </a:r>
            <a:endParaRPr lang="ru-RU" dirty="0"/>
          </a:p>
        </p:txBody>
      </p:sp>
      <p:sp>
        <p:nvSpPr>
          <p:cNvPr id="4" name="Объект 3"/>
          <p:cNvSpPr>
            <a:spLocks noGrp="1"/>
          </p:cNvSpPr>
          <p:nvPr>
            <p:ph sz="half" idx="2"/>
          </p:nvPr>
        </p:nvSpPr>
        <p:spPr/>
        <p:txBody>
          <a:bodyPr/>
          <a:lstStyle/>
          <a:p>
            <a:pPr marL="0" indent="0">
              <a:buNone/>
            </a:pPr>
            <a:r>
              <a:rPr lang="ru-RU" dirty="0" smtClean="0"/>
              <a:t>Ригидный </a:t>
            </a:r>
          </a:p>
          <a:p>
            <a:pPr marL="0" indent="0">
              <a:buNone/>
            </a:pPr>
            <a:r>
              <a:rPr lang="ru-RU" dirty="0" smtClean="0"/>
              <a:t>Эти люди отличаются честолюбием, завышенной самооценкой, нежеланием и неумением считаться с мнением окружающих. Поведение их отличается бесцеремонностью, переходящей в грубость. </a:t>
            </a:r>
            <a:endParaRPr lang="ru-RU" dirty="0"/>
          </a:p>
        </p:txBody>
      </p:sp>
      <p:pic>
        <p:nvPicPr>
          <p:cNvPr id="5" name="Рисунок 4"/>
          <p:cNvPicPr>
            <a:picLocks noChangeAspect="1"/>
          </p:cNvPicPr>
          <p:nvPr/>
        </p:nvPicPr>
        <p:blipFill>
          <a:blip r:embed="rId2"/>
          <a:stretch>
            <a:fillRect/>
          </a:stretch>
        </p:blipFill>
        <p:spPr>
          <a:xfrm>
            <a:off x="428016" y="3446508"/>
            <a:ext cx="1819073" cy="2000981"/>
          </a:xfrm>
          <a:prstGeom prst="rect">
            <a:avLst/>
          </a:prstGeom>
        </p:spPr>
      </p:pic>
      <p:pic>
        <p:nvPicPr>
          <p:cNvPr id="8" name="Рисунок 7"/>
          <p:cNvPicPr>
            <a:picLocks noChangeAspect="1"/>
          </p:cNvPicPr>
          <p:nvPr/>
        </p:nvPicPr>
        <p:blipFill>
          <a:blip r:embed="rId3"/>
          <a:stretch>
            <a:fillRect/>
          </a:stretch>
        </p:blipFill>
        <p:spPr>
          <a:xfrm>
            <a:off x="9241344" y="3446508"/>
            <a:ext cx="2541828" cy="2346303"/>
          </a:xfrm>
          <a:prstGeom prst="rect">
            <a:avLst/>
          </a:prstGeom>
        </p:spPr>
      </p:pic>
    </p:spTree>
    <p:extLst>
      <p:ext uri="{BB962C8B-B14F-4D97-AF65-F5344CB8AC3E}">
        <p14:creationId xmlns:p14="http://schemas.microsoft.com/office/powerpoint/2010/main" val="2215807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8213" y="5612860"/>
            <a:ext cx="8440400" cy="381540"/>
          </a:xfrm>
        </p:spPr>
        <p:txBody>
          <a:bodyPr>
            <a:normAutofit/>
          </a:bodyPr>
          <a:lstStyle/>
          <a:p>
            <a:r>
              <a:rPr lang="ru-RU" sz="1400" dirty="0">
                <a:solidFill>
                  <a:srgbClr val="002060"/>
                </a:solidFill>
              </a:rPr>
              <a:t>Типология личности в плане её конфликтности или конфликтогености</a:t>
            </a:r>
            <a:endParaRPr lang="ru-RU" sz="1400" dirty="0"/>
          </a:p>
        </p:txBody>
      </p:sp>
      <p:sp>
        <p:nvSpPr>
          <p:cNvPr id="3" name="Объект 2"/>
          <p:cNvSpPr>
            <a:spLocks noGrp="1"/>
          </p:cNvSpPr>
          <p:nvPr>
            <p:ph sz="half" idx="1"/>
          </p:nvPr>
        </p:nvSpPr>
        <p:spPr/>
        <p:txBody>
          <a:bodyPr>
            <a:normAutofit fontScale="92500" lnSpcReduction="20000"/>
          </a:bodyPr>
          <a:lstStyle/>
          <a:p>
            <a:pPr marL="0" indent="0">
              <a:buNone/>
            </a:pPr>
            <a:r>
              <a:rPr lang="ru-RU" dirty="0" smtClean="0"/>
              <a:t>Неуправляемые</a:t>
            </a:r>
          </a:p>
          <a:p>
            <a:pPr marL="0" indent="0">
              <a:buNone/>
            </a:pPr>
            <a:r>
              <a:rPr lang="ru-RU" dirty="0" smtClean="0"/>
              <a:t>Эти люди отличаются импульсивностью, непродуманностью, непредсказуемостью поведения, отсутствием самоконтроля. Поведение – агрессивное, вызывающее.</a:t>
            </a:r>
            <a:endParaRPr lang="ru-RU" dirty="0"/>
          </a:p>
        </p:txBody>
      </p:sp>
      <p:sp>
        <p:nvSpPr>
          <p:cNvPr id="4" name="Объект 3"/>
          <p:cNvSpPr>
            <a:spLocks noGrp="1"/>
          </p:cNvSpPr>
          <p:nvPr>
            <p:ph sz="half" idx="2"/>
          </p:nvPr>
        </p:nvSpPr>
        <p:spPr/>
        <p:txBody>
          <a:bodyPr>
            <a:normAutofit fontScale="92500" lnSpcReduction="20000"/>
          </a:bodyPr>
          <a:lstStyle/>
          <a:p>
            <a:pPr marL="0" indent="0">
              <a:buNone/>
            </a:pPr>
            <a:r>
              <a:rPr lang="ru-RU" dirty="0" smtClean="0"/>
              <a:t>Сверхточные</a:t>
            </a:r>
          </a:p>
          <a:p>
            <a:pPr marL="0" indent="0">
              <a:buNone/>
            </a:pPr>
            <a:r>
              <a:rPr lang="ru-RU" dirty="0" smtClean="0"/>
              <a:t>Это добросовестные работники, особо скрупулёзные, подходящие ко всему (начиная с себя) с позиций завышенных требований. Всякого, кто не удовлетворяет этим требованиям, подвергают резкой критике. Характеризуются повышенной тревожностью, проявляющейся в подозрительности. Отличаются повышенной чувствительностью к оценкам со стороны окружающих. Все эти особенности нередко приводят к неустроенности личной жизни.</a:t>
            </a:r>
            <a:endParaRPr lang="ru-RU" dirty="0"/>
          </a:p>
        </p:txBody>
      </p:sp>
      <p:pic>
        <p:nvPicPr>
          <p:cNvPr id="5" name="Рисунок 4"/>
          <p:cNvPicPr>
            <a:picLocks noChangeAspect="1"/>
          </p:cNvPicPr>
          <p:nvPr/>
        </p:nvPicPr>
        <p:blipFill>
          <a:blip r:embed="rId2"/>
          <a:stretch>
            <a:fillRect/>
          </a:stretch>
        </p:blipFill>
        <p:spPr>
          <a:xfrm>
            <a:off x="1682743" y="3661743"/>
            <a:ext cx="2940590" cy="1699008"/>
          </a:xfrm>
          <a:prstGeom prst="rect">
            <a:avLst/>
          </a:prstGeom>
        </p:spPr>
      </p:pic>
      <p:pic>
        <p:nvPicPr>
          <p:cNvPr id="6" name="Рисунок 5"/>
          <p:cNvPicPr>
            <a:picLocks noChangeAspect="1"/>
          </p:cNvPicPr>
          <p:nvPr/>
        </p:nvPicPr>
        <p:blipFill>
          <a:blip r:embed="rId3"/>
          <a:stretch>
            <a:fillRect/>
          </a:stretch>
        </p:blipFill>
        <p:spPr>
          <a:xfrm>
            <a:off x="9573672" y="3986719"/>
            <a:ext cx="2337879" cy="2337879"/>
          </a:xfrm>
          <a:prstGeom prst="rect">
            <a:avLst/>
          </a:prstGeom>
        </p:spPr>
      </p:pic>
    </p:spTree>
    <p:extLst>
      <p:ext uri="{BB962C8B-B14F-4D97-AF65-F5344CB8AC3E}">
        <p14:creationId xmlns:p14="http://schemas.microsoft.com/office/powerpoint/2010/main" val="1597918291"/>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Paalaaatinooo">
      <a:majorFont>
        <a:latin typeface="Palatino Linotype"/>
        <a:ea typeface=""/>
        <a:cs typeface=""/>
      </a:majorFont>
      <a:minorFont>
        <a:latin typeface="Palatino Linotype"/>
        <a:ea typeface=""/>
        <a:cs typeface=""/>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Paalaaatinooo">
      <a:majorFont>
        <a:latin typeface="Palatino Linotype"/>
        <a:ea typeface=""/>
        <a:cs typeface=""/>
      </a:majorFont>
      <a:minorFont>
        <a:latin typeface="Palatino Linotype"/>
        <a:ea typeface=""/>
        <a:cs typeface=""/>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16068</TotalTime>
  <Words>2547</Words>
  <Application>Microsoft Office PowerPoint</Application>
  <PresentationFormat>Широкоэкранный</PresentationFormat>
  <Paragraphs>139</Paragraphs>
  <Slides>51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51</vt:i4>
      </vt:variant>
    </vt:vector>
  </HeadingPairs>
  <TitlesOfParts>
    <vt:vector size="58" baseType="lpstr">
      <vt:lpstr>Arial</vt:lpstr>
      <vt:lpstr>Calibri</vt:lpstr>
      <vt:lpstr>Palatino Linotype</vt:lpstr>
      <vt:lpstr>Times New Roman</vt:lpstr>
      <vt:lpstr>Wingdings 3</vt:lpstr>
      <vt:lpstr>Сектор</vt:lpstr>
      <vt:lpstr>1_Сектор</vt:lpstr>
      <vt:lpstr>Презентация PowerPoint</vt:lpstr>
      <vt:lpstr>Презентация PowerPoint</vt:lpstr>
      <vt:lpstr>Конфликт как социально-психологический процесс.  </vt:lpstr>
      <vt:lpstr>Презентация PowerPoint</vt:lpstr>
      <vt:lpstr>Презентация PowerPoint</vt:lpstr>
      <vt:lpstr>Презентация PowerPoint</vt:lpstr>
      <vt:lpstr>Презентация PowerPoint</vt:lpstr>
      <vt:lpstr>Типология личности в плане её конфликтности или конфликтогености</vt:lpstr>
      <vt:lpstr>Типология личности в плане её конфликтности или конфликтогености</vt:lpstr>
      <vt:lpstr>Типология личности в плане её конфликтности или конфликтогености</vt:lpstr>
      <vt:lpstr>2. Стадии и фазы развития конфликта.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Магомедкамил</dc:creator>
  <cp:lastModifiedBy>admin</cp:lastModifiedBy>
  <cp:revision>2191</cp:revision>
  <cp:lastPrinted>2020-09-04T10:43:02Z</cp:lastPrinted>
  <dcterms:created xsi:type="dcterms:W3CDTF">2020-06-19T12:20:54Z</dcterms:created>
  <dcterms:modified xsi:type="dcterms:W3CDTF">2024-10-14T14:04:37Z</dcterms:modified>
</cp:coreProperties>
</file>