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82" r:id="rId4"/>
    <p:sldId id="265" r:id="rId5"/>
    <p:sldId id="283" r:id="rId6"/>
    <p:sldId id="266" r:id="rId7"/>
    <p:sldId id="268" r:id="rId8"/>
    <p:sldId id="286" r:id="rId9"/>
    <p:sldId id="287" r:id="rId10"/>
    <p:sldId id="269" r:id="rId11"/>
    <p:sldId id="288" r:id="rId12"/>
    <p:sldId id="270" r:id="rId13"/>
    <p:sldId id="274" r:id="rId14"/>
    <p:sldId id="273" r:id="rId15"/>
    <p:sldId id="272" r:id="rId16"/>
    <p:sldId id="263" r:id="rId17"/>
    <p:sldId id="281" r:id="rId18"/>
    <p:sldId id="276" r:id="rId19"/>
    <p:sldId id="277" r:id="rId20"/>
    <p:sldId id="278" r:id="rId21"/>
    <p:sldId id="275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FF1D-6D25-462F-99E5-89425CBD996E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4703-131F-49B7-AED2-C4BE33B63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D4703-131F-49B7-AED2-C4BE33B633E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1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622B3-85E3-4564-B645-54DB9F5C3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CCCBC6-2D92-41C1-8D25-FB1BF55F0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89222-C727-4FC4-A3B6-BEBF129A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7F49B-F17F-4097-9926-8AB0CF11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938ED-D0E0-487E-875E-B2F03E3F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CE5F9-2E19-403C-8E36-498B5C59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27FEAC-32FB-4043-A235-2F925FA5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26BDA0-6F80-4748-8198-0C9ABFE4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02C6F-3FAC-4249-81F9-7B57BB89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F89B1-017B-4444-91B2-69E76C9E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9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FAFC31-17A1-40B2-BF45-F14B8E7C5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2BDBA2-61DC-4AE4-9AD2-4DB869F02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288B8-9314-4569-A5E3-2C171821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D4DDD-64BD-4E6D-910F-70CEED41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A3016-893F-4194-AFA6-5CE1F5ED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2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FCAD6-3922-4E68-BDBE-35826B5E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CC9B3-A9B8-414C-AFD8-B08E139C5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45CA1-EB11-4C98-BE08-79D920F3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D1531-A194-4025-B44C-8C1D84B6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F0EBD-879C-4F59-BD26-64A459D9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E67B3-101D-4C4F-85F9-8CADDE2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8676A-E16F-4CA6-B298-7886512D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53187-D00A-4C9C-8AF6-F2E8E401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4DFF5-4639-4B2E-9A7F-1ACDEAC3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8521F-A1A5-4495-89F6-815F3ED9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1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D6E7-D2B8-43FB-8FAB-B86CC761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10189-68E7-499F-8DDD-F742892CD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002101-8DA6-4DF3-A9E9-D02B24798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94E30C-8F98-4C26-A053-3902632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CC1953-EB08-410A-8044-29739804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494F1-90DC-4086-BEEC-57DC9A9D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1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02AF6-9AD1-45A2-B31E-2DABC8D30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F8300-5AC4-4274-B2FC-37DBAE08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327EAC-CF54-4FFF-8E96-AEA1284F8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D856CB-5FFA-425E-A366-B13F35DF8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999DD8-0180-4AA7-A1CA-4DE15ECB6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D777D1-F8D4-46A4-9509-8B3CB1BB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CEA722-3572-42EF-A733-0649203D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5A4F7E-60B6-4417-82E6-C9B5BD96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83A0F-0D92-4B17-9AE1-36DF48F9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38D7F3-D848-44C3-A26B-A2F98ECF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E28FF7-254D-4835-8568-1CA9B8A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26E93-3D1C-4F61-B378-9E1C089C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2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37EFAC-160B-4556-9CF0-CAFE433C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A9ED0B-596A-4C64-9432-1F60BDA4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80AC5-CD22-4937-A383-BC84DC6B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3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4562B-E6AF-45CE-9B6C-9BE80B6B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69920-6C53-454F-8329-CF25F129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DD7D0-E48F-4379-B9D2-5FB4AADEB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6541F-E859-4BD5-90B3-B0DA992A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67427-C2C2-47D8-80D9-FAB6A6F2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43018F-55D2-49F3-A298-BE6D577D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10137-B267-4143-882D-5D528855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3C1FA9-B30B-49AC-A508-3DDD10CF5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69092C-7C15-4DA3-8743-3F61160AC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1F298-776D-4D31-A5C2-B470DE7E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4E6399-546B-4265-8714-4B98521A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F2945-5FE3-4F3E-8711-4136B1B5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FF9A3-4973-4912-A110-9A24B358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7971D-2C7A-4D08-956F-DC2A76866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59254-811D-4314-AC83-10E33BEF8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FFD2-73E5-43E3-82B1-8F80BD6561F5}" type="datetimeFigureOut">
              <a:rPr lang="ru-RU" smtClean="0"/>
              <a:t>19.10.2024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C39C2-5A51-4601-AD73-0EEC8187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BDF25-B07A-4CEA-8203-FEDA1071E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1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4624" y="2515362"/>
            <a:ext cx="10363200" cy="88152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СПЕЦИФИКА НЕПРЕРЫВНОГО СТОМАТОЛОГИЧЕСКОГО ОБРАЗОВАНИЯ</a:t>
            </a:r>
            <a:endParaRPr lang="ru-RU" sz="3600" b="1" dirty="0">
              <a:solidFill>
                <a:schemeClr val="accent2">
                  <a:lumMod val="40000"/>
                  <a:lumOff val="60000"/>
                </a:schemeClr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5952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ПРОБЛЕМЫ И ВОЗМОЖНОСТИ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468574" y="964990"/>
            <a:ext cx="70847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стоматолог, проходящий онлайн-курс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имплантологии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может не быть уверен, аккредитован, признан или одобрен ли этот курс какой-либо профессиональной организацией, а также окажет ли курс какое-либо влияние на его клиническую эффективность или результаты лечения пациентов. Таким образом, существует потребность в большем обеспечении качества, аккредитации и признании контента НМО как со стороны поставщиков, так и со стороны потребителей. Это может включать в себя установление четких стандартов, критериев и индикаторов содержания НМО, а также создание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обратной связи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оценки и сертификации содержания НМО и его результатов.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3F5F29-8857-4375-8CDE-8778C2A48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66" y="1059682"/>
            <a:ext cx="4307994" cy="287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7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5952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ПРОБЛЕМЫ И ВОЗМОЖНОСТИ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227190" y="835773"/>
            <a:ext cx="113644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Потребность в большем сотрудничестве, инновациях и предпринимательстве в области НМО-контента. Стартапы в стоматологии являются не только потребителями, но и производителями НМО - контента. Они создают новый контент НМО, который демонстрирует их продукты, услуги и инновации, а также их видение, миссию и ценности. Однако стартапы в области стоматологии также могут получить выгоду от сотрудничества с другими заинтересованными сторонами такими как академические учреждения, профессиональные ассоциации и отраслевые партнеры, в разработке, предоставлении и распространении контента НМО.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FFE3B5-E71C-413C-9242-4BD98139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54" y="3848740"/>
            <a:ext cx="4623780" cy="28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51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5952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ПРОБЛЕМЫ И ВОЗМОЖНОСТИ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227190" y="835773"/>
            <a:ext cx="117376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может способствовать большему количеству инноваций, творчества и предпринимательства в содержании НМО, а также большему согласованию, интеграции и синергии между различными участниками и секторами стоматологии. Например, стартап, разрабатывающий новое стоматологическое устройство, может сотрудничать со стоматологической школой или стоматологической ассоциацией для создания курса НМО, который научит стоматологов тому, как использовать устройство, а также расскажет о доказательствах, преимуществах и проблемах, связанных с устройством. Это может не только увеличить внедрение и распространение устройства, но также качество и влияние курса НМО.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FFE3B5-E71C-413C-9242-4BD98139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3895419"/>
            <a:ext cx="3926279" cy="261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15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2838735" y="354487"/>
            <a:ext cx="745167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math"/>
              </a:rPr>
              <a:t>ИНДУСТРИЯ НЕПРЕРЫВНОГО СТОМАТОЛОГИЧЕСКОГО ОБРАЗОВАНИЯ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227190" y="835773"/>
            <a:ext cx="8671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59BD71-2675-43B9-83AC-0AEF5CCABDFC}"/>
              </a:ext>
            </a:extLst>
          </p:cNvPr>
          <p:cNvSpPr/>
          <p:nvPr/>
        </p:nvSpPr>
        <p:spPr>
          <a:xfrm>
            <a:off x="618697" y="1035828"/>
            <a:ext cx="82796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Онлайн-платформы и курсы. Многие стартапы создают онлайн-платформы и курсы, которые позволяют стоматологам получать доступ к высококачественному и актуальному контенту в любое время, в любом месте и в удобном для них темпе.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Стоматологи также могут взаимодействовать с другими участниками, задавать вопросы и делиться случаями на платформе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775D6B-BCAE-450E-9024-DA424D64442A}"/>
              </a:ext>
            </a:extLst>
          </p:cNvPr>
          <p:cNvSpPr/>
          <p:nvPr/>
        </p:nvSpPr>
        <p:spPr>
          <a:xfrm>
            <a:off x="618697" y="3190234"/>
            <a:ext cx="11159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Виртуальная реальность и моделирование. Некоторые стартапы используют виртуальную реальность и моделирование для создания захватывающего и реалистичного опыта обучения для стоматологов, искусственный интеллект для создания сценариев, в которых стоматологи могут практиковать свои навыки общения и межличностного общения с симулированными пациентами и коллегами , использовать  в работе симуляторы для стоматологических процедур, таких как лечение корневых каналов,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пародонтальная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хирургия и установка имплантатов. В симуляторах используется  тактильная обратная связь., 3D-графика и реалистичные инструменты, имитирующие реальную клиническую среду. Стоматологи могут практиковать свои навыки, получать обратную связь и повышать свою уверенность и компетентность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3EC6C9-0AD3-4BB6-84A6-F0ABA6D3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615" y="983660"/>
            <a:ext cx="2100734" cy="21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2838735" y="354487"/>
            <a:ext cx="745167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math"/>
              </a:rPr>
              <a:t>ИНДУСТРИЯ НЕПРЕРЫВНОГО СТОМАТОЛОГИЧЕСКОГО ОБРАЗОВАНИЯ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227190" y="835773"/>
            <a:ext cx="8671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BBB64E-B938-4551-8A38-D261FF58B82A}"/>
              </a:ext>
            </a:extLst>
          </p:cNvPr>
          <p:cNvSpPr/>
          <p:nvPr/>
        </p:nvSpPr>
        <p:spPr>
          <a:xfrm>
            <a:off x="527578" y="1035828"/>
            <a:ext cx="10408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Игрификация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социальное обучение. Некоторые стартапы используют геймификацию и социальное обучение, чтобы сделать непрерывное обучение стоматологов более увлекательным и интересным. Разработаны интерактивные и персонализированные игры, которые помогают стоматологам изучать и анализировать стоматологические концепции и клинические случаи. В играх используются викторины, головоломки и задачи для проверки и закрепления знаний и навыков. Стоматологи также могут соревноваться с другими игроками, зарабатывать значки и отслеживать свой прогресс.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Как стоматологу пройти аккредитацию в 2023 году">
            <a:extLst>
              <a:ext uri="{FF2B5EF4-FFF2-40B4-BE49-F238E27FC236}">
                <a16:creationId xmlns:a16="http://schemas.microsoft.com/office/drawing/2014/main" id="{9EEA9C94-5F64-42E8-B3C9-1DFDBD77A7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C8DD0B-D58F-4644-9117-631510BE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573" y="3406334"/>
            <a:ext cx="4462453" cy="2976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0AEB3C-2E72-4E76-8A4B-61E1281E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81" y="3306451"/>
            <a:ext cx="4358908" cy="29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1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2838735" y="354487"/>
            <a:ext cx="745167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math"/>
              </a:rPr>
              <a:t>ИНДУСТРИЯ НЕПРЕРЫВНОГО СТОМАТОЛОГИЧЕСКОГО ОБРАЗОВАНИЯ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227190" y="835773"/>
            <a:ext cx="8671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B1431F-72A1-4F96-B1E6-23D098EF913B}"/>
              </a:ext>
            </a:extLst>
          </p:cNvPr>
          <p:cNvSpPr/>
          <p:nvPr/>
        </p:nvSpPr>
        <p:spPr>
          <a:xfrm>
            <a:off x="172051" y="861229"/>
            <a:ext cx="831630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Учебный центр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«Фабрика процессов» -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ВолГМУ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площадка на которой обучающиеся отрабатывают практические умения, навыки и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компентенции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тренингов воспроизводятся реальные процессы:</a:t>
            </a:r>
          </a:p>
          <a:p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работы амбулаторного центра;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-внедрения клинических рекомендаций в практическое здравоохранение;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-экспертизы качества медицинской помощи;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-рассмотрения претензий с разбором клинических случаев.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имитационные игры, позволяющие проводить тренировки навыков обучающихся.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симуляционный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максимально приближен к реальной практике.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Обучаться могут все сотрудники медицинской организации — от главного врача и заведующего структурным подразделением до практикующего врача.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14FF80-2DFD-44D0-8D1E-92DAD458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543" y="861229"/>
            <a:ext cx="3684406" cy="24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8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0077E0-11AF-49AC-B3ED-456E4A2542AF}"/>
              </a:ext>
            </a:extLst>
          </p:cNvPr>
          <p:cNvSpPr/>
          <p:nvPr/>
        </p:nvSpPr>
        <p:spPr>
          <a:xfrm>
            <a:off x="264992" y="1512754"/>
            <a:ext cx="1166201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Коучинг - это форма развития профессионально важных качеств и выверенных компетенций, при которой опытный человек, называемый коучем, поддерживает обучаемого в достижении определенной личной или профессиональной цели путем проведения обучения и руководства. В ходе коучинга в ДПО специалист, обладающий большим опытом, предлагает советы и наставления другому; в отличие от наставничества коучинг характеризуется сосредоточенностью на конкретных задачах или целях и использует в большем диапазоне технологические средства. В образовательных организациях коучинг включает и сотрудничество с сокурсниками или слушателями в структурах ДПО, способствует более четкой самооценке себя как профессионала в ходе выстраивания траектории карьерного роста. В формирующейся системе непрерывного профессионального развития он содействует и </a:t>
            </a:r>
            <a:r>
              <a:rPr lang="ru-RU" sz="2000" dirty="0" err="1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самопроектированию</a:t>
            </a:r>
            <a:r>
              <a:rPr lang="ru-RU" sz="2000" dirty="0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специалиста с опорой на его профессионально важные качества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самопроектирование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обозначает готовность личности к реализации профессиональной карьеры и дальнейшему непрерывному специальному образованию. Оно выступает при этом как основа выстраивания идентичности профессионала, базирующийся на осмыслении и интерпретации его личного и социокультурного опыта, самостоятельном активном доступе к учебным ресурсам и технологиям образования.</a:t>
            </a:r>
            <a:br>
              <a:rPr lang="ru-RU" dirty="0"/>
            </a:br>
            <a:r>
              <a:rPr lang="ru-RU" sz="800" dirty="0" err="1">
                <a:solidFill>
                  <a:schemeClr val="accent1"/>
                </a:solidFill>
              </a:rPr>
              <a:t>ЮПравильная</a:t>
            </a:r>
            <a:r>
              <a:rPr lang="ru-RU" sz="800" dirty="0">
                <a:solidFill>
                  <a:schemeClr val="accent1"/>
                </a:solidFill>
              </a:rPr>
              <a:t> ссылка на статью: Калинина .В., </a:t>
            </a:r>
            <a:r>
              <a:rPr lang="ru-RU" sz="800" dirty="0" err="1">
                <a:solidFill>
                  <a:schemeClr val="accent1"/>
                </a:solidFill>
              </a:rPr>
              <a:t>Брайловская</a:t>
            </a:r>
            <a:r>
              <a:rPr lang="ru-RU" sz="800" dirty="0">
                <a:solidFill>
                  <a:schemeClr val="accent1"/>
                </a:solidFill>
              </a:rPr>
              <a:t> Т.В.  Непрерывность профессионального образования: комплементарность коучинга и </a:t>
            </a:r>
            <a:r>
              <a:rPr lang="ru-RU" sz="800" dirty="0" err="1">
                <a:solidFill>
                  <a:schemeClr val="accent1"/>
                </a:solidFill>
              </a:rPr>
              <a:t>самопроектирования</a:t>
            </a:r>
            <a:r>
              <a:rPr lang="ru-RU" sz="800" dirty="0">
                <a:solidFill>
                  <a:schemeClr val="accent1"/>
                </a:solidFill>
              </a:rPr>
              <a:t> специалистов-стоматологов. // Педагогика и просвещение.  2024. № 1.  С. 42-56. DOI: 10.7256/2454-0676.2024.1.69777 EDN: FMPBKR URL: https://nbpublish.com/library_read_article.php?id=69777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5EF83D-BB7A-44F2-9CC6-3059B7B84A59}"/>
              </a:ext>
            </a:extLst>
          </p:cNvPr>
          <p:cNvSpPr/>
          <p:nvPr/>
        </p:nvSpPr>
        <p:spPr>
          <a:xfrm>
            <a:off x="264992" y="255925"/>
            <a:ext cx="113321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</a:t>
            </a:r>
            <a:r>
              <a:rPr lang="ru-RU" sz="2000" dirty="0" err="1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ЦНИИСиЧЛХ</a:t>
            </a:r>
            <a:r>
              <a:rPr lang="ru-RU" sz="2000" dirty="0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организации образовательных процессов позволяет утверждать, что склонность к различным видам педагогической активности проявляется в ходе освоения новых знаний, умений, навыков по своей профессии через комплементарность коучинга и </a:t>
            </a:r>
            <a:r>
              <a:rPr lang="ru-RU" sz="2000" dirty="0" err="1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самопроектирования</a:t>
            </a:r>
            <a:r>
              <a:rPr lang="ru-RU" sz="2000" dirty="0">
                <a:solidFill>
                  <a:srgbClr val="444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01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1F886D-1CB2-43A6-B90F-E1601985707C}"/>
              </a:ext>
            </a:extLst>
          </p:cNvPr>
          <p:cNvSpPr/>
          <p:nvPr/>
        </p:nvSpPr>
        <p:spPr>
          <a:xfrm>
            <a:off x="4163454" y="337361"/>
            <a:ext cx="323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34C75"/>
                </a:solidFill>
                <a:latin typeface="Montserrat"/>
              </a:rPr>
              <a:t>Формы и этапы аккредитации</a:t>
            </a:r>
            <a:endParaRPr lang="ru-RU" b="1" i="0" dirty="0">
              <a:solidFill>
                <a:srgbClr val="134C75"/>
              </a:solidFill>
              <a:effectLst/>
              <a:latin typeface="Montserra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FFFD9A-A2EA-4116-A76A-FA6E047F4FEF}"/>
              </a:ext>
            </a:extLst>
          </p:cNvPr>
          <p:cNvSpPr/>
          <p:nvPr/>
        </p:nvSpPr>
        <p:spPr>
          <a:xfrm>
            <a:off x="755176" y="822616"/>
            <a:ext cx="11009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34C75"/>
                </a:solidFill>
                <a:latin typeface="Montserrat"/>
              </a:rPr>
              <a:t>Аккредитация — это проверка знаний и компетенций сотрудника на соответствие занимаемой должности. Для каждого медицинского работника существует отдельная форма процедуры.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0175EB-DF48-4C99-B995-E5D021A07E5B}"/>
              </a:ext>
            </a:extLst>
          </p:cNvPr>
          <p:cNvSpPr/>
          <p:nvPr/>
        </p:nvSpPr>
        <p:spPr>
          <a:xfrm>
            <a:off x="191069" y="1691019"/>
            <a:ext cx="7209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38BF90-F900-4ECE-8E5A-94461AF4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82" y="1691019"/>
            <a:ext cx="6509527" cy="48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39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1F886D-1CB2-43A6-B90F-E1601985707C}"/>
              </a:ext>
            </a:extLst>
          </p:cNvPr>
          <p:cNvSpPr/>
          <p:nvPr/>
        </p:nvSpPr>
        <p:spPr>
          <a:xfrm>
            <a:off x="4069080" y="457199"/>
            <a:ext cx="3331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34C75"/>
                </a:solidFill>
                <a:latin typeface="Montserrat"/>
              </a:rPr>
              <a:t>Формы и этапы аккредитации</a:t>
            </a:r>
            <a:endParaRPr lang="ru-RU" b="1" i="0" dirty="0">
              <a:solidFill>
                <a:srgbClr val="134C75"/>
              </a:solidFill>
              <a:effectLst/>
              <a:latin typeface="Montserra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0175EB-DF48-4C99-B995-E5D021A07E5B}"/>
              </a:ext>
            </a:extLst>
          </p:cNvPr>
          <p:cNvSpPr/>
          <p:nvPr/>
        </p:nvSpPr>
        <p:spPr>
          <a:xfrm>
            <a:off x="250116" y="979468"/>
            <a:ext cx="741082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Первичная аттестация</a:t>
            </a:r>
          </a:p>
          <a:p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Первичную аттестацию проходят стоматологи, недавно окончившие вуз или колледж. Чтобы продемонстрировать профессиональные навыки и компетенции, нужно сдать экзамены. Они проходят в 2 этапа.</a:t>
            </a:r>
          </a:p>
          <a:p>
            <a:r>
              <a:rPr lang="ru-RU" sz="2000" b="1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этом этапе аттестуемый проходит компьютерное тестирование. Оно длится 1 час и состоит из 60 заданий, по 80 вопросов в каждом. Чтобы пройти тест, нужно правильно решить 42 и более задач.</a:t>
            </a:r>
          </a:p>
          <a:p>
            <a:r>
              <a:rPr lang="ru-RU" sz="2000" b="1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практических навыков медработника</a:t>
            </a:r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этом этапе требуется решить пять ситуационных задач. Чтобы экзаменационная комиссия поставила положительную оценку, нужно дать правильный ответ минимум на 3 задания. Для решения специалистам с высшим медицинским образованием дается 50 мин, со средним — 1,5 часа. Все задания представляют собой реальные кейсы пациентов. Кроме того, часто задействуются муляжи и манекены.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E5F6A-35D2-4421-9A31-490DE6B9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896" y="1801504"/>
            <a:ext cx="4399035" cy="29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25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8B6C47-20D0-4D40-BF99-F6745EC32515}"/>
              </a:ext>
            </a:extLst>
          </p:cNvPr>
          <p:cNvSpPr/>
          <p:nvPr/>
        </p:nvSpPr>
        <p:spPr>
          <a:xfrm>
            <a:off x="559558" y="314615"/>
            <a:ext cx="115187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b="1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Первичная специализированная аккредитация</a:t>
            </a:r>
          </a:p>
          <a:p>
            <a:r>
              <a:rPr lang="ru-RU" sz="24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форму аттестации проходят специалисты после профессиональной переподготовки и граждане РФ, у которых есть высшее стоматологическое образование, полученное за рубежом. Для медиков со средним специальным образованием, например ассистентов стоматологов, процедура состоит из 3-х этапов: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цифровое тестирование;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практических навыков;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ситуационных задач.</a:t>
            </a:r>
          </a:p>
          <a:p>
            <a:r>
              <a:rPr lang="ru-RU" sz="24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лиц с высшим или средним стоматологическим образованием проводится только 2 этапа: тест и еще одно испытание на выбор. Цифровое тестирование и оценка профессиональных навыков проходят точно так же, как при первичной аккредитации. В ходе экзамена по решению ситуационных задач предлагается 3 задания, по 5 вопросов в каждом. На решение отводится 1 час. Если аттестуемый даст хотя бы 10 правильных ответов, экзамен считается пройденным.</a:t>
            </a:r>
            <a:endParaRPr lang="ru-RU" sz="2400" b="0" i="0" dirty="0">
              <a:solidFill>
                <a:srgbClr val="134C7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D8C088-0F23-4487-A02B-DBF78BDEA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081" y="5216668"/>
            <a:ext cx="2279176" cy="151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4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89632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ВАЖНОСТЬ НЕПРЕРЫВНОГО МЕДИЦИНСКОГО ОБРАЗОВАНИЯ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9DB419-157C-4DF6-95D9-11FFD2B6F005}"/>
              </a:ext>
            </a:extLst>
          </p:cNvPr>
          <p:cNvSpPr/>
          <p:nvPr/>
        </p:nvSpPr>
        <p:spPr>
          <a:xfrm>
            <a:off x="495869" y="878280"/>
            <a:ext cx="6655557" cy="5707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НМО — это не только требование для сохранения лицензии и сертификации, но и ценная возможность для стоматологов повысить свои знания, компетентность и эффективность в различных аспектах стоматологии. Некоторые из преимуществ НМО для стоматологов: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Улучшение результатов и удовлетворенности пациентов. НМО может помочь стоматологам улучшить свои клинические навыки, изучить новые процедуры, внедрить научно обоснованную практику, а также предотвратить или контролировать осложнения. Поступая таким образом, они могут обеспечить более высокое качество медицинской помощи.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E13568-101A-4E46-B92A-B2E45DF9E754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C7F967-BADC-479F-9B76-DE3EAE12E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973" y="614076"/>
            <a:ext cx="4217157" cy="3183714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102EA630-6330-47BF-A582-F874040C53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5AFAE5-BFFE-4F1D-A7DC-22E1A4B47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394" y="3808174"/>
            <a:ext cx="4039736" cy="26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79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6DFF2C-0B9B-4448-909C-9AB1BFAD3FE7}"/>
              </a:ext>
            </a:extLst>
          </p:cNvPr>
          <p:cNvSpPr/>
          <p:nvPr/>
        </p:nvSpPr>
        <p:spPr>
          <a:xfrm>
            <a:off x="247934" y="351515"/>
            <a:ext cx="116961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Периодическая аккредитация</a:t>
            </a:r>
          </a:p>
          <a:p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и специализированной аттестации подлежат только выпускники медучреждений, а также те, кто прошел переподготовку. Периодическая аккредитация обязательна для всех стоматологов. Каждый год нужно проходить курсы повышения квалификации длительностью 144 часа и посещать одну или несколько коротких образовательных программ, касающихся выбранной специализации. За 5 лет необходимо собрать 250 баллов НМО.</a:t>
            </a:r>
          </a:p>
          <a:p>
            <a:endParaRPr lang="ru-RU" sz="2000" b="1" dirty="0">
              <a:solidFill>
                <a:srgbClr val="134C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Важная часть периодической аккредитации — ведение портфолио.</a:t>
            </a:r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нем должны быть: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освоении программ повышения квалификации. На портале НМО предусмотрена функция автоматической выгрузки пройденных курсов. Перед этим нужно подтвердить участие в образовательных мероприятиях;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профессиональной деятельности, включая награды. Пишется медработником в свободной форме;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34C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профессиональные качества. Составляются главврачом стоматологии или медицинского учреждения по месту работы.</a:t>
            </a:r>
            <a:endParaRPr lang="ru-RU" sz="2000" b="0" i="0" dirty="0">
              <a:solidFill>
                <a:srgbClr val="134C7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079A15-A784-48CF-9E9B-A998704B5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522" y="4742342"/>
            <a:ext cx="3032078" cy="202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31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261722-46CA-4F22-ADD0-F57E997F6175}"/>
              </a:ext>
            </a:extLst>
          </p:cNvPr>
          <p:cNvSpPr/>
          <p:nvPr/>
        </p:nvSpPr>
        <p:spPr>
          <a:xfrm>
            <a:off x="655093" y="184205"/>
            <a:ext cx="112048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непрерывного стоматологического образования заключается в том, что оно должно основываться на научных данных и фактах, соответствующих требованиям современной стоматологии.</a:t>
            </a:r>
          </a:p>
          <a:p>
            <a:pPr algn="just"/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должно включать медицинские достижения вне стоматологической практики, с акцентом на клиническое применение и пропаганду улучшения здоровья, профилактику и предотвращение общих факторов риска, раннее выявление заболеваний и направление к другим специалистам при наличии показаний.</a:t>
            </a:r>
          </a:p>
          <a:p>
            <a:pPr algn="just"/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стоматологического образования также должна помочь с регулярным мониторингом или наблюдением за наиболее распространёнными в обществе заболеваниями.</a:t>
            </a:r>
          </a:p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протяжении всей жизни необходимо для постоянной компетентности и профессионализма стоматолога.</a:t>
            </a:r>
            <a:endParaRPr lang="ru-RU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C46B2-BA79-43D1-A59B-15ADB4E4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704" y="5034732"/>
            <a:ext cx="2743201" cy="16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4624" y="2515362"/>
            <a:ext cx="10363200" cy="88152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СПЕЦИФИКА НЕПРЕРЫВНОГО СТОМАТОЛОГИЧЕСКОГО ОБРАЗОВАНИЯ</a:t>
            </a:r>
            <a:endParaRPr lang="ru-RU" sz="3600" b="1" dirty="0">
              <a:solidFill>
                <a:schemeClr val="accent2">
                  <a:lumMod val="40000"/>
                  <a:lumOff val="60000"/>
                </a:schemeClr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0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89632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ВАЖНОСТЬ НЕПРЕРЫВНОГО МЕДИЦИНСКОГО ОБРАЗОВАНИЯ - НМО ДЛЯ СТОМАТОЛОГОВ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E9709F-EB10-414A-A1CF-0B6143A3708C}"/>
              </a:ext>
            </a:extLst>
          </p:cNvPr>
          <p:cNvSpPr/>
          <p:nvPr/>
        </p:nvSpPr>
        <p:spPr>
          <a:xfrm>
            <a:off x="550460" y="1130450"/>
            <a:ext cx="67510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Расширение профессиональных возможностей и доходов. НМО может помочь стоматологам расширить сферу своей практики, диверсифицировать свои услуги и повысить их конкурентоспособность. Изучая новые навыки и специальности, они могут привлечь больше пациентов, получить больший доход и открыть для себя больше возможностей карьерного роста.</a:t>
            </a:r>
          </a:p>
          <a:p>
            <a:pPr algn="just"/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5ACF4A-F514-410C-B295-D7F46DF25F31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292642-59E3-4FA1-AF80-21B97DD8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896" y="1130450"/>
            <a:ext cx="3871337" cy="29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46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89632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ВАЖНОСТЬ НЕПРЕРЫВНОГО МЕДИЦИНСКОГО ОБРАЗОВАНИЯ - НМО ДЛЯ СТОМАТОЛОГОВ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E9709F-EB10-414A-A1CF-0B6143A3708C}"/>
              </a:ext>
            </a:extLst>
          </p:cNvPr>
          <p:cNvSpPr/>
          <p:nvPr/>
        </p:nvSpPr>
        <p:spPr>
          <a:xfrm>
            <a:off x="564107" y="939381"/>
            <a:ext cx="67510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Идя в ногу с последними тенденциями и инновациями. НМО может помочь стоматологам быть в курсе последних разработок и прорывов в стоматологии, таких как цифровая стоматология,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имплантология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эстетическая стоматология и биотехнологии. Зная текущие и будущие тенденции, они могут внедрять новые технологии, инструменты и материалы, которые могут повысить их эффективность, производительность и прибыльность.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5ACF4A-F514-410C-B295-D7F46DF25F31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22A045-B33C-4C70-BC13-79142353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59" y="1326303"/>
            <a:ext cx="4084419" cy="30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89632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ВАЖНОСТЬ НЕПРЕРЫВНОГО МЕДИЦИНСКОГО ОБРАЗОВАНИЯ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Выполнение юридических и этических обязательств. НМО может помочь стоматологам соблюдать законы и правила, регулирующие их профессию, такие как инфекционный контроль, радиационная безопасность, ведение учета и информированное согласие. Следуя стандартам и рекомендациям, они могут избежать юридических проблем, защитить свою репутацию и соблюдать свои этические принципы.</a:t>
            </a:r>
          </a:p>
          <a:p>
            <a:pPr algn="just"/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E1B6C2-AE5D-466A-AC9F-4726CFAD8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60" y="1155217"/>
            <a:ext cx="5038666" cy="377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89632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ВАЖНОСТЬ НЕПРЕРЫВНОГО МЕДИЦИНСКОГО ОБРАЗОВАНИЯ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58366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Ускорение личного и профессионального роста. НМО  может помочь стоматологам развить свои личные и профессиональные навыки, такие как общение, лидерство, работа в команде и критическое мышление. Поступая так, они могут улучшить свои отношения со своими пациентами, коллегами и персоналом, а также свое собственное благополучие и удовлетворенность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3DDF58-960B-483E-8CB2-15A36523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412" y="1059682"/>
            <a:ext cx="5280398" cy="3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8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5952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ПРОБЛЕМЫ И ВОЗМОЖНОСТИ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222155" y="1406282"/>
            <a:ext cx="62059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 Потребность в более актуальном, привлекательном и доступном контенте НМО. Стартапы в стоматологии внедряют новые технологии, методы и концепции, которые требуют от стоматологов обновления своих навыков и знаний. Однако традиционные форматы НМО, такие как 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лекции, семинары и мастер-классы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оказаться недостаточными и неэффективными для удовлетворения этих потребностей.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DEF7ED85-E1A4-448A-BD16-8342A34EF5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1083FC-8633-41BA-B741-DCEE2B4C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020" y="1584924"/>
            <a:ext cx="5301790" cy="39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5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5952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ПРОБЛЕМЫ И ВОЗМОЖНОСТИ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326523" y="678387"/>
            <a:ext cx="69340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Стоматологи могут искать более интерактивные, персонализированные и гибкие варианты НМО, такие как 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онлайн-курсы, вебинары, подкасты, видео и платформы социальных сетей,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могут удовлетворить их предпочтения в обучении, графики и цели. Например, стоматолог, который хочет узнать больше о цифровой стоматологии, может предпочесть посмотреть видеоурок или присоединиться к живому вебинару, а не посещать лекции или читать учебник. Более того, стоматологи также могут захотеть получить доступ к контенту НМО из различных источников, таких как эксперты, коллеги, наставники и влиятельные лица, которые могут предоставить различные точки зрения и понимание интересующих тем.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DEF7ED85-E1A4-448A-BD16-8342A34EF5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217C1C-803C-44E1-A9AA-8B2E3A7E0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825" y="845644"/>
            <a:ext cx="4688826" cy="31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8F996-9642-4166-A80B-CA0D217485A2}"/>
              </a:ext>
            </a:extLst>
          </p:cNvPr>
          <p:cNvSpPr txBox="1"/>
          <p:nvPr/>
        </p:nvSpPr>
        <p:spPr>
          <a:xfrm>
            <a:off x="1614356" y="313898"/>
            <a:ext cx="5952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ПРОБЛЕМЫ И ВОЗМОЖНОСТИ - НМО ДЛЯ СТОМАТОЛОГОВ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EB1F00-2D5B-4D62-9E85-CC7453FED4BD}"/>
              </a:ext>
            </a:extLst>
          </p:cNvPr>
          <p:cNvSpPr/>
          <p:nvPr/>
        </p:nvSpPr>
        <p:spPr>
          <a:xfrm>
            <a:off x="468574" y="10596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4325E5-0F72-4159-A54B-18C67F9E4C3B}"/>
              </a:ext>
            </a:extLst>
          </p:cNvPr>
          <p:cNvSpPr/>
          <p:nvPr/>
        </p:nvSpPr>
        <p:spPr>
          <a:xfrm>
            <a:off x="10135463" y="6506492"/>
            <a:ext cx="1829347" cy="233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https://fastercapital.com/ru/content/</a:t>
            </a:r>
            <a:endParaRPr lang="ru-RU" sz="9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1EE72-CDAD-4428-82CF-2EAC3304826A}"/>
              </a:ext>
            </a:extLst>
          </p:cNvPr>
          <p:cNvSpPr/>
          <p:nvPr/>
        </p:nvSpPr>
        <p:spPr>
          <a:xfrm>
            <a:off x="468574" y="1059682"/>
            <a:ext cx="64465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 Необходимость большей гарантии качества, аккредитации и признания контента НМО. Стартапы в области стоматологии создают множество контента НМО, но не весь из него может быть надежным, действительным или актуальным. Стоматологи могут столкнуться с трудностями при поиске, оценке и выборе лучшего контента НМО для своих нужд. Более того, стоматологи также могут столкнуться с проблемами при проверке достоверности, качества и результатов контента НМО, который они потребляют.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5501A7-5F4E-4095-9882-7F0F5914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050" y="835773"/>
            <a:ext cx="3999950" cy="22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79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2265</Words>
  <Application>Microsoft Office PowerPoint</Application>
  <PresentationFormat>Широкоэкранный</PresentationFormat>
  <Paragraphs>120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math</vt:lpstr>
      <vt:lpstr>Montserrat</vt:lpstr>
      <vt:lpstr>PT Sans</vt:lpstr>
      <vt:lpstr>PT Sans</vt:lpstr>
      <vt:lpstr>Times New Roman</vt:lpstr>
      <vt:lpstr>Тема Office</vt:lpstr>
      <vt:lpstr>СПЕЦИФИКА НЕПРЕРЫВНОГО СТОМАТОЛОГИЧЕСКОГО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СПЕЦИФИКА НЕПРЕРЫВНОГО СТОМАТОЛОГИЧЕСКОГО ОБРАЗОВАНИЯ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olgaa-75@mail.ru</dc:creator>
  <cp:lastModifiedBy>olgaa-75@mail.ru</cp:lastModifiedBy>
  <cp:revision>31</cp:revision>
  <dcterms:created xsi:type="dcterms:W3CDTF">2024-07-17T12:27:06Z</dcterms:created>
  <dcterms:modified xsi:type="dcterms:W3CDTF">2024-10-19T15:16:58Z</dcterms:modified>
</cp:coreProperties>
</file>