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56" r:id="rId2"/>
    <p:sldId id="257" r:id="rId3"/>
    <p:sldId id="295" r:id="rId4"/>
    <p:sldId id="296" r:id="rId5"/>
    <p:sldId id="297" r:id="rId6"/>
    <p:sldId id="280" r:id="rId7"/>
    <p:sldId id="298" r:id="rId8"/>
    <p:sldId id="300" r:id="rId9"/>
    <p:sldId id="302" r:id="rId10"/>
    <p:sldId id="303" r:id="rId11"/>
    <p:sldId id="301" r:id="rId12"/>
    <p:sldId id="290" r:id="rId13"/>
    <p:sldId id="266" r:id="rId14"/>
    <p:sldId id="281" r:id="rId15"/>
    <p:sldId id="291" r:id="rId16"/>
    <p:sldId id="284" r:id="rId17"/>
    <p:sldId id="292" r:id="rId18"/>
    <p:sldId id="294" r:id="rId19"/>
    <p:sldId id="299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3905723905723938"/>
          <c:y val="3.2679738562091595E-3"/>
          <c:w val="0.47811447811447877"/>
          <c:h val="0.92810457516339873"/>
        </c:manualLayout>
      </c:layout>
      <c:pieChart>
        <c:varyColors val="1"/>
        <c:ser>
          <c:idx val="0"/>
          <c:order val="0"/>
          <c:explosion val="7"/>
          <c:dLbls>
            <c:dLbl>
              <c:idx val="0"/>
              <c:layout>
                <c:manualLayout>
                  <c:x val="3.888888888888889E-2"/>
                  <c:y val="-2.7777777777778449E-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1.6666666666666798E-2"/>
                  <c:y val="5.5555555555555643E-2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8.3333333333333766E-3"/>
                  <c:y val="8.7962962962964242E-2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-3.888888888888889E-2"/>
                  <c:y val="-1.3888888888889145E-2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-5.5555555555555558E-3"/>
                  <c:y val="-8.3333333333333565E-2"/>
                </c:manualLayout>
              </c:layout>
              <c:dLblPos val="ctr"/>
              <c:showVal val="1"/>
            </c:dLbl>
            <c:dLblPos val="ctr"/>
            <c:showVal val="1"/>
            <c:showLeaderLines val="1"/>
          </c:dLbls>
          <c:cat>
            <c:strRef>
              <c:f>Лист1!$A$1:$E$1</c:f>
              <c:strCache>
                <c:ptCount val="5"/>
                <c:pt idx="0">
                  <c:v>Полная вторичная адентия</c:v>
                </c:pt>
                <c:pt idx="1">
                  <c:v>Пародонтит тяжелой степени</c:v>
                </c:pt>
                <c:pt idx="2">
                  <c:v>Пародонтит средней степени</c:v>
                </c:pt>
                <c:pt idx="3">
                  <c:v>Пародонтит легкой степени</c:v>
                </c:pt>
                <c:pt idx="4">
                  <c:v>Без деструктивных заболеваний пародонта </c:v>
                </c:pt>
              </c:strCache>
            </c:strRef>
          </c:cat>
          <c:val>
            <c:numRef>
              <c:f>Лист1!$A$2:$E$2</c:f>
              <c:numCache>
                <c:formatCode>0.00%</c:formatCode>
                <c:ptCount val="5"/>
                <c:pt idx="0">
                  <c:v>0.24600000000000041</c:v>
                </c:pt>
                <c:pt idx="1">
                  <c:v>0.20800000000000021</c:v>
                </c:pt>
                <c:pt idx="2">
                  <c:v>0.26900000000000002</c:v>
                </c:pt>
                <c:pt idx="3" formatCode="0%">
                  <c:v>0.2</c:v>
                </c:pt>
                <c:pt idx="4">
                  <c:v>7.7000000000000624E-2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0.76277</cdr:x>
      <cdr:y>0.09442</cdr:y>
    </cdr:from>
    <cdr:to>
      <cdr:x>0.97277</cdr:x>
      <cdr:y>0.94676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91637" y="366936"/>
          <a:ext cx="1071395" cy="3312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24%-отсутствие зубов</a:t>
          </a:r>
        </a:p>
        <a:p xmlns:a="http://schemas.openxmlformats.org/drawingml/2006/main">
          <a:r>
            <a:rPr lang="ru-RU" dirty="0" smtClean="0"/>
            <a:t>20,8%-пародонтит тяжелой степени</a:t>
          </a:r>
        </a:p>
        <a:p xmlns:a="http://schemas.openxmlformats.org/drawingml/2006/main">
          <a:r>
            <a:rPr lang="ru-RU" sz="1100" dirty="0" smtClean="0"/>
            <a:t>26,9-пародонтит средней степени</a:t>
          </a:r>
        </a:p>
        <a:p xmlns:a="http://schemas.openxmlformats.org/drawingml/2006/main">
          <a:r>
            <a:rPr lang="ru-RU" dirty="0" smtClean="0"/>
            <a:t>20%-пародонтит легкой степени</a:t>
          </a:r>
        </a:p>
        <a:p xmlns:a="http://schemas.openxmlformats.org/drawingml/2006/main">
          <a:r>
            <a:rPr lang="ru-RU" sz="1100" dirty="0" smtClean="0"/>
            <a:t>7,7%-гингивит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002A-5800-4986-A091-49DB19E6D422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5B740-B258-4542-B7F2-C50854114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73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5B740-B258-4542-B7F2-C50854114B4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5B740-B258-4542-B7F2-C50854114B4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91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78010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</a:rPr>
              <a:t>Изменения слизистой оболочки полости рта при системных заболеваниях.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</a:rPr>
            </a:b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</a:rPr>
              <a:t>Изменения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</a:rPr>
              <a:t>СОПР при сахарном диабете: клиника, диагностика, лечение.</a:t>
            </a:r>
            <a:endParaRPr lang="ru-RU" dirty="0"/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7380312" y="332656"/>
            <a:ext cx="1368425" cy="1223962"/>
            <a:chOff x="3866" y="1422"/>
            <a:chExt cx="883" cy="787"/>
          </a:xfrm>
          <a:solidFill>
            <a:schemeClr val="bg1"/>
          </a:solidFill>
        </p:grpSpPr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3923" y="1434"/>
              <a:ext cx="771" cy="77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pic>
          <p:nvPicPr>
            <p:cNvPr id="8" name="Picture 9" descr="ВолГМУ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66" y="1422"/>
              <a:ext cx="883" cy="7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755576" y="0"/>
            <a:ext cx="6408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«Волгоградский государственный медицинский университет» Министерство здравоохранения Российской Федерации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терапевтической стоматологии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advClick="0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02" y="1484784"/>
            <a:ext cx="7168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a typeface="Arial"/>
                <a:cs typeface="Arial"/>
                <a:sym typeface="Arial"/>
              </a:rPr>
              <a:t>Парестезия, нарушение вкуса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92896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 algn="just">
              <a:buClr>
                <a:schemeClr val="accent1"/>
              </a:buClr>
              <a:buSzPts val="2040"/>
            </a:pPr>
            <a:r>
              <a:rPr lang="ru-RU" sz="2400" dirty="0" smtClean="0">
                <a:solidFill>
                  <a:schemeClr val="dk1"/>
                </a:solidFill>
                <a:latin typeface="Arial Black" pitchFamily="34" charset="0"/>
                <a:ea typeface="Arial"/>
                <a:cs typeface="Arial"/>
                <a:sym typeface="Arial"/>
              </a:rPr>
              <a:t>  </a:t>
            </a:r>
            <a:r>
              <a:rPr lang="ru-RU" sz="2400" dirty="0" smtClean="0">
                <a:solidFill>
                  <a:schemeClr val="tx2"/>
                </a:solidFill>
                <a:sym typeface="Arial"/>
              </a:rPr>
              <a:t>У больных сахарным диабетом наряду с сухостью и жжением слизистой оболочки рта иногда бывает парестезия. При декомпенсированной форме сахарного диабета у некоторых больных фиксируют нарушение анализаторской функции вкусового рецепторного аппарата. Происходит снижение вкусовой чувствительности к сладкому, соленому, кислому, а в ряде случаев - к горькому. Иногда наблюдают расстройство нервной системы (неврит, невралгия тройничного нерва).</a:t>
            </a:r>
          </a:p>
        </p:txBody>
      </p:sp>
    </p:spTree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96752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Гингивит и </a:t>
            </a:r>
            <a:r>
              <a:rPr lang="ru-RU" sz="3200" dirty="0" err="1" smtClean="0"/>
              <a:t>пародонтит</a:t>
            </a:r>
            <a:r>
              <a:rPr lang="ru-RU" sz="3200" dirty="0" smtClean="0"/>
              <a:t> при сахарном диабете</a:t>
            </a:r>
            <a:endParaRPr lang="ru-RU" sz="3200" dirty="0"/>
          </a:p>
        </p:txBody>
      </p:sp>
      <p:pic>
        <p:nvPicPr>
          <p:cNvPr id="2050" name="Picture 2" descr="C:\Users\Alex\Desktop\gingiv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24944"/>
            <a:ext cx="3434154" cy="2520280"/>
          </a:xfrm>
          <a:prstGeom prst="rect">
            <a:avLst/>
          </a:prstGeom>
          <a:noFill/>
        </p:spPr>
      </p:pic>
      <p:pic>
        <p:nvPicPr>
          <p:cNvPr id="2051" name="Picture 3" descr="C:\Users\Alex\Desktop\гингив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3662262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2578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+mn-lt"/>
              </a:rPr>
              <a:t>Структура заболеваемости пародонта у лиц сахарным диабетом 2 типа.</a:t>
            </a:r>
            <a:br>
              <a:rPr lang="ru-RU" sz="3200" b="1" dirty="0" smtClean="0">
                <a:latin typeface="+mn-lt"/>
              </a:rPr>
            </a:br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9384415"/>
              </p:ext>
            </p:extLst>
          </p:nvPr>
        </p:nvGraphicFramePr>
        <p:xfrm>
          <a:off x="3851920" y="620688"/>
          <a:ext cx="5101952" cy="4340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Users\Ирина\Desktop\parodonti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3816424" cy="23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\Desktop\Пародонти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169" y="2801144"/>
            <a:ext cx="38517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444628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781800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</a:rPr>
              <a:t>«Диабетическая микроангиопатия», или «диабетическая </a:t>
            </a:r>
            <a:r>
              <a:rPr lang="ru-RU" sz="2800" dirty="0" err="1" smtClean="0">
                <a:solidFill>
                  <a:schemeClr val="accent5"/>
                </a:solidFill>
              </a:rPr>
              <a:t>пародонтопатия</a:t>
            </a:r>
            <a:r>
              <a:rPr lang="ru-RU" sz="2800" dirty="0" smtClean="0">
                <a:solidFill>
                  <a:schemeClr val="accent5"/>
                </a:solidFill>
              </a:rPr>
              <a:t>».</a:t>
            </a:r>
            <a:endParaRPr lang="ru-RU" sz="28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351785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SzPts val="1666"/>
            </a:pP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В патогенезе развития заболеваний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СОПР и пародонта 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у больных сахарным диабетом основную роль отводят </a:t>
            </a:r>
            <a:r>
              <a:rPr lang="ru-RU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ангиопатии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. </a:t>
            </a:r>
          </a:p>
          <a:p>
            <a:pPr>
              <a:lnSpc>
                <a:spcPct val="80000"/>
              </a:lnSpc>
              <a:buSzPts val="1666"/>
            </a:pP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Пусковым моментом диабетических микроангиопатий является нарушение углеводного обмена, а также нарушение обмена </a:t>
            </a:r>
            <a:r>
              <a:rPr lang="ru-RU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гликозаминов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определяющих функциональную и структурную целостность базальной мембраны сосудов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</a:p>
          <a:p>
            <a:pPr>
              <a:lnSpc>
                <a:spcPct val="80000"/>
              </a:lnSpc>
              <a:buSzPts val="1666"/>
            </a:pP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На фоне гипоксии и снижения устойчивости тканей к действию местных неблагоприятных факторов возрастает роль микроорганизмов, а высокая концентрация глюкозы в слюне у больных сахарным диабетом способствует размножению микроорганизмов.</a:t>
            </a:r>
          </a:p>
          <a:p>
            <a:pPr algn="just"/>
            <a:r>
              <a:rPr lang="ru-RU" sz="2000" b="1" dirty="0" smtClean="0"/>
              <a:t> </a:t>
            </a:r>
            <a:br>
              <a:rPr lang="ru-RU" sz="2000" b="1" dirty="0" smtClean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94953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3683" y="22776"/>
            <a:ext cx="6781800" cy="13179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Взаимосвязь сахарного диабета и </a:t>
            </a:r>
            <a:r>
              <a:rPr lang="ru-RU" sz="2800" dirty="0"/>
              <a:t>воспаления в пародонте </a:t>
            </a:r>
            <a:r>
              <a:rPr lang="ru-RU" sz="2800" dirty="0" smtClean="0"/>
              <a:t>и СОПР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518691"/>
            <a:ext cx="313351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Микроангиопатия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11960" y="2060848"/>
            <a:ext cx="45063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11050" y="2348880"/>
            <a:ext cx="4824536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Снижение содержания лизоцима и увеличение содержания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IgA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IgG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69861" y="3102722"/>
            <a:ext cx="648071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314" y="3390754"/>
            <a:ext cx="4824537" cy="5293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Активизация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пародонтальной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микрофлоры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186746" y="3920085"/>
            <a:ext cx="52056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98564" y="4136109"/>
            <a:ext cx="4913961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Постоянное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выделение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провоспалительных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цитокинов,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медиаторов воспаления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724128" y="4869160"/>
            <a:ext cx="39721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17932" y="5211550"/>
            <a:ext cx="4015359" cy="12241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резистентности тканей к инсулину и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плохой гликемический контроль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 пациентов с СД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2627784" y="4869160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5229200"/>
            <a:ext cx="2592288" cy="12961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Воспалительно-деструктивные изменения в СОПР и пародонте, медиаторы воспаления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069861" y="5697252"/>
            <a:ext cx="484721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248722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97152"/>
            <a:ext cx="5250160" cy="945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Соответствие показателей </a:t>
            </a:r>
            <a:r>
              <a:rPr lang="ru-RU" sz="2800" dirty="0" err="1" smtClean="0"/>
              <a:t>гликированного</a:t>
            </a:r>
            <a:r>
              <a:rPr lang="ru-RU" sz="2800" dirty="0" smtClean="0"/>
              <a:t> гемоглобина и глюкозы в крови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50988667"/>
              </p:ext>
            </p:extLst>
          </p:nvPr>
        </p:nvGraphicFramePr>
        <p:xfrm>
          <a:off x="762000" y="685800"/>
          <a:ext cx="75438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HbA1c</a:t>
                      </a:r>
                      <a:r>
                        <a:rPr lang="en-US" baseline="0" dirty="0" smtClean="0"/>
                        <a:t>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Глюкоза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ммоль</a:t>
                      </a:r>
                      <a:r>
                        <a:rPr lang="ru-RU" baseline="0" dirty="0" smtClean="0"/>
                        <a:t>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HbA1c</a:t>
                      </a:r>
                      <a:r>
                        <a:rPr lang="en-US" baseline="0" dirty="0" smtClean="0"/>
                        <a:t> %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Глюкоза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ммоль</a:t>
                      </a:r>
                      <a:r>
                        <a:rPr lang="ru-RU" baseline="0" dirty="0" smtClean="0"/>
                        <a:t>/л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255369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7593013" cy="10795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Взаимовлияние стоматологического статуса и </a:t>
            </a:r>
            <a:r>
              <a:rPr lang="ru-RU" sz="3200" dirty="0" err="1" smtClean="0">
                <a:solidFill>
                  <a:schemeClr val="tx1"/>
                </a:solidFill>
              </a:rPr>
              <a:t>гликированного</a:t>
            </a:r>
            <a:r>
              <a:rPr lang="ru-RU" sz="3200" dirty="0" smtClean="0">
                <a:solidFill>
                  <a:schemeClr val="tx1"/>
                </a:solidFill>
              </a:rPr>
              <a:t> показателя.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2417763"/>
            <a:ext cx="5832475" cy="302736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ru-RU" sz="80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000" dirty="0" smtClean="0"/>
              <a:t>Контроль бактериальной инфекции при проведении </a:t>
            </a:r>
            <a:r>
              <a:rPr lang="ru-RU" sz="8000" dirty="0" err="1"/>
              <a:t>санационных</a:t>
            </a:r>
            <a:r>
              <a:rPr lang="ru-RU" sz="8000" dirty="0"/>
              <a:t> </a:t>
            </a:r>
            <a:r>
              <a:rPr lang="ru-RU" sz="8000" dirty="0" smtClean="0"/>
              <a:t>мероприятий способствуют </a:t>
            </a:r>
            <a:r>
              <a:rPr lang="ru-RU" sz="8000" dirty="0"/>
              <a:t>снижению уровня </a:t>
            </a:r>
            <a:r>
              <a:rPr lang="ru-RU" sz="8000" dirty="0" err="1"/>
              <a:t>гликозилированного</a:t>
            </a:r>
            <a:r>
              <a:rPr lang="ru-RU" sz="8000" dirty="0"/>
              <a:t> гемоглобина у пациентов с впервые выявленным сахарным диабетом на 0,28</a:t>
            </a:r>
            <a:r>
              <a:rPr lang="ru-RU" sz="8000" dirty="0" smtClean="0"/>
              <a:t>%*  </a:t>
            </a:r>
            <a:r>
              <a:rPr lang="ru-RU" sz="8000" dirty="0"/>
              <a:t>по сравнению со значениями до </a:t>
            </a:r>
            <a:r>
              <a:rPr lang="ru-RU" sz="8000" dirty="0" smtClean="0"/>
              <a:t>лечения </a:t>
            </a:r>
            <a:r>
              <a:rPr lang="ru-RU" sz="8000" dirty="0"/>
              <a:t>у лиц с </a:t>
            </a:r>
            <a:r>
              <a:rPr lang="ru-RU" sz="8000" dirty="0" smtClean="0"/>
              <a:t> СД 2 типа. </a:t>
            </a:r>
            <a:r>
              <a:rPr lang="ru-RU" sz="8000" b="1" u="sng" dirty="0" smtClean="0"/>
              <a:t>Каждое снижение гликемического показателя на 0,1% снижает риск развития осложнений СД на 40-45%, </a:t>
            </a:r>
            <a:r>
              <a:rPr lang="ru-RU" sz="8000" b="1" dirty="0" smtClean="0"/>
              <a:t>связанных с гипергликемией и инсулиновой </a:t>
            </a:r>
            <a:r>
              <a:rPr lang="ru-RU" sz="8000" b="1" dirty="0" err="1" smtClean="0"/>
              <a:t>резистентностью</a:t>
            </a:r>
            <a:r>
              <a:rPr lang="ru-RU" sz="8000" b="1" dirty="0" smtClean="0"/>
              <a:t> тканей!</a:t>
            </a:r>
          </a:p>
          <a:p>
            <a:pPr algn="just"/>
            <a:endParaRPr lang="ru-RU" sz="8000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sz="9600" dirty="0" smtClean="0"/>
          </a:p>
        </p:txBody>
      </p:sp>
      <p:pic>
        <p:nvPicPr>
          <p:cNvPr id="4" name="Picture 2" descr="C:\Users\Ирина\Desktop\image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254622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435980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95536" y="1628800"/>
            <a:ext cx="7632700" cy="36512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Стоматологи </a:t>
            </a:r>
            <a:r>
              <a:rPr lang="ru-RU" dirty="0"/>
              <a:t>должны способствовать диагностике и направлению пациентов с нераспознанными случаями СД в соответствующие лечебные учреждения. </a:t>
            </a:r>
            <a:endParaRPr lang="ru-RU" dirty="0" smtClean="0"/>
          </a:p>
          <a:p>
            <a:pPr lvl="0"/>
            <a:r>
              <a:rPr lang="ru-RU" dirty="0" smtClean="0"/>
              <a:t>Врачи-стоматологи  </a:t>
            </a:r>
            <a:r>
              <a:rPr lang="ru-RU" dirty="0"/>
              <a:t>должны осуществлять контроль инфекции полости рта у всех пациентов с СД, особенно при наличии тяжелого пародонтита, что уменьшает тяжесть воспаления </a:t>
            </a:r>
            <a:r>
              <a:rPr lang="ru-RU" dirty="0" smtClean="0"/>
              <a:t>и способствует </a:t>
            </a:r>
            <a:r>
              <a:rPr lang="ru-RU" dirty="0"/>
              <a:t>улучшению гликемического контроля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Врачи-стоматологи должны сотрудничать с врачами других специальностей для надлежащего контроля состояния пациентов с СД.</a:t>
            </a:r>
            <a:endParaRPr lang="ru-RU" dirty="0"/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69269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Рекомендации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47733657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Поддержание оптимального гигиенического состояния полости рта – важный компонент лечения заболеваний СОПР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9154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543800" cy="38862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ru-RU" dirty="0" smtClean="0"/>
              <a:t>Средства гигиены должны обладать </a:t>
            </a:r>
            <a:r>
              <a:rPr lang="ru-RU" dirty="0" err="1" smtClean="0"/>
              <a:t>гипоаллергенным</a:t>
            </a:r>
            <a:r>
              <a:rPr lang="ru-RU" dirty="0" smtClean="0"/>
              <a:t>, антисептическим свойствами.</a:t>
            </a:r>
          </a:p>
          <a:p>
            <a:pPr eaLnBrk="1" hangingPunct="1">
              <a:defRPr/>
            </a:pPr>
            <a:r>
              <a:rPr lang="ru-RU" dirty="0" smtClean="0"/>
              <a:t>Эффективно удалять мягкий зубной налет.</a:t>
            </a:r>
          </a:p>
          <a:p>
            <a:pPr eaLnBrk="1" hangingPunct="1">
              <a:defRPr/>
            </a:pPr>
            <a:r>
              <a:rPr lang="ru-RU" dirty="0" smtClean="0"/>
              <a:t>Не раздражать поврежденную слизистую полости рта.</a:t>
            </a:r>
          </a:p>
          <a:p>
            <a:pPr eaLnBrk="1" hangingPunct="1">
              <a:defRPr/>
            </a:pPr>
            <a:r>
              <a:rPr lang="ru-RU" dirty="0" smtClean="0"/>
              <a:t>Эффективно воздействовать на </a:t>
            </a:r>
            <a:r>
              <a:rPr lang="ru-RU" dirty="0" err="1" smtClean="0"/>
              <a:t>кариесогенную</a:t>
            </a:r>
            <a:r>
              <a:rPr lang="ru-RU" dirty="0" smtClean="0"/>
              <a:t> ситуацию в полости рта (оптимальное содержание фтора и кальция).</a:t>
            </a:r>
          </a:p>
          <a:p>
            <a:pPr eaLnBrk="1" hangingPunct="1">
              <a:defRPr/>
            </a:pPr>
            <a:r>
              <a:rPr lang="ru-RU" dirty="0" smtClean="0"/>
              <a:t>В период острого воспаления использовать зубную щетку с мягкой щетиной.</a:t>
            </a:r>
          </a:p>
          <a:p>
            <a:pPr eaLnBrk="1" hangingPunct="1">
              <a:defRPr/>
            </a:pPr>
            <a:endParaRPr lang="ru-RU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/>
              <a:t>	</a:t>
            </a:r>
            <a:endParaRPr lang="ru-RU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781800" cy="7269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Лечение и профилактика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628800"/>
            <a:ext cx="71287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Лечение отдельных симптомов и состояний СОПР и пародонта проводится в контакте с эндокринологом. Применяются препараты для неспецифической  противовоспалительной терапии локально и системно (по показаниям), в том числе при выявлении инфекции (бактериального или грибкового происхождения). </a:t>
            </a:r>
          </a:p>
          <a:p>
            <a:r>
              <a:rPr lang="ru-RU" sz="2400" dirty="0" smtClean="0"/>
              <a:t>Профилактика сахарного диабета заключается в своевременном выявлении скрытых его форм, предупреждении недостаточности инсулина.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83568" y="332656"/>
            <a:ext cx="2952328" cy="2592288"/>
          </a:xfrm>
          <a:prstGeom prst="ellipse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836712"/>
            <a:ext cx="2833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b="1" dirty="0" smtClean="0">
                <a:solidFill>
                  <a:schemeClr val="tx2"/>
                </a:solidFill>
              </a:rPr>
              <a:t>Актуальность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   проблемы заболеваний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  СОПР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171535" y="332656"/>
            <a:ext cx="3312368" cy="792088"/>
          </a:xfrm>
          <a:prstGeom prst="wedgeRoundRectCallout">
            <a:avLst>
              <a:gd name="adj1" fmla="val -66943"/>
              <a:gd name="adj2" fmla="val 81422"/>
              <a:gd name="adj3" fmla="val 16667"/>
            </a:avLst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79547" y="35936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Рост частоты и агрессивности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Заболеваний СОПР у лиц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молодого возраста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499992" y="2492896"/>
            <a:ext cx="4235455" cy="576064"/>
          </a:xfrm>
          <a:prstGeom prst="wedgeRoundRectCallout">
            <a:avLst>
              <a:gd name="adj1" fmla="val -81587"/>
              <a:gd name="adj2" fmla="val -174012"/>
              <a:gd name="adj3" fmla="val 16667"/>
            </a:avLst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5000673" y="4149080"/>
            <a:ext cx="4143327" cy="864096"/>
          </a:xfrm>
          <a:prstGeom prst="wedgeRectCallout">
            <a:avLst>
              <a:gd name="adj1" fmla="val -104803"/>
              <a:gd name="adj2" fmla="val -241524"/>
            </a:avLst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563888" y="5229200"/>
            <a:ext cx="3744416" cy="1008112"/>
          </a:xfrm>
          <a:prstGeom prst="wedgeRoundRectCallout">
            <a:avLst>
              <a:gd name="adj1" fmla="val -95093"/>
              <a:gd name="adj2" fmla="val -330332"/>
              <a:gd name="adj3" fmla="val 16667"/>
            </a:avLst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ародонта</a:t>
            </a:r>
            <a:r>
              <a:rPr lang="ru-RU" sz="1400" dirty="0" smtClean="0"/>
              <a:t> с психосоматическими расстройствами</a:t>
            </a:r>
            <a:endParaRPr lang="ru-RU" sz="1400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39552" y="4671720"/>
            <a:ext cx="2376264" cy="1205552"/>
          </a:xfrm>
          <a:prstGeom prst="wedgeRoundRectCallout">
            <a:avLst>
              <a:gd name="adj1" fmla="val -3431"/>
              <a:gd name="adj2" fmla="val -189004"/>
              <a:gd name="adj3" fmla="val 16667"/>
            </a:avLst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27984" y="2564904"/>
            <a:ext cx="4235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Взаимное влияние соматической патологии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и стоматологической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9917" y="4077072"/>
            <a:ext cx="4144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Известно до 50 соматических заболеваний,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протекающих с поражением СОПР со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 100% закономерностью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7904" y="5229200"/>
            <a:ext cx="3457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Доказана взаимосвязь заболеваний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 СОПР с психосоматическими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расстройствами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479715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tx2"/>
                </a:solidFill>
              </a:rPr>
              <a:t>Онконастороженность</a:t>
            </a:r>
            <a:r>
              <a:rPr lang="ru-RU" sz="1600" b="1" dirty="0" smtClean="0">
                <a:solidFill>
                  <a:schemeClr val="tx2"/>
                </a:solidFill>
              </a:rPr>
              <a:t> при заболеваниях СОПР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12370852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900113" y="1412875"/>
            <a:ext cx="73437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/>
              <a:t>Организм человека – единое целое, поэтому любые нарушения обменных процессов, функций отдельных органов и систем отражаются на состоянии слизистой оболочки полости рта и кожи человека. Нередко патологические изменения  на слизистой оболочки полости рта появляются задолго до клинических проявлений той или иной патологии внутренних органов и это дает врачу-стоматологу уникальную возможность первым заподозрить  у пациента эту патологию.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827088" y="1557338"/>
            <a:ext cx="741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/>
              <a:t>Следует отметить, что в большинстве случаев проявления системных заболеваний в полости рта не носят специфического характера, однако некоторые </a:t>
            </a:r>
            <a:r>
              <a:rPr lang="ru-RU" sz="2400" dirty="0" err="1"/>
              <a:t>симптомокомплексы</a:t>
            </a:r>
            <a:r>
              <a:rPr lang="ru-RU" sz="2400" dirty="0"/>
              <a:t> четко указывают на вид органного нарушения и имеют большое диагностическое значение, побуждают врача стоматолога к контактам с другими специалистами с целью оказания помощи (иногда экстренной) больным.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23528" y="2060848"/>
            <a:ext cx="54008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Поэтому врач-стоматолог, обследуя больного, должен тщательно собирать жалобы, данные анамнеза, ни в коем случае не ограничиваться зубной формулой, а внимательно осмотреть всю полость рта, изучить любые изменения на слизистой оболочке полости рта и попытаться дать объяснение причине их возникновения.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620688"/>
            <a:ext cx="2975248" cy="223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11635"/>
            <a:ext cx="6781800" cy="70519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Сахарный диабет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060848"/>
            <a:ext cx="7543800" cy="3886200"/>
          </a:xfrm>
        </p:spPr>
        <p:txBody>
          <a:bodyPr/>
          <a:lstStyle/>
          <a:p>
            <a:r>
              <a:rPr lang="ru-RU" sz="2800" dirty="0" smtClean="0"/>
              <a:t>Частота изменений СОПР при сахарном диабете колеблется от 51% до 98%. </a:t>
            </a:r>
          </a:p>
          <a:p>
            <a:r>
              <a:rPr lang="ru-RU" sz="2800" dirty="0" smtClean="0"/>
              <a:t>При обращении пациентов к стоматологу по поводу заболеваний СОПР и пародонта до 10% случаев впервые выявляется сахарный диабет.</a:t>
            </a:r>
            <a:endParaRPr lang="ru-RU" sz="2800" dirty="0"/>
          </a:p>
        </p:txBody>
      </p:sp>
      <p:pic>
        <p:nvPicPr>
          <p:cNvPr id="1026" name="Picture 2" descr="C:\Users\Ирина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12776"/>
            <a:ext cx="7543800" cy="38862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Сахарный диабет характеризуется нарушением углеводного обмена.</a:t>
            </a:r>
          </a:p>
          <a:p>
            <a:pPr algn="ctr">
              <a:buNone/>
            </a:pPr>
            <a:r>
              <a:rPr lang="ru-RU" dirty="0" smtClean="0"/>
              <a:t> Состояния, ассоциированные с  заболеванием: </a:t>
            </a:r>
          </a:p>
          <a:p>
            <a:r>
              <a:rPr lang="ru-RU" dirty="0" smtClean="0"/>
              <a:t>ксеростомия, </a:t>
            </a:r>
          </a:p>
          <a:p>
            <a:r>
              <a:rPr lang="ru-RU" dirty="0" smtClean="0"/>
              <a:t>катаральный или эрозивный стоматит, </a:t>
            </a:r>
          </a:p>
          <a:p>
            <a:r>
              <a:rPr lang="ru-RU" dirty="0" smtClean="0"/>
              <a:t>гингивит, </a:t>
            </a:r>
            <a:r>
              <a:rPr lang="ru-RU" dirty="0" err="1" smtClean="0"/>
              <a:t>пародонтит</a:t>
            </a:r>
            <a:endParaRPr lang="ru-RU" dirty="0" smtClean="0"/>
          </a:p>
          <a:p>
            <a:r>
              <a:rPr lang="ru-RU" dirty="0" smtClean="0"/>
              <a:t>ромбовидный глоссит, </a:t>
            </a:r>
          </a:p>
          <a:p>
            <a:r>
              <a:rPr lang="ru-RU" dirty="0" smtClean="0"/>
              <a:t>грибковый стоматит.</a:t>
            </a:r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4869160"/>
            <a:ext cx="6781800" cy="8801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+mn-lt"/>
              </a:rPr>
              <a:t>Ксеростомия и ромбовидный глоссит </a:t>
            </a:r>
            <a:endParaRPr lang="ru-RU" sz="3200" dirty="0">
              <a:latin typeface="+mn-lt"/>
            </a:endParaRPr>
          </a:p>
        </p:txBody>
      </p:sp>
      <p:pic>
        <p:nvPicPr>
          <p:cNvPr id="5" name="Содержимое 4" descr="sindrom shegre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3714750" cy="2828925"/>
          </a:xfrm>
        </p:spPr>
      </p:pic>
      <p:pic>
        <p:nvPicPr>
          <p:cNvPr id="1026" name="Picture 2" descr="C:\Users\user\Desktop\фото айфон ира\BDBB29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63440" y="609600"/>
            <a:ext cx="2827120" cy="376713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785794"/>
            <a:ext cx="8715436" cy="3615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ts val="1666"/>
              <a:buFont typeface="Arial" pitchFamily="34" charset="0"/>
            </a:pPr>
            <a:r>
              <a:rPr lang="ru-RU" sz="2000" dirty="0" smtClean="0">
                <a:solidFill>
                  <a:schemeClr val="dk1"/>
                </a:solidFill>
                <a:latin typeface="Arial Black" pitchFamily="34" charset="0"/>
                <a:ea typeface="Arial"/>
                <a:cs typeface="Arial"/>
                <a:sym typeface="Arial"/>
              </a:rPr>
              <a:t>   </a:t>
            </a:r>
            <a:r>
              <a:rPr lang="ru-RU" sz="2400" dirty="0" smtClean="0">
                <a:solidFill>
                  <a:schemeClr val="tx2"/>
                </a:solidFill>
                <a:sym typeface="Arial"/>
              </a:rPr>
              <a:t>У больных сахарным диабетом довольно распространенной формой патологии полости рта является кандидоз, развивающийся вследствие дисбактериоза в полости рта и нарушения кислотноосновного равновесия с накоплением в тканях недоокисленных продуктов обмена (молочной и пировиноградной кислот).</a:t>
            </a: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ts val="1666"/>
              <a:buFont typeface="Arial" pitchFamily="34" charset="0"/>
            </a:pPr>
            <a:r>
              <a:rPr lang="ru-RU" sz="2400" dirty="0" smtClean="0">
                <a:solidFill>
                  <a:schemeClr val="tx2"/>
                </a:solidFill>
                <a:sym typeface="Arial"/>
              </a:rPr>
              <a:t>   Для кандидоза слизистой оболочки рта при сахарном диабете характерно стойкое и упорное течение. Часто встречается </a:t>
            </a:r>
            <a:r>
              <a:rPr lang="ru-RU" sz="2400" dirty="0" err="1" smtClean="0">
                <a:solidFill>
                  <a:schemeClr val="tx2"/>
                </a:solidFill>
                <a:sym typeface="Arial"/>
              </a:rPr>
              <a:t>микотическая</a:t>
            </a:r>
            <a:r>
              <a:rPr lang="ru-RU" sz="2400" dirty="0" smtClean="0">
                <a:solidFill>
                  <a:schemeClr val="tx2"/>
                </a:solidFill>
                <a:sym typeface="Arial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sym typeface="Arial"/>
              </a:rPr>
              <a:t>заеда</a:t>
            </a:r>
            <a:r>
              <a:rPr lang="ru-RU" sz="2400" dirty="0" smtClean="0">
                <a:solidFill>
                  <a:schemeClr val="tx2"/>
                </a:solidFill>
                <a:sym typeface="Arial"/>
              </a:rPr>
              <a:t>, при которой в углах рта образуются трещины, покрытые небольшими серовато-белыми корками.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182880" lvl="0" indent="-182880">
              <a:lnSpc>
                <a:spcPct val="80000"/>
              </a:lnSpc>
              <a:buClr>
                <a:schemeClr val="accent1"/>
              </a:buClr>
              <a:buSzPts val="1666"/>
              <a:buFont typeface="Arial"/>
              <a:buChar char="•"/>
            </a:pPr>
            <a:endParaRPr lang="ru-RU" dirty="0" smtClean="0"/>
          </a:p>
          <a:p>
            <a:pPr marL="182880" lvl="0" indent="-77089">
              <a:lnSpc>
                <a:spcPct val="80000"/>
              </a:lnSpc>
              <a:spcBef>
                <a:spcPts val="392"/>
              </a:spcBef>
              <a:buClr>
                <a:schemeClr val="accent1"/>
              </a:buClr>
              <a:buSzPts val="1666"/>
            </a:pPr>
            <a:endParaRPr lang="ru-RU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58;p21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012160" y="3933056"/>
            <a:ext cx="2768982" cy="26386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157192"/>
            <a:ext cx="4674096" cy="101724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+mn-lt"/>
                <a:ea typeface="Arial"/>
                <a:cs typeface="Arial"/>
                <a:sym typeface="Arial"/>
              </a:rPr>
              <a:t>Грибковый стоматит, </a:t>
            </a:r>
            <a:r>
              <a:rPr lang="ru-RU" sz="2800" b="1" dirty="0" err="1" smtClean="0">
                <a:latin typeface="+mn-lt"/>
                <a:ea typeface="Arial"/>
                <a:cs typeface="Arial"/>
                <a:sym typeface="Arial"/>
              </a:rPr>
              <a:t>микотическая</a:t>
            </a:r>
            <a:r>
              <a:rPr lang="ru-RU" sz="2800" b="1" dirty="0" smtClean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ru-RU" sz="2800" b="1" dirty="0" err="1" smtClean="0">
                <a:latin typeface="+mn-lt"/>
                <a:ea typeface="Arial"/>
                <a:cs typeface="Arial"/>
                <a:sym typeface="Arial"/>
              </a:rPr>
              <a:t>заеда</a:t>
            </a: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endParaRPr lang="ru-RU" sz="2800" dirty="0"/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3589</TotalTime>
  <Words>932</Words>
  <Application>Microsoft Office PowerPoint</Application>
  <PresentationFormat>Экран (4:3)</PresentationFormat>
  <Paragraphs>126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NewsPrint</vt:lpstr>
      <vt:lpstr>Изменения слизистой оболочки полости рта при системных заболеваниях. </vt:lpstr>
      <vt:lpstr>Слайд 2</vt:lpstr>
      <vt:lpstr>Слайд 3</vt:lpstr>
      <vt:lpstr>Слайд 4</vt:lpstr>
      <vt:lpstr>Слайд 5</vt:lpstr>
      <vt:lpstr>Сахарный диабет</vt:lpstr>
      <vt:lpstr>Слайд 7</vt:lpstr>
      <vt:lpstr>Ксеростомия и ромбовидный глоссит </vt:lpstr>
      <vt:lpstr>Грибковый стоматит, микотическая заеда </vt:lpstr>
      <vt:lpstr>Слайд 10</vt:lpstr>
      <vt:lpstr>Слайд 11</vt:lpstr>
      <vt:lpstr>Структура заболеваемости пародонта у лиц сахарным диабетом 2 типа.  </vt:lpstr>
      <vt:lpstr>«Диабетическая микроангиопатия», или «диабетическая пародонтопатия».</vt:lpstr>
      <vt:lpstr>Взаимосвязь сахарного диабета и воспаления в пародонте и СОПР</vt:lpstr>
      <vt:lpstr>Соответствие показателей гликированного гемоглобина и глюкозы в крови</vt:lpstr>
      <vt:lpstr>Взаимовлияние стоматологического статуса и гликированного показателя.</vt:lpstr>
      <vt:lpstr>Слайд 17</vt:lpstr>
      <vt:lpstr>Поддержание оптимального гигиенического состояния полости рта – важный компонент лечения заболеваний СОПР</vt:lpstr>
      <vt:lpstr>Лечение и профилактика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Взаимосвязь системных нарушений организма и    пародонтальной  патологии: аспекты диагностики и     лечения. </dc:title>
  <cp:lastModifiedBy>user</cp:lastModifiedBy>
  <cp:revision>225</cp:revision>
  <dcterms:modified xsi:type="dcterms:W3CDTF">2024-10-31T07:23:57Z</dcterms:modified>
</cp:coreProperties>
</file>