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71" r:id="rId5"/>
    <p:sldId id="260" r:id="rId6"/>
    <p:sldId id="261" r:id="rId7"/>
    <p:sldId id="262" r:id="rId8"/>
    <p:sldId id="264" r:id="rId9"/>
    <p:sldId id="265" r:id="rId10"/>
    <p:sldId id="266" r:id="rId11"/>
    <p:sldId id="267" r:id="rId12"/>
    <p:sldId id="268" r:id="rId13"/>
    <p:sldId id="272" r:id="rId14"/>
    <p:sldId id="269"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1E71A8-2FB5-40AE-B515-20E41F0CE818}"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264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279849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419827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305488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1E71A8-2FB5-40AE-B515-20E41F0CE818}"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4580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320188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50237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117712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176574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853085-C862-4119-82BE-78151CDE70EB}" type="datetimeFigureOut">
              <a:rPr lang="ru-RU" smtClean="0"/>
              <a:pPr/>
              <a:t>30.10.2024</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260669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E853085-C862-4119-82BE-78151CDE70EB}" type="datetimeFigureOut">
              <a:rPr lang="ru-RU" smtClean="0"/>
              <a:pPr/>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1E71A8-2FB5-40AE-B515-20E41F0CE818}" type="slidenum">
              <a:rPr lang="ru-RU" smtClean="0"/>
              <a:pPr/>
              <a:t>‹#›</a:t>
            </a:fld>
            <a:endParaRPr lang="ru-RU"/>
          </a:p>
        </p:txBody>
      </p:sp>
    </p:spTree>
    <p:extLst>
      <p:ext uri="{BB962C8B-B14F-4D97-AF65-F5344CB8AC3E}">
        <p14:creationId xmlns="" xmlns:p14="http://schemas.microsoft.com/office/powerpoint/2010/main" val="316191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853085-C862-4119-82BE-78151CDE70EB}" type="datetimeFigureOut">
              <a:rPr lang="ru-RU" smtClean="0"/>
              <a:pPr/>
              <a:t>30.10.2024</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A1E71A8-2FB5-40AE-B515-20E41F0CE818}"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534021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F15FE3-9055-41D6-B405-881F7795A03D}"/>
              </a:ext>
            </a:extLst>
          </p:cNvPr>
          <p:cNvSpPr>
            <a:spLocks noGrp="1"/>
          </p:cNvSpPr>
          <p:nvPr>
            <p:ph type="ctrTitle"/>
          </p:nvPr>
        </p:nvSpPr>
        <p:spPr>
          <a:xfrm>
            <a:off x="1100051" y="460273"/>
            <a:ext cx="10058400" cy="3566160"/>
          </a:xfrm>
        </p:spPr>
        <p:txBody>
          <a:bodyPr>
            <a:noAutofit/>
          </a:bodyPr>
          <a:lstStyle/>
          <a:p>
            <a:pPr algn="ctr"/>
            <a:r>
              <a:rPr lang="ru-RU" sz="2000" dirty="0">
                <a:solidFill>
                  <a:schemeClr val="tx1"/>
                </a:solidFill>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«Волгоградский государственный медицинский университет» Министерство здравоохранения Российской Федерации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Кафедра терапевтической стоматологии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800" b="1" dirty="0">
                <a:solidFill>
                  <a:schemeClr val="tx1"/>
                </a:solidFill>
                <a:latin typeface="Times New Roman" panose="02020603050405020304" pitchFamily="18" charset="0"/>
                <a:cs typeface="Times New Roman" panose="02020603050405020304" pitchFamily="18" charset="0"/>
              </a:rPr>
              <a:t>Изменения СОПР при дисфункциях половых желез, нарушениях функциональной активности коры надпочечников: клиника, диагностика, лечение.</a:t>
            </a:r>
            <a:endParaRPr lang="ru-RU" sz="2000" dirty="0"/>
          </a:p>
        </p:txBody>
      </p:sp>
      <p:grpSp>
        <p:nvGrpSpPr>
          <p:cNvPr id="5" name="Group 12"/>
          <p:cNvGrpSpPr>
            <a:grpSpLocks/>
          </p:cNvGrpSpPr>
          <p:nvPr/>
        </p:nvGrpSpPr>
        <p:grpSpPr bwMode="auto">
          <a:xfrm>
            <a:off x="9940632" y="1364622"/>
            <a:ext cx="1368425" cy="1223962"/>
            <a:chOff x="3866" y="1422"/>
            <a:chExt cx="883" cy="787"/>
          </a:xfrm>
          <a:solidFill>
            <a:schemeClr val="bg1"/>
          </a:solidFill>
        </p:grpSpPr>
        <p:sp>
          <p:nvSpPr>
            <p:cNvPr id="6" name="Oval 11"/>
            <p:cNvSpPr>
              <a:spLocks noChangeArrowheads="1"/>
            </p:cNvSpPr>
            <p:nvPr/>
          </p:nvSpPr>
          <p:spPr bwMode="auto">
            <a:xfrm>
              <a:off x="3923" y="1434"/>
              <a:ext cx="771" cy="771"/>
            </a:xfrm>
            <a:prstGeom prst="ellipse">
              <a:avLst/>
            </a:prstGeom>
            <a:grpFill/>
            <a:ln w="9525">
              <a:solidFill>
                <a:schemeClr val="tx1"/>
              </a:solidFill>
              <a:round/>
              <a:headEnd/>
              <a:tailEnd/>
            </a:ln>
          </p:spPr>
          <p:txBody>
            <a:bodyPr wrap="none" anchor="ctr"/>
            <a:lstStyle/>
            <a:p>
              <a:endParaRPr lang="ru-RU">
                <a:latin typeface="Constantia" pitchFamily="18" charset="0"/>
              </a:endParaRPr>
            </a:p>
          </p:txBody>
        </p:sp>
        <p:pic>
          <p:nvPicPr>
            <p:cNvPr id="7" name="Picture 9" descr="ВолГМУ"/>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66" y="1422"/>
              <a:ext cx="883" cy="787"/>
            </a:xfrm>
            <a:prstGeom prst="rect">
              <a:avLst/>
            </a:prstGeom>
            <a:grpFill/>
            <a:ln w="9525">
              <a:noFill/>
              <a:miter lim="800000"/>
              <a:headEnd/>
              <a:tailEnd/>
            </a:ln>
          </p:spPr>
        </p:pic>
      </p:grpSp>
    </p:spTree>
    <p:extLst>
      <p:ext uri="{BB962C8B-B14F-4D97-AF65-F5344CB8AC3E}">
        <p14:creationId xmlns="" xmlns:p14="http://schemas.microsoft.com/office/powerpoint/2010/main" val="333124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4B8876E-6F6E-4C0D-B2A3-7CB7F40E178A}"/>
              </a:ext>
            </a:extLst>
          </p:cNvPr>
          <p:cNvSpPr>
            <a:spLocks noGrp="1"/>
          </p:cNvSpPr>
          <p:nvPr>
            <p:ph type="title"/>
          </p:nvPr>
        </p:nvSpPr>
        <p:spPr>
          <a:xfrm>
            <a:off x="1005840" y="182880"/>
            <a:ext cx="10058400" cy="535577"/>
          </a:xfrm>
        </p:spPr>
        <p:txBody>
          <a:bodyPr>
            <a:normAutofit/>
          </a:bodyPr>
          <a:lstStyle/>
          <a:p>
            <a:r>
              <a:rPr lang="ru-RU" sz="2400" b="1" dirty="0">
                <a:solidFill>
                  <a:srgbClr val="1A1A1A"/>
                </a:solidFill>
                <a:effectLst/>
                <a:latin typeface="Times New Roman" panose="02020603050405020304" pitchFamily="18" charset="0"/>
                <a:ea typeface="Times New Roman" panose="02020603050405020304" pitchFamily="18" charset="0"/>
              </a:rPr>
              <a:t>Болезнь Иценко-Кушинга</a:t>
            </a:r>
            <a:endParaRPr lang="ru-RU" sz="2400" b="1" dirty="0"/>
          </a:p>
        </p:txBody>
      </p:sp>
      <p:sp>
        <p:nvSpPr>
          <p:cNvPr id="3" name="Объект 2">
            <a:extLst>
              <a:ext uri="{FF2B5EF4-FFF2-40B4-BE49-F238E27FC236}">
                <a16:creationId xmlns="" xmlns:a16="http://schemas.microsoft.com/office/drawing/2014/main" id="{6C61E504-ADA9-4FF1-8026-9B9D03189AFF}"/>
              </a:ext>
            </a:extLst>
          </p:cNvPr>
          <p:cNvSpPr>
            <a:spLocks noGrp="1"/>
          </p:cNvSpPr>
          <p:nvPr>
            <p:ph idx="1"/>
          </p:nvPr>
        </p:nvSpPr>
        <p:spPr>
          <a:xfrm>
            <a:off x="1058092" y="1767356"/>
            <a:ext cx="10058400" cy="4515309"/>
          </a:xfrm>
        </p:spPr>
        <p:txBody>
          <a:bodyPr>
            <a:normAutofit/>
          </a:bodyPr>
          <a:lstStyle/>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В основе заболевания лежит нарушение главных видов обмена.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Заболевание развивается в результате гиперпродукции </a:t>
            </a:r>
            <a:r>
              <a:rPr lang="ru-RU" dirty="0" err="1">
                <a:solidFill>
                  <a:srgbClr val="1A1A1A"/>
                </a:solidFill>
                <a:effectLst/>
                <a:latin typeface="Times New Roman" panose="02020603050405020304" pitchFamily="18" charset="0"/>
                <a:ea typeface="Times New Roman" panose="02020603050405020304" pitchFamily="18" charset="0"/>
              </a:rPr>
              <a:t>гликокортикостероидов</a:t>
            </a:r>
            <a:r>
              <a:rPr lang="ru-RU" dirty="0">
                <a:solidFill>
                  <a:srgbClr val="1A1A1A"/>
                </a:solidFill>
                <a:effectLst/>
                <a:latin typeface="Times New Roman" panose="02020603050405020304" pitchFamily="18" charset="0"/>
                <a:ea typeface="Times New Roman" panose="02020603050405020304" pitchFamily="18" charset="0"/>
              </a:rPr>
              <a:t>, которая является следствием: </a:t>
            </a:r>
            <a:endParaRPr lang="ru-RU" dirty="0">
              <a:effectLst/>
              <a:latin typeface="Times New Roman" panose="02020603050405020304" pitchFamily="18" charset="0"/>
              <a:ea typeface="Times New Roman" panose="02020603050405020304" pitchFamily="18" charset="0"/>
            </a:endParaRPr>
          </a:p>
          <a:p>
            <a:pPr marL="457200" indent="-457200" algn="just">
              <a:buFont typeface="+mj-lt"/>
              <a:buAutoNum type="alphaLcParenR"/>
            </a:pPr>
            <a:r>
              <a:rPr lang="ru-RU" dirty="0">
                <a:solidFill>
                  <a:srgbClr val="1A1A1A"/>
                </a:solidFill>
                <a:effectLst/>
                <a:latin typeface="Times New Roman" panose="02020603050405020304" pitchFamily="18" charset="0"/>
                <a:ea typeface="Times New Roman" panose="02020603050405020304" pitchFamily="18" charset="0"/>
              </a:rPr>
              <a:t>первичного нарушения коры надпочечников; </a:t>
            </a:r>
          </a:p>
          <a:p>
            <a:pPr marL="457200" indent="-457200" algn="just">
              <a:buFont typeface="+mj-lt"/>
              <a:buAutoNum type="alphaLcParenR"/>
            </a:pPr>
            <a:r>
              <a:rPr lang="ru-RU" dirty="0">
                <a:solidFill>
                  <a:srgbClr val="1A1A1A"/>
                </a:solidFill>
                <a:effectLst/>
                <a:latin typeface="Times New Roman" panose="02020603050405020304" pitchFamily="18" charset="0"/>
                <a:ea typeface="Times New Roman" panose="02020603050405020304" pitchFamily="18" charset="0"/>
              </a:rPr>
              <a:t>гиперпродукции АКТГ </a:t>
            </a:r>
            <a:r>
              <a:rPr lang="ru-RU" dirty="0" err="1">
                <a:solidFill>
                  <a:srgbClr val="1A1A1A"/>
                </a:solidFill>
                <a:effectLst/>
                <a:latin typeface="Times New Roman" panose="02020603050405020304" pitchFamily="18" charset="0"/>
                <a:ea typeface="Times New Roman" panose="02020603050405020304" pitchFamily="18" charset="0"/>
              </a:rPr>
              <a:t>аденогипофизом</a:t>
            </a:r>
            <a:r>
              <a:rPr lang="ru-RU" dirty="0">
                <a:solidFill>
                  <a:srgbClr val="1A1A1A"/>
                </a:solidFill>
                <a:effectLst/>
                <a:latin typeface="Times New Roman" panose="02020603050405020304" pitchFamily="18" charset="0"/>
                <a:ea typeface="Times New Roman" panose="02020603050405020304" pitchFamily="18" charset="0"/>
              </a:rPr>
              <a:t>; </a:t>
            </a:r>
          </a:p>
          <a:p>
            <a:pPr marL="457200" indent="-457200" algn="just">
              <a:buFont typeface="+mj-lt"/>
              <a:buAutoNum type="alphaLcParenR"/>
            </a:pPr>
            <a:r>
              <a:rPr lang="ru-RU" dirty="0">
                <a:solidFill>
                  <a:srgbClr val="1A1A1A"/>
                </a:solidFill>
                <a:effectLst/>
                <a:latin typeface="Times New Roman" panose="02020603050405020304" pitchFamily="18" charset="0"/>
                <a:ea typeface="Times New Roman" panose="02020603050405020304" pitchFamily="18" charset="0"/>
              </a:rPr>
              <a:t>нарушения функции гипофиза. </a:t>
            </a:r>
            <a:endParaRPr lang="ru-RU"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СОПР при Болезни Иценко-Кушинга отечна, наблюдаются отпечатки зубов на языке и щеках. Возникающие трофические расстройства приводят к появлению эрозий и язв, характеризующихся длительным течением. Часто наблюдается кандидоз.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Лечение проводят совместно с эндокринологом. Показана санация полости рта и симптоматическая терапия в зависимости от клинических проявлений.</a:t>
            </a:r>
            <a:endParaRPr lang="ru-RU"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 xmlns:p14="http://schemas.microsoft.com/office/powerpoint/2010/main" val="111034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850323-51C7-43F5-8BEB-8B5E59967633}"/>
              </a:ext>
            </a:extLst>
          </p:cNvPr>
          <p:cNvSpPr>
            <a:spLocks noGrp="1"/>
          </p:cNvSpPr>
          <p:nvPr>
            <p:ph type="title"/>
          </p:nvPr>
        </p:nvSpPr>
        <p:spPr>
          <a:xfrm>
            <a:off x="1018903" y="0"/>
            <a:ext cx="10058400" cy="1450757"/>
          </a:xfrm>
        </p:spPr>
        <p:txBody>
          <a:bodyPr>
            <a:normAutofit/>
          </a:bodyPr>
          <a:lstStyle/>
          <a:p>
            <a:r>
              <a:rPr lang="ru-RU" sz="2800" b="1" dirty="0">
                <a:solidFill>
                  <a:schemeClr val="tx1"/>
                </a:solidFill>
                <a:effectLst/>
                <a:latin typeface="Times New Roman" panose="02020603050405020304" pitchFamily="18" charset="0"/>
                <a:ea typeface="Times New Roman" panose="02020603050405020304" pitchFamily="18" charset="0"/>
              </a:rPr>
              <a:t>Изменения СОПР при </a:t>
            </a:r>
            <a:r>
              <a:rPr lang="ru-RU" sz="2800" b="1" dirty="0" err="1">
                <a:solidFill>
                  <a:schemeClr val="tx1"/>
                </a:solidFill>
                <a:latin typeface="Times New Roman" panose="02020603050405020304" pitchFamily="18" charset="0"/>
                <a:ea typeface="Times New Roman" panose="02020603050405020304" pitchFamily="18" charset="0"/>
              </a:rPr>
              <a:t>г</a:t>
            </a:r>
            <a:r>
              <a:rPr lang="ru-RU" sz="2800" b="1" dirty="0" err="1">
                <a:solidFill>
                  <a:schemeClr val="tx1"/>
                </a:solidFill>
                <a:effectLst/>
                <a:latin typeface="Times New Roman" panose="02020603050405020304" pitchFamily="18" charset="0"/>
                <a:ea typeface="Times New Roman" panose="02020603050405020304" pitchFamily="18" charset="0"/>
              </a:rPr>
              <a:t>ипокортицизме</a:t>
            </a:r>
            <a:endParaRPr lang="ru-RU" sz="2800" b="1" dirty="0"/>
          </a:p>
        </p:txBody>
      </p:sp>
      <p:sp>
        <p:nvSpPr>
          <p:cNvPr id="3" name="Объект 2">
            <a:extLst>
              <a:ext uri="{FF2B5EF4-FFF2-40B4-BE49-F238E27FC236}">
                <a16:creationId xmlns="" xmlns:a16="http://schemas.microsoft.com/office/drawing/2014/main" id="{46CCA98B-54B9-4964-9F8D-9C4D580D7608}"/>
              </a:ext>
            </a:extLst>
          </p:cNvPr>
          <p:cNvSpPr>
            <a:spLocks noGrp="1"/>
          </p:cNvSpPr>
          <p:nvPr>
            <p:ph idx="1"/>
          </p:nvPr>
        </p:nvSpPr>
        <p:spPr>
          <a:xfrm>
            <a:off x="447923" y="1737360"/>
            <a:ext cx="7079311" cy="4504414"/>
          </a:xfrm>
        </p:spPr>
        <p:txBody>
          <a:bodyPr>
            <a:normAutofit/>
          </a:bodyPr>
          <a:lstStyle/>
          <a:p>
            <a:pPr algn="just">
              <a:buFont typeface="Wingdings" panose="05000000000000000000" pitchFamily="2" charset="2"/>
              <a:buChar char="v"/>
            </a:pPr>
            <a:r>
              <a:rPr lang="ru-RU" sz="1800" dirty="0">
                <a:solidFill>
                  <a:schemeClr val="tx1"/>
                </a:solidFill>
                <a:effectLst/>
                <a:latin typeface="Times New Roman" panose="02020603050405020304" pitchFamily="18" charset="0"/>
                <a:ea typeface="Times New Roman" panose="02020603050405020304" pitchFamily="18" charset="0"/>
              </a:rPr>
              <a:t>При недостаточности функции коркового вещества надпочечников (болезнь Аддисона) первым признаком болезни может быть пигментация кожи и слизистых оболочек, поэтому врач-стоматолог может заметить ее еще до появления остальных симптомов болезни. Пигментация наиболее часто появляется на слизистой оболочке щек, на губах, по краю языка. Цвет ее может меняться от темно-коричневого до черного или голубовато-серого.</a:t>
            </a:r>
          </a:p>
          <a:p>
            <a:pPr algn="just">
              <a:buFont typeface="Wingdings" panose="05000000000000000000" pitchFamily="2" charset="2"/>
              <a:buChar char="v"/>
            </a:pPr>
            <a:r>
              <a:rPr lang="ru-RU" sz="1800" dirty="0">
                <a:solidFill>
                  <a:schemeClr val="tx1"/>
                </a:solidFill>
                <a:effectLst/>
                <a:latin typeface="Times New Roman" panose="02020603050405020304" pitchFamily="18" charset="0"/>
                <a:ea typeface="Times New Roman" panose="02020603050405020304" pitchFamily="18" charset="0"/>
              </a:rPr>
              <a:t>Величина пигментированных участков составляет от одного до нескольких квадратных миллиметров; они неправильной формы, плоские, над уровнем слизистой оболочки не выделяются. Причиной их возникновения является отложение меланина в соединительной ткани и в базальных эпителиальных клетках под действием гипофизарного </a:t>
            </a:r>
            <a:r>
              <a:rPr lang="ru-RU" sz="1800" dirty="0" err="1">
                <a:solidFill>
                  <a:schemeClr val="tx1"/>
                </a:solidFill>
                <a:effectLst/>
                <a:latin typeface="Times New Roman" panose="02020603050405020304" pitchFamily="18" charset="0"/>
                <a:ea typeface="Times New Roman" panose="02020603050405020304" pitchFamily="18" charset="0"/>
              </a:rPr>
              <a:t>меланоцитстимулирующего</a:t>
            </a:r>
            <a:r>
              <a:rPr lang="ru-RU" sz="1800" dirty="0">
                <a:solidFill>
                  <a:schemeClr val="tx1"/>
                </a:solidFill>
                <a:effectLst/>
                <a:latin typeface="Times New Roman" panose="02020603050405020304" pitchFamily="18" charset="0"/>
                <a:ea typeface="Times New Roman" panose="02020603050405020304" pitchFamily="18" charset="0"/>
              </a:rPr>
              <a:t> гормона или повышенной продукции АКТГ, который также усиливает отложение меланина. </a:t>
            </a:r>
          </a:p>
          <a:p>
            <a:pPr algn="just">
              <a:buFont typeface="Wingdings" panose="05000000000000000000" pitchFamily="2" charset="2"/>
              <a:buChar char="v"/>
            </a:pPr>
            <a:r>
              <a:rPr lang="ru-RU" sz="1800" dirty="0" err="1">
                <a:solidFill>
                  <a:schemeClr val="tx1"/>
                </a:solidFill>
                <a:effectLst/>
                <a:latin typeface="Times New Roman" panose="02020603050405020304" pitchFamily="18" charset="0"/>
                <a:ea typeface="Times New Roman" panose="02020603050405020304" pitchFamily="18" charset="0"/>
              </a:rPr>
              <a:t>Аддисонова</a:t>
            </a:r>
            <a:r>
              <a:rPr lang="ru-RU" sz="1800" dirty="0">
                <a:solidFill>
                  <a:schemeClr val="tx1"/>
                </a:solidFill>
                <a:effectLst/>
                <a:latin typeface="Times New Roman" panose="02020603050405020304" pitchFamily="18" charset="0"/>
                <a:ea typeface="Times New Roman" panose="02020603050405020304" pitchFamily="18" charset="0"/>
              </a:rPr>
              <a:t> болезнь обусловлена прекращением или уменьшением продукции гормонов коры надпочечников. </a:t>
            </a:r>
          </a:p>
          <a:p>
            <a:pPr algn="just"/>
            <a:endParaRPr lang="ru-RU" dirty="0"/>
          </a:p>
        </p:txBody>
      </p:sp>
      <p:pic>
        <p:nvPicPr>
          <p:cNvPr id="4" name="Picture 2">
            <a:extLst>
              <a:ext uri="{FF2B5EF4-FFF2-40B4-BE49-F238E27FC236}">
                <a16:creationId xmlns="" xmlns:a16="http://schemas.microsoft.com/office/drawing/2014/main" id="{F4013520-E67F-4225-BFFF-43FE3610309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76075" y="1834642"/>
            <a:ext cx="2530123" cy="18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 xmlns:a16="http://schemas.microsoft.com/office/drawing/2014/main" id="{155E554E-A457-4350-AC7B-63D552DC156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0461" y="3624213"/>
            <a:ext cx="2525737" cy="2520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897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2D9D541-E9C1-4B35-A22F-FA38C36BBAF4}"/>
              </a:ext>
            </a:extLst>
          </p:cNvPr>
          <p:cNvSpPr>
            <a:spLocks noGrp="1"/>
          </p:cNvSpPr>
          <p:nvPr>
            <p:ph type="title"/>
          </p:nvPr>
        </p:nvSpPr>
        <p:spPr>
          <a:xfrm>
            <a:off x="901337" y="1097280"/>
            <a:ext cx="10058400" cy="692331"/>
          </a:xfrm>
        </p:spPr>
        <p:txBody>
          <a:bodyPr>
            <a:normAutofit/>
          </a:bodyPr>
          <a:lstStyle/>
          <a:p>
            <a:r>
              <a:rPr lang="ru-RU" sz="2800" b="1" dirty="0">
                <a:solidFill>
                  <a:schemeClr val="tx1"/>
                </a:solidFill>
                <a:latin typeface="Times New Roman" panose="02020603050405020304" pitchFamily="18" charset="0"/>
                <a:cs typeface="Times New Roman" panose="02020603050405020304" pitchFamily="18" charset="0"/>
              </a:rPr>
              <a:t>Диагностика</a:t>
            </a:r>
          </a:p>
        </p:txBody>
      </p:sp>
      <p:sp>
        <p:nvSpPr>
          <p:cNvPr id="3" name="Объект 2">
            <a:extLst>
              <a:ext uri="{FF2B5EF4-FFF2-40B4-BE49-F238E27FC236}">
                <a16:creationId xmlns="" xmlns:a16="http://schemas.microsoft.com/office/drawing/2014/main" id="{BBF5A45B-142E-4663-9022-4F1211CD4BCE}"/>
              </a:ext>
            </a:extLst>
          </p:cNvPr>
          <p:cNvSpPr>
            <a:spLocks noGrp="1"/>
          </p:cNvSpPr>
          <p:nvPr>
            <p:ph idx="1"/>
          </p:nvPr>
        </p:nvSpPr>
        <p:spPr>
          <a:xfrm>
            <a:off x="1097280" y="1845733"/>
            <a:ext cx="10058400" cy="4475553"/>
          </a:xfrm>
        </p:spPr>
        <p:txBody>
          <a:bodyPr>
            <a:normAutofit/>
          </a:bodyPr>
          <a:lstStyle/>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Для диагностики болезни Аддисона необходимо проведение биохимических анализов. Измеряется уровень кортизола в сыворотке крови рано утром и уровень адренокортикотропного гормона в плазме. У пациентов с болезнью Аддисона, уровень адренокортикотропного гормона в плазме намного выше (&gt;22 </a:t>
            </a:r>
            <a:r>
              <a:rPr lang="ru-RU" dirty="0" err="1">
                <a:solidFill>
                  <a:srgbClr val="1A1A1A"/>
                </a:solidFill>
                <a:effectLst/>
                <a:latin typeface="Times New Roman" panose="02020603050405020304" pitchFamily="18" charset="0"/>
                <a:ea typeface="Times New Roman" panose="02020603050405020304" pitchFamily="18" charset="0"/>
              </a:rPr>
              <a:t>пмоль</a:t>
            </a:r>
            <a:r>
              <a:rPr lang="ru-RU" dirty="0">
                <a:solidFill>
                  <a:srgbClr val="1A1A1A"/>
                </a:solidFill>
                <a:effectLst/>
                <a:latin typeface="Times New Roman" panose="02020603050405020304" pitchFamily="18" charset="0"/>
                <a:ea typeface="Times New Roman" panose="02020603050405020304" pitchFamily="18" charset="0"/>
              </a:rPr>
              <a:t>/ ), а уровень кортизола в сыворотке крови рано утром обычно низкий.</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Наиболее характерным признаком заболевания является специфическая пигментация кожи и СОПР. В полости рта, на губах, по краю языка, десны, СО щек появляются небольшие пятна или полосы синеватого, серовато-черного цвета. Субъективно больные их не ощущают. Изменения во рту и на коже возникают вследствие отложения большого количества меланина. Диагноз болезни подтверждают такие общие симптомы, как гипотония, желудочно- кишечные нарушения (тошнота, рвота, понос), истощение.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Пигментацию СОПР при </a:t>
            </a:r>
            <a:r>
              <a:rPr lang="ru-RU" dirty="0" err="1">
                <a:solidFill>
                  <a:srgbClr val="1A1A1A"/>
                </a:solidFill>
                <a:effectLst/>
                <a:latin typeface="Times New Roman" panose="02020603050405020304" pitchFamily="18" charset="0"/>
                <a:ea typeface="Times New Roman" panose="02020603050405020304" pitchFamily="18" charset="0"/>
              </a:rPr>
              <a:t>Аддисоновой</a:t>
            </a:r>
            <a:r>
              <a:rPr lang="ru-RU" dirty="0">
                <a:solidFill>
                  <a:srgbClr val="1A1A1A"/>
                </a:solidFill>
                <a:effectLst/>
                <a:latin typeface="Times New Roman" panose="02020603050405020304" pitchFamily="18" charset="0"/>
                <a:ea typeface="Times New Roman" panose="02020603050405020304" pitchFamily="18" charset="0"/>
              </a:rPr>
              <a:t> болезни дифференцируют от врожденной пигментации и отложения солей тяжелых металлов.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Для лечения используют препараты коры надпочечников.</a:t>
            </a:r>
            <a:endParaRPr lang="ru-RU" sz="2400" dirty="0"/>
          </a:p>
        </p:txBody>
      </p:sp>
    </p:spTree>
    <p:extLst>
      <p:ext uri="{BB962C8B-B14F-4D97-AF65-F5344CB8AC3E}">
        <p14:creationId xmlns="" xmlns:p14="http://schemas.microsoft.com/office/powerpoint/2010/main" val="10955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4714F420-6092-4987-BD47-E26BC6CAB9E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5502932" cy="30877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990A9AB4-7741-4091-8612-4D2A4A57AB0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t="21106"/>
          <a:stretch>
            <a:fillRect/>
          </a:stretch>
        </p:blipFill>
        <p:spPr bwMode="auto">
          <a:xfrm>
            <a:off x="5502931" y="1619794"/>
            <a:ext cx="6490285" cy="379423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Рисунок 6">
            <a:extLst>
              <a:ext uri="{FF2B5EF4-FFF2-40B4-BE49-F238E27FC236}">
                <a16:creationId xmlns="" xmlns:a16="http://schemas.microsoft.com/office/drawing/2014/main" id="{04EE1F2C-7316-44F8-825B-EA72A9D91621}"/>
              </a:ext>
            </a:extLst>
          </p:cNvPr>
          <p:cNvPicPr>
            <a:picLocks noChangeAspect="1"/>
          </p:cNvPicPr>
          <p:nvPr/>
        </p:nvPicPr>
        <p:blipFill>
          <a:blip r:embed="rId4" cstate="print"/>
          <a:srcRect b="14106"/>
          <a:stretch>
            <a:fillRect/>
          </a:stretch>
        </p:blipFill>
        <p:spPr>
          <a:xfrm>
            <a:off x="-79840" y="2968614"/>
            <a:ext cx="5662612" cy="3340746"/>
          </a:xfrm>
          <a:prstGeom prst="rect">
            <a:avLst/>
          </a:prstGeom>
        </p:spPr>
      </p:pic>
    </p:spTree>
    <p:extLst>
      <p:ext uri="{BB962C8B-B14F-4D97-AF65-F5344CB8AC3E}">
        <p14:creationId xmlns="" xmlns:p14="http://schemas.microsoft.com/office/powerpoint/2010/main" val="257080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31F5CA-5480-4A43-9690-15F6D4227F25}"/>
              </a:ext>
            </a:extLst>
          </p:cNvPr>
          <p:cNvSpPr>
            <a:spLocks noGrp="1"/>
          </p:cNvSpPr>
          <p:nvPr>
            <p:ph type="title"/>
          </p:nvPr>
        </p:nvSpPr>
        <p:spPr/>
        <p:txBody>
          <a:bodyPr/>
          <a:lstStyle/>
          <a:p>
            <a:r>
              <a:rPr lang="ru-RU" b="1" dirty="0">
                <a:solidFill>
                  <a:schemeClr val="tx1"/>
                </a:solidFill>
                <a:latin typeface="Times New Roman" panose="02020603050405020304" pitchFamily="18" charset="0"/>
                <a:cs typeface="Times New Roman" panose="02020603050405020304" pitchFamily="18" charset="0"/>
              </a:rPr>
              <a:t>Лечение</a:t>
            </a:r>
          </a:p>
        </p:txBody>
      </p:sp>
      <p:sp>
        <p:nvSpPr>
          <p:cNvPr id="3" name="Объект 2">
            <a:extLst>
              <a:ext uri="{FF2B5EF4-FFF2-40B4-BE49-F238E27FC236}">
                <a16:creationId xmlns="" xmlns:a16="http://schemas.microsoft.com/office/drawing/2014/main" id="{58957782-1F42-4C35-B0F7-CCFFE51F2633}"/>
              </a:ext>
            </a:extLst>
          </p:cNvPr>
          <p:cNvSpPr>
            <a:spLocks noGrp="1"/>
          </p:cNvSpPr>
          <p:nvPr>
            <p:ph idx="1"/>
          </p:nvPr>
        </p:nvSpPr>
        <p:spPr>
          <a:xfrm>
            <a:off x="1097280" y="1845733"/>
            <a:ext cx="10058400" cy="4488805"/>
          </a:xfrm>
        </p:spPr>
        <p:txBody>
          <a:bodyPr>
            <a:normAutofit fontScale="92500" lnSpcReduction="10000"/>
          </a:bodyPr>
          <a:lstStyle/>
          <a:p>
            <a:pPr algn="just">
              <a:buFont typeface="+mj-lt"/>
              <a:buAutoNum type="arabicPeriod"/>
            </a:pPr>
            <a:r>
              <a:rPr lang="ru-RU" sz="2200" b="0" i="0" dirty="0">
                <a:solidFill>
                  <a:schemeClr val="tx1"/>
                </a:solidFill>
                <a:effectLst/>
                <a:latin typeface="Times New Roman" panose="02020603050405020304" pitchFamily="18" charset="0"/>
                <a:cs typeface="Times New Roman" panose="02020603050405020304" pitchFamily="18" charset="0"/>
              </a:rPr>
              <a:t>Каждому пациенту назначается комплексная терапия основного заболевания, дабы устранить или ослабить влияние этиологического фактора на течение стоматологического заболевания.</a:t>
            </a:r>
          </a:p>
          <a:p>
            <a:pPr algn="just">
              <a:buFont typeface="+mj-lt"/>
              <a:buAutoNum type="arabicPeriod"/>
            </a:pPr>
            <a:r>
              <a:rPr lang="ru-RU" sz="2200" b="0" i="0" dirty="0">
                <a:solidFill>
                  <a:schemeClr val="tx1"/>
                </a:solidFill>
                <a:effectLst/>
                <a:latin typeface="Times New Roman" panose="02020603050405020304" pitchFamily="18" charset="0"/>
                <a:cs typeface="Times New Roman" panose="02020603050405020304" pitchFamily="18" charset="0"/>
              </a:rPr>
              <a:t>Необходима санация полости рта с удалением зубных отложений.</a:t>
            </a:r>
          </a:p>
          <a:p>
            <a:pPr algn="just">
              <a:buFont typeface="+mj-lt"/>
              <a:buAutoNum type="arabicPeriod"/>
            </a:pPr>
            <a:r>
              <a:rPr lang="ru-RU" sz="2200" b="0" i="0" dirty="0">
                <a:solidFill>
                  <a:schemeClr val="tx1"/>
                </a:solidFill>
                <a:effectLst/>
                <a:latin typeface="Times New Roman" panose="02020603050405020304" pitchFamily="18" charset="0"/>
                <a:cs typeface="Times New Roman" panose="02020603050405020304" pitchFamily="18" charset="0"/>
              </a:rPr>
              <a:t>Регулярное соблюдение индивидуальной гигиены ротовой полости.</a:t>
            </a:r>
          </a:p>
          <a:p>
            <a:pPr algn="just">
              <a:buFont typeface="+mj-lt"/>
              <a:buAutoNum type="arabicPeriod"/>
            </a:pPr>
            <a:r>
              <a:rPr lang="ru-RU" sz="2200" b="0" i="0" dirty="0">
                <a:solidFill>
                  <a:schemeClr val="tx1"/>
                </a:solidFill>
                <a:effectLst/>
                <a:latin typeface="Times New Roman" panose="02020603050405020304" pitchFamily="18" charset="0"/>
                <a:cs typeface="Times New Roman" panose="02020603050405020304" pitchFamily="18" charset="0"/>
              </a:rPr>
              <a:t>Общеукрепляющая и индивидуальная </a:t>
            </a:r>
            <a:r>
              <a:rPr lang="ru-RU" sz="2200" b="0" i="0" dirty="0" err="1">
                <a:solidFill>
                  <a:schemeClr val="tx1"/>
                </a:solidFill>
                <a:effectLst/>
                <a:latin typeface="Times New Roman" panose="02020603050405020304" pitchFamily="18" charset="0"/>
                <a:cs typeface="Times New Roman" panose="02020603050405020304" pitchFamily="18" charset="0"/>
              </a:rPr>
              <a:t>иммунокорригирующая</a:t>
            </a:r>
            <a:r>
              <a:rPr lang="ru-RU" sz="2200" b="0" i="0" dirty="0">
                <a:solidFill>
                  <a:schemeClr val="tx1"/>
                </a:solidFill>
                <a:effectLst/>
                <a:latin typeface="Times New Roman" panose="02020603050405020304" pitchFamily="18" charset="0"/>
                <a:cs typeface="Times New Roman" panose="02020603050405020304" pitchFamily="18" charset="0"/>
              </a:rPr>
              <a:t> терапия.</a:t>
            </a:r>
          </a:p>
          <a:p>
            <a:pPr algn="just">
              <a:buFont typeface="+mj-lt"/>
              <a:buAutoNum type="arabicPeriod"/>
            </a:pPr>
            <a:r>
              <a:rPr lang="ru-RU" sz="2200" b="0" i="0" dirty="0">
                <a:solidFill>
                  <a:schemeClr val="tx1"/>
                </a:solidFill>
                <a:effectLst/>
                <a:latin typeface="Times New Roman" panose="02020603050405020304" pitchFamily="18" charset="0"/>
                <a:cs typeface="Times New Roman" panose="02020603050405020304" pitchFamily="18" charset="0"/>
              </a:rPr>
              <a:t>При грибковых поражениях назначают </a:t>
            </a:r>
            <a:r>
              <a:rPr lang="ru-RU" sz="2200" b="0" i="0" dirty="0" err="1">
                <a:solidFill>
                  <a:schemeClr val="tx1"/>
                </a:solidFill>
                <a:effectLst/>
                <a:latin typeface="Times New Roman" panose="02020603050405020304" pitchFamily="18" charset="0"/>
                <a:cs typeface="Times New Roman" panose="02020603050405020304" pitchFamily="18" charset="0"/>
              </a:rPr>
              <a:t>полиеновые</a:t>
            </a:r>
            <a:r>
              <a:rPr lang="ru-RU" sz="2200" b="0" i="0" dirty="0">
                <a:solidFill>
                  <a:schemeClr val="tx1"/>
                </a:solidFill>
                <a:effectLst/>
                <a:latin typeface="Times New Roman" panose="02020603050405020304" pitchFamily="18" charset="0"/>
                <a:cs typeface="Times New Roman" panose="02020603050405020304" pitchFamily="18" charset="0"/>
              </a:rPr>
              <a:t> антибиотики (</a:t>
            </a:r>
            <a:r>
              <a:rPr lang="ru-RU" sz="2200" b="0" i="0" dirty="0" err="1">
                <a:solidFill>
                  <a:schemeClr val="tx1"/>
                </a:solidFill>
                <a:effectLst/>
                <a:latin typeface="Times New Roman" panose="02020603050405020304" pitchFamily="18" charset="0"/>
                <a:cs typeface="Times New Roman" panose="02020603050405020304" pitchFamily="18" charset="0"/>
              </a:rPr>
              <a:t>нистатин</a:t>
            </a:r>
            <a:r>
              <a:rPr lang="ru-RU" sz="2200" b="0" i="0" dirty="0">
                <a:solidFill>
                  <a:schemeClr val="tx1"/>
                </a:solidFill>
                <a:effectLst/>
                <a:latin typeface="Times New Roman" panose="02020603050405020304" pitchFamily="18" charset="0"/>
                <a:cs typeface="Times New Roman" panose="02020603050405020304" pitchFamily="18" charset="0"/>
              </a:rPr>
              <a:t>, </a:t>
            </a:r>
            <a:r>
              <a:rPr lang="ru-RU" sz="2200" b="0" i="0" dirty="0" err="1">
                <a:solidFill>
                  <a:schemeClr val="tx1"/>
                </a:solidFill>
                <a:effectLst/>
                <a:latin typeface="Times New Roman" panose="02020603050405020304" pitchFamily="18" charset="0"/>
                <a:cs typeface="Times New Roman" panose="02020603050405020304" pitchFamily="18" charset="0"/>
              </a:rPr>
              <a:t>леворин</a:t>
            </a:r>
            <a:r>
              <a:rPr lang="ru-RU" sz="2200" b="0" i="0" dirty="0">
                <a:solidFill>
                  <a:schemeClr val="tx1"/>
                </a:solidFill>
                <a:effectLst/>
                <a:latin typeface="Times New Roman" panose="02020603050405020304" pitchFamily="18" charset="0"/>
                <a:cs typeface="Times New Roman" panose="02020603050405020304" pitchFamily="18" charset="0"/>
              </a:rPr>
              <a:t> по 500000 ME 4—8 раз в день, курсом 14 дней; </a:t>
            </a:r>
            <a:r>
              <a:rPr lang="ru-RU" sz="2200" b="0" i="0" dirty="0" err="1">
                <a:solidFill>
                  <a:schemeClr val="tx1"/>
                </a:solidFill>
                <a:effectLst/>
                <a:latin typeface="Times New Roman" panose="02020603050405020304" pitchFamily="18" charset="0"/>
                <a:cs typeface="Times New Roman" panose="02020603050405020304" pitchFamily="18" charset="0"/>
              </a:rPr>
              <a:t>декаминовую</a:t>
            </a:r>
            <a:r>
              <a:rPr lang="ru-RU" sz="2200" b="0" i="0" dirty="0">
                <a:solidFill>
                  <a:schemeClr val="tx1"/>
                </a:solidFill>
                <a:effectLst/>
                <a:latin typeface="Times New Roman" panose="02020603050405020304" pitchFamily="18" charset="0"/>
                <a:cs typeface="Times New Roman" panose="02020603050405020304" pitchFamily="18" charset="0"/>
              </a:rPr>
              <a:t> карамель 0,00015 г по 1 карамельке 6—8 раз в сутки, курс 14 дней).</a:t>
            </a:r>
          </a:p>
          <a:p>
            <a:pPr algn="just">
              <a:buFont typeface="+mj-lt"/>
              <a:buAutoNum type="arabicPeriod"/>
            </a:pPr>
            <a:r>
              <a:rPr lang="ru-RU" sz="2200" b="0" i="0" dirty="0">
                <a:solidFill>
                  <a:schemeClr val="tx1"/>
                </a:solidFill>
                <a:effectLst/>
                <a:latin typeface="Times New Roman" panose="02020603050405020304" pitchFamily="18" charset="0"/>
                <a:cs typeface="Times New Roman" panose="02020603050405020304" pitchFamily="18" charset="0"/>
              </a:rPr>
              <a:t>Местное лечение должно быть патогенетическим и симптоматическим, в частности, при кандидозе назначают аппликации мазей с </a:t>
            </a:r>
            <a:r>
              <a:rPr lang="ru-RU" sz="2200" b="0" i="0" dirty="0" err="1">
                <a:solidFill>
                  <a:schemeClr val="tx1"/>
                </a:solidFill>
                <a:effectLst/>
                <a:latin typeface="Times New Roman" panose="02020603050405020304" pitchFamily="18" charset="0"/>
                <a:cs typeface="Times New Roman" panose="02020603050405020304" pitchFamily="18" charset="0"/>
              </a:rPr>
              <a:t>полиеновыми</a:t>
            </a:r>
            <a:r>
              <a:rPr lang="ru-RU" sz="2200" b="0" i="0" dirty="0">
                <a:solidFill>
                  <a:schemeClr val="tx1"/>
                </a:solidFill>
                <a:effectLst/>
                <a:latin typeface="Times New Roman" panose="02020603050405020304" pitchFamily="18" charset="0"/>
                <a:cs typeface="Times New Roman" panose="02020603050405020304" pitchFamily="18" charset="0"/>
              </a:rPr>
              <a:t> антибиотиками: </a:t>
            </a:r>
            <a:r>
              <a:rPr lang="ru-RU" sz="2200" b="0" i="0" dirty="0" err="1">
                <a:solidFill>
                  <a:schemeClr val="tx1"/>
                </a:solidFill>
                <a:effectLst/>
                <a:latin typeface="Times New Roman" panose="02020603050405020304" pitchFamily="18" charset="0"/>
                <a:cs typeface="Times New Roman" panose="02020603050405020304" pitchFamily="18" charset="0"/>
              </a:rPr>
              <a:t>нистатиновая</a:t>
            </a:r>
            <a:r>
              <a:rPr lang="ru-RU" sz="2200" b="0" i="0" dirty="0">
                <a:solidFill>
                  <a:schemeClr val="tx1"/>
                </a:solidFill>
                <a:effectLst/>
                <a:latin typeface="Times New Roman" panose="02020603050405020304" pitchFamily="18" charset="0"/>
                <a:cs typeface="Times New Roman" panose="02020603050405020304" pitchFamily="18" charset="0"/>
              </a:rPr>
              <a:t>, </a:t>
            </a:r>
            <a:r>
              <a:rPr lang="ru-RU" sz="2200" b="0" i="0" dirty="0" err="1">
                <a:solidFill>
                  <a:schemeClr val="tx1"/>
                </a:solidFill>
                <a:effectLst/>
                <a:latin typeface="Times New Roman" panose="02020603050405020304" pitchFamily="18" charset="0"/>
                <a:cs typeface="Times New Roman" panose="02020603050405020304" pitchFamily="18" charset="0"/>
              </a:rPr>
              <a:t>левориновая</a:t>
            </a:r>
            <a:r>
              <a:rPr lang="ru-RU" sz="2200" b="0" i="0" dirty="0">
                <a:solidFill>
                  <a:schemeClr val="tx1"/>
                </a:solidFill>
                <a:effectLst/>
                <a:latin typeface="Times New Roman" panose="02020603050405020304" pitchFamily="18" charset="0"/>
                <a:cs typeface="Times New Roman" panose="02020603050405020304" pitchFamily="18" charset="0"/>
              </a:rPr>
              <a:t>, </a:t>
            </a:r>
            <a:r>
              <a:rPr lang="ru-RU" sz="2200" b="0" i="0" dirty="0" err="1">
                <a:solidFill>
                  <a:schemeClr val="tx1"/>
                </a:solidFill>
                <a:effectLst/>
                <a:latin typeface="Times New Roman" panose="02020603050405020304" pitchFamily="18" charset="0"/>
                <a:cs typeface="Times New Roman" panose="02020603050405020304" pitchFamily="18" charset="0"/>
              </a:rPr>
              <a:t>клотримазол</a:t>
            </a:r>
            <a:r>
              <a:rPr lang="ru-RU" sz="2200" b="0" i="0" dirty="0">
                <a:solidFill>
                  <a:schemeClr val="tx1"/>
                </a:solidFill>
                <a:effectLst/>
                <a:latin typeface="Times New Roman" panose="02020603050405020304" pitchFamily="18" charset="0"/>
                <a:cs typeface="Times New Roman" panose="02020603050405020304" pitchFamily="18" charset="0"/>
              </a:rPr>
              <a:t>, </a:t>
            </a:r>
            <a:r>
              <a:rPr lang="ru-RU" sz="2200" b="0" i="0" dirty="0" err="1">
                <a:solidFill>
                  <a:schemeClr val="tx1"/>
                </a:solidFill>
                <a:effectLst/>
                <a:latin typeface="Times New Roman" panose="02020603050405020304" pitchFamily="18" charset="0"/>
                <a:cs typeface="Times New Roman" panose="02020603050405020304" pitchFamily="18" charset="0"/>
              </a:rPr>
              <a:t>микосептин</a:t>
            </a:r>
            <a:r>
              <a:rPr lang="ru-RU" sz="2200" b="0" i="0" dirty="0">
                <a:solidFill>
                  <a:schemeClr val="tx1"/>
                </a:solidFill>
                <a:effectLst/>
                <a:latin typeface="Times New Roman" panose="02020603050405020304" pitchFamily="18" charset="0"/>
                <a:cs typeface="Times New Roman" panose="02020603050405020304" pitchFamily="18" charset="0"/>
              </a:rPr>
              <a:t>, </a:t>
            </a:r>
            <a:r>
              <a:rPr lang="ru-RU" sz="2200" b="0" i="0" dirty="0" err="1">
                <a:solidFill>
                  <a:schemeClr val="tx1"/>
                </a:solidFill>
                <a:effectLst/>
                <a:latin typeface="Times New Roman" panose="02020603050405020304" pitchFamily="18" charset="0"/>
                <a:cs typeface="Times New Roman" panose="02020603050405020304" pitchFamily="18" charset="0"/>
              </a:rPr>
              <a:t>низорал</a:t>
            </a:r>
            <a:r>
              <a:rPr lang="ru-RU" sz="2200" b="0" i="0" dirty="0">
                <a:solidFill>
                  <a:schemeClr val="tx1"/>
                </a:solidFill>
                <a:effectLst/>
                <a:latin typeface="Times New Roman" panose="02020603050405020304" pitchFamily="18" charset="0"/>
                <a:cs typeface="Times New Roman" panose="02020603050405020304" pitchFamily="18" charset="0"/>
              </a:rPr>
              <a:t>, </a:t>
            </a:r>
            <a:r>
              <a:rPr lang="ru-RU" sz="2200" b="0" i="0" dirty="0" err="1">
                <a:solidFill>
                  <a:schemeClr val="tx1"/>
                </a:solidFill>
                <a:effectLst/>
                <a:latin typeface="Times New Roman" panose="02020603050405020304" pitchFamily="18" charset="0"/>
                <a:cs typeface="Times New Roman" panose="02020603050405020304" pitchFamily="18" charset="0"/>
              </a:rPr>
              <a:t>декаминовая</a:t>
            </a:r>
            <a:r>
              <a:rPr lang="ru-RU" sz="2200" b="0" i="0" dirty="0">
                <a:solidFill>
                  <a:schemeClr val="tx1"/>
                </a:solidFill>
                <a:effectLst/>
                <a:latin typeface="Times New Roman" panose="02020603050405020304" pitchFamily="18" charset="0"/>
                <a:cs typeface="Times New Roman" panose="02020603050405020304" pitchFamily="18" charset="0"/>
              </a:rPr>
              <a:t> в виде аппликаций на 20 минут ежедневно, 2—4 раза в день.</a:t>
            </a:r>
          </a:p>
          <a:p>
            <a:endParaRPr lang="ru-RU" dirty="0"/>
          </a:p>
        </p:txBody>
      </p:sp>
    </p:spTree>
    <p:extLst>
      <p:ext uri="{BB962C8B-B14F-4D97-AF65-F5344CB8AC3E}">
        <p14:creationId xmlns="" xmlns:p14="http://schemas.microsoft.com/office/powerpoint/2010/main" val="83540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0949" y="2220686"/>
            <a:ext cx="7289074" cy="707886"/>
          </a:xfrm>
          <a:prstGeom prst="rect">
            <a:avLst/>
          </a:prstGeom>
          <a:noFill/>
        </p:spPr>
        <p:txBody>
          <a:bodyPr wrap="square" rtlCol="0">
            <a:spAutoFit/>
          </a:bodyPr>
          <a:lstStyle/>
          <a:p>
            <a:r>
              <a:rPr lang="ru-RU" sz="4000" b="1" dirty="0" smtClean="0">
                <a:latin typeface="Times New Roman" pitchFamily="18" charset="0"/>
                <a:cs typeface="Times New Roman" pitchFamily="18" charset="0"/>
              </a:rPr>
              <a:t>СПАСИБО ЗА ВНИМАНИЕ!</a:t>
            </a:r>
            <a:endParaRPr lang="ru-RU" sz="40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1253E96-02B5-4D30-8FF0-82562B30A90E}"/>
              </a:ext>
            </a:extLst>
          </p:cNvPr>
          <p:cNvSpPr>
            <a:spLocks noGrp="1"/>
          </p:cNvSpPr>
          <p:nvPr>
            <p:ph type="title"/>
          </p:nvPr>
        </p:nvSpPr>
        <p:spPr/>
        <p:txBody>
          <a:bodyPr>
            <a:normAutofit/>
          </a:bodyPr>
          <a:lstStyle/>
          <a:p>
            <a:r>
              <a:rPr lang="ru-RU" sz="3200" b="1" dirty="0">
                <a:solidFill>
                  <a:schemeClr val="tx1"/>
                </a:solidFill>
                <a:effectLst/>
                <a:latin typeface="Times New Roman" panose="02020603050405020304" pitchFamily="18" charset="0"/>
                <a:ea typeface="Times New Roman" panose="02020603050405020304" pitchFamily="18" charset="0"/>
              </a:rPr>
              <a:t>Изменения СОПР при дисфункциях половых желез</a:t>
            </a:r>
            <a:endParaRPr lang="ru-RU" sz="3200" b="1" dirty="0">
              <a:solidFill>
                <a:schemeClr val="tx1"/>
              </a:solidFill>
            </a:endParaRPr>
          </a:p>
        </p:txBody>
      </p:sp>
      <p:sp>
        <p:nvSpPr>
          <p:cNvPr id="3" name="Объект 2">
            <a:extLst>
              <a:ext uri="{FF2B5EF4-FFF2-40B4-BE49-F238E27FC236}">
                <a16:creationId xmlns="" xmlns:a16="http://schemas.microsoft.com/office/drawing/2014/main" id="{6015276A-95D8-4983-AE1B-20A6230D3B8B}"/>
              </a:ext>
            </a:extLst>
          </p:cNvPr>
          <p:cNvSpPr>
            <a:spLocks noGrp="1"/>
          </p:cNvSpPr>
          <p:nvPr>
            <p:ph idx="1"/>
          </p:nvPr>
        </p:nvSpPr>
        <p:spPr>
          <a:xfrm>
            <a:off x="770709" y="2551127"/>
            <a:ext cx="10058400" cy="2909147"/>
          </a:xfrm>
        </p:spPr>
        <p:txBody>
          <a:bodyPr>
            <a:normAutofit/>
          </a:bodyPr>
          <a:lstStyle/>
          <a:p>
            <a:pPr lvl="8" algn="just">
              <a:buFont typeface="Wingdings" panose="05000000000000000000" pitchFamily="2" charset="2"/>
              <a:buChar char="v"/>
            </a:pPr>
            <a:r>
              <a:rPr lang="ru-RU" sz="2200" dirty="0">
                <a:solidFill>
                  <a:schemeClr val="tx1"/>
                </a:solidFill>
                <a:latin typeface="Times New Roman" panose="02020603050405020304" pitchFamily="18" charset="0"/>
                <a:cs typeface="Times New Roman" panose="02020603050405020304" pitchFamily="18" charset="0"/>
              </a:rPr>
              <a:t>Слизистая оболочка полости рта особо чувствительна к дисфункции половых желез. При интенсивном выделении половых  гормонов в определенные периоды жизни человека могут  развиваться так называемый гормональный стоматит и гингивит (в 19,16% и 22,74% случаев соответственно). </a:t>
            </a:r>
          </a:p>
          <a:p>
            <a:pPr marL="0" indent="0" algn="just">
              <a:buNone/>
            </a:pPr>
            <a:endParaRPr lang="ru-RU" sz="28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46942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ED24A7A-7186-440D-B4D4-DE87E123BADC}"/>
              </a:ext>
            </a:extLst>
          </p:cNvPr>
          <p:cNvSpPr>
            <a:spLocks noGrp="1"/>
          </p:cNvSpPr>
          <p:nvPr>
            <p:ph type="title"/>
          </p:nvPr>
        </p:nvSpPr>
        <p:spPr/>
        <p:txBody>
          <a:bodyPr/>
          <a:lstStyle/>
          <a:p>
            <a:r>
              <a:rPr lang="ru-RU" sz="4800" b="1" dirty="0">
                <a:solidFill>
                  <a:schemeClr val="tx1"/>
                </a:solidFill>
                <a:effectLst/>
                <a:latin typeface="Times New Roman" panose="02020603050405020304" pitchFamily="18" charset="0"/>
                <a:ea typeface="Times New Roman" panose="02020603050405020304" pitchFamily="18" charset="0"/>
              </a:rPr>
              <a:t>Клиника</a:t>
            </a:r>
            <a:endParaRPr lang="ru-RU" b="1" dirty="0"/>
          </a:p>
        </p:txBody>
      </p:sp>
      <p:sp>
        <p:nvSpPr>
          <p:cNvPr id="3" name="Объект 2">
            <a:extLst>
              <a:ext uri="{FF2B5EF4-FFF2-40B4-BE49-F238E27FC236}">
                <a16:creationId xmlns="" xmlns:a16="http://schemas.microsoft.com/office/drawing/2014/main" id="{58B1234E-B6A4-4282-93D2-535EC98562CA}"/>
              </a:ext>
            </a:extLst>
          </p:cNvPr>
          <p:cNvSpPr>
            <a:spLocks noGrp="1"/>
          </p:cNvSpPr>
          <p:nvPr>
            <p:ph idx="1"/>
          </p:nvPr>
        </p:nvSpPr>
        <p:spPr/>
        <p:txBody>
          <a:bodyPr/>
          <a:lstStyle/>
          <a:p>
            <a:pPr algn="just">
              <a:buFont typeface="Wingdings" panose="05000000000000000000" pitchFamily="2" charset="2"/>
              <a:buChar char="v"/>
            </a:pPr>
            <a:r>
              <a:rPr lang="ru-RU" sz="2000" dirty="0">
                <a:solidFill>
                  <a:schemeClr val="tx1"/>
                </a:solidFill>
                <a:latin typeface="Times New Roman" panose="02020603050405020304" pitchFamily="18" charset="0"/>
                <a:cs typeface="Times New Roman" panose="02020603050405020304" pitchFamily="18" charset="0"/>
              </a:rPr>
              <a:t>Так, в период полового  созревания у подростков нередко обнаруживают гипертрофический гингивит, который носит название юношеского. Заболевание отличается упорным течением и проявляется резкой гиперемией и разрастанием межзубных десневых сосочков. </a:t>
            </a:r>
          </a:p>
          <a:p>
            <a:pPr algn="just">
              <a:buFont typeface="Wingdings" panose="05000000000000000000" pitchFamily="2" charset="2"/>
              <a:buChar char="v"/>
            </a:pPr>
            <a:r>
              <a:rPr lang="ru-RU" sz="2000" dirty="0">
                <a:solidFill>
                  <a:schemeClr val="tx1"/>
                </a:solidFill>
                <a:latin typeface="Times New Roman" panose="02020603050405020304" pitchFamily="18" charset="0"/>
                <a:cs typeface="Times New Roman" panose="02020603050405020304" pitchFamily="18" charset="0"/>
              </a:rPr>
              <a:t>Аналогичная картина наблюдается у девушек в </a:t>
            </a:r>
            <a:r>
              <a:rPr lang="ru-RU" sz="2000" dirty="0" err="1">
                <a:solidFill>
                  <a:schemeClr val="tx1"/>
                </a:solidFill>
                <a:latin typeface="Times New Roman" panose="02020603050405020304" pitchFamily="18" charset="0"/>
                <a:cs typeface="Times New Roman" panose="02020603050405020304" pitchFamily="18" charset="0"/>
              </a:rPr>
              <a:t>препубертатном</a:t>
            </a:r>
            <a:r>
              <a:rPr lang="ru-RU" sz="2000" dirty="0">
                <a:solidFill>
                  <a:schemeClr val="tx1"/>
                </a:solidFill>
                <a:latin typeface="Times New Roman" panose="02020603050405020304" pitchFamily="18" charset="0"/>
                <a:cs typeface="Times New Roman" panose="02020603050405020304" pitchFamily="18" charset="0"/>
              </a:rPr>
              <a:t> периоде. Однако отмечается влияние даже физиологических изменений со стороны внутренних органов на состояние ротовой полости. Так, на протяжении менструального цикла под влиянием эстрогенов и прогестерона происходит изменение в эпителии слизистой оболочки полости рта. У женщин с хроническим рецидивирующим афтозным стоматитом высыпание афтозных элементов усиливается перед менструацией. Подобного же рода афтозный стоматит нередко (в 37,62% случаев) встречается в климактерическом периоде.</a:t>
            </a:r>
            <a:endParaRPr lang="ru-RU" dirty="0"/>
          </a:p>
        </p:txBody>
      </p:sp>
    </p:spTree>
    <p:extLst>
      <p:ext uri="{BB962C8B-B14F-4D97-AF65-F5344CB8AC3E}">
        <p14:creationId xmlns="" xmlns:p14="http://schemas.microsoft.com/office/powerpoint/2010/main" val="164671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0058AF-E329-4AB5-A30F-4AC18BEF26E8}"/>
              </a:ext>
            </a:extLst>
          </p:cNvPr>
          <p:cNvPicPr>
            <a:picLocks noChangeAspect="1"/>
          </p:cNvPicPr>
          <p:nvPr/>
        </p:nvPicPr>
        <p:blipFill>
          <a:blip r:embed="rId2" cstate="print"/>
          <a:srcRect l="9940" t="5039" r="8785" b="15644"/>
          <a:stretch>
            <a:fillRect/>
          </a:stretch>
        </p:blipFill>
        <p:spPr>
          <a:xfrm>
            <a:off x="1863969" y="152400"/>
            <a:ext cx="8088923" cy="4982308"/>
          </a:xfrm>
          <a:prstGeom prst="rect">
            <a:avLst/>
          </a:prstGeom>
        </p:spPr>
      </p:pic>
    </p:spTree>
    <p:extLst>
      <p:ext uri="{BB962C8B-B14F-4D97-AF65-F5344CB8AC3E}">
        <p14:creationId xmlns="" xmlns:p14="http://schemas.microsoft.com/office/powerpoint/2010/main" val="231428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DCC9EA5-175E-4B91-AAB2-F79B38E546B1}"/>
              </a:ext>
            </a:extLst>
          </p:cNvPr>
          <p:cNvSpPr>
            <a:spLocks noGrp="1"/>
          </p:cNvSpPr>
          <p:nvPr>
            <p:ph idx="1"/>
          </p:nvPr>
        </p:nvSpPr>
        <p:spPr>
          <a:xfrm>
            <a:off x="1018903" y="670076"/>
            <a:ext cx="10058400" cy="4475553"/>
          </a:xfrm>
        </p:spPr>
        <p:txBody>
          <a:bodyPr>
            <a:normAutofit/>
          </a:bodyPr>
          <a:lstStyle/>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Довольно часто </a:t>
            </a:r>
            <a:r>
              <a:rPr lang="ru-RU" dirty="0" err="1">
                <a:solidFill>
                  <a:srgbClr val="1A1A1A"/>
                </a:solidFill>
                <a:effectLst/>
                <a:latin typeface="Times New Roman" panose="02020603050405020304" pitchFamily="18" charset="0"/>
                <a:ea typeface="Times New Roman" panose="02020603050405020304" pitchFamily="18" charset="0"/>
              </a:rPr>
              <a:t>дисгормональные</a:t>
            </a:r>
            <a:r>
              <a:rPr lang="ru-RU" dirty="0">
                <a:solidFill>
                  <a:srgbClr val="1A1A1A"/>
                </a:solidFill>
                <a:effectLst/>
                <a:latin typeface="Times New Roman" panose="02020603050405020304" pitchFamily="18" charset="0"/>
                <a:ea typeface="Times New Roman" panose="02020603050405020304" pitchFamily="18" charset="0"/>
              </a:rPr>
              <a:t> изменения проявляются на слизистой оболочке полости рта в виде различных язвенно-некротических процессов. Примерно у 56,12% процентов беременных, чаще в первой половине беременности, развивается гингивит.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Патологический процесс при гингивите беременных начинается в области десневых сосочков, которые становятся ярко-красными, увеличиваются в размере. Нередко разрастание сосочков бывает столь значительным, что они частично или полностью закрывают коронки зубов. Женщины в 86,73% случаев отмечают выраженную кровоточивость десен во время приема пищи и чистки зубов.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По данным литературы и проведенного медико-статистического исследования, гингивит беременных исчезает спустя 1,5-2 месяца после родов (в 73,16% случаев), реже - после прекращения кормления ребенка грудью (25,44% случаев). Именно поэтому акушеры-гинекологи и стоматологи, работающие с данным контингентом пациентов, рекомендуют в период беременности тщательно соблюдать гигиену полости рта, а также своевременно проводить ее санацию</a:t>
            </a:r>
            <a:endParaRPr lang="ru-RU" sz="2400" dirty="0"/>
          </a:p>
        </p:txBody>
      </p:sp>
    </p:spTree>
    <p:extLst>
      <p:ext uri="{BB962C8B-B14F-4D97-AF65-F5344CB8AC3E}">
        <p14:creationId xmlns="" xmlns:p14="http://schemas.microsoft.com/office/powerpoint/2010/main" val="243970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5AB6076-D277-4F80-BA6D-D72BDFC70E85}"/>
              </a:ext>
            </a:extLst>
          </p:cNvPr>
          <p:cNvSpPr>
            <a:spLocks noGrp="1"/>
          </p:cNvSpPr>
          <p:nvPr>
            <p:ph idx="4294967295"/>
          </p:nvPr>
        </p:nvSpPr>
        <p:spPr>
          <a:xfrm>
            <a:off x="0" y="44450"/>
            <a:ext cx="6127750" cy="6424613"/>
          </a:xfrm>
        </p:spPr>
        <p:txBody>
          <a:bodyPr>
            <a:normAutofit/>
          </a:bodyPr>
          <a:lstStyle/>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Гингивит беременных — воспаление десен, которое впервые возникает в период беременности или обостряется вследствие беременности. Развитие заболевания связывают с перестройкой гормонального баланса в этот период. Возникновение гингивита зависит от срока беременности. Первые признаки его появляются на 3—4 месяце беременности, когда происходят наиболее интенсивные нейрогуморальные сдвиги в организме. </a:t>
            </a: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В первой половине </a:t>
            </a:r>
            <a:r>
              <a:rPr lang="ru-RU" sz="1800" dirty="0">
                <a:solidFill>
                  <a:schemeClr val="tx1"/>
                </a:solidFill>
                <a:effectLst/>
                <a:latin typeface="Times New Roman" panose="02020603050405020304" pitchFamily="18" charset="0"/>
                <a:ea typeface="Times New Roman" panose="02020603050405020304" pitchFamily="18" charset="0"/>
              </a:rPr>
              <a:t>беремен</a:t>
            </a:r>
            <a:r>
              <a:rPr lang="ru-RU" sz="1800" dirty="0">
                <a:solidFill>
                  <a:srgbClr val="1A1A1A"/>
                </a:solidFill>
                <a:effectLst/>
                <a:latin typeface="Times New Roman" panose="02020603050405020304" pitchFamily="18" charset="0"/>
                <a:ea typeface="Times New Roman" panose="02020603050405020304" pitchFamily="18" charset="0"/>
              </a:rPr>
              <a:t>ности отмечается легкая форма, преимущественно катаральный гингивит. </a:t>
            </a: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Во второй половине — течение заболевания тяжелое, с развитием пролиферативного процесса в деснах. </a:t>
            </a: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В начальной стадии гингивита десневой край становится ярко- красным, набухает, легко кровоточит. Постепенно пораженная десна становится темно-красной, синюшной, увеличивается и при наличии местных раздражителей развивается гипертрофический гингивит. </a:t>
            </a: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Гипертрофический гингивит беременных имеет склонность к полипозному разрастанию отдельных сосочков. Иногда развиваются ложные эпулиды. Гипертрофированная десна покрывает всю коронку зуба, легко кровоточит, склонна к изъязвлению.</a:t>
            </a:r>
            <a:endParaRPr lang="ru-RU" sz="1800" dirty="0">
              <a:effectLst/>
              <a:latin typeface="Times New Roman" panose="02020603050405020304" pitchFamily="18" charset="0"/>
              <a:ea typeface="Times New Roman" panose="02020603050405020304" pitchFamily="18" charset="0"/>
            </a:endParaRPr>
          </a:p>
          <a:p>
            <a:endParaRPr lang="ru-RU" dirty="0"/>
          </a:p>
        </p:txBody>
      </p:sp>
      <p:pic>
        <p:nvPicPr>
          <p:cNvPr id="4" name="Picture 2">
            <a:extLst>
              <a:ext uri="{FF2B5EF4-FFF2-40B4-BE49-F238E27FC236}">
                <a16:creationId xmlns="" xmlns:a16="http://schemas.microsoft.com/office/drawing/2014/main" id="{C8E96B49-7DBA-4414-AAE9-40E753B719F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l="-25542"/>
          <a:stretch>
            <a:fillRect/>
          </a:stretch>
        </p:blipFill>
        <p:spPr bwMode="auto">
          <a:xfrm>
            <a:off x="7733211" y="216555"/>
            <a:ext cx="3592286" cy="2479460"/>
          </a:xfrm>
          <a:prstGeom prst="rect">
            <a:avLst/>
          </a:prstGeom>
          <a:noFill/>
          <a:ln>
            <a:noFill/>
          </a:ln>
          <a:effectLst/>
          <a:scene3d>
            <a:camera prst="orthographicFront">
              <a:rot lat="0" lon="0" rev="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 xmlns:a16="http://schemas.microsoft.com/office/drawing/2014/main" id="{9204E863-FB79-4687-BA9C-79602521D0F0}"/>
              </a:ext>
            </a:extLst>
          </p:cNvPr>
          <p:cNvPicPr>
            <a:picLocks noChangeAspect="1"/>
          </p:cNvPicPr>
          <p:nvPr/>
        </p:nvPicPr>
        <p:blipFill>
          <a:blip r:embed="rId3" cstate="print"/>
          <a:srcRect l="12447" t="7119" r="11496" b="16655"/>
          <a:stretch>
            <a:fillRect/>
          </a:stretch>
        </p:blipFill>
        <p:spPr>
          <a:xfrm>
            <a:off x="7276011" y="3148149"/>
            <a:ext cx="4349932" cy="2743200"/>
          </a:xfrm>
          <a:prstGeom prst="rect">
            <a:avLst/>
          </a:prstGeom>
        </p:spPr>
      </p:pic>
    </p:spTree>
    <p:extLst>
      <p:ext uri="{BB962C8B-B14F-4D97-AF65-F5344CB8AC3E}">
        <p14:creationId xmlns="" xmlns:p14="http://schemas.microsoft.com/office/powerpoint/2010/main" val="230674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94CAEDC-3B6D-46E6-A156-43E495392BB6}"/>
              </a:ext>
            </a:extLst>
          </p:cNvPr>
          <p:cNvSpPr>
            <a:spLocks noGrp="1"/>
          </p:cNvSpPr>
          <p:nvPr>
            <p:ph type="title"/>
          </p:nvPr>
        </p:nvSpPr>
        <p:spPr>
          <a:xfrm>
            <a:off x="1097280" y="263527"/>
            <a:ext cx="10058400" cy="1450757"/>
          </a:xfrm>
        </p:spPr>
        <p:txBody>
          <a:bodyPr>
            <a:normAutofit/>
          </a:bodyPr>
          <a:lstStyle/>
          <a:p>
            <a:r>
              <a:rPr lang="ru-RU" sz="3200" b="1" dirty="0">
                <a:solidFill>
                  <a:srgbClr val="1A1A1A"/>
                </a:solidFill>
                <a:effectLst/>
                <a:latin typeface="Times New Roman" panose="02020603050405020304" pitchFamily="18" charset="0"/>
                <a:ea typeface="Times New Roman" panose="02020603050405020304" pitchFamily="18" charset="0"/>
              </a:rPr>
              <a:t>Лечение и профилактика</a:t>
            </a:r>
            <a:endParaRPr lang="ru-RU" sz="3200" b="1" dirty="0"/>
          </a:p>
        </p:txBody>
      </p:sp>
      <p:sp>
        <p:nvSpPr>
          <p:cNvPr id="3" name="Объект 2">
            <a:extLst>
              <a:ext uri="{FF2B5EF4-FFF2-40B4-BE49-F238E27FC236}">
                <a16:creationId xmlns="" xmlns:a16="http://schemas.microsoft.com/office/drawing/2014/main" id="{2FC0F115-659E-4A2B-A59F-3C6C1A42122F}"/>
              </a:ext>
            </a:extLst>
          </p:cNvPr>
          <p:cNvSpPr>
            <a:spLocks noGrp="1"/>
          </p:cNvSpPr>
          <p:nvPr>
            <p:ph idx="1"/>
          </p:nvPr>
        </p:nvSpPr>
        <p:spPr>
          <a:xfrm>
            <a:off x="1097280" y="1845734"/>
            <a:ext cx="10058400" cy="2660952"/>
          </a:xfrm>
        </p:spPr>
        <p:txBody>
          <a:bodyPr/>
          <a:lstStyle/>
          <a:p>
            <a:pPr algn="just">
              <a:buFont typeface="Wingdings" panose="05000000000000000000" pitchFamily="2" charset="2"/>
              <a:buChar char="v"/>
            </a:pPr>
            <a:r>
              <a:rPr lang="ru-RU" sz="2400" dirty="0">
                <a:solidFill>
                  <a:srgbClr val="1A1A1A"/>
                </a:solidFill>
                <a:effectLst/>
                <a:latin typeface="Times New Roman" panose="02020603050405020304" pitchFamily="18" charset="0"/>
                <a:ea typeface="Times New Roman" panose="02020603050405020304" pitchFamily="18" charset="0"/>
              </a:rPr>
              <a:t>Легкие формы гингивита у значительного количества беременных после родов самостоятельно излечиваются. </a:t>
            </a:r>
          </a:p>
          <a:p>
            <a:pPr algn="just">
              <a:buFont typeface="Wingdings" panose="05000000000000000000" pitchFamily="2" charset="2"/>
              <a:buChar char="v"/>
            </a:pPr>
            <a:r>
              <a:rPr lang="ru-RU" sz="2400" dirty="0">
                <a:solidFill>
                  <a:srgbClr val="1A1A1A"/>
                </a:solidFill>
                <a:effectLst/>
                <a:latin typeface="Times New Roman" panose="02020603050405020304" pitchFamily="18" charset="0"/>
                <a:ea typeface="Times New Roman" panose="02020603050405020304" pitchFamily="18" charset="0"/>
              </a:rPr>
              <a:t>Местное лечение гингивита беременных проводят по принципам лечения катарального или гипертрофического гингивита. </a:t>
            </a:r>
          </a:p>
          <a:p>
            <a:pPr algn="just">
              <a:buFont typeface="Wingdings" panose="05000000000000000000" pitchFamily="2" charset="2"/>
              <a:buChar char="v"/>
            </a:pPr>
            <a:r>
              <a:rPr lang="ru-RU" sz="2400" dirty="0">
                <a:solidFill>
                  <a:schemeClr val="tx1"/>
                </a:solidFill>
                <a:latin typeface="Times New Roman" panose="02020603050405020304" pitchFamily="18" charset="0"/>
                <a:cs typeface="Times New Roman" panose="02020603050405020304" pitchFamily="18" charset="0"/>
              </a:rPr>
              <a:t>Профилактика гингивита беременных состоит в предупреждении токсикоза и в активной полноценной санации полости рта. </a:t>
            </a:r>
          </a:p>
        </p:txBody>
      </p:sp>
    </p:spTree>
    <p:extLst>
      <p:ext uri="{BB962C8B-B14F-4D97-AF65-F5344CB8AC3E}">
        <p14:creationId xmlns="" xmlns:p14="http://schemas.microsoft.com/office/powerpoint/2010/main" val="402076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E2D1951-290A-4D98-B7F5-FDE8E0DFD525}"/>
              </a:ext>
            </a:extLst>
          </p:cNvPr>
          <p:cNvSpPr>
            <a:spLocks noGrp="1"/>
          </p:cNvSpPr>
          <p:nvPr>
            <p:ph type="title"/>
          </p:nvPr>
        </p:nvSpPr>
        <p:spPr>
          <a:xfrm>
            <a:off x="1097280" y="286604"/>
            <a:ext cx="10058400" cy="797614"/>
          </a:xfrm>
        </p:spPr>
        <p:txBody>
          <a:bodyPr>
            <a:normAutofit/>
          </a:bodyPr>
          <a:lstStyle/>
          <a:p>
            <a:r>
              <a:rPr lang="ru-RU" sz="2800" b="1" dirty="0">
                <a:solidFill>
                  <a:schemeClr val="tx1"/>
                </a:solidFill>
                <a:effectLst/>
                <a:latin typeface="Times New Roman" panose="02020603050405020304" pitchFamily="18" charset="0"/>
                <a:ea typeface="Times New Roman" panose="02020603050405020304" pitchFamily="18" charset="0"/>
              </a:rPr>
              <a:t>Изменения СОПР при гиперфункции коры надпочечников</a:t>
            </a:r>
            <a:endParaRPr lang="ru-RU" sz="2800" b="1" dirty="0"/>
          </a:p>
        </p:txBody>
      </p:sp>
      <p:sp>
        <p:nvSpPr>
          <p:cNvPr id="3" name="Объект 2">
            <a:extLst>
              <a:ext uri="{FF2B5EF4-FFF2-40B4-BE49-F238E27FC236}">
                <a16:creationId xmlns="" xmlns:a16="http://schemas.microsoft.com/office/drawing/2014/main" id="{F382E92F-7D0A-47D3-9E45-D6A6C58CE752}"/>
              </a:ext>
            </a:extLst>
          </p:cNvPr>
          <p:cNvSpPr>
            <a:spLocks noGrp="1"/>
          </p:cNvSpPr>
          <p:nvPr>
            <p:ph idx="1"/>
          </p:nvPr>
        </p:nvSpPr>
        <p:spPr>
          <a:xfrm>
            <a:off x="1045029" y="1136468"/>
            <a:ext cx="10058400" cy="4621327"/>
          </a:xfrm>
        </p:spPr>
        <p:txBody>
          <a:bodyPr>
            <a:normAutofit/>
          </a:bodyPr>
          <a:lstStyle/>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Тиреотоксикоз — заболевание организма, обусловленное поражением щитовидной железы, сопровождающимся избыточной продукцией гормона этой железы—тироксина. </a:t>
            </a: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Множественный кариес при тиреотоксикозе описан М.А. Малыгиной (1957), Т.Н. </a:t>
            </a:r>
            <a:r>
              <a:rPr lang="ru-RU" sz="1800" dirty="0" err="1">
                <a:solidFill>
                  <a:srgbClr val="1A1A1A"/>
                </a:solidFill>
                <a:effectLst/>
                <a:latin typeface="Times New Roman" panose="02020603050405020304" pitchFamily="18" charset="0"/>
                <a:ea typeface="Times New Roman" panose="02020603050405020304" pitchFamily="18" charset="0"/>
              </a:rPr>
              <a:t>Шершакова</a:t>
            </a:r>
            <a:r>
              <a:rPr lang="ru-RU" sz="1800" dirty="0">
                <a:solidFill>
                  <a:srgbClr val="1A1A1A"/>
                </a:solidFill>
                <a:effectLst/>
                <a:latin typeface="Times New Roman" panose="02020603050405020304" pitchFamily="18" charset="0"/>
                <a:ea typeface="Times New Roman" panose="02020603050405020304" pitchFamily="18" charset="0"/>
              </a:rPr>
              <a:t> (1957) у 92,2% больных обнаружила кариес, по мере тяжести тиреотоксикоза индекс кариеса увеличивается и доходит порой до 21,2. По данным автора, специфическая клиника кариеса проявляется его пришеечной локализацией на фронтальных зубах; меловые пятна начального кариеса быстро трансформируются в последующие стадии, что приводит к разрушению зубов. </a:t>
            </a: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Отмечено два механизма, объясняющих острое течение кариеса при гипертиреозах. При </a:t>
            </a:r>
            <a:r>
              <a:rPr lang="ru-RU" sz="1800" dirty="0" err="1">
                <a:solidFill>
                  <a:srgbClr val="1A1A1A"/>
                </a:solidFill>
                <a:effectLst/>
                <a:latin typeface="Times New Roman" panose="02020603050405020304" pitchFamily="18" charset="0"/>
                <a:ea typeface="Times New Roman" panose="02020603050405020304" pitchFamily="18" charset="0"/>
              </a:rPr>
              <a:t>дистериозах</a:t>
            </a:r>
            <a:r>
              <a:rPr lang="ru-RU" sz="1800" dirty="0">
                <a:solidFill>
                  <a:srgbClr val="1A1A1A"/>
                </a:solidFill>
                <a:effectLst/>
                <a:latin typeface="Times New Roman" panose="02020603050405020304" pitchFamily="18" charset="0"/>
                <a:ea typeface="Times New Roman" panose="02020603050405020304" pitchFamily="18" charset="0"/>
              </a:rPr>
              <a:t> отмечаются </a:t>
            </a:r>
            <a:r>
              <a:rPr lang="ru-RU" sz="1800" dirty="0" err="1">
                <a:solidFill>
                  <a:srgbClr val="1A1A1A"/>
                </a:solidFill>
                <a:effectLst/>
                <a:latin typeface="Times New Roman" panose="02020603050405020304" pitchFamily="18" charset="0"/>
                <a:ea typeface="Times New Roman" panose="02020603050405020304" pitchFamily="18" charset="0"/>
              </a:rPr>
              <a:t>дисминерализация</a:t>
            </a:r>
            <a:r>
              <a:rPr lang="ru-RU" sz="1800" dirty="0">
                <a:solidFill>
                  <a:srgbClr val="1A1A1A"/>
                </a:solidFill>
                <a:effectLst/>
                <a:latin typeface="Times New Roman" panose="02020603050405020304" pitchFamily="18" charset="0"/>
                <a:ea typeface="Times New Roman" panose="02020603050405020304" pitchFamily="18" charset="0"/>
              </a:rPr>
              <a:t> зубов, а также изменение активности слюнных желез. </a:t>
            </a: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Различные авторы находили несколько отличающиеся изменения слизистой оболочки при гипертиреозе: кровенаполнение десен, хронический катаральный гингивит, геморрагии, катаральный глоссит, катаральный стоматит. По данным М. А. Ефремова (1970), указанные изменения обусловлены гиповитаминозом С, сопутствующим гипертиреозу. </a:t>
            </a:r>
            <a:endParaRPr lang="ru-RU" sz="18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v"/>
            </a:pPr>
            <a:r>
              <a:rPr lang="ru-RU" sz="1800" dirty="0">
                <a:solidFill>
                  <a:srgbClr val="1A1A1A"/>
                </a:solidFill>
                <a:effectLst/>
                <a:latin typeface="Times New Roman" panose="02020603050405020304" pitchFamily="18" charset="0"/>
                <a:ea typeface="Times New Roman" panose="02020603050405020304" pitchFamily="18" charset="0"/>
              </a:rPr>
              <a:t>С.А. Кутин (1970) обнаружил тиреотоксикоз у 82% больных экссудативной формой </a:t>
            </a:r>
            <a:r>
              <a:rPr lang="ru-RU" sz="1800" dirty="0" err="1">
                <a:solidFill>
                  <a:srgbClr val="1A1A1A"/>
                </a:solidFill>
                <a:effectLst/>
                <a:latin typeface="Times New Roman" panose="02020603050405020304" pitchFamily="18" charset="0"/>
                <a:ea typeface="Times New Roman" panose="02020603050405020304" pitchFamily="18" charset="0"/>
              </a:rPr>
              <a:t>эксфолиативного</a:t>
            </a:r>
            <a:r>
              <a:rPr lang="ru-RU" sz="1800" dirty="0">
                <a:solidFill>
                  <a:srgbClr val="1A1A1A"/>
                </a:solidFill>
                <a:effectLst/>
                <a:latin typeface="Times New Roman" panose="02020603050405020304" pitchFamily="18" charset="0"/>
                <a:ea typeface="Times New Roman" panose="02020603050405020304" pitchFamily="18" charset="0"/>
              </a:rPr>
              <a:t> хейлита и у 26% больных при сухой его форме. </a:t>
            </a:r>
            <a:endParaRPr lang="ru-RU" sz="18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v"/>
            </a:pPr>
            <a:endParaRPr lang="ru-RU" dirty="0"/>
          </a:p>
        </p:txBody>
      </p:sp>
    </p:spTree>
    <p:extLst>
      <p:ext uri="{BB962C8B-B14F-4D97-AF65-F5344CB8AC3E}">
        <p14:creationId xmlns="" xmlns:p14="http://schemas.microsoft.com/office/powerpoint/2010/main" val="164499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AA6117-1921-4EF0-AF09-40C177473F3D}"/>
              </a:ext>
            </a:extLst>
          </p:cNvPr>
          <p:cNvSpPr>
            <a:spLocks noGrp="1"/>
          </p:cNvSpPr>
          <p:nvPr>
            <p:ph type="title"/>
          </p:nvPr>
        </p:nvSpPr>
        <p:spPr>
          <a:xfrm>
            <a:off x="1097280" y="365760"/>
            <a:ext cx="10058400" cy="431074"/>
          </a:xfrm>
        </p:spPr>
        <p:txBody>
          <a:bodyPr>
            <a:normAutofit/>
          </a:bodyPr>
          <a:lstStyle/>
          <a:p>
            <a:r>
              <a:rPr lang="ru-RU" sz="2400" b="1" dirty="0">
                <a:solidFill>
                  <a:schemeClr val="tx1"/>
                </a:solidFill>
                <a:latin typeface="Times New Roman" panose="02020603050405020304" pitchFamily="18" charset="0"/>
                <a:cs typeface="Times New Roman" panose="02020603050405020304" pitchFamily="18" charset="0"/>
              </a:rPr>
              <a:t>Клиника. Диагностика</a:t>
            </a:r>
          </a:p>
        </p:txBody>
      </p:sp>
      <p:sp>
        <p:nvSpPr>
          <p:cNvPr id="3" name="Объект 2">
            <a:extLst>
              <a:ext uri="{FF2B5EF4-FFF2-40B4-BE49-F238E27FC236}">
                <a16:creationId xmlns="" xmlns:a16="http://schemas.microsoft.com/office/drawing/2014/main" id="{B2FAFC6A-4624-42E2-AAE8-836FE8625C38}"/>
              </a:ext>
            </a:extLst>
          </p:cNvPr>
          <p:cNvSpPr>
            <a:spLocks noGrp="1"/>
          </p:cNvSpPr>
          <p:nvPr>
            <p:ph idx="1"/>
          </p:nvPr>
        </p:nvSpPr>
        <p:spPr>
          <a:xfrm>
            <a:off x="901338" y="892145"/>
            <a:ext cx="10058400" cy="4541814"/>
          </a:xfrm>
        </p:spPr>
        <p:txBody>
          <a:bodyPr>
            <a:normAutofit fontScale="92500" lnSpcReduction="10000"/>
          </a:bodyPr>
          <a:lstStyle/>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Частыми симптомами тиреотоксикоза, проявляющимися в полости рта вследствие </a:t>
            </a:r>
            <a:r>
              <a:rPr lang="ru-RU" dirty="0" err="1">
                <a:solidFill>
                  <a:srgbClr val="1A1A1A"/>
                </a:solidFill>
                <a:effectLst/>
                <a:latin typeface="Times New Roman" panose="02020603050405020304" pitchFamily="18" charset="0"/>
                <a:ea typeface="Times New Roman" panose="02020603050405020304" pitchFamily="18" charset="0"/>
              </a:rPr>
              <a:t>вегетоневротических</a:t>
            </a:r>
            <a:r>
              <a:rPr lang="ru-RU" dirty="0">
                <a:solidFill>
                  <a:srgbClr val="1A1A1A"/>
                </a:solidFill>
                <a:effectLst/>
                <a:latin typeface="Times New Roman" panose="02020603050405020304" pitchFamily="18" charset="0"/>
                <a:ea typeface="Times New Roman" panose="02020603050405020304" pitchFamily="18" charset="0"/>
              </a:rPr>
              <a:t> расстройств, являются жжение слизистой оболочки, снижение вкусовой </a:t>
            </a:r>
            <a:r>
              <a:rPr lang="ru-RU" dirty="0" err="1">
                <a:solidFill>
                  <a:srgbClr val="1A1A1A"/>
                </a:solidFill>
                <a:effectLst/>
                <a:latin typeface="Times New Roman" panose="02020603050405020304" pitchFamily="18" charset="0"/>
                <a:ea typeface="Times New Roman" panose="02020603050405020304" pitchFamily="18" charset="0"/>
              </a:rPr>
              <a:t>чуствительности</a:t>
            </a:r>
            <a:r>
              <a:rPr lang="ru-RU" dirty="0">
                <a:solidFill>
                  <a:srgbClr val="1A1A1A"/>
                </a:solidFill>
                <a:effectLst/>
                <a:latin typeface="Times New Roman" panose="02020603050405020304" pitchFamily="18" charset="0"/>
                <a:ea typeface="Times New Roman" panose="02020603050405020304" pitchFamily="18" charset="0"/>
              </a:rPr>
              <a:t>.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По линии смыкания зубов в области щек нередко можно отметить помутнение слизистой оболочки. Нитевидные сосочки языка чаще сглажены. Очаги десквамации эпителия могут локализоваться не только на спинке языка, но и на его боковых и нижней поверхностях, а также на щеках и слизистой оболочке преддверия полости рта, что соответствует клинической картине географического стоматита. Участки десквамации овальных, округлых очертаний, размером от 0,1 до 1 см. Их окружает белесоватый ободок.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Изменения красной каймы губ характеризуются сухостью, наличием белесоватых, обычно скусываемых больными чешуек, после чего обнаруживается гиперемированная, с явлениями мацерации, поверхность реже наблюдается картина экссудативной формы </a:t>
            </a:r>
            <a:r>
              <a:rPr lang="ru-RU" dirty="0" err="1">
                <a:solidFill>
                  <a:srgbClr val="1A1A1A"/>
                </a:solidFill>
                <a:effectLst/>
                <a:latin typeface="Times New Roman" panose="02020603050405020304" pitchFamily="18" charset="0"/>
                <a:ea typeface="Times New Roman" panose="02020603050405020304" pitchFamily="18" charset="0"/>
              </a:rPr>
              <a:t>эксфолиативного</a:t>
            </a:r>
            <a:r>
              <a:rPr lang="ru-RU" dirty="0">
                <a:solidFill>
                  <a:srgbClr val="1A1A1A"/>
                </a:solidFill>
                <a:effectLst/>
                <a:latin typeface="Times New Roman" panose="02020603050405020304" pitchFamily="18" charset="0"/>
                <a:ea typeface="Times New Roman" panose="02020603050405020304" pitchFamily="18" charset="0"/>
              </a:rPr>
              <a:t> хейлита. </a:t>
            </a:r>
          </a:p>
          <a:p>
            <a:pPr algn="just">
              <a:buFont typeface="Wingdings" panose="05000000000000000000" pitchFamily="2" charset="2"/>
              <a:buChar char="v"/>
            </a:pPr>
            <a:r>
              <a:rPr lang="ru-RU" dirty="0">
                <a:solidFill>
                  <a:srgbClr val="1A1A1A"/>
                </a:solidFill>
                <a:effectLst/>
                <a:latin typeface="Times New Roman" panose="02020603050405020304" pitchFamily="18" charset="0"/>
                <a:ea typeface="Times New Roman" panose="02020603050405020304" pitchFamily="18" charset="0"/>
              </a:rPr>
              <a:t>В дифференциальной диагностике следует учитывать сходство клинической картины в полости рта при тиреотоксикозе (географический стоматит) с типичной или экссудативно- </a:t>
            </a:r>
            <a:r>
              <a:rPr lang="ru-RU" dirty="0" err="1">
                <a:solidFill>
                  <a:srgbClr val="1A1A1A"/>
                </a:solidFill>
                <a:effectLst/>
                <a:latin typeface="Times New Roman" panose="02020603050405020304" pitchFamily="18" charset="0"/>
                <a:ea typeface="Times New Roman" panose="02020603050405020304" pitchFamily="18" charset="0"/>
              </a:rPr>
              <a:t>гиперемической</a:t>
            </a:r>
            <a:r>
              <a:rPr lang="ru-RU" dirty="0">
                <a:solidFill>
                  <a:srgbClr val="1A1A1A"/>
                </a:solidFill>
                <a:effectLst/>
                <a:latin typeface="Times New Roman" panose="02020603050405020304" pitchFamily="18" charset="0"/>
                <a:ea typeface="Times New Roman" panose="02020603050405020304" pitchFamily="18" charset="0"/>
              </a:rPr>
              <a:t> формой красного плоского лишая, проявлениями папулезного </a:t>
            </a:r>
            <a:r>
              <a:rPr lang="ru-RU" dirty="0" err="1">
                <a:solidFill>
                  <a:srgbClr val="1A1A1A"/>
                </a:solidFill>
                <a:effectLst/>
                <a:latin typeface="Times New Roman" panose="02020603050405020304" pitchFamily="18" charset="0"/>
                <a:ea typeface="Times New Roman" panose="02020603050405020304" pitchFamily="18" charset="0"/>
              </a:rPr>
              <a:t>сифилида</a:t>
            </a:r>
            <a:r>
              <a:rPr lang="ru-RU" dirty="0">
                <a:solidFill>
                  <a:srgbClr val="1A1A1A"/>
                </a:solidFill>
                <a:effectLst/>
                <a:latin typeface="Times New Roman" panose="02020603050405020304" pitchFamily="18" charset="0"/>
                <a:ea typeface="Times New Roman" panose="02020603050405020304" pitchFamily="18" charset="0"/>
              </a:rPr>
              <a:t>. </a:t>
            </a:r>
          </a:p>
          <a:p>
            <a:pPr algn="just">
              <a:buFont typeface="Wingdings" panose="05000000000000000000" pitchFamily="2" charset="2"/>
              <a:buChar char="v"/>
            </a:pPr>
            <a:endParaRPr lang="ru-RU"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 xmlns:p14="http://schemas.microsoft.com/office/powerpoint/2010/main" val="352720812"/>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
  <TotalTime>130</TotalTime>
  <Words>1350</Words>
  <Application>Microsoft Office PowerPoint</Application>
  <PresentationFormat>Произвольный</PresentationFormat>
  <Paragraphs>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Ретро</vt:lpstr>
      <vt:lpstr>Федеральное государственное бюджетное образовательное учреждение высшего образования «Волгоградский государственный медицинский университет» Министерство здравоохранения Российской Федерации   Кафедра терапевтической стоматологии     Изменения СОПР при дисфункциях половых желез, нарушениях функциональной активности коры надпочечников: клиника, диагностика, лечение.</vt:lpstr>
      <vt:lpstr>Изменения СОПР при дисфункциях половых желез</vt:lpstr>
      <vt:lpstr>Клиника</vt:lpstr>
      <vt:lpstr>Слайд 4</vt:lpstr>
      <vt:lpstr>Слайд 5</vt:lpstr>
      <vt:lpstr>Слайд 6</vt:lpstr>
      <vt:lpstr>Лечение и профилактика</vt:lpstr>
      <vt:lpstr>Изменения СОПР при гиперфункции коры надпочечников</vt:lpstr>
      <vt:lpstr>Клиника. Диагностика</vt:lpstr>
      <vt:lpstr>Болезнь Иценко-Кушинга</vt:lpstr>
      <vt:lpstr>Изменения СОПР при гипокортицизме</vt:lpstr>
      <vt:lpstr>Диагностика</vt:lpstr>
      <vt:lpstr>Слайд 13</vt:lpstr>
      <vt:lpstr>Лечение</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«Волгоградский государственный медицинский университет» Министерство здравоохранения Российской Федерации   Кафедра терапевтической стоматологии  Зав. кафедрой, д.м.н., профессор Фирсова И.В.    Изменения СОПР при дисфункциях половых желез, нарушениях функциональной активности коры надпочечников: клиника, диагностика, лечение.</dc:title>
  <dc:creator>SuperUser</dc:creator>
  <cp:lastModifiedBy>user</cp:lastModifiedBy>
  <cp:revision>13</cp:revision>
  <dcterms:created xsi:type="dcterms:W3CDTF">2020-11-22T10:48:45Z</dcterms:created>
  <dcterms:modified xsi:type="dcterms:W3CDTF">2024-10-30T11:58:56Z</dcterms:modified>
</cp:coreProperties>
</file>