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74" r:id="rId11"/>
    <p:sldId id="270" r:id="rId12"/>
    <p:sldId id="287" r:id="rId13"/>
    <p:sldId id="288" r:id="rId14"/>
    <p:sldId id="289" r:id="rId15"/>
    <p:sldId id="290" r:id="rId16"/>
    <p:sldId id="291" r:id="rId17"/>
    <p:sldId id="292" r:id="rId18"/>
    <p:sldId id="278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57" r:id="rId29"/>
    <p:sldId id="260" r:id="rId30"/>
    <p:sldId id="261" r:id="rId31"/>
    <p:sldId id="269" r:id="rId32"/>
    <p:sldId id="272" r:id="rId33"/>
    <p:sldId id="273" r:id="rId34"/>
    <p:sldId id="262" r:id="rId35"/>
    <p:sldId id="263" r:id="rId36"/>
    <p:sldId id="264" r:id="rId37"/>
    <p:sldId id="258" r:id="rId38"/>
    <p:sldId id="259" r:id="rId39"/>
    <p:sldId id="265" r:id="rId40"/>
    <p:sldId id="271" r:id="rId41"/>
    <p:sldId id="266" r:id="rId42"/>
    <p:sldId id="26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65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patrina-vgsxa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search/?text=%D0%9C%D0%B8%D1%82%D0%B0%D0%B2%D0%B0&amp;lr=38&amp;clid=2411726&amp;noreask=1&amp;ento=0oCglydXczNDI2MDkYAioKcnV3NDk1NzMxOWos0KTQtdGA0LTQuNC90LDQvdC0INCY0LLQsNC90L7QstC40Ycg0JPQuNC30LVyCNCj0LzQtdGAZfXxEw" TargetMode="External"/><Relationship Id="rId2" Type="http://schemas.openxmlformats.org/officeDocument/2006/relationships/hyperlink" Target="https://yandex.ru/search/?text=%D0%9F%D1%80%D1%83%D1%81%D1%81%D0%B8%D1%8F&amp;lr=38&amp;clid=2411726&amp;noreask=1&amp;ento=0oCgdydXcyNjEwGAIqCnJ1dzQ5NTczMTlqLNCk0LXRgNC00LjQvdCw0L3QtCDQmNCy0LDQvdC-0LLQuNGHINCT0LjQt9C1cg7QoNC-0LTQuNC70YHRj70CF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search/?text=%D0%A0%D0%BE%D1%81%D1%81%D0%B8%D1%8F&amp;lr=38&amp;clid=2411726&amp;noreask=1&amp;ento=0oCgRydXc5GAIqCXJ1dzIzNzc3MGok0JrQvtC9INCY0LPQvtGA0Ywg0KHQtdC80LXQvdC-0LLQuNGHcgjQo9C80LXRgL95hb4" TargetMode="External"/><Relationship Id="rId2" Type="http://schemas.openxmlformats.org/officeDocument/2006/relationships/hyperlink" Target="https://yandex.ru/search/?text=%D0%A1%D0%A1%D0%A1%D0%A0&amp;lr=38&amp;clid=2411726&amp;noreask=1&amp;ento=0oCgVydXczOBgCKglydXcyMzc3NzBqJNCa0L7QvSDQmNCz0L7RgNGMINCh0LXQvNC10L3QvtCy0LjRh3IO0KDQvtC00LjQu9GB0Y9XLmvD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Медико-социальная работа с пожилыми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Лекция 1. Старость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социальная проблема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0480" y="51920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b="1" dirty="0" err="1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К.пед.н</a:t>
            </a:r>
            <a:r>
              <a:rPr lang="ru-RU" b="1" dirty="0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pPr algn="r">
              <a:lnSpc>
                <a:spcPct val="100000"/>
              </a:lnSpc>
            </a:pPr>
            <a:r>
              <a:rPr lang="ru-RU" b="1" dirty="0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Патрина Елена Николаевна</a:t>
            </a:r>
          </a:p>
          <a:p>
            <a:pPr algn="r"/>
            <a:r>
              <a:rPr lang="en-US" b="1" dirty="0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patrina-vgsxa@mail.ru</a:t>
            </a:r>
            <a:endParaRPr lang="en-US" b="1" dirty="0">
              <a:solidFill>
                <a:srgbClr val="007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89061736222</a:t>
            </a:r>
          </a:p>
          <a:p>
            <a:pPr algn="r"/>
            <a:r>
              <a:rPr lang="en-US" b="1" dirty="0">
                <a:solidFill>
                  <a:srgbClr val="00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385355</a:t>
            </a:r>
            <a:r>
              <a:rPr lang="ru-RU" dirty="0">
                <a:solidFill>
                  <a:srgbClr val="007366"/>
                </a:solidFill>
                <a:latin typeface="Alegreya Sans Medium" panose="00000600000000000000" pitchFamily="2" charset="0"/>
              </a:rPr>
              <a:t> </a:t>
            </a:r>
            <a:endParaRPr lang="ru-RU" dirty="0">
              <a:solidFill>
                <a:srgbClr val="007366"/>
              </a:solidFill>
              <a:latin typeface="Alegreya Sans Medium" panose="00000600000000000000" pitchFamily="2" charset="0"/>
            </a:endParaRPr>
          </a:p>
        </p:txBody>
      </p:sp>
      <p:pic>
        <p:nvPicPr>
          <p:cNvPr id="7" name="Picture 6" descr="https://duts3.ru/uploads/posts/2019-11/1574969439_7f5d2bee74b1e618dc5ba2bd16f64b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503"/>
            <a:ext cx="3312368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myslide.ru/documents_3/ae12189623c57099ac49b0eedd8e10d5/im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6" y="332656"/>
            <a:ext cx="837977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47667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ГЛАВА 1. ПРОБЛЕМЫ ПОЖИЛЫХ ЛЮДЕЙ В ОБЩЕСТВЕ 1.1.Социальная геронтология как наука о проблемах пожилых людей в обществе Процес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55609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3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Календарный и биологический возрастВозраст — продолжительность периода от момента рождения живого организма до настоящего или любого другого определённого момента времениВозраст  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Продолжительность жизниМаксимальная продолжительность жизни — согласно классическому определению, максимальная возможная продолжительность жизни представителей определённой группы организмовОжидаемая продолжительность жизни (показатель средней продолжительности предстоящей жизни) 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020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7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theslide.ru/img/tmb/7/620875/ee5e80aa668aab10f87b27b9bb3766c4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541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045" y="6511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СОЦИАЛЬНАЯ СТАРОСТЬСоциальная жизнь начинается со времени становления человека личностью, то есть ответственным и сознательным субъектом социальной жизн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463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17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ВИДЫ СТАРЕНИЯУстранение эндогенных (внутренних) и экзогенных (внешних) факторов преждевременного старения является важнейшей задачей здравоохранения и социальной геронт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13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ПОДХОДЫ К ОПРЕДЕЛЕНИЮ ГРАНИЦ СТАР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8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myslide.ru/documents_3/ae12189623c57099ac49b0eedd8e10d5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35291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myslide.ru/documents_3/ae12189623c57099ac49b0eedd8e10d5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8" y="274638"/>
            <a:ext cx="8334275" cy="62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523699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35416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Старость …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628800"/>
            <a:ext cx="8363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латинское название вида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«человек»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Homosapiens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, кроме слова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«разумный»,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следовало бы включить слово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«стареющий»,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ибо 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старость – характерный признак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человека…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7" y="11663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0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myslide.ru/documents_3/ae12189623c57099ac49b0eedd8e10d5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287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5589508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36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myslide.ru/documents_3/ae12189623c57099ac49b0eedd8e10d5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662473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myslide.ru/documents_3/ae12189623c57099ac49b0eedd8e10d5/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5579839" cy="317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551723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14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myslide.ru/documents_3/ae12189623c57099ac49b0eedd8e10d5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5491261" cy="41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yslide.ru/documents_3/ae12189623c57099ac49b0eedd8e10d5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4892"/>
            <a:ext cx="5888514" cy="35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260648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83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https://myslide.ru/documents_3/ae12189623c57099ac49b0eedd8e10d5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600475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5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myslide.ru/documents_3/ae12189623c57099ac49b0eedd8e10d5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0486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myslide.ru/documents_3/ae12189623c57099ac49b0eedd8e10d5/img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52500"/>
            <a:ext cx="5990238" cy="42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319" y="11663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myslide.ru/documents_3/ae12189623c57099ac49b0eedd8e10d5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0567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yslide.ru/documents_3/ae12189623c57099ac49b0eedd8e10d5/img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5019402" cy="37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20" y="174168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0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myslide.ru/documents_3/ae12189623c57099ac49b0eedd8e10d5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37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myslide.ru/documents_3/ae12189623c57099ac49b0eedd8e10d5/img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21" y="2761573"/>
            <a:ext cx="3971660" cy="297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myslide.ru/documents_3/ae12189623c57099ac49b0eedd8e10d5/img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683563" cy="27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myslide.ru/documents_3/ae12189623c57099ac49b0eedd8e10d5/img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88" y="4403963"/>
            <a:ext cx="4359988" cy="26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56" y="5580889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8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s://myslide.ru/documents_3/ae12189623c57099ac49b0eedd8e10d5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6" y="5301208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1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Учеба\старость\картинки\091d668614a01dba9d83a197ad049e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00042"/>
            <a:ext cx="3663321" cy="54585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6695" y="1196752"/>
            <a:ext cx="5286380" cy="5929354"/>
          </a:xfrm>
        </p:spPr>
        <p:txBody>
          <a:bodyPr>
            <a:normAutofit/>
          </a:bodyPr>
          <a:lstStyle/>
          <a:p>
            <a:pPr marL="0" indent="19050">
              <a:buNone/>
            </a:pPr>
            <a:r>
              <a:rPr lang="ru-RU" sz="2000" b="1" dirty="0" smtClean="0"/>
              <a:t>Старость</a:t>
            </a:r>
            <a:r>
              <a:rPr lang="ru-RU" sz="2000" dirty="0" smtClean="0"/>
              <a:t> </a:t>
            </a:r>
            <a:r>
              <a:rPr lang="ru-RU" sz="2000" i="1" dirty="0" smtClean="0"/>
              <a:t>— период жизни человека от утраты способности организма к продолжению рода до смерти. Характеризуется ухудшением здоровья, умственных способностей, затуханием функций организма.</a:t>
            </a:r>
          </a:p>
          <a:p>
            <a:pPr>
              <a:buNone/>
            </a:pPr>
            <a:endParaRPr lang="ru-RU" sz="2000" i="1" dirty="0" smtClean="0"/>
          </a:p>
          <a:p>
            <a:pPr marL="85725" indent="-85725">
              <a:buNone/>
            </a:pPr>
            <a:r>
              <a:rPr lang="ru-RU" sz="2000" dirty="0" smtClean="0"/>
              <a:t>Старость делится на несколько более коротких периодов жизни человека:</a:t>
            </a:r>
          </a:p>
          <a:p>
            <a:r>
              <a:rPr lang="ru-RU" sz="2000" dirty="0" smtClean="0"/>
              <a:t>Преклонный возраст — 61—71 для мужчин, 56—74 для женщин.</a:t>
            </a:r>
          </a:p>
          <a:p>
            <a:r>
              <a:rPr lang="ru-RU" sz="2000" dirty="0" smtClean="0"/>
              <a:t>Старческий возраст — 71—90 для мужчин, 74—90 для женщин.</a:t>
            </a:r>
          </a:p>
          <a:p>
            <a:r>
              <a:rPr lang="ru-RU" sz="2000" dirty="0" smtClean="0"/>
              <a:t>Возраст долгожительства — более 90 лет. Затухание функций организма. Заканчивается смертью.</a:t>
            </a:r>
          </a:p>
          <a:p>
            <a:pPr>
              <a:buNone/>
            </a:pPr>
            <a:endParaRPr lang="ru-RU" sz="2000" i="1" dirty="0" smtClean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77" y="0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836712"/>
            <a:ext cx="3384376" cy="279147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Типология людей в старости </a:t>
            </a:r>
            <a:r>
              <a:rPr lang="ru-RU" sz="3100" b="1" dirty="0" err="1" smtClean="0"/>
              <a:t>Ф.Гизе</a:t>
            </a:r>
            <a:r>
              <a:rPr lang="ru-RU" sz="3100" b="1" dirty="0" smtClean="0"/>
              <a:t>*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634" y="1115860"/>
            <a:ext cx="8229600" cy="57063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Выделяют 3 </a:t>
            </a:r>
            <a:r>
              <a:rPr lang="ru-RU" sz="2000" dirty="0" smtClean="0"/>
              <a:t>типа:</a:t>
            </a:r>
            <a:endParaRPr lang="ru-RU" sz="2000" dirty="0" smtClean="0"/>
          </a:p>
          <a:p>
            <a:pPr marL="457200" indent="-457200"/>
            <a:r>
              <a:rPr lang="ru-RU" sz="2000" i="1" dirty="0" smtClean="0"/>
              <a:t>старик-</a:t>
            </a:r>
            <a:r>
              <a:rPr lang="ru-RU" sz="2000" i="1" dirty="0" err="1" smtClean="0"/>
              <a:t>негативист</a:t>
            </a:r>
            <a:r>
              <a:rPr lang="ru-RU" sz="2000" i="1" dirty="0" smtClean="0"/>
              <a:t>,</a:t>
            </a:r>
            <a:r>
              <a:rPr lang="ru-RU" sz="2000" dirty="0" smtClean="0"/>
              <a:t> отрицающий у себя какие-либо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</a:t>
            </a:r>
            <a:r>
              <a:rPr lang="ru-RU" sz="2000" dirty="0" smtClean="0"/>
              <a:t>признаки </a:t>
            </a:r>
            <a:r>
              <a:rPr lang="ru-RU" sz="2000" dirty="0" smtClean="0"/>
              <a:t>старости и дряхлости;</a:t>
            </a:r>
          </a:p>
          <a:p>
            <a:pPr marL="457200" indent="-457200"/>
            <a:r>
              <a:rPr lang="ru-RU" sz="2000" i="1" dirty="0" err="1" smtClean="0"/>
              <a:t>старик-экстравертированный</a:t>
            </a:r>
            <a:r>
              <a:rPr lang="ru-RU" sz="2000" dirty="0" smtClean="0"/>
              <a:t>, признающий наступление старости, но к этому признанию приходит через внешние влияния и путём наблюдения окружающей действительности, особенно в связи с выходом на пенсию</a:t>
            </a:r>
          </a:p>
          <a:p>
            <a:pPr marL="457200" indent="-457200"/>
            <a:r>
              <a:rPr lang="ru-RU" sz="2000" dirty="0" err="1" smtClean="0"/>
              <a:t>старик-</a:t>
            </a:r>
            <a:r>
              <a:rPr lang="ru-RU" sz="2000" i="1" dirty="0" err="1" smtClean="0"/>
              <a:t>интровертированный</a:t>
            </a:r>
            <a:r>
              <a:rPr lang="ru-RU" sz="2000" dirty="0" smtClean="0"/>
              <a:t>, остро переживающий процесс старения; оживление воспоминаний о прошлом – реминисценций, интерес к вопросам метафизики, малоподвижность, ослабление эмоций, ослабление сексуальных моментов, стремление к покою.</a:t>
            </a:r>
          </a:p>
          <a:p>
            <a:pPr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b="1" dirty="0" smtClean="0"/>
              <a:t>Разумеется, эти оценки приблизительны, как бы мы ни хотели подвести стариков под тот или иной тип.</a:t>
            </a:r>
          </a:p>
          <a:p>
            <a:pPr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Фердинанд 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Гизе - российский учёный, химик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фармацевт, профессор химии Императорского Харьковского университета, профессор и ректор Императорского Дерптского университета.  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 2 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1781 г., Шаумбург, 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Пруссия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умер 10 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1821 г. (40 лет), 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Елгава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Российская империя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099"/>
            <a:ext cx="2863759" cy="1088762"/>
          </a:xfrm>
          <a:prstGeom prst="rect">
            <a:avLst/>
          </a:prstGeom>
        </p:spPr>
      </p:pic>
      <p:pic>
        <p:nvPicPr>
          <p:cNvPr id="1026" name="Picture 2" descr="https://bigenc.ru/media/2016/10/27/1235169119/83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14" y="28324"/>
            <a:ext cx="2126786" cy="28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Классификация возрастаКлассификация, принятая в международных сравнениях. В ней предусматривается 8 периодов: младенчество — до 1 годадошкольный возра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4449" y="5373216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85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Классификация социально-психологических типов старости </a:t>
            </a:r>
            <a:r>
              <a:rPr lang="ru-RU" sz="2800" b="1" dirty="0" err="1" smtClean="0"/>
              <a:t>И.С.Кона</a:t>
            </a:r>
            <a:r>
              <a:rPr lang="ru-RU" sz="2800" b="1" dirty="0" smtClean="0"/>
              <a:t>*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858280" cy="5357850"/>
          </a:xfrm>
        </p:spPr>
        <p:txBody>
          <a:bodyPr>
            <a:normAutofit fontScale="92500" lnSpcReduction="10000"/>
          </a:bodyPr>
          <a:lstStyle/>
          <a:p>
            <a:pPr marL="0" indent="19050">
              <a:buNone/>
            </a:pPr>
            <a:r>
              <a:rPr lang="ru-RU" sz="1800" dirty="0" smtClean="0"/>
              <a:t>Построена на </a:t>
            </a:r>
            <a:r>
              <a:rPr lang="ru-RU" sz="1800" dirty="0" smtClean="0"/>
              <a:t>основании зависимости типа от характера деятельности, которой старость заполнена: </a:t>
            </a:r>
          </a:p>
          <a:p>
            <a:pPr algn="just"/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активная, творческая старость</a:t>
            </a:r>
            <a:r>
              <a:rPr lang="ru-RU" sz="1800" i="1" dirty="0" smtClean="0"/>
              <a:t>,</a:t>
            </a:r>
            <a:r>
              <a:rPr lang="ru-RU" sz="1800" dirty="0" smtClean="0"/>
              <a:t> когда человек выходит на заслуженный отдых и, расставшись с профессиональным трудом, продолжает участвовать в общественной жизни, воспитании молодежи и т.д.;</a:t>
            </a:r>
          </a:p>
          <a:p>
            <a:pPr algn="just"/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старость с хорошей социальной и психологической приспособленностью</a:t>
            </a:r>
            <a:r>
              <a:rPr lang="ru-RU" sz="1800" i="1" dirty="0" smtClean="0"/>
              <a:t>,</a:t>
            </a:r>
            <a:r>
              <a:rPr lang="ru-RU" sz="1800" dirty="0" smtClean="0"/>
              <a:t> когда энергия стареющего человека направлена на устройство собственной жизни – на всё то, на что раньше недоставало времени;</a:t>
            </a:r>
          </a:p>
          <a:p>
            <a:pPr algn="just"/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“женский” тип старения </a:t>
            </a:r>
            <a:r>
              <a:rPr lang="ru-RU" sz="1800" dirty="0" smtClean="0"/>
              <a:t>– приложение </a:t>
            </a:r>
            <a:r>
              <a:rPr lang="ru-RU" sz="1800" dirty="0" smtClean="0"/>
              <a:t>сил </a:t>
            </a:r>
            <a:r>
              <a:rPr lang="ru-RU" sz="1800" dirty="0" smtClean="0"/>
              <a:t>находится </a:t>
            </a:r>
            <a:r>
              <a:rPr lang="ru-RU" sz="1800" dirty="0" smtClean="0"/>
              <a:t>в семье </a:t>
            </a:r>
            <a:r>
              <a:rPr lang="ru-RU" sz="1800" dirty="0" smtClean="0"/>
              <a:t>- семейных </a:t>
            </a:r>
            <a:r>
              <a:rPr lang="ru-RU" sz="1800" dirty="0" smtClean="0"/>
              <a:t>хлопотах. Поскольку домашняя работа неисчерпаема, таким старикам некогда хандрить или скучать, но удовлетворённость жизнью у них обычно ниже, чем у двух предыдущих групп;</a:t>
            </a:r>
          </a:p>
          <a:p>
            <a:pPr algn="just"/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“мужской” тип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</a:rPr>
              <a:t>старения </a:t>
            </a:r>
            <a:r>
              <a:rPr lang="ru-RU" sz="1800" i="1" dirty="0" smtClean="0"/>
              <a:t>- </a:t>
            </a:r>
            <a:r>
              <a:rPr lang="ru-RU" sz="1800" dirty="0" smtClean="0"/>
              <a:t>моральное </a:t>
            </a:r>
            <a:r>
              <a:rPr lang="ru-RU" sz="1800" dirty="0" smtClean="0"/>
              <a:t>удовлетворение и заполнение жизни даёт забота о здоровье. Но в этом случае человек может придавать излишнее значение своим реальным и мнимым недомоганиям и болезням и его сознание отличается повышенной тревожностью</a:t>
            </a:r>
            <a:r>
              <a:rPr lang="ru-RU" sz="1800" dirty="0" smtClean="0"/>
              <a:t>.</a:t>
            </a:r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* </a:t>
            </a:r>
            <a:r>
              <a:rPr lang="ru-RU" sz="1500" b="1" i="1" dirty="0"/>
              <a:t>Кон Игорь </a:t>
            </a:r>
            <a:r>
              <a:rPr lang="ru-RU" sz="1500" b="1" i="1" dirty="0" smtClean="0"/>
              <a:t>Семенович - советский </a:t>
            </a:r>
            <a:r>
              <a:rPr lang="ru-RU" sz="1500" b="1" i="1" dirty="0"/>
              <a:t>и российский социолог, психолог, антрополог, философ, сексолог. Один из основателей современной российской социологической школы, популяризатор науки и просветитель.  </a:t>
            </a:r>
            <a:r>
              <a:rPr lang="ru-RU" sz="1500" b="1" i="1" dirty="0" smtClean="0"/>
              <a:t>Родился 21 </a:t>
            </a:r>
            <a:r>
              <a:rPr lang="ru-RU" sz="1500" b="1" i="1" dirty="0"/>
              <a:t>мая 1928 г., </a:t>
            </a:r>
            <a:r>
              <a:rPr lang="ru-RU" sz="1500" b="1" i="1" dirty="0">
                <a:hlinkClick r:id="rId2"/>
              </a:rPr>
              <a:t>СССР</a:t>
            </a:r>
            <a:r>
              <a:rPr lang="ru-RU" sz="1500" b="1" i="1" dirty="0"/>
              <a:t> Санкт-Петербург, Ленинградская область, </a:t>
            </a:r>
            <a:r>
              <a:rPr lang="ru-RU" sz="1500" b="1" i="1" dirty="0" smtClean="0">
                <a:hlinkClick r:id="rId2"/>
              </a:rPr>
              <a:t>СССР</a:t>
            </a:r>
            <a:r>
              <a:rPr lang="ru-RU" sz="1500" b="1" i="1" dirty="0" smtClean="0"/>
              <a:t>; умер</a:t>
            </a:r>
            <a:endParaRPr lang="ru-RU" sz="1500" b="1" i="1" dirty="0"/>
          </a:p>
          <a:p>
            <a:pPr marL="0" indent="0">
              <a:buNone/>
            </a:pPr>
            <a:r>
              <a:rPr lang="ru-RU" sz="1500" b="1" i="1" dirty="0"/>
              <a:t>27 апреля 2011 г. (82 года), </a:t>
            </a:r>
            <a:r>
              <a:rPr lang="ru-RU" sz="1500" b="1" i="1" dirty="0">
                <a:hlinkClick r:id="rId3"/>
              </a:rPr>
              <a:t>Россия</a:t>
            </a:r>
            <a:r>
              <a:rPr lang="ru-RU" sz="1500" b="1" i="1" dirty="0"/>
              <a:t> Москва, Московская область</a:t>
            </a:r>
          </a:p>
          <a:p>
            <a:pPr marL="0" indent="0" algn="just">
              <a:buNone/>
            </a:pPr>
            <a:endParaRPr lang="ru-RU" sz="1500" b="1" i="1" dirty="0" smtClean="0"/>
          </a:p>
          <a:p>
            <a:pPr>
              <a:buNone/>
            </a:pPr>
            <a:endParaRPr lang="ru-RU" sz="1500" b="1" i="1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t03.kakprosto.ru/images/article/2019/9/14/340798_5d7d0848b89f55d7d0848b8a2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98" y="2924944"/>
            <a:ext cx="5496622" cy="36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olit.ru/media/archive/31/96/41/k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8" y="1417638"/>
            <a:ext cx="409691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699" y="328876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8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ГЛАВА 2. СОЦИАЛЬНО-ПСИХОЛОГИЧЕСКИЕ ОСОБЕННОСТИ ПОЖИЛЫХ ЛЮДЕЙ 2.1.Социальные особенности пожилых люд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4" y="188640"/>
            <a:ext cx="834762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94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ГЛАВА 2. СОЦИАЛЬНО-ПСИХОЛОГИЧЕСКИЕ ОСОБЕННОСТИ ПОЖИЛЫХ ЛЮДЕЙ 2.2. Психологические особенности пожилых люд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8" y="274638"/>
            <a:ext cx="8649441" cy="62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572" y="5229200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46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Психические изменения</a:t>
            </a:r>
            <a:br>
              <a:rPr lang="ru-RU" sz="2800" b="1" dirty="0" smtClean="0"/>
            </a:br>
            <a:r>
              <a:rPr lang="ru-RU" sz="2800" b="1" dirty="0" smtClean="0"/>
              <a:t>Память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736"/>
            <a:ext cx="3929090" cy="5429264"/>
          </a:xfrm>
        </p:spPr>
        <p:txBody>
          <a:bodyPr>
            <a:normAutofit fontScale="92500" lnSpcReduction="20000"/>
          </a:bodyPr>
          <a:lstStyle/>
          <a:p>
            <a:pPr marL="0" indent="19050" algn="ctr">
              <a:buNone/>
            </a:pPr>
            <a:r>
              <a:rPr lang="ru-RU" sz="2000" dirty="0" smtClean="0"/>
              <a:t>Снижение памяти наблюдается не у всех старых людей, более того, свыше 90% людей в возрасте 65 лет и старше показывают лишь несущественные ухудшения. Ухудшение связано больше не с запоминанием новой информации, а с извлечением ее из памяти. Старые люди лучше воспроизводят события далекого прошлого, ведь отношение к прошлому является значительной частью жизни старого человека.</a:t>
            </a:r>
          </a:p>
          <a:p>
            <a:pPr marL="0" indent="19050" algn="ctr">
              <a:buNone/>
            </a:pPr>
            <a:r>
              <a:rPr lang="ru-RU" sz="2000" dirty="0" smtClean="0"/>
              <a:t> </a:t>
            </a:r>
            <a:r>
              <a:rPr lang="ru-RU" sz="2000" i="1" dirty="0" smtClean="0"/>
              <a:t>Существует феномен обращенности памяти пожилых людей к прошлому - когда старый человек с удовольствием вновь и вновь возвращается к приятным воспоминаниям.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Documents and Settings\Admin\Рабочий стол\Учеба\старость\картинки\73100111_4068804_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85926"/>
            <a:ext cx="4710738" cy="3429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363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Психические изменения</a:t>
            </a:r>
            <a:br>
              <a:rPr lang="ru-RU" sz="2800" b="1" dirty="0" smtClean="0">
                <a:solidFill>
                  <a:prstClr val="black"/>
                </a:solidFill>
              </a:rPr>
            </a:br>
            <a:r>
              <a:rPr lang="ru-RU" sz="2800" b="1" dirty="0" smtClean="0">
                <a:solidFill>
                  <a:prstClr val="black"/>
                </a:solidFill>
              </a:rPr>
              <a:t>Восприятие</a:t>
            </a:r>
            <a:br>
              <a:rPr lang="ru-RU" sz="2800" b="1" dirty="0" smtClean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3643338" cy="55721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Известно, что к старости часто снижается слух и зрение, воспринимать окружающий мир становится все трудней и пожилой человек вынужден прибегать к воображению, как в поговорке - "глухой не услышит, так придумает". Чем туманней действительность, тем меньше пожилые люди осознают, насколько на восприятие реальности влияют их страхи, желания и предубеждения.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0" name="Picture 2" descr="C:\Documents and Settings\Admin\Рабочий стол\Учеба\старость\картинки\70730249_0a2df3eea97645d5a763fe372938083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1071546"/>
            <a:ext cx="3897031" cy="507205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46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Психические изменения</a:t>
            </a:r>
            <a:br>
              <a:rPr lang="ru-RU" sz="2800" b="1" dirty="0" smtClean="0">
                <a:solidFill>
                  <a:prstClr val="black"/>
                </a:solidFill>
              </a:rPr>
            </a:br>
            <a:r>
              <a:rPr lang="ru-RU" sz="2800" b="1" dirty="0" smtClean="0">
                <a:solidFill>
                  <a:prstClr val="black"/>
                </a:solidFill>
              </a:rPr>
              <a:t>Внимание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5725870" cy="3929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Возрастное изменение внимания проявляется в ослаблении контроля за привычными сигналами, указывающими на необходимость учитывать окружающую обстановку.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Например</a:t>
            </a:r>
            <a:r>
              <a:rPr lang="ru-RU" sz="2000" dirty="0" smtClean="0"/>
              <a:t>, сигналы машин, светофора и т.д.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Так </a:t>
            </a:r>
            <a:r>
              <a:rPr lang="ru-RU" sz="2000" dirty="0" smtClean="0"/>
              <a:t>называемые сигналы тревоги, обретенные в результате жизненного опыта и указывающие на грозящую опасность. В юности мозг человека реагирует на такие сигналы немедленно, а в затуманенном поле внимания пожилых людей эти сигналы менее четкие и хуже распознаются или вообще могут остаться незамеченными.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Снижение внимания проявляется еще в одном распространенном явлении - рассеянности, человек путает последовательность действий и перескакивает с одной мысли на другую.</a:t>
            </a:r>
            <a:endParaRPr lang="ru-RU" sz="2000" dirty="0"/>
          </a:p>
        </p:txBody>
      </p:sp>
      <p:pic>
        <p:nvPicPr>
          <p:cNvPr id="5" name="Picture 2" descr="https://damu-him.kz/wp-content/uploads/2021/08/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3168353" cy="217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thumbs.dreamstime.com/b/%D0%B1%D0%B8%D0%B7%D0%BD%D0%B5%D1%81%D0%BC%D0%B5%D0%BD-%D0%B5%D1%80%D0%B6%D0%B0-%D0%BE%D1%80%D0%BE%D0%B6%D0%BD%D1%8B%D0%B9-%D0%B7%D0%BD%D0%B0%D0%BA-%D0%B2%D0%BE%D0%B7%D0%B3-%D0%B0%D1%81%D0%B0-42521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94" y="3501008"/>
            <a:ext cx="2579440" cy="27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581" y="0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Психологические особенности пожилых людей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000108"/>
            <a:ext cx="9072626" cy="507209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	В первую очередь нужно сказать о </a:t>
            </a:r>
            <a:r>
              <a:rPr lang="ru-RU" sz="2000" i="1" dirty="0" smtClean="0"/>
              <a:t>ригидности мышления</a:t>
            </a:r>
            <a:r>
              <a:rPr lang="ru-RU" sz="2000" dirty="0" smtClean="0"/>
              <a:t>. Процессы мышления затормаживаются, что приводит к трудностям адаптации к новому положению, новому статусу, новой жизни. Но это не только физиологический процесс. Здесь большую роль играет отсутствие развития, нежелание дальше заниматься личностным ростом, мотивируя это отсутствием сил и «вообще ненужным делом, так как жизнь уже почти прошла».</a:t>
            </a:r>
            <a:endParaRPr lang="ru-RU" sz="2000" dirty="0"/>
          </a:p>
        </p:txBody>
      </p:sp>
      <p:pic>
        <p:nvPicPr>
          <p:cNvPr id="15362" name="Picture 2" descr="C:\Documents and Settings\Admin\Рабочий стол\Учеба\старость\картинки\11629153720044207b4fbp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357562"/>
            <a:ext cx="4319465" cy="302100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582" y="5627137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Психологические особенности пожилых людей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001220" cy="250033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000" dirty="0" smtClean="0"/>
              <a:t>	Старость часто ассоциируется с немощью. Иногда это представление настолько сильно, что человек начинает себя таким ощущать. Здесь вмешиваются еще и болезни, которые усугубляют представление о себе, как о беспомощном, никому не нужном существе. Одно из нарушений восприятия болезни у пожилых людей — чрезмерное погружение в нее, постоянное нахождение в поликлинике, выискивание у себя новых болезней. Так возникают страхи. Подобные негативные эмоции заполняют всю жизнь и приводят к депрессии.</a:t>
            </a:r>
            <a:endParaRPr lang="ru-RU" sz="2000" dirty="0"/>
          </a:p>
        </p:txBody>
      </p:sp>
      <p:pic>
        <p:nvPicPr>
          <p:cNvPr id="16386" name="Picture 2" descr="C:\Documents and Settings\Admin\Рабочий стол\Учеба\старость\картинки\03.04.2011_star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643314"/>
            <a:ext cx="3810000" cy="2847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530" y="5661248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Психологические особенности пожилых людей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11532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В старости увеличивается зависимость от других людей не только физическая, но и эмоциональная. Человеческое общение важно и ценно в любом возрасте, но в старости эта ценность обретает особый смысл. Пожилой человек нуждается в ощущении "нужности" семье, детям, внукам, и возможностью служения другим людям своим профессиональным и жизненным опытом.</a:t>
            </a:r>
            <a:endParaRPr lang="ru-RU" sz="2000" dirty="0"/>
          </a:p>
        </p:txBody>
      </p:sp>
      <p:pic>
        <p:nvPicPr>
          <p:cNvPr id="4098" name="Picture 2" descr="C:\Documents and Settings\Admin\Рабочий стол\Учеба\старость\картинки\3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285684"/>
            <a:ext cx="4643470" cy="310470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5597509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ПРИМЕРЫ ДОЛГОЛЕТИЯ: СЛУХИ И БЫЛИ Англичанин Томас Парр прожил почти 153 года. Он родился в 1483 году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9"/>
            <a:ext cx="5796136" cy="43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И.Мечников описал долгожительницу из Франции г-жу Робино 106 лет. Крестьянин-азербайджанец Мислимов Ширали Физали оглы, которого на роди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68749"/>
            <a:ext cx="5580111" cy="34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188" y="11663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2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ГЛАВА 1. ПРОБЛЕМЫ ПОЖИЛЫХ ЛЮДЕЙ В ОБЩЕСТВЕ 1.2.Социально-психологические проблемы личности пожилых людей в современном обществ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7" y="188640"/>
            <a:ext cx="8457545" cy="63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0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572560" cy="5840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Arno Pro Smbd SmText" pitchFamily="18" charset="0"/>
              </a:rPr>
              <a:t>Тайна старости до сих пор неразгаданна, одинаковых путей старения нет. Один человек полностью погружается в болезни и грустные мысли, другой - переживает новую любовь, а третий, получив массу свободного времени, наконец, может отдаться делу, заняться которым он мечтал всю жизнь.</a:t>
            </a:r>
            <a:br>
              <a:rPr lang="ru-RU" sz="2000" dirty="0" smtClean="0">
                <a:latin typeface="Arno Pro Smbd SmText" pitchFamily="18" charset="0"/>
              </a:rPr>
            </a:br>
            <a:r>
              <a:rPr lang="ru-RU" sz="2000" dirty="0" smtClean="0">
                <a:latin typeface="Arno Pro Smbd SmText" pitchFamily="18" charset="0"/>
              </a:rPr>
              <a:t/>
            </a:r>
            <a:br>
              <a:rPr lang="ru-RU" sz="2000" dirty="0" smtClean="0">
                <a:latin typeface="Arno Pro Smbd SmText" pitchFamily="18" charset="0"/>
              </a:rPr>
            </a:br>
            <a:r>
              <a:rPr lang="ru-RU" sz="2000" dirty="0" smtClean="0">
                <a:latin typeface="Arno Pro Smbd SmText" pitchFamily="18" charset="0"/>
              </a:rPr>
              <a:t>Старость как период развития имеет будущее, и это активно проявляется в отношении к старости - не в снисхождении, а в уважении и восхищении. Это время мудрости, когда уходят ненужные желания. Проживая жизнь, человек выбирает и проходит огромную дорогу, шагая в Неизведанное. </a:t>
            </a:r>
          </a:p>
          <a:p>
            <a:pPr marL="0" indent="0" algn="ctr">
              <a:buNone/>
            </a:pPr>
            <a:r>
              <a:rPr lang="ru-RU" sz="2000" i="1" dirty="0" smtClean="0">
                <a:latin typeface="Arno Pro Smbd SmText" pitchFamily="18" charset="0"/>
              </a:rPr>
              <a:t>Старость - это часть пути, освещаемая заходящим солнцем, но только его лучи позволяют увидеть красоту, покой и гармонию окружающего мира.</a:t>
            </a:r>
            <a:endParaRPr lang="ru-RU" sz="2000" i="1" dirty="0">
              <a:latin typeface="Arno Pro Smbd SmText" pitchFamily="18" charset="0"/>
            </a:endParaRPr>
          </a:p>
        </p:txBody>
      </p:sp>
      <p:pic>
        <p:nvPicPr>
          <p:cNvPr id="1026" name="Picture 2" descr="C:\Documents and Settings\Admin\Рабочий стол\Учеба\старость\картинки\01010001010009index_html_m7a1d9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3857652" cy="2571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Documents and Settings\Admin\Рабочий стол\Учеба\старость\картинки\pict_e271f10dd1ca4bb0932e6645f795857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84032"/>
            <a:ext cx="3714776" cy="2573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872" y="5697680"/>
            <a:ext cx="2863759" cy="10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2643182"/>
            <a:ext cx="82153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Спасибо за внимание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" y="2148"/>
            <a:ext cx="10691513" cy="7555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248" y="476672"/>
            <a:ext cx="2863759" cy="10887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7" y="3244334"/>
            <a:ext cx="9879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Arno Pro Smbd SmText" pitchFamily="18" charset="0"/>
              </a:rPr>
              <a:t>Тайна старости до сих пор </a:t>
            </a:r>
            <a:r>
              <a:rPr lang="ru-RU" sz="3600" b="1" i="1" dirty="0" err="1" smtClean="0">
                <a:latin typeface="Arno Pro Smbd SmText" pitchFamily="18" charset="0"/>
              </a:rPr>
              <a:t>неразгаданна</a:t>
            </a:r>
            <a:r>
              <a:rPr lang="ru-RU" sz="3600" b="1" i="1" dirty="0" smtClean="0">
                <a:latin typeface="Arno Pro Smbd SmText" pitchFamily="18" charset="0"/>
              </a:rPr>
              <a:t>…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ТОП-13 ДОЛГОЖИТЕЛЕЙ МИРАВсе вошедшие в топ-13 самые старые люди планеты имели официальное подтверждение собственного возраста. Однако 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" y="33382"/>
            <a:ext cx="4997597" cy="37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. Жанна Кальман прожила 122 г. и 164 дня (1875–1997 гг.)   Кальман родилась в Арле (Франция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6"/>
            <a:ext cx="4931767" cy="36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2. Сара Кнаусс 119 лет, 97 дней  (1880-1999гг.)    Уроженка Америки, долгожительница стала очевидиц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1580"/>
            <a:ext cx="3998912" cy="299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000" y="129509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1688" y="274638"/>
            <a:ext cx="3875112" cy="1143000"/>
          </a:xfrm>
        </p:spPr>
        <p:txBody>
          <a:bodyPr>
            <a:normAutofit/>
          </a:bodyPr>
          <a:lstStyle/>
          <a:p>
            <a:r>
              <a:rPr lang="ru-RU" sz="2800" b="1" dirty="0"/>
              <a:t>Люси Ханна жила 117 лет 248 дней</a:t>
            </a:r>
            <a:endParaRPr lang="ru-RU" sz="2800" b="1" dirty="0"/>
          </a:p>
        </p:txBody>
      </p:sp>
      <p:pic>
        <p:nvPicPr>
          <p:cNvPr id="30724" name="Picture 4" descr="3. Люси Ханна жила 117 лет 248 дней  (1875 -1993 гг.) Родившись в Американском шт. Алабама, Хан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745"/>
            <a:ext cx="4811688" cy="36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5. Мария Каповилья жила 116 л. 347 дней (1889–2006 гг.) Родилась в Эквадоре, в обеспеченной семье военного. Являетс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8" y="3222021"/>
            <a:ext cx="4738274" cy="35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4. Мейлер Мария Луиза прожила 117 лет 230 дней (1880–1998 гг.) Родилась в  Канадском Квебеке. Мейлер доказывала, ч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7" y="2073568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364" y="5641501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50" name="Picture 6" descr="https://theslide.ru/img/tmb/7/620875/e357b9356037f5a1c985d56a32d447ca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775" cy="37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heslide.ru/img/tmb/7/620875/110d38aa15e0a084707a164e6fc05d43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603448"/>
            <a:ext cx="4643734" cy="34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theslide.ru/img/tmb/7/620875/1004db3718b251c2e19d3d4d59c81c45-8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4" y="3591018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theslide.ru/img/tmb/7/620875/1487535c3e7cfe75833d7856eb346e04-8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00" y="2715455"/>
            <a:ext cx="4329081" cy="32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520" y="5773878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https://theslide.ru/img/tmb/7/620875/8c213798ec1178ef8a989a1e7b4aeef3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55"/>
            <a:ext cx="4355703" cy="32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theslide.ru/img/tmb/7/620875/afc03deed61a652ec7c357805b69b640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595249" cy="34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theslide.ru/img/tmb/7/620875/5759fbb8f9aa548abc5049028043b4a8-8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41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theslide.ru/img/tmb/7/620875/938285325fa492e3f654ffe0c836af70-800x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20" y="3568539"/>
            <a:ext cx="4362273" cy="32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5751482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6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800" name="Picture 8" descr="https://theslide.ru/img/tmb/7/620875/8d11c0c695e5425f5ca8f0d62d6bb859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7B2305-E772-4399-8A78-F4F4DE6CC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5445224"/>
            <a:ext cx="2863759" cy="10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085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709</Words>
  <Application>Microsoft Office PowerPoint</Application>
  <PresentationFormat>Экран (4:3)</PresentationFormat>
  <Paragraphs>60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Alegreya Sans Medium</vt:lpstr>
      <vt:lpstr>Arial</vt:lpstr>
      <vt:lpstr>Arno Pro Smbd SmText</vt:lpstr>
      <vt:lpstr>Calibri</vt:lpstr>
      <vt:lpstr>Times New Roman</vt:lpstr>
      <vt:lpstr>Тема Office</vt:lpstr>
      <vt:lpstr>   Медико-социальная работа с пожилыми Лекция 1. Старость как социальная проблема</vt:lpstr>
      <vt:lpstr>Старость …</vt:lpstr>
      <vt:lpstr>Презентация PowerPoint</vt:lpstr>
      <vt:lpstr>Презентация PowerPoint</vt:lpstr>
      <vt:lpstr>Презентация PowerPoint</vt:lpstr>
      <vt:lpstr>Люси Ханна жила 117 лет 248 дней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Типология людей в старости Ф.Гизе* </vt:lpstr>
      <vt:lpstr>Классификация социально-психологических типов старости И.С.Кона*</vt:lpstr>
      <vt:lpstr>?</vt:lpstr>
      <vt:lpstr>Презентация PowerPoint</vt:lpstr>
      <vt:lpstr>Презентация PowerPoint</vt:lpstr>
      <vt:lpstr>Психические изменения Память</vt:lpstr>
      <vt:lpstr>Психические изменения Восприятие </vt:lpstr>
      <vt:lpstr>Психические изменения Внимание</vt:lpstr>
      <vt:lpstr>Психологические особенности пожилых людей</vt:lpstr>
      <vt:lpstr>Психологические особенности пожилых людей</vt:lpstr>
      <vt:lpstr>Психологические особенности пожилых людей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Старость</dc:title>
  <dc:creator>Патрина Е.Н.</dc:creator>
  <cp:lastModifiedBy>Патрина Е.Н.</cp:lastModifiedBy>
  <cp:revision>32</cp:revision>
  <dcterms:modified xsi:type="dcterms:W3CDTF">2022-09-16T14:22:15Z</dcterms:modified>
</cp:coreProperties>
</file>