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  <p:sldMasterId id="2147483703" r:id="rId2"/>
  </p:sldMasterIdLst>
  <p:notesMasterIdLst>
    <p:notesMasterId r:id="rId46"/>
  </p:notesMasterIdLst>
  <p:sldIdLst>
    <p:sldId id="453" r:id="rId3"/>
    <p:sldId id="2145706685" r:id="rId4"/>
    <p:sldId id="2145706707" r:id="rId5"/>
    <p:sldId id="2145706708" r:id="rId6"/>
    <p:sldId id="2145706709" r:id="rId7"/>
    <p:sldId id="305" r:id="rId8"/>
    <p:sldId id="306" r:id="rId9"/>
    <p:sldId id="2145706710" r:id="rId10"/>
    <p:sldId id="2145706711" r:id="rId11"/>
    <p:sldId id="2145706712" r:id="rId12"/>
    <p:sldId id="2145706713" r:id="rId13"/>
    <p:sldId id="2145706714" r:id="rId14"/>
    <p:sldId id="287" r:id="rId15"/>
    <p:sldId id="2145706715" r:id="rId16"/>
    <p:sldId id="2145706720" r:id="rId17"/>
    <p:sldId id="308" r:id="rId18"/>
    <p:sldId id="290" r:id="rId19"/>
    <p:sldId id="2145706716" r:id="rId20"/>
    <p:sldId id="294" r:id="rId21"/>
    <p:sldId id="2145706722" r:id="rId22"/>
    <p:sldId id="265" r:id="rId23"/>
    <p:sldId id="2145706723" r:id="rId24"/>
    <p:sldId id="2145706724" r:id="rId25"/>
    <p:sldId id="2145706681" r:id="rId26"/>
    <p:sldId id="2145706746" r:id="rId27"/>
    <p:sldId id="2145706747" r:id="rId28"/>
    <p:sldId id="2145706748" r:id="rId29"/>
    <p:sldId id="295" r:id="rId30"/>
    <p:sldId id="2145706706" r:id="rId31"/>
    <p:sldId id="296" r:id="rId32"/>
    <p:sldId id="288" r:id="rId33"/>
    <p:sldId id="2145706721" r:id="rId34"/>
    <p:sldId id="2145706725" r:id="rId35"/>
    <p:sldId id="2145706726" r:id="rId36"/>
    <p:sldId id="2145706749" r:id="rId37"/>
    <p:sldId id="385" r:id="rId38"/>
    <p:sldId id="413" r:id="rId39"/>
    <p:sldId id="386" r:id="rId40"/>
    <p:sldId id="387" r:id="rId41"/>
    <p:sldId id="388" r:id="rId42"/>
    <p:sldId id="392" r:id="rId43"/>
    <p:sldId id="393" r:id="rId44"/>
    <p:sldId id="67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4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235C-A778-460C-9AB6-F6534FB9C2E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BDA04-D6C5-4F40-8CB8-9FBA6FAF8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93950" y="539750"/>
            <a:ext cx="4445000" cy="2501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DF2371-A4FE-E045-92B5-27FB760B523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78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545B-1991-4287-809A-4E7C398FD1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39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545B-1991-4287-809A-4E7C398FD10C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31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en-US">
              <a:latin typeface="Arial" pitchFamily="34" charset="0"/>
            </a:endParaRP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B28BF1-FB1D-4150-8A6A-DE803628A919}" type="slidenum">
              <a:rPr lang="ru-RU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0883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993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151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130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entury Gothic" charset="0"/>
              </a:defRPr>
            </a:lvl1pPr>
          </a:lstStyle>
          <a:p>
            <a:fld id="{9E2161EF-EBA0-544B-9BCE-25C8D19FDC77}" type="slidenum">
              <a:rPr lang="en-GB" altLang="ru-RU"/>
              <a:pPr/>
              <a:t>‹#›</a:t>
            </a:fld>
            <a:endParaRPr lang="en-GB" altLang="ru-RU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898989"/>
                </a:solidFill>
                <a:latin typeface="Century Gothic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68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60888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1FCC69C-9B8E-4208-8737-B4C333BC0DAC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90249" y="462336"/>
            <a:ext cx="8678239" cy="94522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IE" dirty="0"/>
              <a:t>Titles sentence case, Arial 28pt, Bold, Black</a:t>
            </a:r>
          </a:p>
        </p:txBody>
      </p:sp>
      <p:pic>
        <p:nvPicPr>
          <p:cNvPr id="13" name="Picture 12" descr="strip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95820"/>
          </a:xfrm>
          <a:prstGeom prst="rect">
            <a:avLst/>
          </a:prstGeom>
        </p:spPr>
      </p:pic>
      <p:pic>
        <p:nvPicPr>
          <p:cNvPr id="14" name="Picture 13" descr="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905251" y="495341"/>
            <a:ext cx="1636184" cy="66972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205637" y="1160980"/>
            <a:ext cx="298636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0" dirty="0">
                <a:solidFill>
                  <a:srgbClr val="41464C"/>
                </a:solidFill>
              </a:rPr>
              <a:t>Европейская</a:t>
            </a:r>
            <a:r>
              <a:rPr lang="ru-RU" sz="850" dirty="0"/>
              <a:t> </a:t>
            </a:r>
            <a:r>
              <a:rPr lang="ru-RU" sz="850" dirty="0">
                <a:solidFill>
                  <a:srgbClr val="1A2B85"/>
                </a:solidFill>
              </a:rPr>
              <a:t>академия пациентов </a:t>
            </a:r>
          </a:p>
          <a:p>
            <a:pPr algn="ctr"/>
            <a:r>
              <a:rPr lang="ru-RU" sz="850" dirty="0">
                <a:solidFill>
                  <a:srgbClr val="41464C"/>
                </a:solidFill>
              </a:rPr>
              <a:t>в поддержку терапевтических инноваций</a:t>
            </a:r>
            <a:endParaRPr lang="en-IE" sz="850" dirty="0">
              <a:solidFill>
                <a:srgbClr val="414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2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  <p15:guide id="3" pos="3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523"/>
            <a:ext cx="2083435" cy="97790"/>
          </a:xfrm>
          <a:custGeom>
            <a:avLst/>
            <a:gdLst/>
            <a:ahLst/>
            <a:cxnLst/>
            <a:rect l="l" t="t" r="r" b="b"/>
            <a:pathLst>
              <a:path w="2083435" h="97790">
                <a:moveTo>
                  <a:pt x="2083308" y="0"/>
                </a:moveTo>
                <a:lnTo>
                  <a:pt x="0" y="0"/>
                </a:lnTo>
                <a:lnTo>
                  <a:pt x="0" y="97535"/>
                </a:lnTo>
                <a:lnTo>
                  <a:pt x="2083308" y="97535"/>
                </a:lnTo>
                <a:lnTo>
                  <a:pt x="2083308" y="0"/>
                </a:lnTo>
                <a:close/>
              </a:path>
            </a:pathLst>
          </a:custGeom>
          <a:solidFill>
            <a:srgbClr val="2D75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83307" y="1523"/>
            <a:ext cx="1341120" cy="97790"/>
          </a:xfrm>
          <a:custGeom>
            <a:avLst/>
            <a:gdLst/>
            <a:ahLst/>
            <a:cxnLst/>
            <a:rect l="l" t="t" r="r" b="b"/>
            <a:pathLst>
              <a:path w="1341120" h="97790">
                <a:moveTo>
                  <a:pt x="1341120" y="0"/>
                </a:moveTo>
                <a:lnTo>
                  <a:pt x="0" y="0"/>
                </a:lnTo>
                <a:lnTo>
                  <a:pt x="0" y="97535"/>
                </a:lnTo>
                <a:lnTo>
                  <a:pt x="1341120" y="97535"/>
                </a:lnTo>
                <a:lnTo>
                  <a:pt x="134112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496A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562581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10363200" cy="792162"/>
          </a:xfrm>
        </p:spPr>
        <p:txBody>
          <a:bodyPr/>
          <a:lstStyle>
            <a:lvl1pPr algn="l">
              <a:defRPr sz="2800">
                <a:solidFill>
                  <a:srgbClr val="C911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6331" y="6403151"/>
            <a:ext cx="8636000" cy="250825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r>
              <a:rPr lang="ru-RU" noProof="0"/>
              <a:t> | Митинг исследователей | Протокол | Надлежащая клиническая практика</a:t>
            </a:r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489" y="6403151"/>
            <a:ext cx="533380" cy="247031"/>
          </a:xfrm>
          <a:prstGeom prst="rect">
            <a:avLst/>
          </a:prstGeom>
        </p:spPr>
        <p:txBody>
          <a:bodyPr/>
          <a:lstStyle>
            <a:lvl1pPr>
              <a:defRPr sz="900" baseline="0">
                <a:solidFill>
                  <a:srgbClr val="7F7F7F"/>
                </a:solidFill>
              </a:defRPr>
            </a:lvl1pPr>
          </a:lstStyle>
          <a:p>
            <a:fld id="{E66AA3EA-0569-43EF-BBA3-83FDB109D582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1005099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17156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8535388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Click to edit Master text styles.</a:t>
            </a:r>
          </a:p>
        </p:txBody>
      </p:sp>
    </p:spTree>
    <p:extLst>
      <p:ext uri="{BB962C8B-B14F-4D97-AF65-F5344CB8AC3E}">
        <p14:creationId xmlns:p14="http://schemas.microsoft.com/office/powerpoint/2010/main" val="120292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F0B4E-CE60-AB48-9D7E-4434414A7C3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620185" y="1279525"/>
            <a:ext cx="5471583" cy="4576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343651" y="1279525"/>
            <a:ext cx="5342467" cy="4586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783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vertic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726360" y="2131238"/>
            <a:ext cx="760204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3767667" y="4224338"/>
            <a:ext cx="7459133" cy="5969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00" b="0" i="0" baseline="0"/>
            </a:lvl1pPr>
          </a:lstStyle>
          <a:p>
            <a:pPr lvl="0"/>
            <a:r>
              <a:rPr lang="en-US" dirty="0"/>
              <a:t>Presenter Title | Legal Entity | Date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793584" y="3677724"/>
            <a:ext cx="5545667" cy="390739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43034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205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divider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74076" y="4743914"/>
            <a:ext cx="5453096" cy="43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Presentation 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2076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in 4:3 Title and Content Cool Palette Re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457524" y="6345328"/>
            <a:ext cx="298781" cy="507831"/>
          </a:xfrm>
          <a:ln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/>
            </a:lvl1pPr>
          </a:lstStyle>
          <a:p>
            <a:fld id="{B1E7FC84-9B1F-A046-AD61-576EBEDE336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10191753" y="6514515"/>
            <a:ext cx="1219200" cy="172641"/>
          </a:xfrm>
          <a:prstGeom prst="rect">
            <a:avLst/>
          </a:prstGeom>
        </p:spPr>
        <p:txBody>
          <a:bodyPr lIns="91178" tIns="45590" rIns="91178" bIns="45590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4633429" y="6500814"/>
            <a:ext cx="5615516" cy="201612"/>
          </a:xfrm>
          <a:prstGeom prst="rect">
            <a:avLst/>
          </a:prstGeom>
        </p:spPr>
        <p:txBody>
          <a:bodyPr lIns="91178" tIns="45590" rIns="91178" bIns="45590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34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661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AEEF4CA-C1DE-4199-914B-0CCC376202D4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0949D-F487-4891-972E-74D487AEFC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72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12800" y="784800"/>
            <a:ext cx="11222400" cy="511200"/>
          </a:xfrm>
        </p:spPr>
        <p:txBody>
          <a:bodyPr/>
          <a:lstStyle>
            <a:lvl1pPr marL="0" indent="0">
              <a:buNone/>
              <a:defRPr sz="2100" b="1" baseline="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12800" y="1760400"/>
            <a:ext cx="8942400" cy="44244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782033-1DE2-4A13-8B75-920538054D2E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CF3E-8930-4EA9-AD92-96262BC43608}" type="slidenum">
              <a:rPr lang="en-GB" altLang="ru-RU"/>
              <a:pPr>
                <a:defRPr/>
              </a:pPr>
              <a:t>‹#›</a:t>
            </a:fld>
            <a:endParaRPr lang="en-GB" altLang="ru-RU"/>
          </a:p>
        </p:txBody>
      </p:sp>
      <p:sp>
        <p:nvSpPr>
          <p:cNvPr id="6" name="Date Placeholder 7">
            <a:extLst>
              <a:ext uri="{FF2B5EF4-FFF2-40B4-BE49-F238E27FC236}">
                <a16:creationId xmlns:a16="http://schemas.microsoft.com/office/drawing/2014/main" id="{0EB2991A-E08D-47FC-B5AC-34A6582AAF0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 | 00 Month Year</a:t>
            </a:r>
            <a:endParaRPr lang="sv-SE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4861ABB-B9A3-4420-9790-AD7918C87B0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Set area descriptor | Sub level 1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03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3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78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0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2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4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36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5.png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1C93D-2900-46B1-91CA-701CA32C82CB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32A6B-60F7-452C-9823-5DA6DC0698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  <p:sldLayoutId id="2147483714" r:id="rId13"/>
    <p:sldLayoutId id="2147483715" r:id="rId14"/>
    <p:sldLayoutId id="214748371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71648822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think-cell Slide" r:id="rId13" imgW="270" imgH="270" progId="TCLayout.ActiveDocument.1">
                  <p:embed/>
                </p:oleObj>
              </mc:Choice>
              <mc:Fallback>
                <p:oleObj name="think-cell Slide" r:id="rId13" imgW="270" imgH="270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5"/>
          <a:srcRect/>
          <a:stretch/>
        </p:blipFill>
        <p:spPr>
          <a:xfrm>
            <a:off x="0" y="6217099"/>
            <a:ext cx="12192000" cy="650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689" y="151637"/>
            <a:ext cx="10990479" cy="9913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 descr="Janssen Horizontal White-01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492" y="6226575"/>
            <a:ext cx="3310872" cy="60654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8999" y="6365828"/>
            <a:ext cx="6004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pPr defTabSz="914291"/>
            <a:fld id="{81BF0B4E-CE60-AB48-9D7E-4434414A7C38}" type="slidenum">
              <a:rPr lang="en-US" smtClean="0">
                <a:solidFill>
                  <a:srgbClr val="FFFFFF"/>
                </a:solidFill>
              </a:rPr>
              <a:pPr defTabSz="914291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83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chemeClr val="accent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2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FC6BF6-3808-4071-BE10-C18B6ED5325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4133" y="98148"/>
            <a:ext cx="3148757" cy="1066959"/>
          </a:xfrm>
          <a:prstGeom prst="rect">
            <a:avLst/>
          </a:prstGeom>
        </p:spPr>
      </p:pic>
      <p:sp>
        <p:nvSpPr>
          <p:cNvPr id="9" name="Line 5">
            <a:extLst>
              <a:ext uri="{FF2B5EF4-FFF2-40B4-BE49-F238E27FC236}">
                <a16:creationId xmlns:a16="http://schemas.microsoft.com/office/drawing/2014/main" id="{01E70B53-E0B7-4ACD-A241-2D8A66D46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0007" y="5849061"/>
            <a:ext cx="9143999" cy="0"/>
          </a:xfrm>
          <a:prstGeom prst="line">
            <a:avLst/>
          </a:prstGeom>
          <a:noFill/>
          <a:ln w="76200">
            <a:solidFill>
              <a:srgbClr val="00CCCC">
                <a:lumMod val="50000"/>
              </a:srgb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236" tIns="40620" rIns="81236" bIns="4062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012902-1F1C-4013-887D-F58A68F79AF2}"/>
              </a:ext>
            </a:extLst>
          </p:cNvPr>
          <p:cNvSpPr txBox="1"/>
          <p:nvPr/>
        </p:nvSpPr>
        <p:spPr>
          <a:xfrm>
            <a:off x="5705234" y="5849061"/>
            <a:ext cx="609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dirty="0" err="1"/>
              <a:t>Саласюк</a:t>
            </a:r>
            <a:r>
              <a:rPr lang="ru-RU" sz="1800" dirty="0"/>
              <a:t> А.С.</a:t>
            </a:r>
          </a:p>
          <a:p>
            <a:pPr algn="r"/>
            <a:r>
              <a:rPr lang="ru-RU" sz="1800" dirty="0"/>
              <a:t>Профессор кафедры внутренних болезней</a:t>
            </a:r>
          </a:p>
          <a:p>
            <a:pPr algn="r"/>
            <a:r>
              <a:rPr lang="ru-RU" sz="1800" dirty="0"/>
              <a:t>ИНМФО </a:t>
            </a:r>
            <a:r>
              <a:rPr lang="ru-RU" sz="1800" dirty="0" err="1"/>
              <a:t>ВолгГМУ</a:t>
            </a:r>
            <a:r>
              <a:rPr lang="ru-RU" sz="1800" dirty="0"/>
              <a:t>, д.м.н.</a:t>
            </a:r>
          </a:p>
          <a:p>
            <a:pPr algn="r"/>
            <a:endParaRPr lang="ru-RU" sz="18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52E8862-E384-456A-A2E0-BB4F87679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320" y="3613851"/>
            <a:ext cx="11198087" cy="1470025"/>
          </a:xfrm>
        </p:spPr>
        <p:txBody>
          <a:bodyPr>
            <a:noAutofit/>
          </a:bodyPr>
          <a:lstStyle/>
          <a:p>
            <a:br>
              <a:rPr lang="ru-RU" sz="1800" i="1" dirty="0">
                <a:latin typeface="+mn-lt"/>
              </a:rPr>
            </a:br>
            <a:r>
              <a:rPr lang="ru-RU" sz="1800" i="1" dirty="0">
                <a:latin typeface="+mn-lt"/>
              </a:rPr>
              <a:t>дисциплина «Основы научно-исследовательской деятельности» факультативной части основной профессиональной образовательной программы подготовки кадров высшей квалификации в ординатуре по специальности 31.08.49 Терапия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6D9A12-3003-4C96-AEE7-A824CCC40A30}"/>
              </a:ext>
            </a:extLst>
          </p:cNvPr>
          <p:cNvSpPr/>
          <p:nvPr/>
        </p:nvSpPr>
        <p:spPr>
          <a:xfrm>
            <a:off x="437320" y="2598188"/>
            <a:ext cx="113655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>
                <a:latin typeface="+mj-lt"/>
              </a:rPr>
              <a:t>Тема 1. </a:t>
            </a:r>
            <a:r>
              <a:rPr lang="ru-RU" sz="2000" dirty="0">
                <a:latin typeface="+mj-lt"/>
              </a:rPr>
              <a:t>Основы анализа научных исследований.  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5F5AAAF5-8F7F-423F-94B9-925F434E8E54}"/>
              </a:ext>
            </a:extLst>
          </p:cNvPr>
          <p:cNvSpPr txBox="1">
            <a:spLocks/>
          </p:cNvSpPr>
          <p:nvPr/>
        </p:nvSpPr>
        <p:spPr>
          <a:xfrm>
            <a:off x="1937869" y="99308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/>
              <a:t>Материалы к занятиям семинарского типа</a:t>
            </a:r>
          </a:p>
        </p:txBody>
      </p:sp>
    </p:spTree>
    <p:extLst>
      <p:ext uri="{BB962C8B-B14F-4D97-AF65-F5344CB8AC3E}">
        <p14:creationId xmlns:p14="http://schemas.microsoft.com/office/powerpoint/2010/main" val="4171882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253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cs typeface="Times New Roman" pitchFamily="18" charset="0"/>
              </a:rPr>
              <a:t>Параметрические методы статистической обработки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52596" y="1714488"/>
            <a:ext cx="8401080" cy="46863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Наиболее часто используется так называемый </a:t>
            </a:r>
            <a:r>
              <a:rPr lang="ru-RU" b="1" dirty="0">
                <a:cs typeface="Times New Roman" pitchFamily="18" charset="0"/>
              </a:rPr>
              <a:t>непарный t-тест </a:t>
            </a:r>
          </a:p>
          <a:p>
            <a:pPr marL="514350" indent="-514350">
              <a:buNone/>
            </a:pPr>
            <a:r>
              <a:rPr lang="ru-RU" b="1" dirty="0">
                <a:cs typeface="Times New Roman" pitchFamily="18" charset="0"/>
              </a:rPr>
              <a:t>        </a:t>
            </a:r>
            <a:r>
              <a:rPr lang="ru-RU" dirty="0">
                <a:cs typeface="Times New Roman" pitchFamily="18" charset="0"/>
              </a:rPr>
              <a:t>(«тест Стьюдента»).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Если данные являются зависимыми (например, получены в процессе повторных наблюдений за одним и тем же пациентом или используются показатели пациентов, подобранных в пары (по возрасту или полу), рекомендуется </a:t>
            </a:r>
            <a:r>
              <a:rPr lang="ru-RU" b="1" dirty="0">
                <a:cs typeface="Times New Roman" pitchFamily="18" charset="0"/>
              </a:rPr>
              <a:t>парный t-тест</a:t>
            </a:r>
            <a:r>
              <a:rPr lang="ru-RU" dirty="0">
                <a:cs typeface="Times New Roman" pitchFamily="18" charset="0"/>
              </a:rPr>
              <a:t>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>
                <a:cs typeface="Times New Roman" pitchFamily="18" charset="0"/>
              </a:rPr>
              <a:t>Для сравнения независимой переменной в более чем двух выборках можно использовать </a:t>
            </a:r>
            <a:r>
              <a:rPr lang="ru-RU" b="1" dirty="0">
                <a:cs typeface="Times New Roman" pitchFamily="18" charset="0"/>
              </a:rPr>
              <a:t>дисперсионный анализ </a:t>
            </a:r>
            <a:r>
              <a:rPr lang="ru-RU" dirty="0">
                <a:cs typeface="Times New Roman" pitchFamily="18" charset="0"/>
              </a:rPr>
              <a:t>(ANOVA). Анализ дает возможность изучить и оценить влияние на конечный результат нескольких факторов или отдельных величин. Так к примеру, его можно применить для выявления разницы среднего систолического АД в различных возрастных группах. </a:t>
            </a:r>
          </a:p>
          <a:p>
            <a:endParaRPr lang="ru-RU" dirty="0">
              <a:cs typeface="Times New Roman" pitchFamily="18" charset="0"/>
            </a:endParaRPr>
          </a:p>
          <a:p>
            <a:pPr>
              <a:buNone/>
            </a:pPr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6E3513-4E2B-490B-9E36-58ED804782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6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66910" y="1071546"/>
            <a:ext cx="8229600" cy="492922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cs typeface="Times New Roman" pitchFamily="18" charset="0"/>
              </a:rPr>
              <a:t>t-критерий Стьюдента используется для определения статистической значимости различий средних величин.</a:t>
            </a:r>
          </a:p>
          <a:p>
            <a:r>
              <a:rPr lang="ru-RU" sz="2400" dirty="0">
                <a:cs typeface="Times New Roman" pitchFamily="18" charset="0"/>
              </a:rPr>
              <a:t>Может применяться как в случаях сравнения независимых выборок (например, группы больных сахарным диабетом и группы здоровых), так и при сравнении связанных совокупностей (например, средняя частота пульса у одних и тех же пациентов до и после приема антиаритмического препарата).</a:t>
            </a:r>
          </a:p>
          <a:p>
            <a:r>
              <a:rPr lang="ru-RU" sz="2400" dirty="0">
                <a:cs typeface="Times New Roman" pitchFamily="18" charset="0"/>
              </a:rPr>
              <a:t>Для применения t-критерия Стьюдента необходимо, чтобы исходные данные имели нормальное распределение.</a:t>
            </a:r>
          </a:p>
          <a:p>
            <a:r>
              <a:rPr lang="ru-RU" sz="2400" dirty="0">
                <a:cs typeface="Times New Roman" pitchFamily="18" charset="0"/>
              </a:rPr>
              <a:t>При несоблюдении этого условия при сравнении выборочных средних должны использоваться </a:t>
            </a:r>
            <a:r>
              <a:rPr lang="ru-RU" sz="2400" b="1" dirty="0">
                <a:cs typeface="Times New Roman" pitchFamily="18" charset="0"/>
              </a:rPr>
              <a:t>методы непараметрической статистики</a:t>
            </a:r>
            <a:r>
              <a:rPr lang="ru-RU" sz="2400" dirty="0">
                <a:cs typeface="Times New Roman" pitchFamily="18" charset="0"/>
              </a:rPr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55930" y="217470"/>
            <a:ext cx="4040188" cy="63976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>
                <a:latin typeface="+mj-lt"/>
                <a:cs typeface="Times New Roman" pitchFamily="18" charset="0"/>
              </a:rPr>
              <a:t>Критерий Стьюдента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59C0955-E8B3-4472-B002-FEF3D03B46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7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996" y="0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dirty="0">
                <a:cs typeface="Times New Roman" pitchFamily="18" charset="0"/>
              </a:rPr>
              <a:t>Непараметрические методы статистической обработки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024034" y="1500174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ru-RU" dirty="0">
                <a:cs typeface="Times New Roman" pitchFamily="18" charset="0"/>
              </a:rPr>
              <a:t>Непрерывные переменные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1952596" y="2285992"/>
            <a:ext cx="4071966" cy="4429156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>
                <a:cs typeface="Times New Roman" pitchFamily="18" charset="0"/>
              </a:rPr>
              <a:t>U </a:t>
            </a:r>
            <a:r>
              <a:rPr lang="ru-RU" sz="2600" b="1" dirty="0">
                <a:cs typeface="Times New Roman" pitchFamily="18" charset="0"/>
              </a:rPr>
              <a:t>тест Манна-Уитни</a:t>
            </a:r>
          </a:p>
          <a:p>
            <a:r>
              <a:rPr lang="ru-RU" sz="2600" dirty="0">
                <a:cs typeface="Times New Roman" pitchFamily="18" charset="0"/>
              </a:rPr>
              <a:t>Проверяет, являются ли две сравниваемые группы выборками из одного и того же распределения, используя в качестве статистики (U) медиану всевозможных разностей между элементами одной и второй выборки. </a:t>
            </a:r>
          </a:p>
          <a:p>
            <a:pPr marL="457200" indent="-457200">
              <a:buAutoNum type="arabicPeriod" startAt="2"/>
            </a:pPr>
            <a:r>
              <a:rPr lang="en-US" sz="2600" b="1" dirty="0">
                <a:cs typeface="Times New Roman" pitchFamily="18" charset="0"/>
              </a:rPr>
              <a:t>W </a:t>
            </a:r>
            <a:r>
              <a:rPr lang="ru-RU" sz="2600" b="1" dirty="0">
                <a:cs typeface="Times New Roman" pitchFamily="18" charset="0"/>
              </a:rPr>
              <a:t>критерий </a:t>
            </a:r>
            <a:r>
              <a:rPr lang="ru-RU" sz="2600" b="1" dirty="0" err="1">
                <a:cs typeface="Times New Roman" pitchFamily="18" charset="0"/>
              </a:rPr>
              <a:t>Уилкоксона</a:t>
            </a:r>
            <a:endParaRPr lang="ru-RU" sz="2600" b="1" dirty="0">
              <a:cs typeface="Times New Roman" pitchFamily="18" charset="0"/>
            </a:endParaRPr>
          </a:p>
          <a:p>
            <a:r>
              <a:rPr lang="ru-RU" sz="2600" dirty="0">
                <a:cs typeface="Times New Roman" pitchFamily="18" charset="0"/>
              </a:rPr>
              <a:t>аналог парного </a:t>
            </a:r>
          </a:p>
          <a:p>
            <a:r>
              <a:rPr lang="ru-RU" sz="2600" dirty="0">
                <a:cs typeface="Times New Roman" pitchFamily="18" charset="0"/>
              </a:rPr>
              <a:t>критерия Стьюдента (t-критерий для зависимых выборок) для сравнения </a:t>
            </a:r>
          </a:p>
          <a:p>
            <a:r>
              <a:rPr lang="ru-RU" sz="2600" dirty="0">
                <a:cs typeface="Times New Roman" pitchFamily="18" charset="0"/>
              </a:rPr>
              <a:t>больных до и после лечения. Основан на рангах.</a:t>
            </a:r>
          </a:p>
          <a:p>
            <a:pPr marL="457200" indent="-457200"/>
            <a:endParaRPr lang="ru-RU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167439" y="1500174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ru-RU" dirty="0">
                <a:cs typeface="Times New Roman" pitchFamily="18" charset="0"/>
              </a:rPr>
              <a:t>Дискретные переменные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6167438" y="2285992"/>
            <a:ext cx="4143404" cy="4214842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Тест Фишера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Критерий </a:t>
            </a:r>
            <a:r>
              <a:rPr lang="el-GR" b="1" dirty="0">
                <a:cs typeface="Times New Roman" pitchFamily="18" charset="0"/>
              </a:rPr>
              <a:t>χ2</a:t>
            </a:r>
            <a:r>
              <a:rPr lang="ru-RU" b="1" dirty="0">
                <a:cs typeface="Times New Roman" pitchFamily="18" charset="0"/>
              </a:rPr>
              <a:t> Пирсона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b="1" dirty="0">
                <a:cs typeface="Times New Roman" pitchFamily="18" charset="0"/>
              </a:rPr>
              <a:t>Тест </a:t>
            </a:r>
            <a:r>
              <a:rPr lang="ru-RU" b="1" dirty="0" err="1">
                <a:cs typeface="Times New Roman" pitchFamily="18" charset="0"/>
              </a:rPr>
              <a:t>МакНемара</a:t>
            </a:r>
            <a:endParaRPr lang="ru-RU" b="1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Представляет собой модификацию </a:t>
            </a:r>
            <a:r>
              <a:rPr lang="ru-RU" dirty="0" err="1">
                <a:cs typeface="Times New Roman" pitchFamily="18" charset="0"/>
              </a:rPr>
              <a:t>хи-квадрат</a:t>
            </a:r>
            <a:r>
              <a:rPr lang="ru-RU" dirty="0">
                <a:cs typeface="Times New Roman" pitchFamily="18" charset="0"/>
              </a:rPr>
              <a:t> теста для парных или соотнесенных данных. </a:t>
            </a:r>
          </a:p>
          <a:p>
            <a:r>
              <a:rPr lang="ru-RU" dirty="0">
                <a:cs typeface="Times New Roman" pitchFamily="18" charset="0"/>
              </a:rPr>
              <a:t>Возможно использование при сравнении доли пациентов, ответивших на лечение по какому-то показателю, когда сравнение проводится до и после лечения у одних и тех же людей.</a:t>
            </a:r>
          </a:p>
          <a:p>
            <a:pPr>
              <a:buNone/>
            </a:pPr>
            <a:endParaRPr lang="ru-RU" dirty="0"/>
          </a:p>
          <a:p>
            <a:pPr marL="457200" indent="-457200"/>
            <a:endParaRPr lang="ru-RU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8F5DFE-6FCC-4027-B31A-03285EC438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6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024034" y="0"/>
            <a:ext cx="4040188" cy="639762"/>
          </a:xfrm>
        </p:spPr>
        <p:txBody>
          <a:bodyPr>
            <a:normAutofit fontScale="62500" lnSpcReduction="20000"/>
          </a:bodyPr>
          <a:lstStyle/>
          <a:p>
            <a:r>
              <a:rPr lang="ru-RU" sz="3600" dirty="0">
                <a:cs typeface="Times New Roman" pitchFamily="18" charset="0"/>
              </a:rPr>
              <a:t>Критерий </a:t>
            </a:r>
            <a:r>
              <a:rPr lang="el-GR" sz="3600" dirty="0">
                <a:cs typeface="Times New Roman" pitchFamily="18" charset="0"/>
              </a:rPr>
              <a:t>χ2</a:t>
            </a:r>
          </a:p>
          <a:p>
            <a:r>
              <a:rPr lang="el-GR" dirty="0"/>
              <a:t>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38282" y="642918"/>
            <a:ext cx="5715040" cy="6000792"/>
          </a:xfrm>
        </p:spPr>
        <p:txBody>
          <a:bodyPr>
            <a:noAutofit/>
          </a:bodyPr>
          <a:lstStyle/>
          <a:p>
            <a:r>
              <a:rPr lang="ru-RU" sz="1600" dirty="0">
                <a:cs typeface="Times New Roman" pitchFamily="18" charset="0"/>
              </a:rPr>
              <a:t>Оценивается значимость различий между фактическим (выявленным в результате исследования) количеством исходов или качественных характеристик выборки, попадающих в каждую категорию, и теоретическим количеством, которое можно ожидать в изучаемых группах при справедливости нулевой гипотезы. </a:t>
            </a:r>
          </a:p>
          <a:p>
            <a:r>
              <a:rPr lang="ru-RU" sz="1600" dirty="0">
                <a:cs typeface="Times New Roman" pitchFamily="18" charset="0"/>
              </a:rPr>
              <a:t>Необходимо соблюдение следующих условий: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cs typeface="Times New Roman" pitchFamily="18" charset="0"/>
              </a:rPr>
              <a:t>Номинальные или порядковые данные (возможно создание категорий из непрерывных данных).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cs typeface="Times New Roman" pitchFamily="18" charset="0"/>
              </a:rPr>
              <a:t>Независимость наблюдений (отбор участников исследования из генеральной совокупности производится независимо друг от друга).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cs typeface="Times New Roman" pitchFamily="18" charset="0"/>
              </a:rPr>
              <a:t>Независимость групп (метод нельзя применять для исследований типа «до – после»).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cs typeface="Times New Roman" pitchFamily="18" charset="0"/>
              </a:rPr>
              <a:t>Ожидаемое (не фактическое) число наблюдений в любой из ячеек должно быть не менее 5 (или 10) для четырехпольных таблиц.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cs typeface="Times New Roman" pitchFamily="18" charset="0"/>
              </a:rPr>
              <a:t>Доля ячеек с ожидаемым числом наблюдений менее 5 не должна превышать 20 % для многопольных таблиц.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>
                <a:cs typeface="Times New Roman" pitchFamily="18" charset="0"/>
              </a:rPr>
              <a:t>Для расчета критерия χ</a:t>
            </a:r>
            <a:r>
              <a:rPr lang="ru-RU" sz="1600" baseline="30000" dirty="0">
                <a:cs typeface="Times New Roman" pitchFamily="18" charset="0"/>
              </a:rPr>
              <a:t>2 </a:t>
            </a:r>
            <a:r>
              <a:rPr lang="ru-RU" sz="1600" dirty="0">
                <a:cs typeface="Times New Roman" pitchFamily="18" charset="0"/>
              </a:rPr>
              <a:t>используются только абсолютные фактические и ожидаемые числа (проценты и доли для расчетов не используются).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7381884" y="0"/>
            <a:ext cx="3286116" cy="639762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cs typeface="Times New Roman" pitchFamily="18" charset="0"/>
              </a:rPr>
              <a:t>Критерий </a:t>
            </a:r>
            <a:r>
              <a:rPr lang="el-GR" dirty="0">
                <a:cs typeface="Times New Roman" pitchFamily="18" charset="0"/>
              </a:rPr>
              <a:t>χ2</a:t>
            </a:r>
            <a:r>
              <a:rPr lang="ru-RU" dirty="0">
                <a:cs typeface="Times New Roman" pitchFamily="18" charset="0"/>
              </a:rPr>
              <a:t> с поправкой Йетса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7239008" y="714356"/>
            <a:ext cx="3428992" cy="321471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cs typeface="Times New Roman" pitchFamily="18" charset="0"/>
              </a:rPr>
              <a:t> </a:t>
            </a:r>
            <a:r>
              <a:rPr lang="ru-RU" sz="1900" dirty="0">
                <a:cs typeface="Times New Roman" pitchFamily="18" charset="0"/>
              </a:rPr>
              <a:t>Поправка Йетса является  вспомогательным вычислением, но делает оценку силы связи более умеренной, математически же уменьшает погрешность, возникающую при аппроксимации непрерывным распределением </a:t>
            </a:r>
            <a:r>
              <a:rPr lang="ru-RU" sz="1900" dirty="0" err="1">
                <a:cs typeface="Times New Roman" pitchFamily="18" charset="0"/>
              </a:rPr>
              <a:t>Хи-квадрат</a:t>
            </a:r>
            <a:r>
              <a:rPr lang="ru-RU" sz="1900" dirty="0">
                <a:cs typeface="Times New Roman" pitchFamily="18" charset="0"/>
              </a:rPr>
              <a:t> точного выборочного распределения, которое является дискретным, что позволяет избежать ошибок в выводах о независимости  качественных переменных.</a:t>
            </a:r>
          </a:p>
          <a:p>
            <a:pPr>
              <a:buNone/>
            </a:pP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291772-37A7-4AF0-B1EB-DA856C4E92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1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38348" y="928670"/>
            <a:ext cx="4040188" cy="639762"/>
          </a:xfrm>
        </p:spPr>
        <p:txBody>
          <a:bodyPr/>
          <a:lstStyle/>
          <a:p>
            <a:r>
              <a:rPr lang="ru-RU" dirty="0">
                <a:cs typeface="Times New Roman" pitchFamily="18" charset="0"/>
              </a:rPr>
              <a:t>Критерий Фишера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cs typeface="Times New Roman" pitchFamily="18" charset="0"/>
              </a:rPr>
              <a:t>Следует применять при количестве ожидаемых наблюдений &lt;5 (некоторые говорят о числе &lt;10) в любой из ячеек четырехпольной таблицы</a:t>
            </a:r>
          </a:p>
          <a:p>
            <a:r>
              <a:rPr lang="ru-RU" dirty="0">
                <a:cs typeface="Times New Roman" pitchFamily="18" charset="0"/>
              </a:rPr>
              <a:t>Необходимые условия для применения точного критерия Фишера соответствуют условиям для применения критерия χ</a:t>
            </a:r>
            <a:r>
              <a:rPr lang="ru-RU" baseline="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за исключением пунктов 4 и 5.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81753" y="928670"/>
            <a:ext cx="4041775" cy="639762"/>
          </a:xfrm>
        </p:spPr>
        <p:txBody>
          <a:bodyPr/>
          <a:lstStyle/>
          <a:p>
            <a:r>
              <a:rPr lang="ru-RU" dirty="0">
                <a:cs typeface="Times New Roman" pitchFamily="18" charset="0"/>
              </a:rPr>
              <a:t>Критерий </a:t>
            </a:r>
            <a:r>
              <a:rPr lang="nb-NO" dirty="0">
                <a:cs typeface="Times New Roman" pitchFamily="18" charset="0"/>
              </a:rPr>
              <a:t>V </a:t>
            </a:r>
            <a:r>
              <a:rPr lang="ru-RU" dirty="0" err="1">
                <a:cs typeface="Times New Roman" pitchFamily="18" charset="0"/>
              </a:rPr>
              <a:t>Крамера</a:t>
            </a:r>
            <a:r>
              <a:rPr lang="ru-RU" dirty="0">
                <a:cs typeface="Times New Roman" pitchFamily="18" charset="0"/>
              </a:rPr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cs typeface="Times New Roman" pitchFamily="18" charset="0"/>
              </a:rPr>
              <a:t>Для многопольных таблиц целесообразнее применять критерий </a:t>
            </a:r>
            <a:r>
              <a:rPr lang="nb-NO" dirty="0">
                <a:cs typeface="Times New Roman" pitchFamily="18" charset="0"/>
              </a:rPr>
              <a:t>V </a:t>
            </a:r>
            <a:r>
              <a:rPr lang="ru-RU" dirty="0" err="1">
                <a:cs typeface="Times New Roman" pitchFamily="18" charset="0"/>
              </a:rPr>
              <a:t>Крамера</a:t>
            </a:r>
            <a:r>
              <a:rPr lang="ru-RU" dirty="0">
                <a:cs typeface="Times New Roman" pitchFamily="18" charset="0"/>
              </a:rPr>
              <a:t> (</a:t>
            </a:r>
            <a:r>
              <a:rPr lang="en-US" dirty="0">
                <a:cs typeface="Times New Roman" pitchFamily="18" charset="0"/>
              </a:rPr>
              <a:t>Cramer</a:t>
            </a:r>
            <a:r>
              <a:rPr lang="ru-RU" dirty="0">
                <a:cs typeface="Times New Roman" pitchFamily="18" charset="0"/>
              </a:rPr>
              <a:t>’</a:t>
            </a:r>
            <a:r>
              <a:rPr lang="en-US" dirty="0">
                <a:cs typeface="Times New Roman" pitchFamily="18" charset="0"/>
              </a:rPr>
              <a:t>s V</a:t>
            </a:r>
            <a:r>
              <a:rPr lang="ru-RU" dirty="0">
                <a:cs typeface="Times New Roman" pitchFamily="18" charset="0"/>
              </a:rPr>
              <a:t>). </a:t>
            </a:r>
          </a:p>
          <a:p>
            <a:r>
              <a:rPr lang="ru-RU" dirty="0">
                <a:cs typeface="Times New Roman" pitchFamily="18" charset="0"/>
              </a:rPr>
              <a:t>Значения обоих критериев варьируют от 0 до 1 (за исключением критерия </a:t>
            </a:r>
            <a:r>
              <a:rPr lang="ru-RU" dirty="0" err="1">
                <a:cs typeface="Times New Roman" pitchFamily="18" charset="0"/>
              </a:rPr>
              <a:t>φ  </a:t>
            </a:r>
            <a:r>
              <a:rPr lang="ru-RU" dirty="0">
                <a:cs typeface="Times New Roman" pitchFamily="18" charset="0"/>
              </a:rPr>
              <a:t>для многопольных таблиц, поэтому  для них его применение и не рекомендуется). </a:t>
            </a:r>
          </a:p>
          <a:p>
            <a:r>
              <a:rPr lang="ru-RU" dirty="0">
                <a:cs typeface="Times New Roman" pitchFamily="18" charset="0"/>
              </a:rPr>
              <a:t>Основан на критерии χ</a:t>
            </a:r>
            <a:r>
              <a:rPr lang="ru-RU" baseline="30000" dirty="0">
                <a:cs typeface="Times New Roman" pitchFamily="18" charset="0"/>
              </a:rPr>
              <a:t>2 </a:t>
            </a:r>
            <a:r>
              <a:rPr lang="ru-RU" dirty="0">
                <a:cs typeface="Times New Roman" pitchFamily="18" charset="0"/>
              </a:rPr>
              <a:t>и могут быть рассчитаны вручную по формулам.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D96E6A9-9DB5-4BE9-B55F-84E38873F2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1DE7D5-837D-49CF-8B7D-F25188727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Рекомендуемые статистические критерии в зависимости от типа признака и вида</a:t>
            </a:r>
            <a:br>
              <a:rPr lang="ru-RU" sz="3200" dirty="0"/>
            </a:br>
            <a:r>
              <a:rPr lang="ru-RU" sz="3200" dirty="0"/>
              <a:t>его распределения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F07A0F-8F80-433B-8721-498F422AB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044" y="1690688"/>
            <a:ext cx="6286500" cy="45434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A94C0C-4099-49AE-83E5-3603A234EA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044" y="6207125"/>
            <a:ext cx="6286500" cy="571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988A8C-CDF1-435C-AF79-324781EC6C8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1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cs typeface="Times New Roman" pitchFamily="18" charset="0"/>
              </a:rPr>
              <a:t>Корреляционный и регрессионный анализ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cs typeface="Times New Roman" pitchFamily="18" charset="0"/>
              </a:rPr>
              <a:t>На практике часто возникают задачи, когда нужно проверить взаимосвязь между какими-либо непрерывными данными, например, между АД и весом тела. В этих случаях используются корреляционный и регрессионный анализ.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AF96E9-B6EB-4375-ABAF-C889293DB9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865188" y="1350964"/>
            <a:ext cx="5157787" cy="823912"/>
          </a:xfrm>
        </p:spPr>
        <p:txBody>
          <a:bodyPr>
            <a:normAutofit/>
          </a:bodyPr>
          <a:lstStyle/>
          <a:p>
            <a:r>
              <a:rPr lang="ru-RU" dirty="0">
                <a:cs typeface="Times New Roman" pitchFamily="18" charset="0"/>
              </a:rPr>
              <a:t>Коэффициент  Пирсона (</a:t>
            </a:r>
            <a:r>
              <a:rPr lang="ru-RU" dirty="0" err="1">
                <a:cs typeface="Times New Roman" pitchFamily="18" charset="0"/>
              </a:rPr>
              <a:t>r-Pearson</a:t>
            </a:r>
            <a:r>
              <a:rPr lang="ru-RU" dirty="0">
                <a:cs typeface="Times New Roman" pitchFamily="18" charset="0"/>
              </a:rPr>
              <a:t>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cs typeface="Times New Roman" pitchFamily="18" charset="0"/>
              </a:rPr>
              <a:t>Мера  корреляции,  подходящая  для  двух  непрерывных (метрических переменных), измеренных на одной и той же выборке. </a:t>
            </a:r>
          </a:p>
          <a:p>
            <a:r>
              <a:rPr lang="ru-RU" dirty="0">
                <a:cs typeface="Times New Roman" pitchFamily="18" charset="0"/>
              </a:rPr>
              <a:t>Объем выборки n≥30 </a:t>
            </a:r>
          </a:p>
          <a:p>
            <a:r>
              <a:rPr lang="ru-RU" dirty="0">
                <a:cs typeface="Times New Roman" pitchFamily="18" charset="0"/>
              </a:rPr>
              <a:t>Распределение для использования r-Пирсона должно соответствовать нормальному виду.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273485" y="1269207"/>
            <a:ext cx="5183188" cy="823912"/>
          </a:xfrm>
        </p:spPr>
        <p:txBody>
          <a:bodyPr>
            <a:normAutofit/>
          </a:bodyPr>
          <a:lstStyle/>
          <a:p>
            <a:r>
              <a:rPr lang="ru-RU" dirty="0">
                <a:cs typeface="Times New Roman" pitchFamily="18" charset="0"/>
              </a:rPr>
              <a:t>Коэффициент  </a:t>
            </a:r>
            <a:r>
              <a:rPr lang="ru-RU" dirty="0" err="1">
                <a:cs typeface="Times New Roman" pitchFamily="18" charset="0"/>
              </a:rPr>
              <a:t>Спирмена</a:t>
            </a:r>
            <a:r>
              <a:rPr lang="ru-RU" dirty="0">
                <a:cs typeface="Times New Roman" pitchFamily="18" charset="0"/>
              </a:rPr>
              <a:t> (</a:t>
            </a:r>
            <a:r>
              <a:rPr lang="ru-RU" dirty="0" err="1">
                <a:cs typeface="Times New Roman" pitchFamily="18" charset="0"/>
              </a:rPr>
              <a:t>r-Spearman's</a:t>
            </a:r>
            <a:r>
              <a:rPr lang="ru-RU" dirty="0">
                <a:cs typeface="Times New Roman" pitchFamily="18" charset="0"/>
              </a:rPr>
              <a:t>)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6169026" y="2174876"/>
            <a:ext cx="3927503" cy="389733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cs typeface="Times New Roman" pitchFamily="18" charset="0"/>
              </a:rPr>
              <a:t>Мера  корреляции,  подходящая  для  двух  переменных, измеренных в ранговой шкале </a:t>
            </a:r>
          </a:p>
          <a:p>
            <a:r>
              <a:rPr lang="ru-RU" dirty="0">
                <a:cs typeface="Times New Roman" pitchFamily="18" charset="0"/>
              </a:rPr>
              <a:t>Объем выборки n≥5 </a:t>
            </a:r>
          </a:p>
          <a:p>
            <a:r>
              <a:rPr lang="ru-RU" dirty="0">
                <a:cs typeface="Times New Roman" pitchFamily="18" charset="0"/>
              </a:rPr>
              <a:t>Распределение для  использования </a:t>
            </a:r>
            <a:r>
              <a:rPr lang="ru-RU" dirty="0" err="1">
                <a:cs typeface="Times New Roman" pitchFamily="18" charset="0"/>
              </a:rPr>
              <a:t>r-Спирмена</a:t>
            </a:r>
            <a:r>
              <a:rPr lang="ru-RU" dirty="0">
                <a:cs typeface="Times New Roman" pitchFamily="18" charset="0"/>
              </a:rPr>
              <a:t>  соответствие нормальному  виду необязательно</a:t>
            </a:r>
          </a:p>
          <a:p>
            <a:r>
              <a:rPr lang="ru-RU" dirty="0">
                <a:cs typeface="Times New Roman" pitchFamily="18" charset="0"/>
              </a:rPr>
              <a:t>Используется в тех  случаях,  когда n≥30,  но  распределение  значений  не  является  нормальным</a:t>
            </a:r>
          </a:p>
          <a:p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35479" y="126207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Коэффициенты корреляции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82E2D0-3641-41A9-849F-68C2B747D3A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3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Линейные и ранговые корреляции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cs typeface="Times New Roman" pitchFamily="18" charset="0"/>
              </a:rPr>
              <a:t>Принимая  решение  о  выборе  типа  корреляции,  при  интерпретации  результатов  важно  помнить  и учитывать,  что  линейные  корреляции  являются  более  точными,  чем  ранговые.  Ранжирование значений  при  использовании </a:t>
            </a:r>
            <a:r>
              <a:rPr lang="ru-RU" sz="2400" dirty="0" err="1">
                <a:cs typeface="Times New Roman" pitchFamily="18" charset="0"/>
              </a:rPr>
              <a:t>r-Спирмена</a:t>
            </a:r>
            <a:r>
              <a:rPr lang="ru-RU" sz="2400" dirty="0">
                <a:cs typeface="Times New Roman" pitchFamily="18" charset="0"/>
              </a:rPr>
              <a:t>  естественным  образом  снижает  меру  индивидуальной изменчивости измеренного на испытуемых показателя.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E7E39E-8F73-4308-AABE-E0C760D12B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79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Сила связи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>
                <a:cs typeface="Times New Roman" pitchFamily="18" charset="0"/>
              </a:rPr>
              <a:t>Принято  считать,  что  сила  коэффициента  корреляции,  как  один  показателей  меры  связи, дифференцируется на три уровня как для положительных, так и для отрицательных корреляций: </a:t>
            </a:r>
          </a:p>
          <a:p>
            <a:r>
              <a:rPr lang="ru-RU" dirty="0" err="1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&gt;0,01≤0,29 – слабая положительная связь, </a:t>
            </a:r>
          </a:p>
          <a:p>
            <a:r>
              <a:rPr lang="ru-RU" dirty="0" err="1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&gt;0,30≤0,69 – умеренная положительная связь, </a:t>
            </a:r>
          </a:p>
          <a:p>
            <a:r>
              <a:rPr lang="ru-RU" dirty="0" err="1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&gt;0,70≤1,00 – сильная положительная связь, </a:t>
            </a:r>
          </a:p>
          <a:p>
            <a:r>
              <a:rPr lang="ru-RU" dirty="0" err="1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&gt;-0,01≤-0,29 – слабая отрицательная связь, </a:t>
            </a:r>
          </a:p>
          <a:p>
            <a:r>
              <a:rPr lang="ru-RU" dirty="0" err="1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&gt;-0,30≤-0,69 – умеренная отрицательная связь, </a:t>
            </a:r>
          </a:p>
          <a:p>
            <a:r>
              <a:rPr lang="ru-RU" dirty="0" err="1">
                <a:cs typeface="Times New Roman" pitchFamily="18" charset="0"/>
              </a:rPr>
              <a:t>r</a:t>
            </a:r>
            <a:r>
              <a:rPr lang="ru-RU" dirty="0">
                <a:cs typeface="Times New Roman" pitchFamily="18" charset="0"/>
              </a:rPr>
              <a:t>&gt;-0,70≤-1,00 – сильная отрицательная связь.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863C5-A086-495B-A8E9-1946330D84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7F5784-D4D4-4F8F-932B-F1B5897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93" y="1757367"/>
            <a:ext cx="10515600" cy="1740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+mj-lt"/>
              </a:rPr>
              <a:t>Основы анализа научных исследований.</a:t>
            </a:r>
            <a:endParaRPr lang="ru-RU" sz="3600" dirty="0">
              <a:latin typeface="+mj-lt"/>
            </a:endParaRPr>
          </a:p>
        </p:txBody>
      </p:sp>
      <p:pic>
        <p:nvPicPr>
          <p:cNvPr id="13314" name="Picture 2" descr="Всероссийское общество орфанных заболеваний">
            <a:extLst>
              <a:ext uri="{FF2B5EF4-FFF2-40B4-BE49-F238E27FC236}">
                <a16:creationId xmlns:a16="http://schemas.microsoft.com/office/drawing/2014/main" id="{081AD9CE-F91D-4A28-A912-906950BED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 bwMode="auto">
          <a:xfrm>
            <a:off x="8059097" y="3968150"/>
            <a:ext cx="3753581" cy="275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E39A1C-8D8D-41E0-9D7C-44401B083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18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355" y="1066431"/>
            <a:ext cx="10793095" cy="553720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50"/>
              </a:spcBef>
              <a:buClr>
                <a:srgbClr val="5B9BD4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дизайн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исследования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определен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заранее?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ts val="2280"/>
              </a:lnSpc>
              <a:spcBef>
                <a:spcPts val="755"/>
              </a:spcBef>
              <a:buClr>
                <a:srgbClr val="5B9BD4"/>
              </a:buClr>
              <a:buSzPct val="80000"/>
              <a:buAutoNum type="arabicPeriod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Были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отбор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исследований</a:t>
            </a:r>
            <a:r>
              <a:rPr sz="2000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и/или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извлечение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данных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выполнены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независимо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двумя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ts val="2280"/>
              </a:lnSpc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исследователями?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Clr>
                <a:srgbClr val="5B9BD4"/>
              </a:buClr>
              <a:buSzPct val="80000"/>
              <a:buAutoNum type="arabicPeriod" startAt="3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поиск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литературных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источников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исчерпывающим?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ts val="2280"/>
              </a:lnSpc>
              <a:spcBef>
                <a:spcPts val="755"/>
              </a:spcBef>
              <a:buClr>
                <a:srgbClr val="5B9BD4"/>
              </a:buClr>
              <a:buSzPct val="80000"/>
              <a:buAutoNum type="arabicPeriod" startAt="3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Были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тип</a:t>
            </a:r>
            <a:r>
              <a:rPr sz="20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или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язык</a:t>
            </a:r>
            <a:r>
              <a:rPr sz="20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публикации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использованы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качестве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критерия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отбора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ts val="2280"/>
              </a:lnSpc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исследований?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60"/>
              </a:spcBef>
              <a:buClr>
                <a:srgbClr val="5B9BD4"/>
              </a:buClr>
              <a:buSzPct val="80000"/>
              <a:buAutoNum type="arabicPeriod" startAt="5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Перечислены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все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исследования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(включенные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исключенные)?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Clr>
                <a:srgbClr val="5B9BD4"/>
              </a:buClr>
              <a:buSzPct val="80000"/>
              <a:buAutoNum type="arabicPeriod" startAt="5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Дана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характеристика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включенным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исследованиям?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ts val="2280"/>
              </a:lnSpc>
              <a:spcBef>
                <a:spcPts val="760"/>
              </a:spcBef>
              <a:buClr>
                <a:srgbClr val="5B9BD4"/>
              </a:buClr>
              <a:buSzPct val="80000"/>
              <a:buAutoNum type="arabicPeriod" startAt="5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Была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проведена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оценка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методологического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качества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исследований,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описаны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Arial"/>
                <a:cs typeface="Arial"/>
              </a:rPr>
              <a:t>ее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ts val="2280"/>
              </a:lnSpc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результаты?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55"/>
              </a:spcBef>
              <a:buClr>
                <a:srgbClr val="5B9BD4"/>
              </a:buClr>
              <a:buSzPct val="80000"/>
              <a:buAutoNum type="arabicPeriod" startAt="8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Учтено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качество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исследований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должной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степени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при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формулировании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выводов?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ts val="2280"/>
              </a:lnSpc>
              <a:spcBef>
                <a:spcPts val="765"/>
              </a:spcBef>
              <a:buClr>
                <a:srgbClr val="5B9BD4"/>
              </a:buClr>
              <a:buSzPct val="80000"/>
              <a:buAutoNum type="arabicPeriod" startAt="8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Было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обобщение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результатов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исследований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проведено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помощью</a:t>
            </a:r>
            <a:r>
              <a:rPr sz="20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адекватных</a:t>
            </a:r>
            <a:endParaRPr sz="2000">
              <a:latin typeface="Arial"/>
              <a:cs typeface="Arial"/>
            </a:endParaRPr>
          </a:p>
          <a:p>
            <a:pPr marL="527685">
              <a:lnSpc>
                <a:spcPts val="2280"/>
              </a:lnSpc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методов?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60"/>
              </a:spcBef>
              <a:buClr>
                <a:srgbClr val="5B9BD4"/>
              </a:buClr>
              <a:buSzPct val="80000"/>
              <a:buAutoNum type="arabicPeriod" startAt="10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Была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проведена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оценка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публикационного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смещения?</a:t>
            </a:r>
            <a:endParaRPr sz="2000">
              <a:latin typeface="Arial"/>
              <a:cs typeface="Arial"/>
            </a:endParaRPr>
          </a:p>
          <a:p>
            <a:pPr marL="527685" indent="-515620">
              <a:lnSpc>
                <a:spcPct val="100000"/>
              </a:lnSpc>
              <a:spcBef>
                <a:spcPts val="755"/>
              </a:spcBef>
              <a:buClr>
                <a:srgbClr val="5B9BD4"/>
              </a:buClr>
              <a:buSzPct val="80000"/>
              <a:buAutoNum type="arabicPeriod" startAt="10"/>
              <a:tabLst>
                <a:tab pos="527685" algn="l"/>
                <a:tab pos="52832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Заявлен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конфликт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интересов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указаны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источники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финансирования?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9188" y="80594"/>
            <a:ext cx="1115949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091304" marR="5080" indent="-4079240">
              <a:lnSpc>
                <a:spcPts val="3460"/>
              </a:lnSpc>
              <a:spcBef>
                <a:spcPts val="535"/>
              </a:spcBef>
            </a:pPr>
            <a:r>
              <a:rPr sz="3200" spc="-25" dirty="0"/>
              <a:t>Методологическое</a:t>
            </a:r>
            <a:r>
              <a:rPr sz="3200" spc="-120" dirty="0"/>
              <a:t> </a:t>
            </a:r>
            <a:r>
              <a:rPr sz="3200" spc="-10" dirty="0"/>
              <a:t>качество</a:t>
            </a:r>
            <a:r>
              <a:rPr sz="3200" spc="-110" dirty="0"/>
              <a:t> </a:t>
            </a:r>
            <a:r>
              <a:rPr sz="3200" spc="-10" dirty="0"/>
              <a:t>систематических</a:t>
            </a:r>
            <a:r>
              <a:rPr sz="3200" spc="-130" dirty="0"/>
              <a:t> </a:t>
            </a:r>
            <a:r>
              <a:rPr sz="3200" spc="-10" dirty="0"/>
              <a:t>обзоров, мета-анализов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1164316" y="6431686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0035A4-D88C-4254-96A7-FC46F867DF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4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805" y="1188402"/>
            <a:ext cx="11502390" cy="448119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5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Метод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рандомизации</a:t>
            </a:r>
            <a:r>
              <a:rPr sz="2000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(систематическая</a:t>
            </a:r>
            <a:r>
              <a:rPr sz="2000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ошибка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распределения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пациентов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по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группам)</a:t>
            </a:r>
            <a:endParaRPr sz="2000" dirty="0">
              <a:latin typeface="Arial"/>
              <a:cs typeface="Arial"/>
            </a:endParaRPr>
          </a:p>
          <a:p>
            <a:pPr marL="469900" marR="5080" indent="-457200">
              <a:lnSpc>
                <a:spcPts val="2160"/>
              </a:lnSpc>
              <a:spcBef>
                <a:spcPts val="102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Сокрытие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рандомизационной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последовательности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(систематическая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ошибка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распределения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пациентов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по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группам)</a:t>
            </a:r>
            <a:endParaRPr sz="2000" dirty="0">
              <a:latin typeface="Arial"/>
              <a:cs typeface="Arial"/>
            </a:endParaRPr>
          </a:p>
          <a:p>
            <a:pPr marL="469900" marR="628650" indent="-457200">
              <a:lnSpc>
                <a:spcPct val="90100"/>
              </a:lnSpc>
              <a:spcBef>
                <a:spcPts val="97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«Ослепление»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пациентов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20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медперсонала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(маскирование/сокрытие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вмешательства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Arial"/>
                <a:cs typeface="Arial"/>
              </a:rPr>
              <a:t>от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пациентов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медперсонала)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процессе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лечения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(систематическая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ошибка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исполнения;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может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оцениваться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отдельно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каждого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исхода)</a:t>
            </a:r>
            <a:endParaRPr sz="2000" dirty="0">
              <a:latin typeface="Arial"/>
              <a:cs typeface="Arial"/>
            </a:endParaRPr>
          </a:p>
          <a:p>
            <a:pPr marL="469900" marR="970915" indent="-457200">
              <a:lnSpc>
                <a:spcPts val="2160"/>
              </a:lnSpc>
              <a:spcBef>
                <a:spcPts val="1030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«Ослепление»</a:t>
            </a:r>
            <a:r>
              <a:rPr sz="2000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лиц,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оценивающих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эффект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вмешательства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(систематическая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ошибка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выявления</a:t>
            </a:r>
            <a:r>
              <a:rPr sz="2000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исходов;</a:t>
            </a:r>
            <a:r>
              <a:rPr sz="2000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может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оцениваться</a:t>
            </a:r>
            <a:r>
              <a:rPr sz="2000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отдельно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каждого</a:t>
            </a:r>
            <a:r>
              <a:rPr sz="2000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исхода)</a:t>
            </a:r>
            <a:endParaRPr sz="2000" dirty="0">
              <a:latin typeface="Arial"/>
              <a:cs typeface="Arial"/>
            </a:endParaRPr>
          </a:p>
          <a:p>
            <a:pPr marL="469900" marR="1311275" indent="-457200">
              <a:lnSpc>
                <a:spcPts val="2160"/>
              </a:lnSpc>
              <a:spcBef>
                <a:spcPts val="994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Пропуски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данных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об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исходах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(систематическая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ошибка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пропуска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данных;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может оцениваться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отдельно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каждого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исхода)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ts val="2280"/>
              </a:lnSpc>
              <a:spcBef>
                <a:spcPts val="73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Представление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результатов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исследования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(систематическая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ошибка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представления</a:t>
            </a:r>
            <a:endParaRPr sz="2000" dirty="0">
              <a:latin typeface="Arial"/>
              <a:cs typeface="Arial"/>
            </a:endParaRPr>
          </a:p>
          <a:p>
            <a:pPr marL="469900">
              <a:lnSpc>
                <a:spcPts val="2280"/>
              </a:lnSpc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результатов)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60"/>
              </a:spcBef>
              <a:buClr>
                <a:srgbClr val="5B9BD4"/>
              </a:buClr>
              <a:buSzPct val="80000"/>
              <a:buAutoNum type="arabicPeriod" startAt="7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Другие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возможные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источники</a:t>
            </a:r>
            <a:r>
              <a:rPr sz="2000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систематических</a:t>
            </a:r>
            <a:r>
              <a:rPr sz="2000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ошибок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6122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496A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25" smtClean="0">
                <a:solidFill>
                  <a:srgbClr val="000000"/>
                </a:solidFill>
              </a:rPr>
              <a:pPr marL="38100">
                <a:lnSpc>
                  <a:spcPts val="1425"/>
                </a:lnSpc>
              </a:pPr>
              <a:t>21</a:t>
            </a:fld>
            <a:endParaRPr spc="-25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73533"/>
            <a:ext cx="940447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Методологическое</a:t>
            </a:r>
            <a:r>
              <a:rPr sz="3600" spc="-200" dirty="0"/>
              <a:t> </a:t>
            </a:r>
            <a:r>
              <a:rPr sz="3600" dirty="0"/>
              <a:t>качество</a:t>
            </a:r>
            <a:r>
              <a:rPr sz="3600" spc="-210" dirty="0"/>
              <a:t> </a:t>
            </a:r>
            <a:r>
              <a:rPr sz="3600" spc="-25" dirty="0"/>
              <a:t>РКИ</a:t>
            </a:r>
            <a:endParaRPr sz="3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924DD0-1197-4888-842F-F4BBCD4907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1537" y="215663"/>
            <a:ext cx="1081189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0" dirty="0"/>
              <a:t>Методологическое</a:t>
            </a:r>
            <a:r>
              <a:rPr sz="2800" spc="-125" dirty="0"/>
              <a:t> </a:t>
            </a:r>
            <a:r>
              <a:rPr sz="2800" spc="-10" dirty="0"/>
              <a:t>качество</a:t>
            </a:r>
            <a:r>
              <a:rPr sz="2800" spc="-125" dirty="0"/>
              <a:t> </a:t>
            </a:r>
            <a:r>
              <a:rPr sz="2800" spc="-10" dirty="0"/>
              <a:t>когортных</a:t>
            </a:r>
            <a:r>
              <a:rPr sz="2800" spc="-110" dirty="0"/>
              <a:t> </a:t>
            </a:r>
            <a:r>
              <a:rPr sz="2800" spc="-10" dirty="0"/>
              <a:t>исследований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6122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496A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25" smtClean="0">
                <a:solidFill>
                  <a:srgbClr val="000000"/>
                </a:solidFill>
              </a:rPr>
              <a:pPr marL="38100">
                <a:lnSpc>
                  <a:spcPts val="1425"/>
                </a:lnSpc>
              </a:pPr>
              <a:t>22</a:t>
            </a:fld>
            <a:endParaRPr spc="-25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60500"/>
            <a:ext cx="11367770" cy="378460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5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Является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экспонированная</a:t>
            </a:r>
            <a:r>
              <a:rPr sz="2000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когорта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(подвергшаяся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фактору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риска)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репрезентативной?</a:t>
            </a:r>
            <a:endParaRPr sz="2000">
              <a:latin typeface="Arial"/>
              <a:cs typeface="Arial"/>
            </a:endParaRPr>
          </a:p>
          <a:p>
            <a:pPr marL="469900" marR="5080" indent="-457200">
              <a:lnSpc>
                <a:spcPts val="2160"/>
              </a:lnSpc>
              <a:spcBef>
                <a:spcPts val="102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Каким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образом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была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сформирована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неэкспонированная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когорта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(не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подвергшаяся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фактору риска)?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40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Каким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образом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установлен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факт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воздействия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изучаемого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фактора?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Было</a:t>
            </a:r>
            <a:r>
              <a:rPr sz="20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подтверждено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отсутствие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интересующего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исхода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начале</a:t>
            </a:r>
            <a:r>
              <a:rPr sz="20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исследования?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Являются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сравниваемые</a:t>
            </a:r>
            <a:r>
              <a:rPr sz="2000" spc="-10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когорты</a:t>
            </a:r>
            <a:r>
              <a:rPr sz="20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сопоставимыми?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70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Какой</a:t>
            </a:r>
            <a:r>
              <a:rPr sz="2000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источник</a:t>
            </a:r>
            <a:r>
              <a:rPr sz="2000" spc="-8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информации</a:t>
            </a:r>
            <a:r>
              <a:rPr sz="2000" spc="-9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об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исходах</a:t>
            </a:r>
            <a:r>
              <a:rPr sz="20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использовался?</a:t>
            </a:r>
            <a:endParaRPr sz="2000">
              <a:latin typeface="Arial"/>
              <a:cs typeface="Arial"/>
            </a:endParaRPr>
          </a:p>
          <a:p>
            <a:pPr marL="469900" marR="285750" indent="-457200">
              <a:lnSpc>
                <a:spcPts val="2160"/>
              </a:lnSpc>
              <a:spcBef>
                <a:spcPts val="1030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Была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продолжительность</a:t>
            </a:r>
            <a:r>
              <a:rPr sz="20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наблюдения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достаточной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sz="20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возникновения</a:t>
            </a:r>
            <a:r>
              <a:rPr sz="20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интересующих исходов?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25"/>
              </a:spcBef>
              <a:buClr>
                <a:srgbClr val="5B9BD4"/>
              </a:buClr>
              <a:buSzPct val="80000"/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Каково</a:t>
            </a:r>
            <a:r>
              <a:rPr sz="20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было</a:t>
            </a:r>
            <a:r>
              <a:rPr sz="20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52525"/>
                </a:solidFill>
                <a:latin typeface="Arial"/>
                <a:cs typeface="Arial"/>
              </a:rPr>
              <a:t>выбывание</a:t>
            </a:r>
            <a:r>
              <a:rPr sz="20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Arial"/>
                <a:cs typeface="Arial"/>
              </a:rPr>
              <a:t>пациентов?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1514C5-9CAA-43C7-91C7-4E57039980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85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45" y="0"/>
            <a:ext cx="10319383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Методологическое</a:t>
            </a:r>
            <a:r>
              <a:rPr sz="3200" spc="-140" dirty="0"/>
              <a:t> </a:t>
            </a:r>
            <a:r>
              <a:rPr sz="3200" dirty="0"/>
              <a:t>качество</a:t>
            </a:r>
            <a:r>
              <a:rPr sz="3200" spc="-150" dirty="0"/>
              <a:t> </a:t>
            </a:r>
            <a:r>
              <a:rPr sz="3200" dirty="0"/>
              <a:t>одномоментных</a:t>
            </a:r>
            <a:r>
              <a:rPr sz="3200" spc="-140" dirty="0"/>
              <a:t> </a:t>
            </a:r>
            <a:r>
              <a:rPr sz="3200" spc="-10" dirty="0"/>
              <a:t>исследований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6122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496A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25" smtClean="0">
                <a:solidFill>
                  <a:srgbClr val="000000"/>
                </a:solidFill>
              </a:rPr>
              <a:pPr marL="38100">
                <a:lnSpc>
                  <a:spcPts val="1425"/>
                </a:lnSpc>
              </a:pPr>
              <a:t>23</a:t>
            </a:fld>
            <a:endParaRPr spc="-25" dirty="0">
              <a:solidFill>
                <a:srgbClr val="0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365" y="1074384"/>
            <a:ext cx="11781790" cy="537337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880"/>
              </a:spcBef>
              <a:buClr>
                <a:srgbClr val="5B9BD4"/>
              </a:buClr>
              <a:buSzPct val="80555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Была</a:t>
            </a:r>
            <a:r>
              <a:rPr sz="1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выборка</a:t>
            </a:r>
            <a:r>
              <a:rPr sz="1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пациентов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репрезентативной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по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отношению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к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целевой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популяции?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80"/>
              </a:spcBef>
              <a:buClr>
                <a:srgbClr val="5B9BD4"/>
              </a:buClr>
              <a:buSzPct val="80555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Достаточно</a:t>
            </a:r>
            <a:r>
              <a:rPr sz="18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хорошо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референсный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</a:t>
            </a:r>
            <a:r>
              <a:rPr sz="18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классифицирует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целевые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состояния?</a:t>
            </a:r>
            <a:endParaRPr sz="1800" dirty="0">
              <a:latin typeface="Arial"/>
              <a:cs typeface="Arial"/>
            </a:endParaRPr>
          </a:p>
          <a:p>
            <a:pPr marL="469900" marR="770255" indent="-457200">
              <a:lnSpc>
                <a:spcPts val="1939"/>
              </a:lnSpc>
              <a:spcBef>
                <a:spcPts val="1040"/>
              </a:spcBef>
              <a:buClr>
                <a:srgbClr val="5B9BD4"/>
              </a:buClr>
              <a:buSzPct val="80555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Были</a:t>
            </a:r>
            <a:r>
              <a:rPr sz="18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промежуток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времени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между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выполнением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референсного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8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изучаемого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тестов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достаточно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коротким,</a:t>
            </a:r>
            <a:r>
              <a:rPr sz="18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чтобы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быть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уверенным,</a:t>
            </a:r>
            <a:r>
              <a:rPr sz="1800" spc="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что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изучаемое</a:t>
            </a:r>
            <a:r>
              <a:rPr sz="1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состояние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не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изменилось</a:t>
            </a:r>
            <a:r>
              <a:rPr sz="18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за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это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время?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55"/>
              </a:spcBef>
              <a:buClr>
                <a:srgbClr val="5B9BD4"/>
              </a:buClr>
              <a:buSzPct val="80555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Выполнена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верификация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референсным</a:t>
            </a:r>
            <a:r>
              <a:rPr sz="1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тестом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для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всей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выборки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или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ее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случайной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 части?</a:t>
            </a:r>
            <a:endParaRPr sz="1800" dirty="0">
              <a:latin typeface="Arial"/>
              <a:cs typeface="Arial"/>
            </a:endParaRPr>
          </a:p>
          <a:p>
            <a:pPr marL="469900" marR="116839" indent="-457200">
              <a:lnSpc>
                <a:spcPts val="1950"/>
              </a:lnSpc>
              <a:spcBef>
                <a:spcPts val="1019"/>
              </a:spcBef>
              <a:buClr>
                <a:srgbClr val="5B9BD4"/>
              </a:buClr>
              <a:buSzPct val="80555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Обследованы</a:t>
            </a:r>
            <a:r>
              <a:rPr sz="18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пациенты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одним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тем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же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референсным</a:t>
            </a:r>
            <a:r>
              <a:rPr sz="1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тестом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независимо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от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результатов</a:t>
            </a:r>
            <a:r>
              <a:rPr sz="1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изучаемого теста?</a:t>
            </a:r>
            <a:endParaRPr sz="1800" dirty="0">
              <a:latin typeface="Arial"/>
              <a:cs typeface="Arial"/>
            </a:endParaRPr>
          </a:p>
          <a:p>
            <a:pPr marL="469900" marR="1115695" indent="-457200">
              <a:lnSpc>
                <a:spcPts val="1939"/>
              </a:lnSpc>
              <a:spcBef>
                <a:spcPts val="1010"/>
              </a:spcBef>
              <a:buClr>
                <a:srgbClr val="5B9BD4"/>
              </a:buClr>
              <a:buSzPct val="80555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Применялся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референсный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независимо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от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исследуемого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(исследуемый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не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являлся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компонентом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референсного)?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ts val="2050"/>
              </a:lnSpc>
              <a:spcBef>
                <a:spcPts val="755"/>
              </a:spcBef>
              <a:buClr>
                <a:srgbClr val="5B9BD4"/>
              </a:buClr>
              <a:buSzPct val="80555"/>
              <a:buAutoNum type="arabicPeriod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Были</a:t>
            </a:r>
            <a:r>
              <a:rPr sz="18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результаты</a:t>
            </a:r>
            <a:r>
              <a:rPr sz="1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референсного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теста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интерпретированы</a:t>
            </a:r>
            <a:r>
              <a:rPr sz="1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без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информации</a:t>
            </a:r>
            <a:r>
              <a:rPr sz="1800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о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результате</a:t>
            </a:r>
            <a:r>
              <a:rPr sz="1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исследуемого</a:t>
            </a:r>
            <a:endParaRPr sz="1800" dirty="0">
              <a:latin typeface="Arial"/>
              <a:cs typeface="Arial"/>
            </a:endParaRPr>
          </a:p>
          <a:p>
            <a:pPr marL="469900">
              <a:lnSpc>
                <a:spcPts val="2050"/>
              </a:lnSpc>
            </a:pP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теста?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80"/>
              </a:spcBef>
              <a:buClr>
                <a:srgbClr val="5B9BD4"/>
              </a:buClr>
              <a:buSzPct val="80555"/>
              <a:buAutoNum type="arabicPeriod" startAt="8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Были</a:t>
            </a:r>
            <a:r>
              <a:rPr sz="1800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результаты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исследуемого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теста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интерпретированы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без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знания</a:t>
            </a:r>
            <a:r>
              <a:rPr sz="1800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результатов</a:t>
            </a:r>
            <a:r>
              <a:rPr sz="1800" spc="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референсного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 теста?</a:t>
            </a:r>
            <a:endParaRPr sz="1800" dirty="0">
              <a:latin typeface="Arial"/>
              <a:cs typeface="Arial"/>
            </a:endParaRPr>
          </a:p>
          <a:p>
            <a:pPr marL="469900" marR="461009" indent="-457200">
              <a:lnSpc>
                <a:spcPts val="1939"/>
              </a:lnSpc>
              <a:spcBef>
                <a:spcPts val="1040"/>
              </a:spcBef>
              <a:buClr>
                <a:srgbClr val="5B9BD4"/>
              </a:buClr>
              <a:buSzPct val="80555"/>
              <a:buAutoNum type="arabicPeriod" startAt="8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Была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при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интерпретации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результатов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исследуемого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референсного</a:t>
            </a:r>
            <a:r>
              <a:rPr sz="1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тестов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доступна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клиническая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информация,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которая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должна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быть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доступна</a:t>
            </a:r>
            <a:r>
              <a:rPr sz="1800" spc="-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при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практическом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применении</a:t>
            </a:r>
            <a:r>
              <a:rPr sz="18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теста?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60"/>
              </a:spcBef>
              <a:buClr>
                <a:srgbClr val="5B9BD4"/>
              </a:buClr>
              <a:buSzPct val="80555"/>
              <a:buAutoNum type="arabicPeriod" startAt="8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Указано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число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неинтерпретируемых/промежуточных</a:t>
            </a:r>
            <a:r>
              <a:rPr sz="1800" spc="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результатов</a:t>
            </a:r>
            <a:r>
              <a:rPr sz="1800" spc="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теста?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780"/>
              </a:spcBef>
              <a:buClr>
                <a:srgbClr val="5B9BD4"/>
              </a:buClr>
              <a:buSzPct val="80555"/>
              <a:buAutoNum type="arabicPeriod" startAt="8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Объяснены</a:t>
            </a:r>
            <a:r>
              <a:rPr sz="1800" spc="-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ли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выбывания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(случаи,</a:t>
            </a:r>
            <a:r>
              <a:rPr sz="1800" spc="-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когда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не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применен</a:t>
            </a:r>
            <a:r>
              <a:rPr sz="1800" spc="-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один</a:t>
            </a:r>
            <a:r>
              <a:rPr sz="1800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из</a:t>
            </a:r>
            <a:r>
              <a:rPr sz="1800" spc="-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тестов)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52525"/>
                </a:solidFill>
                <a:latin typeface="Arial"/>
                <a:cs typeface="Arial"/>
              </a:rPr>
              <a:t>из</a:t>
            </a:r>
            <a:r>
              <a:rPr sz="1800" spc="-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52525"/>
                </a:solidFill>
                <a:latin typeface="Arial"/>
                <a:cs typeface="Arial"/>
              </a:rPr>
              <a:t>исследования?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956442-29AA-42A5-A08B-EE3115B557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8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7F5784-D4D4-4F8F-932B-F1B589713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893" y="1757367"/>
            <a:ext cx="10515600" cy="1740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+mj-lt"/>
              </a:rPr>
              <a:t>Разработка дизайна клинического исследования и сбор фактического материала</a:t>
            </a:r>
            <a:endParaRPr lang="ru-RU" sz="3600" dirty="0">
              <a:latin typeface="+mj-lt"/>
            </a:endParaRPr>
          </a:p>
        </p:txBody>
      </p:sp>
      <p:pic>
        <p:nvPicPr>
          <p:cNvPr id="13314" name="Picture 2" descr="Всероссийское общество орфанных заболеваний">
            <a:extLst>
              <a:ext uri="{FF2B5EF4-FFF2-40B4-BE49-F238E27FC236}">
                <a16:creationId xmlns:a16="http://schemas.microsoft.com/office/drawing/2014/main" id="{081AD9CE-F91D-4A28-A912-906950BED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84"/>
          <a:stretch/>
        </p:blipFill>
        <p:spPr bwMode="auto">
          <a:xfrm>
            <a:off x="8059097" y="3968150"/>
            <a:ext cx="3753581" cy="275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E39A1C-8D8D-41E0-9D7C-44401B0830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3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C41DF-E39F-4CB5-8A14-6ADDA0C3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2BC0F2-F448-4084-99B5-A5E8C92F1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81B051-E7DB-434D-9822-711E3F53D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58" y="2208264"/>
            <a:ext cx="10768642" cy="2972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F62017-33B8-4E01-968E-DB8339E7E28E}"/>
              </a:ext>
            </a:extLst>
          </p:cNvPr>
          <p:cNvSpPr txBox="1"/>
          <p:nvPr/>
        </p:nvSpPr>
        <p:spPr>
          <a:xfrm>
            <a:off x="2693598" y="5180636"/>
            <a:ext cx="60945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Тема должна соответствовать паспорту специальности, зачастую она соответствует, но аспиранты с паспортом своей специальности чаще всего не знакомы.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5A2D3D-2BCC-459D-92F9-F69C40C36A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8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2AD82-0653-4B25-A626-AEBDC1165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49EBB-F6DB-4922-AFAB-C3C2B74C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42E1EC-F2DD-4C33-B1A2-F0A1CE688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96" y="0"/>
            <a:ext cx="11664608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824E54-A2A6-4531-BBE8-3B9C6A9A19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9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01CC0-ECC5-4680-B875-544C5F95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8987C1-0FA4-4785-A4BD-418EFE11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CD9304-9008-4652-90E2-445BBC7D3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33" y="548827"/>
            <a:ext cx="10052649" cy="5498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F527E-0C13-4B41-9592-0B016784CE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97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Клинические исследования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это исследования, организованные для оценки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различных вмешательств, условия проведения которых направлены на устранение влияния систематических ошибок на результаты.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клинических исследований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оценка терапевтической или профилактической эффективности и переносимости нового лекарственного средства или методики, установление наиболее рациональных доз, разработка схем  применения или оценка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диагностичсеких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возможностей, сравнение с уже существующими препаратами или методиками. 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8F95487-D039-4513-871E-59E9BAB24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CA1371-659D-4264-8BF0-1F5294E67A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24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51709" y="1243857"/>
            <a:ext cx="8472518" cy="635798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Фаза 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клинико-фармакологические исследования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Фаза II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пилотные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и            контролируемые исследования           </a:t>
            </a:r>
          </a:p>
          <a:p>
            <a:pPr algn="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контроль исходного состояния;  плацебо-контроль;  активный контроль;  контроль                                            по архивной статистике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Фаза III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расширенные клинические исследования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IIIa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охватывает период до представления заявки на регистрацию;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IIIв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период с момента подачи заявки на регистрацию и до окончательной регистрации препарата. </a:t>
            </a:r>
          </a:p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Фаза IV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пострегистрационные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исследования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Ретроспективные исследования проводятся на основе прошлого опыта применения разных ЛС или видов терапии по данным  историй  болезни.  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Проспективные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исследования планируются на перспективу (до начала набора больных) и проводятся по общему протоколу в сбалансированных группах больных, что значительно повышает надежность полученных результатов. </a:t>
            </a:r>
          </a:p>
        </p:txBody>
      </p:sp>
      <p:sp>
        <p:nvSpPr>
          <p:cNvPr id="14" name="Стрелка вправо 13"/>
          <p:cNvSpPr/>
          <p:nvPr/>
        </p:nvSpPr>
        <p:spPr>
          <a:xfrm rot="1657955">
            <a:off x="6710635" y="2016435"/>
            <a:ext cx="916500" cy="201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88012">
            <a:off x="8283034" y="1987073"/>
            <a:ext cx="857256" cy="1783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6668590">
            <a:off x="5376474" y="2036635"/>
            <a:ext cx="482662" cy="23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9425789">
            <a:off x="4135824" y="1942546"/>
            <a:ext cx="100013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1951733" y="4601443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951733" y="5244385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665981" y="3315559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665981" y="3601311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56E189-05A4-4F77-9844-DE5F1740B9B3}"/>
              </a:ext>
            </a:extLst>
          </p:cNvPr>
          <p:cNvSpPr/>
          <p:nvPr/>
        </p:nvSpPr>
        <p:spPr>
          <a:xfrm>
            <a:off x="724136" y="266172"/>
            <a:ext cx="8194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+mj-lt"/>
                <a:cs typeface="Times New Roman" pitchFamily="18" charset="0"/>
              </a:rPr>
              <a:t>Фазы клинических исследований</a:t>
            </a:r>
            <a:endParaRPr lang="ru-RU" sz="3200" dirty="0">
              <a:latin typeface="+mj-lt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6793754-F1E4-4E06-B32C-CF1A136B4D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3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055" y="1785902"/>
            <a:ext cx="10751127" cy="5072098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Статистическая  значимость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мера случайности полученного результата, равная вероятности того, что в генеральной совокупности этот результат (различия, связь) отсутствует. Чем меньше  эта вероятность (значение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р-уровня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), тем выше  статистическая  значимость  результата.  Результат  считается  статистически  достоверным (значимым), если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р-уровень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превышает 0,05.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Корреляция.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1.  Мера  степени  и  направления  связи  между значениями  двух  переменных.  2.  Статистический  показатель  вероятности  связи  между двумя переменными, измеренными в количественной шкале.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Корреляционный  анализ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проверка  гипотез  о  связях  между  переменными  с  использованием коэффициентов корреляции.</a:t>
            </a:r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71055" y="274638"/>
            <a:ext cx="9982663" cy="1143000"/>
          </a:xfrm>
        </p:spPr>
        <p:txBody>
          <a:bodyPr>
            <a:noAutofit/>
          </a:bodyPr>
          <a:lstStyle/>
          <a:p>
            <a:r>
              <a:rPr lang="ru-RU" sz="3200" dirty="0">
                <a:cs typeface="Times New Roman" pitchFamily="18" charset="0"/>
              </a:rPr>
              <a:t>Медицинская статистика. Основные понятия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D1C87A-F454-4866-8DEE-67B19C4311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9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665" y="6491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cs typeface="Times New Roman" pitchFamily="18" charset="0"/>
              </a:rPr>
              <a:t>Типовые модели клинических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одной группе 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 typeface="Wingdings" pitchFamily="2" charset="2"/>
              <a:buChar char="ü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группах "перекрестной" модели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crossover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14555"/>
            <a:ext cx="4786314" cy="153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781" y="2214556"/>
            <a:ext cx="4168219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539" y="4675238"/>
            <a:ext cx="7081853" cy="21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6524628" y="1571612"/>
            <a:ext cx="457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параллельных группах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parallel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58C0BDD-2A84-400E-A2E4-F2FC9DCD96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59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254" y="85072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cs typeface="Times New Roman" pitchFamily="18" charset="0"/>
              </a:rPr>
              <a:t>Классификация клинических исследований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38348" y="17859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I. Обсервационные - исследования без преднамеренного вмешательства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38348" y="26431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Описательные - без контрольной группы сравнения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38348" y="3429000"/>
            <a:ext cx="4572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описание  случаев  -  это описание менее 10 случаев  из клинической практики.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описание  серий случаев  -это  описание 10 и более случаев одной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патологии.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одномоментные (поперечные)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9786" y="53578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Аналитические - с формированием контрольной группы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24364" y="6215082"/>
            <a:ext cx="3427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исследования случай-контроль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524001" y="6286520"/>
            <a:ext cx="2793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когортное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исследование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81950" y="1714488"/>
            <a:ext cx="2463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II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Экспериментальные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096132" y="22145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Рандомизированные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Нерандомизированные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166910" y="3571876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2166910" y="4071942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2166910" y="4929198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3524945">
            <a:off x="4810116" y="5929330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7914594">
            <a:off x="2690283" y="6067963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2497715">
            <a:off x="7810251" y="1226433"/>
            <a:ext cx="687284" cy="2807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974464">
            <a:off x="3613917" y="1322284"/>
            <a:ext cx="78581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B73AF7B-F704-4755-AF03-17063A545D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6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CE1290-E724-499F-9008-7B4C0FA8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426A93-E412-4525-A662-D29D8E679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570BE-70A5-49AA-B56D-C0B09D8C6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17" y="422922"/>
            <a:ext cx="11499861" cy="60121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FA7720-6ED6-449D-B8E3-C63E87CF36A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44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434" y="15951"/>
            <a:ext cx="863372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Оценка</a:t>
            </a:r>
            <a:r>
              <a:rPr sz="3200" spc="-110" dirty="0"/>
              <a:t> </a:t>
            </a:r>
            <a:r>
              <a:rPr sz="3200" dirty="0"/>
              <a:t>важности</a:t>
            </a:r>
            <a:r>
              <a:rPr sz="3200" spc="-105" dirty="0"/>
              <a:t> </a:t>
            </a:r>
            <a:r>
              <a:rPr sz="3200" spc="-10" dirty="0"/>
              <a:t>исходов</a:t>
            </a:r>
            <a:endParaRPr sz="32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0881" y="504316"/>
          <a:ext cx="11957685" cy="6346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5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5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860"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Вид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исхода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Перечень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исходов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Комментарий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901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02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15595" marR="184150" indent="-127000">
                        <a:lnSpc>
                          <a:spcPct val="150100"/>
                        </a:lnSpc>
                        <a:spcBef>
                          <a:spcPts val="154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Важный исход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Смерть,</a:t>
                      </a:r>
                      <a:r>
                        <a:rPr sz="14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рецидив,</a:t>
                      </a:r>
                      <a:r>
                        <a:rPr sz="1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ремиссия,</a:t>
                      </a:r>
                      <a:r>
                        <a:rPr sz="14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качество</a:t>
                      </a:r>
                      <a:r>
                        <a:rPr sz="1400" spc="1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жизни</a:t>
                      </a:r>
                      <a:r>
                        <a:rPr sz="14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(QALY</a:t>
                      </a:r>
                      <a:r>
                        <a:rPr sz="14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валидизированные</a:t>
                      </a:r>
                      <a:r>
                        <a:rPr sz="1400" spc="1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опросники,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59055" algn="just">
                        <a:lnSpc>
                          <a:spcPct val="15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например,</a:t>
                      </a:r>
                      <a:r>
                        <a:rPr sz="1400" spc="20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EQ-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5D),</a:t>
                      </a:r>
                      <a:r>
                        <a:rPr sz="1400" spc="20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инвалидизация,</a:t>
                      </a:r>
                      <a:r>
                        <a:rPr sz="1400" spc="20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продолжительность</a:t>
                      </a:r>
                      <a:r>
                        <a:rPr sz="1400" spc="20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госпитализации,</a:t>
                      </a:r>
                      <a:r>
                        <a:rPr sz="1400" spc="21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частота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нежелательных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явлений,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частота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применения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терапии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спасения,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частота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достижения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контроля</a:t>
                      </a:r>
                      <a:r>
                        <a:rPr sz="1400" spc="4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болевого</a:t>
                      </a:r>
                      <a:r>
                        <a:rPr sz="1400" spc="44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синдрома,</a:t>
                      </a:r>
                      <a:r>
                        <a:rPr sz="1400" spc="4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частота</a:t>
                      </a:r>
                      <a:r>
                        <a:rPr sz="1400" spc="44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оперативных</a:t>
                      </a:r>
                      <a:r>
                        <a:rPr sz="1400" spc="44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вмешательств,</a:t>
                      </a:r>
                      <a:r>
                        <a:rPr sz="1400" spc="44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частота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возникновения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осложнений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проч.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Клинические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(«конечные»)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исходы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1068705" algn="l"/>
                          <a:tab pos="2671445" algn="l"/>
                          <a:tab pos="3767454" algn="l"/>
                          <a:tab pos="4283075" algn="l"/>
                          <a:tab pos="5163820" algn="l"/>
                          <a:tab pos="606171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Показатели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валидизированных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клинических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шкал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(«золотой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стандарт),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которые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возможно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перевести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бинарные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исходы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0"/>
                        </a:spcBef>
                        <a:tabLst>
                          <a:tab pos="1050925" algn="l"/>
                          <a:tab pos="1866264" algn="l"/>
                          <a:tab pos="2209165" algn="l"/>
                          <a:tab pos="3187700" algn="l"/>
                          <a:tab pos="383286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Например,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рецидив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критериям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RECIST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в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онкологии,</a:t>
                      </a:r>
                      <a:r>
                        <a:rPr sz="14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шкалы</a:t>
                      </a:r>
                      <a:r>
                        <a:rPr sz="1400" spc="4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</a:t>
                      </a:r>
                      <a:r>
                        <a:rPr sz="1400" spc="4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ревматологии</a:t>
                      </a:r>
                      <a:r>
                        <a:rPr sz="1400" spc="4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(напр.,</a:t>
                      </a:r>
                      <a:r>
                        <a:rPr sz="1400" spc="4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ACR,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ASAS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др.),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оценка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комы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GLASGO,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шкала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депрессии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Бека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Гамильтона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др.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35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Показатели</a:t>
                      </a:r>
                      <a:r>
                        <a:rPr sz="1400" spc="21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невалидизированных</a:t>
                      </a:r>
                      <a:r>
                        <a:rPr sz="1400" spc="22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клинических</a:t>
                      </a:r>
                      <a:r>
                        <a:rPr sz="1400" spc="21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шкал,</a:t>
                      </a:r>
                      <a:r>
                        <a:rPr sz="1400" spc="21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лабораторные</a:t>
                      </a:r>
                      <a:r>
                        <a:rPr sz="1400" spc="21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показатели,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algn="just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субъективные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оценки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пациентов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т.ч.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визуальными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аналоговым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шкалам),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61594" algn="just">
                        <a:lnSpc>
                          <a:spcPts val="252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продолжительность</a:t>
                      </a:r>
                      <a:r>
                        <a:rPr sz="1400" spc="4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симптомов</a:t>
                      </a:r>
                      <a:r>
                        <a:rPr sz="1400" spc="4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условии</a:t>
                      </a:r>
                      <a:r>
                        <a:rPr sz="1400" spc="4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наличия</a:t>
                      </a:r>
                      <a:r>
                        <a:rPr sz="1400" spc="459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клинических</a:t>
                      </a:r>
                      <a:r>
                        <a:rPr sz="1400" spc="48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исследований,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подтверждающих</a:t>
                      </a:r>
                      <a:r>
                        <a:rPr sz="1400" spc="17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ассоциированность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рассматриваемого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исхода</a:t>
                      </a:r>
                      <a:r>
                        <a:rPr sz="1400" spc="16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клиническими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(«конечными»)</a:t>
                      </a:r>
                      <a:r>
                        <a:rPr sz="1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исходами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just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Примеры: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артериальное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давление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сердечно-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 algn="just">
                        <a:lnSpc>
                          <a:spcPct val="100000"/>
                        </a:lnSpc>
                        <a:spcBef>
                          <a:spcPts val="835"/>
                        </a:spcBef>
                        <a:tabLst>
                          <a:tab pos="1561465" algn="l"/>
                          <a:tab pos="329628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сосудистых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заболеваниях,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уровень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 marR="59055" algn="just">
                        <a:lnSpc>
                          <a:spcPts val="252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гликированного</a:t>
                      </a:r>
                      <a:r>
                        <a:rPr sz="1400" spc="48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гемоглобина</a:t>
                      </a:r>
                      <a:r>
                        <a:rPr sz="1400" spc="48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484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сахарном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диабете</a:t>
                      </a:r>
                      <a:r>
                        <a:rPr sz="140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типа,</a:t>
                      </a:r>
                      <a:r>
                        <a:rPr sz="14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полный</a:t>
                      </a:r>
                      <a:r>
                        <a:rPr sz="140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морфологический</a:t>
                      </a:r>
                      <a:r>
                        <a:rPr sz="140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ответ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раке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молочной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железы</a:t>
                      </a:r>
                      <a:r>
                        <a:rPr sz="1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др.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4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Неважный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исход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9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505"/>
                        </a:spcBef>
                        <a:tabLst>
                          <a:tab pos="1080770" algn="l"/>
                          <a:tab pos="2879090" algn="l"/>
                          <a:tab pos="3985895" algn="l"/>
                          <a:tab pos="4558665" algn="l"/>
                          <a:tab pos="5802630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Показатели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невалидизированных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клинических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шкал,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лабораторные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показатели,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субъективные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оценки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пациентов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(в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т.ч.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визуальными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аналоговым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шкалам),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8580" marR="60960">
                        <a:lnSpc>
                          <a:spcPct val="15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продолжительность</a:t>
                      </a:r>
                      <a:r>
                        <a:rPr sz="1400" spc="3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симптомов</a:t>
                      </a:r>
                      <a:r>
                        <a:rPr sz="14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–</a:t>
                      </a:r>
                      <a:r>
                        <a:rPr sz="14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суррогатные</a:t>
                      </a:r>
                      <a:r>
                        <a:rPr sz="1400" spc="3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исходы</a:t>
                      </a:r>
                      <a:r>
                        <a:rPr sz="14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при</a:t>
                      </a:r>
                      <a:r>
                        <a:rPr sz="1400" spc="3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отсутствии</a:t>
                      </a:r>
                      <a:r>
                        <a:rPr sz="1400" spc="3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клинических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исследований,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подтверждающих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ассоциированность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клиническими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(«конечными»)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505"/>
                        </a:spcBef>
                        <a:tabLst>
                          <a:tab pos="1058545" algn="l"/>
                          <a:tab pos="2466975" algn="l"/>
                          <a:tab pos="351599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Любые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суррогатные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исходы,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связь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840"/>
                        </a:spcBef>
                        <a:tabLst>
                          <a:tab pos="1814830" algn="l"/>
                          <a:tab pos="2586990" algn="l"/>
                          <a:tab pos="2811145" algn="l"/>
                        </a:tabLst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(ассоциированность)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которых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5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клиническими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69215" marR="60325">
                        <a:lnSpc>
                          <a:spcPct val="150000"/>
                        </a:lnSpc>
                        <a:tabLst>
                          <a:tab pos="3002280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(«конечными»)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исходами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не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доказана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или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не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изучалась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200" spc="-25" dirty="0">
                          <a:solidFill>
                            <a:srgbClr val="8496AF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A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90821E-8FC3-428F-A2B0-8C21B664F9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30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4068" y="251587"/>
            <a:ext cx="83449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Оценка</a:t>
            </a:r>
            <a:r>
              <a:rPr sz="3200" spc="-105" dirty="0"/>
              <a:t> </a:t>
            </a:r>
            <a:r>
              <a:rPr sz="3200" dirty="0"/>
              <a:t>важности</a:t>
            </a:r>
            <a:r>
              <a:rPr sz="3200" spc="-90" dirty="0"/>
              <a:t> </a:t>
            </a:r>
            <a:r>
              <a:rPr sz="3200" spc="-10" dirty="0"/>
              <a:t>исходов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1053571" y="6446122"/>
            <a:ext cx="25971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496AF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ru-RU" spc="-25" smtClean="0">
                <a:solidFill>
                  <a:srgbClr val="000000"/>
                </a:solidFill>
              </a:rPr>
              <a:pPr marL="38100">
                <a:lnSpc>
                  <a:spcPts val="1425"/>
                </a:lnSpc>
              </a:pPr>
              <a:t>34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540" y="981202"/>
            <a:ext cx="11807022" cy="564526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546100" marR="94615" indent="-457200" algn="just">
              <a:lnSpc>
                <a:spcPct val="90000"/>
              </a:lnSpc>
              <a:spcBef>
                <a:spcPts val="385"/>
              </a:spcBef>
              <a:buClr>
                <a:srgbClr val="5B9BD4"/>
              </a:buClr>
              <a:buSzPct val="79166"/>
              <a:buFont typeface="Arial"/>
              <a:buChar char="•"/>
              <a:tabLst>
                <a:tab pos="546100" algn="l"/>
              </a:tabLst>
            </a:pPr>
            <a:r>
              <a:rPr sz="2400" b="1" dirty="0">
                <a:solidFill>
                  <a:srgbClr val="252525"/>
                </a:solidFill>
                <a:latin typeface="Arial"/>
                <a:cs typeface="Arial"/>
              </a:rPr>
              <a:t>Связь</a:t>
            </a:r>
            <a:r>
              <a:rPr sz="2400" b="1" spc="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252525"/>
                </a:solidFill>
                <a:latin typeface="Arial"/>
                <a:cs typeface="Arial"/>
              </a:rPr>
              <a:t>(ассоциированность)</a:t>
            </a:r>
            <a:r>
              <a:rPr sz="2400" b="1" spc="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суррогатного</a:t>
            </a:r>
            <a:r>
              <a:rPr sz="2400" spc="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исхода</a:t>
            </a:r>
            <a:r>
              <a:rPr sz="2400" spc="1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2400" spc="13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клиническим</a:t>
            </a:r>
            <a:r>
              <a:rPr sz="2400" spc="1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(«конечным»)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исходом</a:t>
            </a:r>
            <a:r>
              <a:rPr sz="2400" spc="3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должна</a:t>
            </a:r>
            <a:r>
              <a:rPr sz="2400" spc="33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быть</a:t>
            </a:r>
            <a:r>
              <a:rPr sz="2400" spc="33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доказана</a:t>
            </a:r>
            <a:r>
              <a:rPr sz="2400" spc="33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на</a:t>
            </a:r>
            <a:r>
              <a:rPr sz="2400" spc="34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основе</a:t>
            </a:r>
            <a:r>
              <a:rPr sz="2400" spc="3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результатов</a:t>
            </a:r>
            <a:r>
              <a:rPr sz="2400" spc="3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КИ</a:t>
            </a:r>
            <a:r>
              <a:rPr sz="2400" spc="33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2400" spc="3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помощью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использования</a:t>
            </a:r>
            <a:r>
              <a:rPr sz="2400" spc="4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взвешенной</a:t>
            </a:r>
            <a:r>
              <a:rPr sz="2400" spc="4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линейной</a:t>
            </a:r>
            <a:r>
              <a:rPr sz="2400" spc="5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регрессионной</a:t>
            </a:r>
            <a:r>
              <a:rPr sz="2400" spc="5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модели</a:t>
            </a:r>
            <a:r>
              <a:rPr sz="2400" spc="4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(англ.</a:t>
            </a:r>
            <a:r>
              <a:rPr sz="2400" spc="3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weighted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linear</a:t>
            </a:r>
            <a:r>
              <a:rPr sz="2400" spc="1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regression</a:t>
            </a:r>
            <a:r>
              <a:rPr sz="2400" spc="12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model)</a:t>
            </a:r>
            <a:r>
              <a:rPr sz="2400" spc="1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</a:t>
            </a:r>
            <a:r>
              <a:rPr sz="2400" spc="114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коэффициента</a:t>
            </a:r>
            <a:r>
              <a:rPr sz="2400" spc="1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детерминации</a:t>
            </a:r>
            <a:r>
              <a:rPr sz="2400" spc="1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400" baseline="24305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,</a:t>
            </a:r>
            <a:r>
              <a:rPr sz="2400" spc="12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который</a:t>
            </a:r>
            <a:r>
              <a:rPr sz="2400" spc="12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может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принимать</a:t>
            </a:r>
            <a:r>
              <a:rPr sz="2400" spc="-2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значения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от</a:t>
            </a:r>
            <a:r>
              <a:rPr sz="2400" spc="-1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2400" spc="-2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до</a:t>
            </a:r>
            <a:r>
              <a:rPr sz="2400" spc="-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1,</a:t>
            </a:r>
            <a:r>
              <a:rPr sz="2400" spc="-1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где:</a:t>
            </a:r>
            <a:r>
              <a:rPr sz="2400" spc="-1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0</a:t>
            </a:r>
            <a:r>
              <a:rPr sz="2400" spc="-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400" spc="-1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отсутствие</a:t>
            </a:r>
            <a:r>
              <a:rPr sz="2400" spc="-2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зависимости/корреляции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суррогатного</a:t>
            </a:r>
            <a:r>
              <a:rPr sz="2400" spc="45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исхода</a:t>
            </a:r>
            <a:r>
              <a:rPr sz="2400" spc="459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от</a:t>
            </a:r>
            <a:r>
              <a:rPr sz="2400" spc="45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клинического</a:t>
            </a:r>
            <a:r>
              <a:rPr sz="2400" spc="459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(«конечного)</a:t>
            </a:r>
            <a:r>
              <a:rPr sz="2400" spc="459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исхода;</a:t>
            </a:r>
            <a:r>
              <a:rPr sz="2400" spc="45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1</a:t>
            </a:r>
            <a:r>
              <a:rPr sz="2400" spc="45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–</a:t>
            </a:r>
            <a:r>
              <a:rPr sz="2400" spc="45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полная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зависимость/корреляция</a:t>
            </a:r>
            <a:r>
              <a:rPr sz="2400" spc="12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суррогатного</a:t>
            </a:r>
            <a:r>
              <a:rPr sz="2400" spc="114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исхода</a:t>
            </a:r>
            <a:r>
              <a:rPr sz="2400" spc="12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от</a:t>
            </a:r>
            <a:r>
              <a:rPr sz="2400" spc="12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клинического</a:t>
            </a:r>
            <a:r>
              <a:rPr sz="2400" spc="12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(«конечного») исхода.</a:t>
            </a:r>
            <a:endParaRPr sz="2400" dirty="0">
              <a:latin typeface="Arial"/>
              <a:cs typeface="Arial"/>
            </a:endParaRPr>
          </a:p>
          <a:p>
            <a:pPr marL="546100" indent="-457200" algn="just">
              <a:lnSpc>
                <a:spcPts val="2735"/>
              </a:lnSpc>
              <a:spcBef>
                <a:spcPts val="710"/>
              </a:spcBef>
              <a:buClr>
                <a:srgbClr val="5B9BD4"/>
              </a:buClr>
              <a:buSzPct val="79166"/>
              <a:buChar char="•"/>
              <a:tabLst>
                <a:tab pos="546100" algn="l"/>
              </a:tabLst>
            </a:pP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Рекомендуется</a:t>
            </a:r>
            <a:r>
              <a:rPr sz="2400" spc="3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интерпретировать</a:t>
            </a:r>
            <a:r>
              <a:rPr sz="2400" spc="3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значение</a:t>
            </a:r>
            <a:r>
              <a:rPr sz="2400" spc="3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коэффициент</a:t>
            </a:r>
            <a:r>
              <a:rPr sz="2400" spc="3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детерминации</a:t>
            </a:r>
            <a:r>
              <a:rPr sz="2400" spc="3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400" baseline="24305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r>
              <a:rPr sz="2400" spc="97" baseline="2430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spc="-25" dirty="0">
                <a:solidFill>
                  <a:srgbClr val="252525"/>
                </a:solidFill>
                <a:latin typeface="Arial"/>
                <a:cs typeface="Arial"/>
              </a:rPr>
              <a:t>от</a:t>
            </a:r>
            <a:endParaRPr sz="2400" dirty="0">
              <a:latin typeface="Arial"/>
              <a:cs typeface="Arial"/>
            </a:endParaRPr>
          </a:p>
          <a:p>
            <a:pPr marL="546100" marR="93980" algn="just">
              <a:lnSpc>
                <a:spcPts val="2590"/>
              </a:lnSpc>
              <a:spcBef>
                <a:spcPts val="185"/>
              </a:spcBef>
            </a:pP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≥0,50</a:t>
            </a:r>
            <a:r>
              <a:rPr sz="2400" spc="53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до</a:t>
            </a:r>
            <a:r>
              <a:rPr sz="2400" spc="53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&lt;0,80</a:t>
            </a:r>
            <a:r>
              <a:rPr sz="2400" spc="54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как</a:t>
            </a:r>
            <a:r>
              <a:rPr sz="2400" spc="54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приемлемую</a:t>
            </a:r>
            <a:r>
              <a:rPr sz="2400" spc="540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корреляцию,</a:t>
            </a:r>
            <a:r>
              <a:rPr sz="2400" spc="54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значение</a:t>
            </a:r>
            <a:r>
              <a:rPr sz="2400" spc="53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коэффициента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детерминации</a:t>
            </a:r>
            <a:r>
              <a:rPr sz="2400" spc="5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R</a:t>
            </a:r>
            <a:r>
              <a:rPr sz="2400" baseline="24305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r>
              <a:rPr sz="2400" spc="217" baseline="24305" dirty="0">
                <a:solidFill>
                  <a:srgbClr val="252525"/>
                </a:solidFill>
                <a:latin typeface="Arial"/>
                <a:cs typeface="Arial"/>
              </a:rPr>
              <a:t> 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≥0,80</a:t>
            </a:r>
            <a:r>
              <a:rPr sz="2400" spc="509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как</a:t>
            </a:r>
            <a:r>
              <a:rPr sz="2400" spc="5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значительную</a:t>
            </a:r>
            <a:r>
              <a:rPr sz="2400" spc="52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корреляцию</a:t>
            </a:r>
            <a:r>
              <a:rPr sz="2400" spc="5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суррогатного</a:t>
            </a:r>
            <a:r>
              <a:rPr sz="2400" spc="5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исхода</a:t>
            </a:r>
            <a:r>
              <a:rPr sz="2400" spc="51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Arial"/>
                <a:cs typeface="Arial"/>
              </a:rPr>
              <a:t>с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клиническим</a:t>
            </a:r>
            <a:r>
              <a:rPr sz="2400" spc="-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252525"/>
                </a:solidFill>
                <a:latin typeface="Arial"/>
                <a:cs typeface="Arial"/>
              </a:rPr>
              <a:t>«конечным»</a:t>
            </a:r>
            <a:r>
              <a:rPr sz="2400" spc="-2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Arial"/>
                <a:cs typeface="Arial"/>
              </a:rPr>
              <a:t>исходом.</a:t>
            </a:r>
            <a:endParaRPr sz="2400" dirty="0">
              <a:latin typeface="Arial"/>
              <a:cs typeface="Arial"/>
            </a:endParaRPr>
          </a:p>
          <a:p>
            <a:pPr marL="546100" marR="97155" indent="-457200" algn="just">
              <a:lnSpc>
                <a:spcPts val="2590"/>
              </a:lnSpc>
              <a:spcBef>
                <a:spcPts val="1000"/>
              </a:spcBef>
              <a:buClr>
                <a:srgbClr val="5B9BD4"/>
              </a:buClr>
              <a:buSzPct val="79166"/>
              <a:buFont typeface="Arial"/>
              <a:buChar char="•"/>
              <a:tabLst>
                <a:tab pos="546100" algn="l"/>
              </a:tabLst>
            </a:pPr>
            <a:r>
              <a:rPr sz="2400" b="1" i="1" dirty="0">
                <a:solidFill>
                  <a:srgbClr val="252525"/>
                </a:solidFill>
                <a:latin typeface="Arial"/>
                <a:cs typeface="Arial"/>
              </a:rPr>
              <a:t>Пример:</a:t>
            </a:r>
            <a:r>
              <a:rPr sz="2400" b="1" i="1" spc="24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более</a:t>
            </a:r>
            <a:r>
              <a:rPr sz="2400" i="1" spc="254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низкий</a:t>
            </a:r>
            <a:r>
              <a:rPr sz="2400" i="1" spc="2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уровень</a:t>
            </a:r>
            <a:r>
              <a:rPr sz="2400" i="1" spc="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вирусной</a:t>
            </a:r>
            <a:r>
              <a:rPr sz="2400" i="1" spc="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нагрузки</a:t>
            </a:r>
            <a:r>
              <a:rPr sz="2400" i="1" spc="27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(РНК</a:t>
            </a:r>
            <a:r>
              <a:rPr sz="2400" i="1" spc="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вируса</a:t>
            </a:r>
            <a:r>
              <a:rPr sz="2400" i="1" spc="2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в</a:t>
            </a:r>
            <a:r>
              <a:rPr sz="2400" i="1" spc="2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крови</a:t>
            </a:r>
            <a:r>
              <a:rPr sz="2400" i="1" spc="2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Arial"/>
                <a:cs typeface="Arial"/>
              </a:rPr>
              <a:t>менее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25</a:t>
            </a:r>
            <a:r>
              <a:rPr sz="2400" i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копий/мл)</a:t>
            </a:r>
            <a:r>
              <a:rPr sz="2400" i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через</a:t>
            </a:r>
            <a:r>
              <a:rPr sz="2400" i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36</a:t>
            </a:r>
            <a:r>
              <a:rPr sz="2400" i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недель</a:t>
            </a:r>
            <a:r>
              <a:rPr sz="2400" i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после</a:t>
            </a:r>
            <a:r>
              <a:rPr sz="2400" i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Arial"/>
                <a:cs typeface="Arial"/>
              </a:rPr>
              <a:t>начала</a:t>
            </a:r>
            <a:r>
              <a:rPr sz="2400" i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ПВТ</a:t>
            </a:r>
            <a:r>
              <a:rPr sz="2400" i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ассоциировано</a:t>
            </a:r>
            <a:r>
              <a:rPr sz="2400" i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2400" i="1" spc="-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более</a:t>
            </a:r>
            <a:r>
              <a:rPr sz="2400" i="1" spc="-6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Arial"/>
                <a:cs typeface="Arial"/>
              </a:rPr>
              <a:t>высокой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продолжительностью</a:t>
            </a:r>
            <a:r>
              <a:rPr sz="2400" i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жизни</a:t>
            </a:r>
            <a:r>
              <a:rPr sz="2400" i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у</a:t>
            </a:r>
            <a:r>
              <a:rPr sz="2400" i="1" spc="-7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пациентов</a:t>
            </a:r>
            <a:r>
              <a:rPr sz="2400" i="1" spc="-3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с</a:t>
            </a:r>
            <a:r>
              <a:rPr sz="2400" i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ХГС</a:t>
            </a:r>
            <a:r>
              <a:rPr sz="2400" i="1" spc="-5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(R</a:t>
            </a:r>
            <a:r>
              <a:rPr sz="2400" i="1" baseline="24305" dirty="0">
                <a:solidFill>
                  <a:srgbClr val="252525"/>
                </a:solidFill>
                <a:latin typeface="Arial"/>
                <a:cs typeface="Arial"/>
              </a:rPr>
              <a:t>2</a:t>
            </a:r>
            <a:r>
              <a:rPr sz="2400" i="1" dirty="0">
                <a:solidFill>
                  <a:srgbClr val="252525"/>
                </a:solidFill>
                <a:latin typeface="Arial"/>
                <a:cs typeface="Arial"/>
              </a:rPr>
              <a:t>=0,85,</a:t>
            </a:r>
            <a:r>
              <a:rPr sz="2400" i="1" spc="-6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2400" i="1" spc="-10" dirty="0">
                <a:solidFill>
                  <a:srgbClr val="252525"/>
                </a:solidFill>
                <a:latin typeface="Arial"/>
                <a:cs typeface="Arial"/>
              </a:rPr>
              <a:t>P=0,0015)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E92CCE-B7C5-4FEC-9577-2F331A3250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850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17D2C-B480-461E-A373-596918BBA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2404C-4925-4F99-9686-8F08CE21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D1D5F8-0EAB-41F2-827B-A0D33F42D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3" y="1364364"/>
            <a:ext cx="10967049" cy="45513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2D7EE9-02E3-4FC2-AB6F-FA3BFBEEBA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46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342867" y="134144"/>
            <a:ext cx="8004629" cy="792162"/>
          </a:xfrm>
        </p:spPr>
        <p:txBody>
          <a:bodyPr/>
          <a:lstStyle/>
          <a:p>
            <a:pPr eaLnBrk="1" hangingPunct="1"/>
            <a:r>
              <a:rPr lang="ru-RU" altLang="en-US" sz="36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Первичные данные</a:t>
            </a:r>
            <a:endParaRPr lang="en-US" altLang="en-US" sz="3600" dirty="0">
              <a:solidFill>
                <a:schemeClr val="bg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342866" y="1476375"/>
            <a:ext cx="10673065" cy="4851400"/>
          </a:xfrm>
        </p:spPr>
        <p:txBody>
          <a:bodyPr/>
          <a:lstStyle/>
          <a:p>
            <a:pPr algn="just" eaLnBrk="1" hangingPunct="1">
              <a:spcBef>
                <a:spcPct val="40000"/>
              </a:spcBef>
            </a:pPr>
            <a:r>
              <a:rPr lang="ru-RU" altLang="en-US" dirty="0"/>
              <a:t>Вся информация, содержащаяся в оригинальных медицинских записях и их заверенных копиях, описывающая результаты клинических наблюдений, исследований или другой деятельности в рамках исследования, а также информация о состоянии пациента до, во время и после исследования,  позволяющая воссоздать ход клинического исследования и оценить его. </a:t>
            </a:r>
            <a:endParaRPr lang="en-US" altLang="en-US" dirty="0"/>
          </a:p>
          <a:p>
            <a:pPr algn="just" eaLnBrk="1" hangingPunct="1">
              <a:spcBef>
                <a:spcPct val="40000"/>
              </a:spcBef>
            </a:pPr>
            <a:r>
              <a:rPr lang="ru-RU" altLang="en-US" dirty="0"/>
              <a:t>Первичные данные содержатся в первичных документах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noProof="0" smtClean="0"/>
              <a:pPr/>
              <a:t>36</a:t>
            </a:fld>
            <a:endParaRPr lang="en-US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5AD25A-BE94-460A-A43D-79356817C4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2317524" y="292555"/>
            <a:ext cx="7317014" cy="619125"/>
          </a:xfrm>
        </p:spPr>
        <p:txBody>
          <a:bodyPr/>
          <a:lstStyle/>
          <a:p>
            <a:pPr algn="ctr" eaLnBrk="1" hangingPunct="1"/>
            <a:r>
              <a:rPr lang="ru-RU" altLang="en-US" sz="3600" dirty="0">
                <a:solidFill>
                  <a:srgbClr val="C91124"/>
                </a:solidFill>
              </a:rPr>
              <a:t>Процесс регистрации данных</a:t>
            </a:r>
          </a:p>
        </p:txBody>
      </p:sp>
      <p:pic>
        <p:nvPicPr>
          <p:cNvPr id="23555" name="Picture 3" descr="AG00029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1792289"/>
            <a:ext cx="15240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7348539" y="2244725"/>
            <a:ext cx="1152525" cy="457200"/>
          </a:xfrm>
          <a:prstGeom prst="rightArrow">
            <a:avLst>
              <a:gd name="adj1" fmla="val 50000"/>
              <a:gd name="adj2" fmla="val 70828"/>
            </a:avLst>
          </a:prstGeom>
          <a:solidFill>
            <a:srgbClr val="66FF33"/>
          </a:solidFill>
          <a:ln w="9525">
            <a:solidFill>
              <a:schemeClr val="bg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marL="628650" indent="-628650" eaLnBrk="0" hangingPunct="0"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chemeClr val="tx1"/>
              </a:buClr>
              <a:buSzPct val="55000"/>
              <a:buFont typeface="Monotype Sorts"/>
              <a:buNone/>
            </a:pPr>
            <a:endParaRPr lang="en-US" altLang="en-US" sz="3600" b="1">
              <a:solidFill>
                <a:schemeClr val="tx1"/>
              </a:solidFill>
            </a:endParaRPr>
          </a:p>
        </p:txBody>
      </p:sp>
      <p:pic>
        <p:nvPicPr>
          <p:cNvPr id="23557" name="Picture 5" descr="AG0001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8" y="1752601"/>
            <a:ext cx="15240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165600" y="2286000"/>
            <a:ext cx="1150938" cy="457200"/>
          </a:xfrm>
          <a:prstGeom prst="rightArrow">
            <a:avLst>
              <a:gd name="adj1" fmla="val 50000"/>
              <a:gd name="adj2" fmla="val 70836"/>
            </a:avLst>
          </a:prstGeom>
          <a:solidFill>
            <a:schemeClr val="tx2"/>
          </a:solidFill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marL="628650" indent="-628650" eaLnBrk="0" hangingPunct="0"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chemeClr val="tx1"/>
              </a:buClr>
              <a:buSzPct val="55000"/>
              <a:buFont typeface="Monotype Sorts"/>
              <a:buNone/>
            </a:pPr>
            <a:endParaRPr lang="en-US" altLang="en-US" sz="3600" b="1">
              <a:solidFill>
                <a:schemeClr val="tx1"/>
              </a:solidFill>
            </a:endParaRPr>
          </a:p>
        </p:txBody>
      </p:sp>
      <p:pic>
        <p:nvPicPr>
          <p:cNvPr id="23559" name="Picture 7" descr="BD06527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1905000"/>
            <a:ext cx="160178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930400" y="3200401"/>
            <a:ext cx="2844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  <a:buClr>
                <a:schemeClr val="tx1"/>
              </a:buClr>
              <a:buSzPct val="55000"/>
              <a:buFont typeface="Monotype Sorts"/>
              <a:buNone/>
            </a:pPr>
            <a:r>
              <a:rPr lang="ru-RU" altLang="en-US" sz="2000" b="1" dirty="0">
                <a:solidFill>
                  <a:schemeClr val="tx1"/>
                </a:solidFill>
              </a:rPr>
              <a:t>Осмотр пациента, </a:t>
            </a:r>
            <a:br>
              <a:rPr lang="ru-RU" altLang="en-US" sz="2000" b="1" dirty="0">
                <a:solidFill>
                  <a:schemeClr val="tx1"/>
                </a:solidFill>
              </a:rPr>
            </a:br>
            <a:r>
              <a:rPr lang="ru-RU" altLang="en-US" sz="2000" b="1" dirty="0">
                <a:solidFill>
                  <a:schemeClr val="tx1"/>
                </a:solidFill>
              </a:rPr>
              <a:t>сбор информации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5113338" y="3352801"/>
            <a:ext cx="2844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  <a:buClr>
                <a:schemeClr val="tx1"/>
              </a:buClr>
              <a:buSzPct val="55000"/>
              <a:buFont typeface="Monotype Sorts"/>
              <a:buNone/>
            </a:pPr>
            <a:r>
              <a:rPr lang="ru-RU" altLang="en-US" sz="2000" b="1" dirty="0">
                <a:solidFill>
                  <a:schemeClr val="tx1"/>
                </a:solidFill>
              </a:rPr>
              <a:t>Заполнение первичной медицинской документации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296276" y="3505200"/>
            <a:ext cx="21002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spcAft>
                <a:spcPct val="20000"/>
              </a:spcAft>
              <a:buClr>
                <a:schemeClr val="tx1"/>
              </a:buClr>
              <a:buSzPct val="55000"/>
              <a:buFont typeface="Monotype Sorts"/>
              <a:buNone/>
            </a:pPr>
            <a:r>
              <a:rPr lang="ru-RU" altLang="en-US" sz="2000" b="1" dirty="0">
                <a:solidFill>
                  <a:schemeClr val="tx1"/>
                </a:solidFill>
              </a:rPr>
              <a:t>Перенос данных </a:t>
            </a:r>
            <a:br>
              <a:rPr lang="ru-RU" altLang="en-US" sz="2000" b="1" dirty="0">
                <a:solidFill>
                  <a:schemeClr val="tx1"/>
                </a:solidFill>
              </a:rPr>
            </a:br>
            <a:r>
              <a:rPr lang="ru-RU" altLang="en-US" sz="2000" b="1" dirty="0">
                <a:solidFill>
                  <a:schemeClr val="tx1"/>
                </a:solidFill>
              </a:rPr>
              <a:t>в</a:t>
            </a:r>
            <a:r>
              <a:rPr lang="en-US" altLang="en-US" sz="2000" b="1" dirty="0">
                <a:solidFill>
                  <a:schemeClr val="tx1"/>
                </a:solidFill>
              </a:rPr>
              <a:t> CRF</a:t>
            </a:r>
            <a:endParaRPr lang="ru-RU" altLang="en-US" sz="2000" b="1" dirty="0">
              <a:solidFill>
                <a:schemeClr val="tx1"/>
              </a:solidFill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2000250" y="4941888"/>
            <a:ext cx="83058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 b="1" dirty="0">
                <a:solidFill>
                  <a:schemeClr val="tx1"/>
                </a:solidFill>
              </a:rPr>
              <a:t>Source data</a:t>
            </a:r>
            <a:r>
              <a:rPr lang="en-US" altLang="en-US" sz="2800" dirty="0">
                <a:solidFill>
                  <a:schemeClr val="tx1"/>
                </a:solidFill>
              </a:rPr>
              <a:t> = </a:t>
            </a:r>
            <a:r>
              <a:rPr lang="ru-RU" altLang="en-US" sz="2800" dirty="0">
                <a:solidFill>
                  <a:schemeClr val="tx1"/>
                </a:solidFill>
              </a:rPr>
              <a:t>исходные / первичные данные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altLang="en-US" sz="2800" b="1" dirty="0">
                <a:solidFill>
                  <a:schemeClr val="tx1"/>
                </a:solidFill>
              </a:rPr>
              <a:t>Source documents</a:t>
            </a:r>
            <a:r>
              <a:rPr lang="ru-RU" altLang="en-US" sz="2800" dirty="0">
                <a:solidFill>
                  <a:schemeClr val="tx1"/>
                </a:solidFill>
              </a:rPr>
              <a:t> = первая запись</a:t>
            </a:r>
            <a:r>
              <a:rPr lang="en-US" altLang="en-US" sz="2800" dirty="0">
                <a:solidFill>
                  <a:schemeClr val="tx1"/>
                </a:solidFill>
              </a:rPr>
              <a:t>/</a:t>
            </a:r>
            <a:r>
              <a:rPr lang="ru-RU" altLang="en-US" sz="2800" dirty="0">
                <a:solidFill>
                  <a:schemeClr val="tx1"/>
                </a:solidFill>
              </a:rPr>
              <a:t> регистрация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116" y="6403150"/>
            <a:ext cx="400035" cy="2470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 baseline="0">
                <a:solidFill>
                  <a:srgbClr val="7F7F7F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6FB059F-C8E2-40B9-9425-EEB6D9A777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333555" y="204024"/>
            <a:ext cx="7772400" cy="619125"/>
          </a:xfrm>
        </p:spPr>
        <p:txBody>
          <a:bodyPr/>
          <a:lstStyle/>
          <a:p>
            <a:pPr eaLnBrk="1" hangingPunct="1"/>
            <a:r>
              <a:rPr lang="ru-RU" altLang="en-US" sz="36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Первичная документация</a:t>
            </a:r>
            <a:endParaRPr lang="en-US" altLang="en-US" sz="3600" dirty="0">
              <a:solidFill>
                <a:schemeClr val="bg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1901826" y="1462088"/>
            <a:ext cx="8766175" cy="4805362"/>
          </a:xfrm>
        </p:spPr>
        <p:txBody>
          <a:bodyPr>
            <a:normAutofit lnSpcReduction="10000"/>
          </a:bodyPr>
          <a:lstStyle/>
          <a:p>
            <a:pPr>
              <a:spcBef>
                <a:spcPct val="40000"/>
              </a:spcBef>
            </a:pPr>
            <a:r>
              <a:rPr lang="en-US" altLang="en-US" sz="2000" b="1" dirty="0"/>
              <a:t>Attributable</a:t>
            </a:r>
            <a:r>
              <a:rPr lang="ru-RU" altLang="en-US" sz="2000" b="1" dirty="0"/>
              <a:t> </a:t>
            </a:r>
            <a:r>
              <a:rPr lang="en-US" altLang="en-US" sz="2000" b="1" dirty="0"/>
              <a:t>– </a:t>
            </a:r>
            <a:r>
              <a:rPr lang="ru-RU" altLang="en-US" sz="2000" dirty="0"/>
              <a:t>кто сделал запись</a:t>
            </a:r>
            <a:endParaRPr lang="en-US" altLang="en-US" sz="2000" dirty="0"/>
          </a:p>
          <a:p>
            <a:pPr marL="0" lvl="2" indent="261938">
              <a:lnSpc>
                <a:spcPct val="150000"/>
              </a:lnSpc>
              <a:spcBef>
                <a:spcPct val="4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Legible</a:t>
            </a:r>
            <a:r>
              <a:rPr lang="ru-RU" altLang="en-US" b="1" dirty="0"/>
              <a:t> – </a:t>
            </a:r>
            <a:r>
              <a:rPr lang="ru-RU" altLang="en-US" dirty="0"/>
              <a:t>разборчиво, перманентно</a:t>
            </a:r>
            <a:endParaRPr lang="en-US" altLang="en-US" dirty="0"/>
          </a:p>
          <a:p>
            <a:pPr marL="261938" lvl="2" indent="-261938">
              <a:lnSpc>
                <a:spcPct val="150000"/>
              </a:lnSpc>
              <a:spcBef>
                <a:spcPct val="4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Contemporaneous</a:t>
            </a:r>
            <a:r>
              <a:rPr lang="ru-RU" altLang="en-US" b="1" dirty="0"/>
              <a:t> – </a:t>
            </a:r>
            <a:r>
              <a:rPr lang="ru-RU" altLang="en-US" dirty="0"/>
              <a:t>сделана в   момент наблюдения</a:t>
            </a:r>
            <a:endParaRPr lang="en-US" altLang="en-US" dirty="0"/>
          </a:p>
          <a:p>
            <a:pPr marL="261938" lvl="2" indent="-261938">
              <a:lnSpc>
                <a:spcPct val="150000"/>
              </a:lnSpc>
              <a:spcBef>
                <a:spcPct val="4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Original</a:t>
            </a:r>
            <a:r>
              <a:rPr lang="ru-RU" altLang="en-US" b="1" dirty="0"/>
              <a:t> – </a:t>
            </a:r>
            <a:r>
              <a:rPr lang="ru-RU" altLang="en-US" dirty="0"/>
              <a:t>первая запись наблюдения</a:t>
            </a:r>
            <a:endParaRPr lang="en-US" altLang="en-US" dirty="0"/>
          </a:p>
          <a:p>
            <a:pPr marL="261938" lvl="2" indent="-261938">
              <a:lnSpc>
                <a:spcPct val="150000"/>
              </a:lnSpc>
              <a:spcBef>
                <a:spcPct val="4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b="1" dirty="0"/>
              <a:t> Accurate</a:t>
            </a:r>
            <a:r>
              <a:rPr lang="ru-RU" altLang="en-US" b="1" dirty="0"/>
              <a:t> - </a:t>
            </a:r>
            <a:r>
              <a:rPr lang="ru-RU" altLang="en-US" dirty="0"/>
              <a:t>точно отражает сделанное наблюдение</a:t>
            </a:r>
          </a:p>
          <a:p>
            <a:pPr marL="261938" lvl="2" indent="-261938">
              <a:lnSpc>
                <a:spcPct val="150000"/>
              </a:lnSpc>
              <a:spcBef>
                <a:spcPct val="4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</a:pPr>
            <a:r>
              <a:rPr lang="en-US" altLang="en-US" b="1" dirty="0" err="1"/>
              <a:t>Trackable</a:t>
            </a:r>
            <a:r>
              <a:rPr lang="en-US" altLang="en-US" b="1" dirty="0"/>
              <a:t>:</a:t>
            </a:r>
            <a:r>
              <a:rPr lang="ru-RU" altLang="en-US" dirty="0"/>
              <a:t> изменения отслеживаются  </a:t>
            </a:r>
            <a:r>
              <a:rPr lang="ru-RU" altLang="en-US" i="1" dirty="0"/>
              <a:t>Исправления не должны скрывать первую запись, подпись, дата исправления, пояснения</a:t>
            </a:r>
            <a:endParaRPr lang="en-US" altLang="en-US" i="1" dirty="0"/>
          </a:p>
          <a:p>
            <a:pPr lvl="2" eaLnBrk="1" hangingPunct="1">
              <a:lnSpc>
                <a:spcPct val="150000"/>
              </a:lnSpc>
              <a:spcBef>
                <a:spcPct val="40000"/>
              </a:spcBef>
              <a:buClr>
                <a:schemeClr val="folHlink"/>
              </a:buClr>
              <a:buFont typeface="Wingdings" pitchFamily="2" charset="2"/>
              <a:buChar char="è"/>
            </a:pPr>
            <a:endParaRPr lang="ru-RU" altLang="en-US" dirty="0"/>
          </a:p>
          <a:p>
            <a:pPr algn="just"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ru-RU" altLang="en-US" dirty="0"/>
              <a:t>   </a:t>
            </a:r>
            <a:endParaRPr lang="en-US" altLang="en-US" dirty="0"/>
          </a:p>
          <a:p>
            <a:pPr eaLnBrk="1" hangingPunct="1"/>
            <a:endParaRPr lang="en-US" altLang="en-US" dirty="0"/>
          </a:p>
        </p:txBody>
      </p:sp>
      <p:pic>
        <p:nvPicPr>
          <p:cNvPr id="24580" name="Picture 4" descr="MPj043858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176" y="1262743"/>
            <a:ext cx="2000824" cy="136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noProof="0" smtClean="0"/>
              <a:pPr/>
              <a:t>38</a:t>
            </a:fld>
            <a:endParaRPr lang="en-US" noProof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9601C4-BA96-4D7E-B257-DA41F68363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en-US" sz="36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Первичные документы</a:t>
            </a:r>
            <a:endParaRPr lang="en-US" altLang="en-US" sz="3600" dirty="0">
              <a:solidFill>
                <a:schemeClr val="bg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465826" y="1393825"/>
            <a:ext cx="9665145" cy="4616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en-US" sz="2200" dirty="0"/>
              <a:t>Медицинская документация (история болезни</a:t>
            </a:r>
            <a:r>
              <a:rPr lang="en-US" altLang="en-US" sz="2200" dirty="0"/>
              <a:t>/ </a:t>
            </a:r>
            <a:r>
              <a:rPr lang="ru-RU" altLang="en-US" sz="2200" dirty="0"/>
              <a:t>амбулаторная карта), содержащая доказательства наличия критериев включения в протокол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200" dirty="0"/>
              <a:t>Результаты лабораторных исследований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en-US" sz="2200" dirty="0"/>
              <a:t>Результаты инструментальных обследований (ЭКГ пленки,  рентгеновские снимки, распечатки диагностических приборов) 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200" dirty="0"/>
              <a:t>Заключения специалистов (консультантов)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200" dirty="0"/>
              <a:t>Информированное согласие (письменная форма)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200" dirty="0"/>
              <a:t>Дневники пациента, Опросники</a:t>
            </a:r>
          </a:p>
          <a:p>
            <a:pPr eaLnBrk="1" hangingPunct="1">
              <a:lnSpc>
                <a:spcPct val="90000"/>
              </a:lnSpc>
            </a:pPr>
            <a:r>
              <a:rPr lang="ru-RU" altLang="en-US" sz="2200" dirty="0"/>
              <a:t>Рабочие формы для первичной регистрации данных</a:t>
            </a:r>
            <a:endParaRPr lang="en-US" altLang="en-US" sz="2200" dirty="0"/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endParaRPr lang="en-US" altLang="en-US" sz="2000" b="1" dirty="0"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9A6B95-5A22-433E-9324-62AE54FC17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24034" y="21431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Переходя от общей постановки цели и задач научной работы к расчетам, необходимо прежде всего сформулировать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статистическую гипотезу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2309786" y="3500438"/>
            <a:ext cx="3714776" cy="785818"/>
          </a:xfrm>
        </p:spPr>
        <p:txBody>
          <a:bodyPr>
            <a:normAutofit fontScale="92500" lnSpcReduction="20000"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Нулевая гипотеза</a:t>
            </a: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095472" y="3714752"/>
            <a:ext cx="4040188" cy="28575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Обозначается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Ho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Предполагает отсутствие различий (корреляции, связи) между сравниваемыми выборками.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626226" y="3214686"/>
            <a:ext cx="4041775" cy="63976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Альтернативная гипотеза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6381753" y="4071942"/>
            <a:ext cx="4041775" cy="207170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Обозначается - На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Является отрицанием нулевой гипотезы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Часто означает наличие связи между группами.</a:t>
            </a:r>
          </a:p>
        </p:txBody>
      </p:sp>
      <p:sp>
        <p:nvSpPr>
          <p:cNvPr id="10" name="Стрелка вправо 9"/>
          <p:cNvSpPr/>
          <p:nvPr/>
        </p:nvSpPr>
        <p:spPr>
          <a:xfrm rot="2535313">
            <a:off x="7656778" y="3017976"/>
            <a:ext cx="64294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8285878">
            <a:off x="3725097" y="3170523"/>
            <a:ext cx="674985" cy="432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5660" y="214290"/>
            <a:ext cx="104523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+mj-lt"/>
                <a:cs typeface="Times New Roman" pitchFamily="18" charset="0"/>
              </a:rPr>
              <a:t>Формирование статистической гипотезы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CBFA0A4-A579-40FA-8F5C-D59F0F2421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3468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526212" y="709974"/>
            <a:ext cx="10219427" cy="5610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en-US" b="1" dirty="0"/>
              <a:t>Первичная документация часто: </a:t>
            </a:r>
            <a:endParaRPr lang="en-GB" altLang="en-US" b="1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ru-RU" altLang="en-US" dirty="0"/>
              <a:t>не доступна</a:t>
            </a:r>
            <a:endParaRPr lang="en-GB" altLang="en-US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ru-RU" altLang="en-US" dirty="0"/>
              <a:t>не достаточно полная</a:t>
            </a:r>
            <a:endParaRPr lang="en-GB" altLang="en-US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ru-RU" altLang="en-US" dirty="0"/>
              <a:t>потеряна</a:t>
            </a:r>
            <a:r>
              <a:rPr lang="en-GB" altLang="en-US" dirty="0"/>
              <a:t>, </a:t>
            </a:r>
            <a:r>
              <a:rPr lang="ru-RU" altLang="en-US" dirty="0"/>
              <a:t>выброшена</a:t>
            </a:r>
            <a:endParaRPr lang="en-GB" altLang="en-US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ru-RU" altLang="en-US" dirty="0"/>
              <a:t>не соответствует информации в статданных</a:t>
            </a:r>
            <a:endParaRPr lang="en-GB" altLang="en-US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en-US" b="1" dirty="0"/>
              <a:t>Вся первичная документация должна быть доступна для: </a:t>
            </a:r>
            <a:endParaRPr lang="en-GB" altLang="en-US" b="1" dirty="0"/>
          </a:p>
          <a:p>
            <a:pPr lvl="1" algn="just">
              <a:lnSpc>
                <a:spcPct val="90000"/>
              </a:lnSpc>
              <a:spcBef>
                <a:spcPct val="50000"/>
              </a:spcBef>
            </a:pPr>
            <a:r>
              <a:rPr lang="ru-RU" altLang="en-US" dirty="0"/>
              <a:t>мониторирования  </a:t>
            </a:r>
            <a:endParaRPr lang="en-GB" altLang="en-US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ru-RU" altLang="en-US" dirty="0"/>
              <a:t>инспекции органами здравоохранения</a:t>
            </a:r>
            <a:endParaRPr lang="en-GB" altLang="en-US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ru-RU" altLang="en-US" dirty="0"/>
              <a:t>архивирования</a:t>
            </a:r>
            <a:endParaRPr lang="en-GB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6AA3EA-0569-43EF-BBA3-83FDB109D582}" type="slidenum">
              <a:rPr lang="en-US" noProof="0" smtClean="0"/>
              <a:pPr/>
              <a:t>40</a:t>
            </a:fld>
            <a:endParaRPr lang="en-US" noProof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E2F412-78A1-4513-9F45-C114A3B9BD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62309" y="84138"/>
            <a:ext cx="9991367" cy="1028700"/>
          </a:xfrm>
        </p:spPr>
        <p:txBody>
          <a:bodyPr/>
          <a:lstStyle/>
          <a:p>
            <a:pPr eaLnBrk="1" hangingPunct="1"/>
            <a:r>
              <a:rPr lang="ru-RU" altLang="en-US" sz="32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Обязанности исследователя в соответствии с правилами </a:t>
            </a:r>
            <a:r>
              <a:rPr lang="en-GB" altLang="en-US" sz="32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GCP</a:t>
            </a:r>
            <a:r>
              <a:rPr lang="en-GB" altLang="en-US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	</a:t>
            </a:r>
            <a:endParaRPr lang="en-US" altLang="en-US" dirty="0">
              <a:solidFill>
                <a:schemeClr val="bg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215659" y="1262290"/>
            <a:ext cx="10817525" cy="5008563"/>
          </a:xfrm>
        </p:spPr>
        <p:txBody>
          <a:bodyPr>
            <a:norm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ru-RU" altLang="en-US" dirty="0"/>
              <a:t>Принять все возможные предусмотренные </a:t>
            </a:r>
            <a:r>
              <a:rPr lang="ru-RU" altLang="en-US" dirty="0">
                <a:solidFill>
                  <a:schemeClr val="hlink"/>
                </a:solidFill>
              </a:rPr>
              <a:t>законодательством меры предосторожности 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ru-RU" altLang="en-US" dirty="0"/>
              <a:t>для сохранения </a:t>
            </a:r>
            <a:r>
              <a:rPr lang="ru-RU" altLang="en-US" dirty="0">
                <a:solidFill>
                  <a:schemeClr val="hlink"/>
                </a:solidFill>
              </a:rPr>
              <a:t>конфиденциальности данных, идентифицирующих субъекта исследования </a:t>
            </a:r>
            <a:r>
              <a:rPr lang="ru-RU" altLang="en-US" dirty="0"/>
              <a:t>и информации, являющейся собственностью спонсора исследования</a:t>
            </a:r>
            <a:endParaRPr lang="en-US" altLang="en-US" dirty="0"/>
          </a:p>
          <a:p>
            <a:pPr algn="just" eaLnBrk="1" hangingPunct="1">
              <a:spcBef>
                <a:spcPct val="50000"/>
              </a:spcBef>
            </a:pPr>
            <a:r>
              <a:rPr lang="ru-RU" altLang="en-US" dirty="0"/>
              <a:t>Сохранять в целостности документы исследования</a:t>
            </a:r>
            <a:r>
              <a:rPr lang="en-US" altLang="en-US" dirty="0"/>
              <a:t>, </a:t>
            </a:r>
            <a:r>
              <a:rPr lang="ru-RU" altLang="en-US" dirty="0">
                <a:solidFill>
                  <a:schemeClr val="hlink"/>
                </a:solidFill>
              </a:rPr>
              <a:t>предотвращать </a:t>
            </a:r>
            <a:r>
              <a:rPr lang="ru-RU" altLang="en-US" dirty="0"/>
              <a:t>их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ru-RU" altLang="en-US" dirty="0">
                <a:solidFill>
                  <a:schemeClr val="hlink"/>
                </a:solidFill>
              </a:rPr>
              <a:t>потерю</a:t>
            </a:r>
            <a:r>
              <a:rPr lang="en-US" altLang="en-US" dirty="0"/>
              <a:t> </a:t>
            </a:r>
            <a:r>
              <a:rPr lang="ru-RU" altLang="en-US" dirty="0"/>
              <a:t>или преждевременное </a:t>
            </a:r>
            <a:r>
              <a:rPr lang="ru-RU" altLang="en-US" dirty="0">
                <a:solidFill>
                  <a:schemeClr val="hlink"/>
                </a:solidFill>
              </a:rPr>
              <a:t>уничтожение</a:t>
            </a:r>
            <a:endParaRPr lang="en-US" altLang="en-US" dirty="0">
              <a:solidFill>
                <a:schemeClr val="hlink"/>
              </a:solidFill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en-US" dirty="0"/>
              <a:t>Разрешать проведение</a:t>
            </a:r>
            <a:r>
              <a:rPr lang="en-US" altLang="en-US" dirty="0"/>
              <a:t> </a:t>
            </a:r>
            <a:r>
              <a:rPr lang="ru-RU" altLang="en-US" dirty="0">
                <a:solidFill>
                  <a:schemeClr val="hlink"/>
                </a:solidFill>
              </a:rPr>
              <a:t>мониторингов </a:t>
            </a:r>
            <a:r>
              <a:rPr lang="ru-RU" altLang="en-US" dirty="0"/>
              <a:t>органами здравоохранения</a:t>
            </a:r>
            <a:endParaRPr lang="en-US" altLang="en-US" dirty="0">
              <a:solidFill>
                <a:schemeClr val="hlink"/>
              </a:solidFill>
            </a:endParaRPr>
          </a:p>
          <a:p>
            <a:pPr eaLnBrk="1" hangingPunct="1"/>
            <a:endParaRPr lang="en-US" altLang="en-US" dirty="0">
              <a:solidFill>
                <a:schemeClr val="hlin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C6639B-0CA0-4DA0-A28D-2587263FA1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267419" y="84138"/>
            <a:ext cx="10086257" cy="10287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32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Другие обязанности исследователя в соответствии с правилами </a:t>
            </a:r>
            <a:r>
              <a:rPr lang="en-GB" altLang="en-US" sz="3200" dirty="0">
                <a:solidFill>
                  <a:schemeClr val="bg1">
                    <a:lumMod val="90000"/>
                    <a:lumOff val="10000"/>
                  </a:schemeClr>
                </a:solidFill>
                <a:latin typeface="+mj-lt"/>
              </a:rPr>
              <a:t>GCP</a:t>
            </a:r>
            <a:endParaRPr lang="en-US" altLang="en-US" sz="3200" dirty="0">
              <a:solidFill>
                <a:schemeClr val="bg1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267419" y="1495200"/>
            <a:ext cx="9935216" cy="4956175"/>
          </a:xfrm>
        </p:spPr>
        <p:txBody>
          <a:bodyPr>
            <a:normAutofit lnSpcReduction="10000"/>
          </a:bodyPr>
          <a:lstStyle/>
          <a:p>
            <a:pPr algn="just" eaLnBrk="1" hangingPunct="1">
              <a:spcBef>
                <a:spcPct val="60000"/>
              </a:spcBef>
            </a:pPr>
            <a:r>
              <a:rPr lang="ru-RU" altLang="en-US" dirty="0">
                <a:solidFill>
                  <a:schemeClr val="hlink"/>
                </a:solidFill>
              </a:rPr>
              <a:t>Знать </a:t>
            </a:r>
            <a:r>
              <a:rPr lang="ru-RU" altLang="en-US" dirty="0"/>
              <a:t>и </a:t>
            </a:r>
            <a:r>
              <a:rPr lang="ru-RU" altLang="en-US" dirty="0">
                <a:solidFill>
                  <a:schemeClr val="hlink"/>
                </a:solidFill>
              </a:rPr>
              <a:t>соблюдать </a:t>
            </a:r>
            <a:r>
              <a:rPr lang="ru-RU" altLang="en-US" dirty="0"/>
              <a:t>правила </a:t>
            </a:r>
            <a:r>
              <a:rPr lang="en-US" altLang="en-US" dirty="0"/>
              <a:t>GCP </a:t>
            </a:r>
            <a:r>
              <a:rPr lang="ru-RU" altLang="en-US" dirty="0"/>
              <a:t>и соответствующие регуляторные требования</a:t>
            </a:r>
            <a:endParaRPr lang="en-US" altLang="en-US" dirty="0"/>
          </a:p>
          <a:p>
            <a:pPr algn="just" eaLnBrk="1" hangingPunct="1">
              <a:spcBef>
                <a:spcPct val="60000"/>
              </a:spcBef>
            </a:pPr>
            <a:r>
              <a:rPr lang="ru-RU" altLang="en-US" dirty="0"/>
              <a:t>Осуществлять регулярный контакт с ЭК до, </a:t>
            </a:r>
            <a:r>
              <a:rPr lang="ru-RU" altLang="en-US" dirty="0">
                <a:solidFill>
                  <a:schemeClr val="hlink"/>
                </a:solidFill>
              </a:rPr>
              <a:t>во время и при завершении </a:t>
            </a:r>
            <a:r>
              <a:rPr lang="ru-RU" altLang="en-US" dirty="0"/>
              <a:t>исследования в соответствии с местным законодательством, при этом письменно указывать представленные для рассмотрения документы, например, подача отчета об отклонении от протокола </a:t>
            </a:r>
            <a:endParaRPr lang="en-US" altLang="en-US" dirty="0"/>
          </a:p>
          <a:p>
            <a:pPr algn="just" eaLnBrk="1" hangingPunct="1">
              <a:spcBef>
                <a:spcPct val="60000"/>
              </a:spcBef>
            </a:pPr>
            <a:r>
              <a:rPr lang="ru-RU" altLang="en-US" dirty="0"/>
              <a:t>Хранить </a:t>
            </a:r>
            <a:r>
              <a:rPr lang="ru-RU" altLang="en-US" dirty="0">
                <a:solidFill>
                  <a:schemeClr val="hlink"/>
                </a:solidFill>
              </a:rPr>
              <a:t>список </a:t>
            </a:r>
            <a:r>
              <a:rPr lang="ru-RU" altLang="en-US" dirty="0"/>
              <a:t>сотрудников, обладающих соответствующей квалификацией, которым исследователь </a:t>
            </a:r>
            <a:r>
              <a:rPr lang="ru-RU" altLang="en-US" dirty="0">
                <a:solidFill>
                  <a:schemeClr val="hlink"/>
                </a:solidFill>
              </a:rPr>
              <a:t>делегировал полномочия на выполнение определенных функций в исследовании</a:t>
            </a:r>
            <a:endParaRPr lang="en-US" altLang="en-US" dirty="0">
              <a:solidFill>
                <a:schemeClr val="hlink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05F9A-8122-4757-B57E-B911863A5D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76121" y="5085184"/>
            <a:ext cx="2842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Благодарю за внимание!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78618F-94DB-43E4-A8C8-84F16ED0AC3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023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cs typeface="Times New Roman" pitchFamily="18" charset="0"/>
              </a:rPr>
              <a:t>Типы переменных. Формы их распределения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981200" y="1600200"/>
            <a:ext cx="8115328" cy="4329130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Непрерывные переменные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любые численные значения, которые естественным образом упорядочены на числовой оси (например, рост, вес). 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Дискретные переменные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- счётное множество упорядоченных значений, которые могут просто обозначать целочисленные данные или ранжировать данные по степени проявления на упорядоченной ранговой шкале (клиническая стадия опухоли, например).</a:t>
            </a:r>
          </a:p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Нормальное (или гауссово) распределение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имеет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колоколообразную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форму абсолютно симметричную относительно оси, проходящей через среднее значение и математически описывается формулой, включающей два параметра, среднее и стандартное отклонение.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815566-511E-4E50-BCB9-4AA1368F71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51604" y="-74822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cs typeface="Times New Roman" pitchFamily="18" charset="0"/>
              </a:rPr>
              <a:t>Описательная статистика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Среднее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вычисляется путем деления суммы значений переменной на количество значений и характеризует количественной переменной.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Стандартное отклонение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изменчивость (разброс) значений переменной, оценивает степень их отличия от среднего.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Стандартная ошибка (среднего)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оценка возможного отличия между значением среднего в анализируемой выборке, и истинным средним для всей популяции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F48AAA-6442-497E-BE77-16E1194926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4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27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>
                <a:cs typeface="Times New Roman" pitchFamily="18" charset="0"/>
              </a:rPr>
              <a:t>Статистическая достоверность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2"/>
            <a:ext cx="8115328" cy="390050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Показатель достоверности различий обозначается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Величиной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(или «пи-величина», англ.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Р-value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») для конкретной выборки называют вероятность получения по крайне мере таких же или ещё больших отличий наблюдаемого от ожидаемого, чем в данной конкретной выборке, при условии, что выдвинутая гипотеза верна.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помощью статистических расчетов вычисляется значение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которое затем сравнивается с заранее выбранным уровнем значимости -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 α≤0,05 (≤ 5%)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B48D93-ABF0-4033-862C-910A8C7991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40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03695" y="1825625"/>
            <a:ext cx="10515600" cy="4351338"/>
          </a:xfrm>
        </p:spPr>
        <p:txBody>
          <a:bodyPr>
            <a:normAutofit/>
          </a:bodyPr>
          <a:lstStyle/>
          <a:p>
            <a:r>
              <a:rPr lang="ru-RU" sz="2400" dirty="0">
                <a:cs typeface="Times New Roman" pitchFamily="18" charset="0"/>
              </a:rPr>
              <a:t>Этот интервал представляет собой область, в которую попадает истинное значение доли в 95 % случаев. Другими словами, можно с 95 % надежностью сказать, что истинное значение частоты встречаемости признака в генеральной совокупности будет находиться в пределах 95 % доверительного интервала.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603849" y="361156"/>
            <a:ext cx="7704569" cy="63976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latin typeface="+mj-lt"/>
                <a:cs typeface="Times New Roman" pitchFamily="18" charset="0"/>
              </a:rPr>
              <a:t>Доверительный интервал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B7205F-AE14-49D8-B497-3262045DCF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40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64" y="-83449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dirty="0">
                <a:cs typeface="Times New Roman" pitchFamily="18" charset="0"/>
              </a:rPr>
              <a:t>Выбор метода статистической обработки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043362" cy="4972071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b="1" dirty="0">
                <a:cs typeface="Times New Roman" pitchFamily="18" charset="0"/>
              </a:rPr>
              <a:t>Параметрические методы</a:t>
            </a:r>
          </a:p>
          <a:p>
            <a:pPr marL="514350" indent="-514350">
              <a:buAutoNum type="arabicPeriod"/>
            </a:pPr>
            <a:endParaRPr lang="ru-RU" b="1" dirty="0">
              <a:cs typeface="Times New Roman" pitchFamily="18" charset="0"/>
            </a:endParaRPr>
          </a:p>
          <a:p>
            <a:pPr marL="514350" indent="-514350"/>
            <a:r>
              <a:rPr lang="ru-RU" dirty="0">
                <a:cs typeface="Times New Roman" pitchFamily="18" charset="0"/>
              </a:rPr>
              <a:t>Используются для анализа непрерывных (численных) переменные, значения которых распределены нормально. </a:t>
            </a:r>
          </a:p>
          <a:p>
            <a:pPr marL="514350" indent="-514350"/>
            <a:r>
              <a:rPr lang="ru-RU" dirty="0">
                <a:cs typeface="Times New Roman" pitchFamily="18" charset="0"/>
              </a:rPr>
              <a:t>Преимущество - для них существует хорошо разработанный математический аппарат.</a:t>
            </a:r>
          </a:p>
          <a:p>
            <a:pPr marL="514350" indent="-514350"/>
            <a:r>
              <a:rPr lang="ru-RU" dirty="0">
                <a:cs typeface="Times New Roman" pitchFamily="18" charset="0"/>
              </a:rPr>
              <a:t>Однако применение этих методов, кроме прочего, предполагает большой объем выборки.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495800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cs typeface="Times New Roman" pitchFamily="18" charset="0"/>
              </a:rPr>
              <a:t>2. Непараметрические методы</a:t>
            </a:r>
          </a:p>
          <a:p>
            <a:pPr>
              <a:buNone/>
            </a:pPr>
            <a:endParaRPr lang="ru-RU" b="1" dirty="0">
              <a:cs typeface="Times New Roman" pitchFamily="18" charset="0"/>
            </a:endParaRPr>
          </a:p>
          <a:p>
            <a:r>
              <a:rPr lang="ru-RU" dirty="0">
                <a:cs typeface="Times New Roman" pitchFamily="18" charset="0"/>
              </a:rPr>
              <a:t>Применяются как к непрерывным, так и к дискретным данным.</a:t>
            </a:r>
          </a:p>
          <a:p>
            <a:r>
              <a:rPr lang="ru-RU" dirty="0">
                <a:cs typeface="Times New Roman" pitchFamily="18" charset="0"/>
              </a:rPr>
              <a:t>Могут быть использованы, когда характеристики популяции, из которой делается выборка, частично неизвестны.</a:t>
            </a:r>
          </a:p>
          <a:p>
            <a:r>
              <a:rPr lang="ru-RU" dirty="0">
                <a:cs typeface="Times New Roman" pitchFamily="18" charset="0"/>
              </a:rPr>
              <a:t>Преимущество - </a:t>
            </a:r>
            <a:r>
              <a:rPr lang="ru-RU" dirty="0" err="1">
                <a:cs typeface="Times New Roman" pitchFamily="18" charset="0"/>
              </a:rPr>
              <a:t>бόльшая </a:t>
            </a:r>
            <a:r>
              <a:rPr lang="ru-RU" dirty="0">
                <a:cs typeface="Times New Roman" pitchFamily="18" charset="0"/>
              </a:rPr>
              <a:t>мощность (робастность) и относительная несложность вычислений (в большинстве случаев).</a:t>
            </a:r>
          </a:p>
          <a:p>
            <a:r>
              <a:rPr lang="ru-RU" dirty="0">
                <a:cs typeface="Times New Roman" pitchFamily="18" charset="0"/>
              </a:rPr>
              <a:t>Однако обладает меньшей специфичностью и  наблюдается потенциальная трудоемкость при применении к большим массивам данных.</a:t>
            </a:r>
          </a:p>
          <a:p>
            <a:endParaRPr lang="ru-RU" dirty="0"/>
          </a:p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AADA6C-1331-492F-877E-6642711DEA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278" y="224021"/>
            <a:ext cx="524614" cy="4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080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9">
      <a:dk1>
        <a:srgbClr val="2B5B4E"/>
      </a:dk1>
      <a:lt1>
        <a:srgbClr val="142E22"/>
      </a:lt1>
      <a:dk2>
        <a:srgbClr val="060E0A"/>
      </a:dk2>
      <a:lt2>
        <a:srgbClr val="142E22"/>
      </a:lt2>
      <a:accent1>
        <a:srgbClr val="4D8D82"/>
      </a:accent1>
      <a:accent2>
        <a:srgbClr val="65A9B9"/>
      </a:accent2>
      <a:accent3>
        <a:srgbClr val="FFD96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лгГМУ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 – cool palette">
  <a:themeElements>
    <a:clrScheme name="Janssen Color Palette">
      <a:dk1>
        <a:srgbClr val="505050"/>
      </a:dk1>
      <a:lt1>
        <a:srgbClr val="FFFFFF"/>
      </a:lt1>
      <a:dk2>
        <a:srgbClr val="505050"/>
      </a:dk2>
      <a:lt2>
        <a:srgbClr val="FFFFFF"/>
      </a:lt2>
      <a:accent1>
        <a:srgbClr val="09357A"/>
      </a:accent1>
      <a:accent2>
        <a:srgbClr val="2A8EBF"/>
      </a:accent2>
      <a:accent3>
        <a:srgbClr val="BFBFBF"/>
      </a:accent3>
      <a:accent4>
        <a:srgbClr val="237D26"/>
      </a:accent4>
      <a:accent5>
        <a:srgbClr val="7FC31C"/>
      </a:accent5>
      <a:accent6>
        <a:srgbClr val="BFE18D"/>
      </a:accent6>
      <a:hlink>
        <a:srgbClr val="2A8EBF"/>
      </a:hlink>
      <a:folHlink>
        <a:srgbClr val="94C6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3010</Words>
  <Application>Microsoft Office PowerPoint</Application>
  <PresentationFormat>Широкоэкранный</PresentationFormat>
  <Paragraphs>297</Paragraphs>
  <Slides>43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4" baseType="lpstr">
      <vt:lpstr>Arial</vt:lpstr>
      <vt:lpstr>Arial Black</vt:lpstr>
      <vt:lpstr>Calibri</vt:lpstr>
      <vt:lpstr>Century Gothic</vt:lpstr>
      <vt:lpstr>Monotype Sorts</vt:lpstr>
      <vt:lpstr>Times New Roman</vt:lpstr>
      <vt:lpstr>Verdana</vt:lpstr>
      <vt:lpstr>Wingdings</vt:lpstr>
      <vt:lpstr>Тема Office</vt:lpstr>
      <vt:lpstr>2_Content slide – cool palette</vt:lpstr>
      <vt:lpstr>think-cell Slide</vt:lpstr>
      <vt:lpstr> дисциплина «Основы научно-исследовательской деятельности» факультативной части основной профессиональной образовательной программы подготовки кадров высшей квалификации в ординатуре по специальности 31.08.49 Терапия</vt:lpstr>
      <vt:lpstr>Презентация PowerPoint</vt:lpstr>
      <vt:lpstr>Медицинская статистика. Основные понятия</vt:lpstr>
      <vt:lpstr>Переходя от общей постановки цели и задач научной работы к расчетам, необходимо прежде всего сформулировать статистическую гипотезу </vt:lpstr>
      <vt:lpstr>Типы переменных. Формы их распределения</vt:lpstr>
      <vt:lpstr>Описательная статистика</vt:lpstr>
      <vt:lpstr>Статистическая достоверность</vt:lpstr>
      <vt:lpstr>Презентация PowerPoint</vt:lpstr>
      <vt:lpstr>Выбор метода статистической обработки</vt:lpstr>
      <vt:lpstr>Параметрические методы статистической обработки</vt:lpstr>
      <vt:lpstr>Презентация PowerPoint</vt:lpstr>
      <vt:lpstr>Непараметрические методы статистической обработки</vt:lpstr>
      <vt:lpstr>Презентация PowerPoint</vt:lpstr>
      <vt:lpstr>Презентация PowerPoint</vt:lpstr>
      <vt:lpstr>Рекомендуемые статистические критерии в зависимости от типа признака и вида его распределения</vt:lpstr>
      <vt:lpstr>Корреляционный и регрессионный анализ</vt:lpstr>
      <vt:lpstr>Коэффициенты корреляции</vt:lpstr>
      <vt:lpstr>Линейные и ранговые корреляции</vt:lpstr>
      <vt:lpstr>Сила связи</vt:lpstr>
      <vt:lpstr>Методологическое качество систематических обзоров, мета-анализов</vt:lpstr>
      <vt:lpstr>Методологическое качество РКИ</vt:lpstr>
      <vt:lpstr>Методологическое качество когортных исследований</vt:lpstr>
      <vt:lpstr>Методологическое качество одномоментных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Типовые модели клинических исследований</vt:lpstr>
      <vt:lpstr>Классификация клинических исследований</vt:lpstr>
      <vt:lpstr>Презентация PowerPoint</vt:lpstr>
      <vt:lpstr>Оценка важности исходов</vt:lpstr>
      <vt:lpstr>Оценка важности исходов</vt:lpstr>
      <vt:lpstr>Презентация PowerPoint</vt:lpstr>
      <vt:lpstr>Первичные данные</vt:lpstr>
      <vt:lpstr>Процесс регистрации данных</vt:lpstr>
      <vt:lpstr>Первичная документация</vt:lpstr>
      <vt:lpstr>Первичные документы</vt:lpstr>
      <vt:lpstr>Презентация PowerPoint</vt:lpstr>
      <vt:lpstr>Обязанности исследователя в соответствии с правилами GCP </vt:lpstr>
      <vt:lpstr>Другие обязанности исследователя в соответствии с правилами GCP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2022-11-28T21:26:49Z</dcterms:created>
  <dcterms:modified xsi:type="dcterms:W3CDTF">2024-10-14T17:46:51Z</dcterms:modified>
</cp:coreProperties>
</file>