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703" r:id="rId2"/>
  </p:sldMasterIdLst>
  <p:notesMasterIdLst>
    <p:notesMasterId r:id="rId27"/>
  </p:notesMasterIdLst>
  <p:sldIdLst>
    <p:sldId id="453" r:id="rId3"/>
    <p:sldId id="2145706743" r:id="rId4"/>
    <p:sldId id="257" r:id="rId5"/>
    <p:sldId id="2145706692" r:id="rId6"/>
    <p:sldId id="2145706693" r:id="rId7"/>
    <p:sldId id="2145706694" r:id="rId8"/>
    <p:sldId id="2145706695" r:id="rId9"/>
    <p:sldId id="258" r:id="rId10"/>
    <p:sldId id="276" r:id="rId11"/>
    <p:sldId id="278" r:id="rId12"/>
    <p:sldId id="279" r:id="rId13"/>
    <p:sldId id="280" r:id="rId14"/>
    <p:sldId id="2145706719" r:id="rId15"/>
    <p:sldId id="268" r:id="rId16"/>
    <p:sldId id="266" r:id="rId17"/>
    <p:sldId id="2145706687" r:id="rId18"/>
    <p:sldId id="2145706688" r:id="rId19"/>
    <p:sldId id="2145706682" r:id="rId20"/>
    <p:sldId id="2145706689" r:id="rId21"/>
    <p:sldId id="2145706690" r:id="rId22"/>
    <p:sldId id="2145706691" r:id="rId23"/>
    <p:sldId id="2145706698" r:id="rId24"/>
    <p:sldId id="2145706699" r:id="rId25"/>
    <p:sldId id="6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235C-A778-460C-9AB6-F6534FB9C2E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DA04-D6C5-4F40-8CB8-9FBA6FAF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3950" y="539750"/>
            <a:ext cx="4445000" cy="250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F2371-A4FE-E045-92B5-27FB760B52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545B-1991-4287-809A-4E7C398FD1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9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http://chitgma.ru/57-akademiya/8151-bibliograficheskoe-oformlenie-spiska-literatury-gost-7-0-100-2018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1C80C-2023-411B-8C32-8DF1CDE8C0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9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5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entury Gothic" charset="0"/>
              </a:defRPr>
            </a:lvl1pPr>
          </a:lstStyle>
          <a:p>
            <a:fld id="{9E2161EF-EBA0-544B-9BCE-25C8D19FDC77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  <a:latin typeface="Century Gothic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6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3"/>
            <a:ext cx="2083435" cy="97790"/>
          </a:xfrm>
          <a:custGeom>
            <a:avLst/>
            <a:gdLst/>
            <a:ahLst/>
            <a:cxnLst/>
            <a:rect l="l" t="t" r="r" b="b"/>
            <a:pathLst>
              <a:path w="2083435" h="97790">
                <a:moveTo>
                  <a:pt x="2083308" y="0"/>
                </a:moveTo>
                <a:lnTo>
                  <a:pt x="0" y="0"/>
                </a:lnTo>
                <a:lnTo>
                  <a:pt x="0" y="97535"/>
                </a:lnTo>
                <a:lnTo>
                  <a:pt x="2083308" y="97535"/>
                </a:lnTo>
                <a:lnTo>
                  <a:pt x="2083308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83307" y="1523"/>
            <a:ext cx="1341120" cy="97790"/>
          </a:xfrm>
          <a:custGeom>
            <a:avLst/>
            <a:gdLst/>
            <a:ahLst/>
            <a:cxnLst/>
            <a:rect l="l" t="t" r="r" b="b"/>
            <a:pathLst>
              <a:path w="1341120" h="97790">
                <a:moveTo>
                  <a:pt x="1341120" y="0"/>
                </a:moveTo>
                <a:lnTo>
                  <a:pt x="0" y="0"/>
                </a:lnTo>
                <a:lnTo>
                  <a:pt x="0" y="97535"/>
                </a:lnTo>
                <a:lnTo>
                  <a:pt x="1341120" y="97535"/>
                </a:lnTo>
                <a:lnTo>
                  <a:pt x="13411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496A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6258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715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853538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20292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471583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43651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7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726360" y="2131238"/>
            <a:ext cx="760204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67667" y="4224338"/>
            <a:ext cx="7459133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93584" y="3677724"/>
            <a:ext cx="5545667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30349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4076" y="4743914"/>
            <a:ext cx="5453096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207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57524" y="6345328"/>
            <a:ext cx="298781" cy="507831"/>
          </a:xfr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3" y="6514515"/>
            <a:ext cx="1219200" cy="172641"/>
          </a:xfrm>
          <a:prstGeom prst="rect">
            <a:avLst/>
          </a:prstGeom>
        </p:spPr>
        <p:txBody>
          <a:bodyPr lIns="91178" tIns="45590" rIns="91178" bIns="45590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633429" y="6500814"/>
            <a:ext cx="5615516" cy="201612"/>
          </a:xfrm>
          <a:prstGeom prst="rect">
            <a:avLst/>
          </a:prstGeom>
        </p:spPr>
        <p:txBody>
          <a:bodyPr lIns="91178" tIns="45590" rIns="91178" bIns="4559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0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EEF4CA-C1DE-4199-914B-0CCC376202D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949D-F487-4891-972E-74D487AEF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72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1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782033-1DE2-4A13-8B75-920538054D2E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CF3E-8930-4EA9-AD92-96262BC4360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0EB2991A-E08D-47FC-B5AC-34A6582AAF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4861ABB-B9A3-4420-9790-AD7918C87B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03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3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7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2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4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6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1648822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/>
          <a:srcRect/>
          <a:stretch/>
        </p:blipFill>
        <p:spPr>
          <a:xfrm>
            <a:off x="0" y="6217099"/>
            <a:ext cx="12192000" cy="650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89" y="151637"/>
            <a:ext cx="1099047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 descr="Janssen Horizontal White-01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492" y="6226575"/>
            <a:ext cx="3310872" cy="6065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defTabSz="914291"/>
            <a:fld id="{81BF0B4E-CE60-AB48-9D7E-4434414A7C38}" type="slidenum">
              <a:rPr lang="en-US" smtClean="0">
                <a:solidFill>
                  <a:srgbClr val="FFFFFF"/>
                </a:solidFill>
              </a:rPr>
              <a:pPr defTabSz="91429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8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" TargetMode="External"/><Relationship Id="rId2" Type="http://schemas.openxmlformats.org/officeDocument/2006/relationships/hyperlink" Target="https://www.ncbi.nlm.nih.gov/pubme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ru/" TargetMode="External"/><Relationship Id="rId2" Type="http://schemas.openxmlformats.org/officeDocument/2006/relationships/hyperlink" Target="https://www.cochranelibrary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" TargetMode="External"/><Relationship Id="rId2" Type="http://schemas.openxmlformats.org/officeDocument/2006/relationships/hyperlink" Target="https://clarivate.com/webofsciencegroup/solutions/web-of-scienc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defaultx.asp" TargetMode="External"/><Relationship Id="rId2" Type="http://schemas.openxmlformats.org/officeDocument/2006/relationships/hyperlink" Target="https://pubmed.ncbi.nlm.nih.gov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scholar.googl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C6BF6-3808-4071-BE10-C18B6ED53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133" y="98148"/>
            <a:ext cx="3148757" cy="1066959"/>
          </a:xfrm>
          <a:prstGeom prst="rect">
            <a:avLst/>
          </a:prstGeom>
        </p:spPr>
      </p:pic>
      <p:sp>
        <p:nvSpPr>
          <p:cNvPr id="9" name="Line 5">
            <a:extLst>
              <a:ext uri="{FF2B5EF4-FFF2-40B4-BE49-F238E27FC236}">
                <a16:creationId xmlns:a16="http://schemas.microsoft.com/office/drawing/2014/main" id="{01E70B53-E0B7-4ACD-A241-2D8A66D46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007" y="5849061"/>
            <a:ext cx="9143999" cy="0"/>
          </a:xfrm>
          <a:prstGeom prst="line">
            <a:avLst/>
          </a:prstGeom>
          <a:noFill/>
          <a:ln w="76200">
            <a:solidFill>
              <a:srgbClr val="00CCCC">
                <a:lumMod val="5000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236" tIns="40620" rIns="81236" bIns="4062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12902-1F1C-4013-887D-F58A68F79AF2}"/>
              </a:ext>
            </a:extLst>
          </p:cNvPr>
          <p:cNvSpPr txBox="1"/>
          <p:nvPr/>
        </p:nvSpPr>
        <p:spPr>
          <a:xfrm>
            <a:off x="5705234" y="5849061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 err="1"/>
              <a:t>Саласюк</a:t>
            </a:r>
            <a:r>
              <a:rPr lang="ru-RU" sz="1800" dirty="0"/>
              <a:t> А.С.</a:t>
            </a:r>
          </a:p>
          <a:p>
            <a:pPr algn="r"/>
            <a:r>
              <a:rPr lang="ru-RU" sz="1800" dirty="0"/>
              <a:t>Профессор кафедры внутренних болезней</a:t>
            </a:r>
          </a:p>
          <a:p>
            <a:pPr algn="r"/>
            <a:r>
              <a:rPr lang="ru-RU" sz="1800" dirty="0"/>
              <a:t>ИНМФО </a:t>
            </a:r>
            <a:r>
              <a:rPr lang="ru-RU" sz="1800" dirty="0" err="1"/>
              <a:t>ВолгГМУ</a:t>
            </a:r>
            <a:r>
              <a:rPr lang="ru-RU" sz="1800" dirty="0"/>
              <a:t>, д.м.н.</a:t>
            </a:r>
          </a:p>
          <a:p>
            <a:pPr algn="r"/>
            <a:endParaRPr lang="ru-RU" sz="18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2E8862-E384-456A-A2E0-BB4F87679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3613851"/>
            <a:ext cx="11198087" cy="1470025"/>
          </a:xfrm>
        </p:spPr>
        <p:txBody>
          <a:bodyPr>
            <a:noAutofit/>
          </a:bodyPr>
          <a:lstStyle/>
          <a:p>
            <a:br>
              <a:rPr lang="ru-RU" sz="1800" i="1" dirty="0">
                <a:latin typeface="+mn-lt"/>
              </a:rPr>
            </a:br>
            <a:r>
              <a:rPr lang="ru-RU" sz="1800" i="1" dirty="0">
                <a:latin typeface="+mn-lt"/>
              </a:rPr>
              <a:t>дисциплина «Основы научно-исследовательской деятельности» факультативной части основной профессиональной образовательной программы подготовки кадров высшей квалификации в ординатуре по </a:t>
            </a:r>
            <a:r>
              <a:rPr lang="ru-RU" sz="1800" i="1">
                <a:latin typeface="+mn-lt"/>
              </a:rPr>
              <a:t>специальности 31.08.49 Терапия</a:t>
            </a:r>
            <a:endParaRPr lang="ru-RU" sz="1800" i="1" dirty="0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6D9A12-3003-4C96-AEE7-A824CCC40A30}"/>
              </a:ext>
            </a:extLst>
          </p:cNvPr>
          <p:cNvSpPr/>
          <p:nvPr/>
        </p:nvSpPr>
        <p:spPr>
          <a:xfrm>
            <a:off x="437320" y="2598188"/>
            <a:ext cx="11365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Тема 4. Правила публикации результатов научных исследований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F5AAAF5-8F7F-423F-94B9-925F434E8E54}"/>
              </a:ext>
            </a:extLst>
          </p:cNvPr>
          <p:cNvSpPr txBox="1">
            <a:spLocks/>
          </p:cNvSpPr>
          <p:nvPr/>
        </p:nvSpPr>
        <p:spPr>
          <a:xfrm>
            <a:off x="1937869" y="99308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/>
              <a:t>Материалы к занятиям семинарского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417188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Источники медицинской информации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PubMed.org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cs typeface="Times New Roman" pitchFamily="18" charset="0"/>
              </a:rPr>
              <a:t>Адрес: </a:t>
            </a:r>
            <a:r>
              <a:rPr lang="en-US" sz="1800" dirty="0">
                <a:hlinkClick r:id="rId2"/>
              </a:rPr>
              <a:t>https://www.ncbi.nlm.nih.gov/pubmed</a:t>
            </a:r>
            <a:endParaRPr lang="ru-RU" sz="1800" dirty="0">
              <a:cs typeface="Times New Roman" pitchFamily="18" charset="0"/>
            </a:endParaRPr>
          </a:p>
          <a:p>
            <a:r>
              <a:rPr lang="ru-RU" sz="1800" dirty="0">
                <a:cs typeface="Times New Roman" pitchFamily="18" charset="0"/>
              </a:rPr>
              <a:t> Осуществляет поиск по базам: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MEDLINE </a:t>
            </a:r>
          </a:p>
          <a:p>
            <a:pPr>
              <a:buFont typeface="+mj-lt"/>
              <a:buAutoNum type="arabicPeriod"/>
            </a:pPr>
            <a:r>
              <a:rPr lang="ru-RU" sz="1800" dirty="0" err="1">
                <a:cs typeface="Times New Roman" pitchFamily="18" charset="0"/>
              </a:rPr>
              <a:t>PreMEDINE</a:t>
            </a:r>
            <a:r>
              <a:rPr lang="ru-RU" sz="1800" dirty="0">
                <a:cs typeface="Times New Roman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Базы данных периодических изданий </a:t>
            </a:r>
          </a:p>
          <a:p>
            <a:r>
              <a:rPr lang="ru-RU" sz="1800" dirty="0">
                <a:cs typeface="Times New Roman" pitchFamily="18" charset="0"/>
              </a:rPr>
              <a:t> Включает в себя данные из следующих областей:  медицина, стоматология,  ветеринария, общее здравоохранение,  психология, биология, генетика, биохимия, цитология, биотехнология, биомедицина и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Scopus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Адрес:</a:t>
            </a:r>
            <a:r>
              <a:rPr lang="en-US" dirty="0">
                <a:hlinkClick r:id="rId3"/>
              </a:rPr>
              <a:t>https://www.scopus.com/</a:t>
            </a:r>
            <a:endParaRPr lang="ru-RU" dirty="0"/>
          </a:p>
          <a:p>
            <a:r>
              <a:rPr lang="ru-RU" dirty="0"/>
              <a:t>Крупнейшая единая база данных, содержащая аннотации и информацию о цитируемости рецензируемой научной литературы, со встроенными  инструментами отслеживания, анализа и визуализации данных. В базе содержится 23700 изданий от 5000 международных издателей, в области естественных, общественных и гуманитарных наук, техники, медицины и искусства.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C8248A-1B13-4F8C-B47F-787FA0C7E8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Источники медицинской информации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3402" y="1428736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The Cochrane Library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7496" y="2174874"/>
            <a:ext cx="4572000" cy="3951288"/>
          </a:xfrm>
        </p:spPr>
        <p:txBody>
          <a:bodyPr>
            <a:noAutofit/>
          </a:bodyPr>
          <a:lstStyle/>
          <a:p>
            <a:r>
              <a:rPr lang="ru-RU" sz="1800" dirty="0">
                <a:cs typeface="Times New Roman" pitchFamily="18" charset="0"/>
              </a:rPr>
              <a:t>Адрес: </a:t>
            </a:r>
            <a:r>
              <a:rPr lang="en-US" sz="1800" dirty="0">
                <a:hlinkClick r:id="rId2"/>
              </a:rPr>
              <a:t>https://www.cochranelibrary.com/</a:t>
            </a:r>
            <a:endParaRPr lang="ru-RU" sz="1800" dirty="0">
              <a:cs typeface="Times New Roman" pitchFamily="18" charset="0"/>
            </a:endParaRPr>
          </a:p>
          <a:p>
            <a:r>
              <a:rPr lang="ru-RU" sz="1800" dirty="0">
                <a:cs typeface="Times New Roman" pitchFamily="18" charset="0"/>
              </a:rPr>
              <a:t>Является проектом </a:t>
            </a:r>
            <a:r>
              <a:rPr lang="ru-RU" sz="1800" dirty="0" err="1">
                <a:cs typeface="Times New Roman" pitchFamily="18" charset="0"/>
              </a:rPr>
              <a:t>Кокрановского</a:t>
            </a:r>
            <a:r>
              <a:rPr lang="ru-RU" sz="1800" dirty="0">
                <a:cs typeface="Times New Roman" pitchFamily="18" charset="0"/>
              </a:rPr>
              <a:t> сотрудничества. Это международная  некоммерческая организация, объединяющая более 30000 ученых и 130 стран мира, изучающая эффективность медицинских средств и методик  путем проведения </a:t>
            </a:r>
            <a:r>
              <a:rPr lang="ru-RU" sz="1800" dirty="0" err="1">
                <a:cs typeface="Times New Roman" pitchFamily="18" charset="0"/>
              </a:rPr>
              <a:t>рандромизированных</a:t>
            </a:r>
            <a:r>
              <a:rPr lang="ru-RU" sz="1800" dirty="0">
                <a:cs typeface="Times New Roman" pitchFamily="18" charset="0"/>
              </a:rPr>
              <a:t> контролируемых исследований. </a:t>
            </a:r>
          </a:p>
          <a:p>
            <a:r>
              <a:rPr lang="ru-RU" sz="1800" dirty="0">
                <a:cs typeface="Times New Roman" pitchFamily="18" charset="0"/>
              </a:rPr>
              <a:t> В данной базе данных содержаться систематические научные обзоры, которые имеют строго доказанные научные факты, что ограничивает представленные пользователю статьи. </a:t>
            </a:r>
          </a:p>
          <a:p>
            <a:endParaRPr lang="ru-RU" sz="1800" dirty="0">
              <a:cs typeface="Times New Roman" pitchFamily="18" charset="0"/>
            </a:endParaRPr>
          </a:p>
          <a:p>
            <a:endParaRPr lang="ru-RU" sz="1800" dirty="0"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439" y="1428736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dirty="0" err="1">
                <a:cs typeface="Times New Roman" pitchFamily="18" charset="0"/>
              </a:rPr>
              <a:t>Google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Academy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81687" y="2174874"/>
            <a:ext cx="4786314" cy="4683126"/>
          </a:xfrm>
        </p:spPr>
        <p:txBody>
          <a:bodyPr>
            <a:noAutofit/>
          </a:bodyPr>
          <a:lstStyle/>
          <a:p>
            <a:r>
              <a:rPr lang="ru-RU" sz="1800" dirty="0">
                <a:cs typeface="Times New Roman" pitchFamily="18" charset="0"/>
              </a:rPr>
              <a:t>  Адрес: </a:t>
            </a:r>
            <a:r>
              <a:rPr lang="en-US" sz="1800" dirty="0">
                <a:hlinkClick r:id="rId3"/>
              </a:rPr>
              <a:t>https://scholar.google.ru/</a:t>
            </a:r>
            <a:endParaRPr lang="ru-RU" sz="1800" dirty="0">
              <a:cs typeface="Times New Roman" pitchFamily="18" charset="0"/>
            </a:endParaRPr>
          </a:p>
          <a:p>
            <a:r>
              <a:rPr lang="ru-RU" sz="1800" dirty="0">
                <a:cs typeface="Times New Roman" pitchFamily="18" charset="0"/>
              </a:rPr>
              <a:t>Бесплатная поисковая система по полным текстам научных публикаций всех форматов и дисциплин.  </a:t>
            </a:r>
          </a:p>
          <a:p>
            <a:r>
              <a:rPr lang="ru-RU" sz="1800" dirty="0">
                <a:cs typeface="Times New Roman" pitchFamily="18" charset="0"/>
              </a:rPr>
              <a:t> Результаты поиска сортируются: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 по рейтингу автора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 количеству ссылок на статью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  рейтингу статей, ссылающихся на найденную статью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 рейтингу журналов, в которых опубликованы ссылающиеся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статьи 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cs typeface="Times New Roman" pitchFamily="18" charset="0"/>
              </a:rPr>
              <a:t> рейтингу журнала, в котором опубликована найденная статья.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13B77-F7B8-46D0-95B9-AF5BBBB240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Источники медицинской информации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612" y="1298368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Web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of Science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6612" y="2309792"/>
            <a:ext cx="4257676" cy="4183083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>
                <a:cs typeface="Times New Roman" pitchFamily="18" charset="0"/>
              </a:rPr>
              <a:t>Адрес:</a:t>
            </a: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>
                <a:cs typeface="Times New Roman" pitchFamily="18" charset="0"/>
                <a:hlinkClick r:id="rId2"/>
              </a:rPr>
              <a:t>https://clarivate.com/webofsciencegroup/solutions/web-of-science/</a:t>
            </a:r>
            <a:endParaRPr lang="ru-RU" sz="2900" dirty="0">
              <a:cs typeface="Times New Roman" pitchFamily="18" charset="0"/>
            </a:endParaRPr>
          </a:p>
          <a:p>
            <a:r>
              <a:rPr lang="ru-RU" sz="2900" dirty="0">
                <a:cs typeface="Times New Roman" pitchFamily="18" charset="0"/>
              </a:rPr>
              <a:t>Этот ресурс </a:t>
            </a:r>
            <a:r>
              <a:rPr lang="ru-RU" dirty="0">
                <a:cs typeface="Times New Roman" pitchFamily="18" charset="0"/>
              </a:rPr>
              <a:t>включает </a:t>
            </a:r>
            <a:r>
              <a:rPr lang="ru-RU" dirty="0" err="1">
                <a:cs typeface="Times New Roman" pitchFamily="18" charset="0"/>
              </a:rPr>
              <a:t>мультидисциплинарные</a:t>
            </a:r>
            <a:r>
              <a:rPr lang="ru-RU" dirty="0">
                <a:cs typeface="Times New Roman" pitchFamily="18" charset="0"/>
              </a:rPr>
              <a:t> и узкоспециализированные базы данных. Эти ресурсы не содержат полных текстов статей, однако включают в себя списки всех библиографических ссылок, встречающихся в каждой публикации, что позволяет в краткие сроки получить самую полную библиографию по интересующей теме.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8876" y="1223894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eLibrary.ru</a:t>
            </a:r>
            <a:r>
              <a:rPr lang="ru-RU" sz="2800" dirty="0">
                <a:cs typeface="Times New Roman" pitchFamily="18" charset="0"/>
              </a:rPr>
              <a:t> (РИНЦ)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cs typeface="Times New Roman" pitchFamily="18" charset="0"/>
              </a:rPr>
              <a:t>Адрес: </a:t>
            </a:r>
            <a:r>
              <a:rPr lang="en-US" dirty="0">
                <a:cs typeface="Times New Roman" pitchFamily="18" charset="0"/>
                <a:hlinkClick r:id="rId3"/>
              </a:rPr>
              <a:t>http://elibrary.ru/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Российский научная электронная библиотека, интегрированная с Российским индексом научного цитирования (РИНЦ)*. </a:t>
            </a:r>
          </a:p>
          <a:p>
            <a:r>
              <a:rPr lang="ru-RU" dirty="0">
                <a:cs typeface="Times New Roman" pitchFamily="18" charset="0"/>
              </a:rPr>
              <a:t> Помимо платного доступа и доступа по подписке для организаций, на портале бесплатно доступны статьи из более чем 2000 журналов с открытым доступом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ADD62-ED25-4848-989A-AE0BA730E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0530904-EBB5-4A36-97EF-B82C9310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2" y="-20247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Другие источники информации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905C743-A6C7-47F8-863C-576A9BFAA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39" y="864292"/>
            <a:ext cx="11239500" cy="5369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Best</a:t>
            </a:r>
            <a:r>
              <a:rPr lang="ru-RU" sz="1000" dirty="0"/>
              <a:t> </a:t>
            </a:r>
            <a:r>
              <a:rPr lang="ru-RU" sz="1000" dirty="0" err="1"/>
              <a:t>Evidence</a:t>
            </a:r>
            <a:r>
              <a:rPr lang="ru-RU" sz="1000" dirty="0"/>
              <a:t> - одна из лучших баз данных по доказательной медицине, содержащая подробные рефераты и полнотекстовые варианты систематических обзоров с высоким качеством методологии (http://www.bestevidence.com)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UpToDate</a:t>
            </a:r>
            <a:r>
              <a:rPr lang="ru-RU" sz="1000" dirty="0"/>
              <a:t> (www.uptodate.com). Представляет собой обширную учебную базу данных, обновляемую каждые 4 месяца. В отличие от «</a:t>
            </a:r>
            <a:r>
              <a:rPr lang="ru-RU" sz="1000" dirty="0" err="1"/>
              <a:t>Cochrane</a:t>
            </a:r>
            <a:r>
              <a:rPr lang="ru-RU" sz="1000" dirty="0"/>
              <a:t> </a:t>
            </a:r>
            <a:r>
              <a:rPr lang="ru-RU" sz="1000" dirty="0" err="1"/>
              <a:t>Library</a:t>
            </a:r>
            <a:r>
              <a:rPr lang="ru-RU" sz="1000" dirty="0"/>
              <a:t>» при подготовке этой базы данных не применяются специальные строгие критерии методологического качества материалов, но, тем не менее, она содержит много полезной информации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ACP </a:t>
            </a:r>
            <a:r>
              <a:rPr lang="ru-RU" sz="1000" dirty="0" err="1"/>
              <a:t>Journal</a:t>
            </a:r>
            <a:r>
              <a:rPr lang="ru-RU" sz="1000" dirty="0"/>
              <a:t> </a:t>
            </a:r>
            <a:r>
              <a:rPr lang="ru-RU" sz="1000" dirty="0" err="1"/>
              <a:t>Club</a:t>
            </a:r>
            <a:r>
              <a:rPr lang="ru-RU" sz="1000" dirty="0"/>
              <a:t> (www.acponline.org/</a:t>
            </a:r>
            <a:r>
              <a:rPr lang="ru-RU" sz="1000" dirty="0" err="1"/>
              <a:t>journals</a:t>
            </a:r>
            <a:r>
              <a:rPr lang="ru-RU" sz="1000" dirty="0"/>
              <a:t>/</a:t>
            </a:r>
            <a:r>
              <a:rPr lang="ru-RU" sz="1000" dirty="0" err="1"/>
              <a:t>acpjc</a:t>
            </a:r>
            <a:r>
              <a:rPr lang="ru-RU" sz="1000" dirty="0"/>
              <a:t>/jcmenu.htm) содержит структурированные рефераты высококачественных исследований и комментарии специалистов с обсуждением перспектив практического использования полученных результатов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British</a:t>
            </a:r>
            <a:r>
              <a:rPr lang="ru-RU" sz="1000" dirty="0"/>
              <a:t> </a:t>
            </a:r>
            <a:r>
              <a:rPr lang="ru-RU" sz="1000" dirty="0" err="1"/>
              <a:t>Medical</a:t>
            </a:r>
            <a:r>
              <a:rPr lang="ru-RU" sz="1000" dirty="0"/>
              <a:t> </a:t>
            </a:r>
            <a:r>
              <a:rPr lang="ru-RU" sz="1000" dirty="0" err="1"/>
              <a:t>Journal</a:t>
            </a:r>
            <a:r>
              <a:rPr lang="ru-RU" sz="1000" dirty="0"/>
              <a:t> - Британский медицинский журнал (http://www.bmj.com) представляет результаты систематических обзоров, рандомизированных контролируемых испытаний и неконтролируемых исследований по лечению наиболее распространенных клинических заболеваний или состояний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The</a:t>
            </a:r>
            <a:r>
              <a:rPr lang="ru-RU" sz="1000" dirty="0"/>
              <a:t> </a:t>
            </a:r>
            <a:r>
              <a:rPr lang="ru-RU" sz="1000" dirty="0" err="1"/>
              <a:t>New</a:t>
            </a:r>
            <a:r>
              <a:rPr lang="ru-RU" sz="1000" dirty="0"/>
              <a:t> </a:t>
            </a:r>
            <a:r>
              <a:rPr lang="ru-RU" sz="1000" dirty="0" err="1"/>
              <a:t>England</a:t>
            </a:r>
            <a:r>
              <a:rPr lang="ru-RU" sz="1000" dirty="0"/>
              <a:t> </a:t>
            </a:r>
            <a:r>
              <a:rPr lang="ru-RU" sz="1000" dirty="0" err="1"/>
              <a:t>Journal</a:t>
            </a:r>
            <a:r>
              <a:rPr lang="ru-RU" sz="1000" dirty="0"/>
              <a:t> </a:t>
            </a:r>
            <a:r>
              <a:rPr lang="ru-RU" sz="1000" dirty="0" err="1"/>
              <a:t>of</a:t>
            </a:r>
            <a:r>
              <a:rPr lang="ru-RU" sz="1000" dirty="0"/>
              <a:t> </a:t>
            </a:r>
            <a:r>
              <a:rPr lang="ru-RU" sz="1000" dirty="0" err="1"/>
              <a:t>Medicine</a:t>
            </a:r>
            <a:r>
              <a:rPr lang="ru-RU" sz="1000" dirty="0"/>
              <a:t> (Медицинский Журнал Новой Англии) (http://www.nejm.org/) - Один из наиболее авторитетных источников медицинской информации. Содержит коллекцию статьей по различным темам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Annals</a:t>
            </a:r>
            <a:r>
              <a:rPr lang="ru-RU" sz="1000" dirty="0"/>
              <a:t> </a:t>
            </a:r>
            <a:r>
              <a:rPr lang="ru-RU" sz="1000" dirty="0" err="1"/>
              <a:t>of</a:t>
            </a:r>
            <a:r>
              <a:rPr lang="ru-RU" sz="1000" dirty="0"/>
              <a:t> </a:t>
            </a:r>
            <a:r>
              <a:rPr lang="ru-RU" sz="1000" dirty="0" err="1"/>
              <a:t>Internal</a:t>
            </a:r>
            <a:r>
              <a:rPr lang="ru-RU" sz="1000" dirty="0"/>
              <a:t> </a:t>
            </a:r>
            <a:r>
              <a:rPr lang="ru-RU" sz="1000" dirty="0" err="1"/>
              <a:t>Medicine</a:t>
            </a:r>
            <a:r>
              <a:rPr lang="ru-RU" sz="1000" dirty="0"/>
              <a:t> (http://annals.org/) - обеспечивает свободный доступ  ко всем статьям через 6 месяцев после их публикации, а также к клиническим руководствам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The</a:t>
            </a:r>
            <a:r>
              <a:rPr lang="ru-RU" sz="1000" dirty="0"/>
              <a:t> </a:t>
            </a:r>
            <a:r>
              <a:rPr lang="ru-RU" sz="1000" dirty="0" err="1"/>
              <a:t>Lancet</a:t>
            </a:r>
            <a:r>
              <a:rPr lang="ru-RU" sz="1000" dirty="0"/>
              <a:t> (http://thelancet.com)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Centre</a:t>
            </a:r>
            <a:r>
              <a:rPr lang="ru-RU" sz="1000" dirty="0"/>
              <a:t> </a:t>
            </a:r>
            <a:r>
              <a:rPr lang="ru-RU" sz="1000" dirty="0" err="1"/>
              <a:t>for</a:t>
            </a:r>
            <a:r>
              <a:rPr lang="ru-RU" sz="1000" dirty="0"/>
              <a:t> </a:t>
            </a:r>
            <a:r>
              <a:rPr lang="ru-RU" sz="1000" dirty="0" err="1"/>
              <a:t>Evidence</a:t>
            </a:r>
            <a:r>
              <a:rPr lang="ru-RU" sz="1000" dirty="0"/>
              <a:t> </a:t>
            </a:r>
            <a:r>
              <a:rPr lang="ru-RU" sz="1000" dirty="0" err="1"/>
              <a:t>based</a:t>
            </a:r>
            <a:r>
              <a:rPr lang="ru-RU" sz="1000" dirty="0"/>
              <a:t> </a:t>
            </a:r>
            <a:r>
              <a:rPr lang="ru-RU" sz="1000" dirty="0" err="1"/>
              <a:t>medicine</a:t>
            </a:r>
            <a:r>
              <a:rPr lang="ru-RU" sz="1000" dirty="0"/>
              <a:t> (http://cebm.net, http://www.cebm.utoronto.ca) - сайт центра по доказательной медицине (Оксфорд) размещает материалы ведущих медицинских журналов, обучающие материалы по доказательной медицине, калькуляторы, помогающие в расчете и интерпретации результатов исследований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Обзоры мировых медицинских журналов на русском языке (http://www.medmir.com)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Clinical</a:t>
            </a:r>
            <a:r>
              <a:rPr lang="ru-RU" sz="1000" dirty="0"/>
              <a:t> </a:t>
            </a:r>
            <a:r>
              <a:rPr lang="ru-RU" sz="1000" dirty="0" err="1"/>
              <a:t>practice</a:t>
            </a:r>
            <a:r>
              <a:rPr lang="ru-RU" sz="1000" dirty="0"/>
              <a:t> </a:t>
            </a:r>
            <a:r>
              <a:rPr lang="ru-RU" sz="1000" dirty="0" err="1"/>
              <a:t>guidelines</a:t>
            </a:r>
            <a:r>
              <a:rPr lang="ru-RU" sz="1000" dirty="0"/>
              <a:t> https://www.guidelines.gov/ - база данных клинических рекомендаций, созданная по инициативе </a:t>
            </a:r>
            <a:r>
              <a:rPr lang="ru-RU" sz="1000" dirty="0" err="1"/>
              <a:t>Agency</a:t>
            </a:r>
            <a:r>
              <a:rPr lang="ru-RU" sz="1000" dirty="0"/>
              <a:t> </a:t>
            </a:r>
            <a:r>
              <a:rPr lang="ru-RU" sz="1000" dirty="0" err="1"/>
              <a:t>for</a:t>
            </a:r>
            <a:r>
              <a:rPr lang="ru-RU" sz="1000" dirty="0"/>
              <a:t> </a:t>
            </a:r>
            <a:r>
              <a:rPr lang="ru-RU" sz="1000" dirty="0" err="1"/>
              <a:t>Healthcare</a:t>
            </a:r>
            <a:r>
              <a:rPr lang="ru-RU" sz="1000" dirty="0"/>
              <a:t> </a:t>
            </a:r>
            <a:r>
              <a:rPr lang="ru-RU" sz="1000" dirty="0" err="1"/>
              <a:t>Research</a:t>
            </a:r>
            <a:r>
              <a:rPr lang="ru-RU" sz="1000" dirty="0"/>
              <a:t> </a:t>
            </a:r>
            <a:r>
              <a:rPr lang="ru-RU" sz="1000" dirty="0" err="1"/>
              <a:t>and</a:t>
            </a:r>
            <a:r>
              <a:rPr lang="ru-RU" sz="1000" dirty="0"/>
              <a:t> </a:t>
            </a:r>
            <a:r>
              <a:rPr lang="ru-RU" sz="1000" dirty="0" err="1"/>
              <a:t>Quality</a:t>
            </a:r>
            <a:r>
              <a:rPr lang="ru-RU" sz="1000" dirty="0"/>
              <a:t> (AHRQ) - американского Агентства  исследований и оценки качества  здравоохранения (ведомство Министерства здравоохранения и социальных услуг США, занимающееся исследованием качества оказываемых медицинских услуг, стоимости медицинских услуг, безопасности пациентов, оценкой технической базы медицинских учреждений и т. д.)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National</a:t>
            </a:r>
            <a:r>
              <a:rPr lang="ru-RU" sz="1000" dirty="0"/>
              <a:t> </a:t>
            </a:r>
            <a:r>
              <a:rPr lang="ru-RU" sz="1000" dirty="0" err="1"/>
              <a:t>Institute</a:t>
            </a:r>
            <a:r>
              <a:rPr lang="ru-RU" sz="1000" dirty="0"/>
              <a:t> </a:t>
            </a:r>
            <a:r>
              <a:rPr lang="ru-RU" sz="1000" dirty="0" err="1"/>
              <a:t>for</a:t>
            </a:r>
            <a:r>
              <a:rPr lang="ru-RU" sz="1000" dirty="0"/>
              <a:t> </a:t>
            </a:r>
            <a:r>
              <a:rPr lang="ru-RU" sz="1000" dirty="0" err="1"/>
              <a:t>Health</a:t>
            </a:r>
            <a:r>
              <a:rPr lang="ru-RU" sz="1000" dirty="0"/>
              <a:t> </a:t>
            </a:r>
            <a:r>
              <a:rPr lang="ru-RU" sz="1000" dirty="0" err="1"/>
              <a:t>and</a:t>
            </a:r>
            <a:r>
              <a:rPr lang="ru-RU" sz="1000" dirty="0"/>
              <a:t> </a:t>
            </a:r>
            <a:r>
              <a:rPr lang="ru-RU" sz="1000" dirty="0" err="1"/>
              <a:t>Clinical</a:t>
            </a:r>
            <a:r>
              <a:rPr lang="ru-RU" sz="1000" dirty="0"/>
              <a:t> </a:t>
            </a:r>
            <a:r>
              <a:rPr lang="ru-RU" sz="1000" dirty="0" err="1"/>
              <a:t>Excellence</a:t>
            </a:r>
            <a:r>
              <a:rPr lang="ru-RU" sz="1000" dirty="0"/>
              <a:t> (http://www.nice.org.uk/, http://guidance.nice.org.uk) - база клинических рекомендаций Национального института здоровья и качества медицинской помощи Великобритании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 err="1"/>
              <a:t>Medscape</a:t>
            </a:r>
            <a:r>
              <a:rPr lang="ru-RU" sz="1000" dirty="0"/>
              <a:t> (www.medscape.com)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Система HINARI (http://www.healthInternetwork.net, http://www.who.int/hinari/en) - обеспечивает бесплатный доступ к более 7 000 журналам по медицине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База данных Национальной медицинской библиотеки США - «</a:t>
            </a:r>
            <a:r>
              <a:rPr lang="ru-RU" sz="1000" dirty="0" err="1"/>
              <a:t>Medline</a:t>
            </a:r>
            <a:r>
              <a:rPr lang="ru-RU" sz="1000" dirty="0"/>
              <a:t>» (http://www.nlm.nih.gov)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Информационный бюллетень документального центра ВОЗ (http://whodc.mednet.ru/ru/informaczionnyj-byulleten.html)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84B217-BA88-4E9D-8BC3-17396F2F2F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Источники медицинской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cs typeface="Times New Roman" pitchFamily="18" charset="0"/>
              </a:rPr>
              <a:t>Получение доступа возможно с компьютеров читального зала научной библиотеки </a:t>
            </a:r>
            <a:r>
              <a:rPr lang="ru-RU" dirty="0" err="1">
                <a:cs typeface="Times New Roman" pitchFamily="18" charset="0"/>
              </a:rPr>
              <a:t>ВолгГМУ</a:t>
            </a:r>
            <a:endParaRPr lang="ru-RU" dirty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E76E2E-7649-4609-9DF9-00E64DA70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0"/>
            <a:ext cx="9738851" cy="1143000"/>
          </a:xfrm>
        </p:spPr>
        <p:txBody>
          <a:bodyPr>
            <a:normAutofit/>
          </a:bodyPr>
          <a:lstStyle/>
          <a:p>
            <a:r>
              <a:rPr lang="ru-RU" sz="4000" dirty="0">
                <a:cs typeface="Times New Roman" pitchFamily="18" charset="0"/>
              </a:rPr>
              <a:t>Оформление списка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592" y="1285860"/>
            <a:ext cx="11388378" cy="34054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600" dirty="0">
                <a:cs typeface="Times New Roman" pitchFamily="18" charset="0"/>
              </a:rPr>
              <a:t>Общий принцип составления списка литературы: </a:t>
            </a:r>
          </a:p>
          <a:p>
            <a:pPr marL="0" indent="0">
              <a:buNone/>
            </a:pPr>
            <a:endParaRPr lang="ru-RU" sz="26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cs typeface="Times New Roman" pitchFamily="18" charset="0"/>
              </a:rPr>
              <a:t>Кто автор? (В заголовке основной записи приводят имя одного автора. При наличии двух и трех авторов, как правило, указывают имя первого. Если авторов четыре и более, то заголовок не применяют)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cs typeface="Times New Roman" pitchFamily="18" charset="0"/>
              </a:rPr>
              <a:t>Как называется?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cs typeface="Times New Roman" pitchFamily="18" charset="0"/>
              </a:rPr>
              <a:t>Сведения об издании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cs typeface="Times New Roman" pitchFamily="18" charset="0"/>
              </a:rPr>
              <a:t>Когда издан? (год, выпуск издания- арабскими цифрами)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cs typeface="Times New Roman" pitchFamily="18" charset="0"/>
              </a:rPr>
              <a:t>Где издан? (город)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cs typeface="Times New Roman" pitchFamily="18" charset="0"/>
              </a:rPr>
              <a:t>Для электронных ресурсов - примечание об электронном адресе ресурса в сети Интернет и дате обращения, режиме доступа.</a:t>
            </a:r>
          </a:p>
          <a:p>
            <a:pPr marL="514350" indent="-514350" algn="ctr">
              <a:buFont typeface="+mj-lt"/>
              <a:buAutoNum type="arabicPeriod"/>
            </a:pPr>
            <a:endParaRPr lang="ru-RU" sz="4400" b="1" dirty="0"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sz="4400" b="1" dirty="0">
                <a:cs typeface="Times New Roman" pitchFamily="18" charset="0"/>
              </a:rPr>
              <a:t>Более подробную информацию по оформлению списка литературы можно получить в методических рекомендациях на сайте конкретного журнала или конференции </a:t>
            </a:r>
            <a:endParaRPr lang="ru-RU" sz="5100" b="1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4D5DE9-D446-4CB7-B1E4-5C0598C40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225" y="4568318"/>
            <a:ext cx="5994745" cy="219692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DE7714A-ADA0-42B7-93FD-ADB773B19429}"/>
              </a:ext>
            </a:extLst>
          </p:cNvPr>
          <p:cNvSpPr/>
          <p:nvPr/>
        </p:nvSpPr>
        <p:spPr>
          <a:xfrm>
            <a:off x="9947564" y="5832764"/>
            <a:ext cx="1607127" cy="42949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09A6C-D4DB-48F1-B95D-93B6238A05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F617B-9F45-48B8-B882-CB0B20BB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Инструменты автоматического создания списка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24357-7EEB-431F-BD11-5087D14B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Встроенный инструмент </a:t>
            </a:r>
            <a:r>
              <a:rPr lang="en-US" dirty="0"/>
              <a:t>Microsoft Word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4996D1-6D20-4F38-93B5-1EB908F1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401" y="2219687"/>
            <a:ext cx="5652399" cy="164667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33002BE-E7AC-4F5C-AED1-0560E2E95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38055"/>
              </p:ext>
            </p:extLst>
          </p:nvPr>
        </p:nvGraphicFramePr>
        <p:xfrm>
          <a:off x="1050604" y="4001294"/>
          <a:ext cx="10019178" cy="2316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009589">
                  <a:extLst>
                    <a:ext uri="{9D8B030D-6E8A-4147-A177-3AD203B41FA5}">
                      <a16:colId xmlns:a16="http://schemas.microsoft.com/office/drawing/2014/main" val="4264404008"/>
                    </a:ext>
                  </a:extLst>
                </a:gridCol>
                <a:gridCol w="5009589">
                  <a:extLst>
                    <a:ext uri="{9D8B030D-6E8A-4147-A177-3AD203B41FA5}">
                      <a16:colId xmlns:a16="http://schemas.microsoft.com/office/drawing/2014/main" val="449352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Возможность одним кликом менять стиль цитирования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Наличие дополнительно загружаемого стиля ГОСТ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/>
                        <a:t>Работа с копией статьи, доступ не нужен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-низкая кросс-</a:t>
                      </a:r>
                      <a:r>
                        <a:rPr lang="ru-RU" dirty="0" err="1"/>
                        <a:t>платформенность</a:t>
                      </a:r>
                      <a:r>
                        <a:rPr lang="ru-RU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  <a:r>
                        <a:rPr lang="ru-RU" dirty="0"/>
                        <a:t>нет плагинов для автоматического внесения ссылки  в коллекцию </a:t>
                      </a:r>
                    </a:p>
                    <a:p>
                      <a:r>
                        <a:rPr lang="ru-RU" dirty="0"/>
                        <a:t>-отсутствие встроенного инструмента проверки дублей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64365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D41139-537E-4191-B297-DD827445F4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7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F617B-9F45-48B8-B882-CB0B20BB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Инструменты автоматического создания списка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24357-7EEB-431F-BD11-5087D14B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Mendeley</a:t>
            </a:r>
          </a:p>
          <a:p>
            <a:r>
              <a:rPr lang="en-US" dirty="0"/>
              <a:t>Zotero </a:t>
            </a:r>
          </a:p>
          <a:p>
            <a:r>
              <a:rPr lang="en-US" dirty="0"/>
              <a:t>EndNote</a:t>
            </a:r>
            <a:r>
              <a:rPr lang="ru-RU" dirty="0"/>
              <a:t> (могут быть сложности с доступом в РФ)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A20F4-E972-4F6F-88DC-8DE3C6C3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991" y="4340225"/>
            <a:ext cx="1733550" cy="2152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AED1C-1D34-457E-924A-A6D49EE8D57A}"/>
              </a:ext>
            </a:extLst>
          </p:cNvPr>
          <p:cNvSpPr txBox="1"/>
          <p:nvPr/>
        </p:nvSpPr>
        <p:spPr>
          <a:xfrm>
            <a:off x="7509164" y="6482174"/>
            <a:ext cx="453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Инструкция по использованию </a:t>
            </a:r>
            <a:r>
              <a:rPr lang="en-US" dirty="0"/>
              <a:t>Mendeley</a:t>
            </a: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490C635-D801-4B38-83E7-EE630EAFE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23794"/>
              </p:ext>
            </p:extLst>
          </p:nvPr>
        </p:nvGraphicFramePr>
        <p:xfrm>
          <a:off x="1064459" y="3715591"/>
          <a:ext cx="8128000" cy="2590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644040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49352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ru-RU" dirty="0"/>
                        <a:t>плагины автоматически вносят ссылки  в коллекцию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Возможность одним кликом менять стиль цитирования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Наличие дополнительно загружаемого стиля ГОСТ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-необходим общий доступ для работы над одной статьей</a:t>
                      </a:r>
                    </a:p>
                    <a:p>
                      <a:r>
                        <a:rPr lang="ru-RU" dirty="0"/>
                        <a:t>- «старая» и «новая» версии </a:t>
                      </a:r>
                      <a:r>
                        <a:rPr lang="en-US" dirty="0"/>
                        <a:t>Mendeley </a:t>
                      </a:r>
                      <a:r>
                        <a:rPr lang="ru-RU" dirty="0"/>
                        <a:t>конфликтуют </a:t>
                      </a:r>
                    </a:p>
                    <a:p>
                      <a:r>
                        <a:rPr lang="ru-RU" dirty="0"/>
                        <a:t>-низкая кросс-</a:t>
                      </a:r>
                      <a:r>
                        <a:rPr lang="ru-RU" dirty="0" err="1"/>
                        <a:t>платформенность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64365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906C6-EC68-48E2-B892-EC3F968AC4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FF9C6-583F-4412-B3C4-330BE303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получать ссылки?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81E768-114C-41A4-A71B-3D51A9EB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2493733"/>
            <a:ext cx="6339194" cy="3331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5295E-14C9-4E9E-ADD4-33233FD14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5" t="31875" r="31413" b="16312"/>
          <a:stretch/>
        </p:blipFill>
        <p:spPr>
          <a:xfrm>
            <a:off x="7113104" y="2383885"/>
            <a:ext cx="4240696" cy="355158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2AAEA3-05DC-40FD-B244-E2BF194AEEA1}"/>
              </a:ext>
            </a:extLst>
          </p:cNvPr>
          <p:cNvSpPr/>
          <p:nvPr/>
        </p:nvSpPr>
        <p:spPr>
          <a:xfrm>
            <a:off x="3834689" y="1506022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https://pubmed.ncbi.nlm.nih.gov</a:t>
            </a:r>
            <a:endParaRPr lang="ru-RU" sz="2400" b="1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2E440E5-8753-47A9-A77A-14A600AFA217}"/>
              </a:ext>
            </a:extLst>
          </p:cNvPr>
          <p:cNvCxnSpPr/>
          <p:nvPr/>
        </p:nvCxnSpPr>
        <p:spPr>
          <a:xfrm flipH="1">
            <a:off x="6254206" y="3602030"/>
            <a:ext cx="613952" cy="11152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E06BE9A-35C9-4019-89D4-B1EE528F913A}"/>
              </a:ext>
            </a:extLst>
          </p:cNvPr>
          <p:cNvCxnSpPr/>
          <p:nvPr/>
        </p:nvCxnSpPr>
        <p:spPr>
          <a:xfrm flipH="1">
            <a:off x="10976704" y="3602030"/>
            <a:ext cx="613952" cy="11152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F84CC8-03C1-4973-9CCF-2990A54775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3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B2F7AC-7B91-43AD-B445-55D7D7B9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06" y="1816525"/>
            <a:ext cx="8620125" cy="4686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FF9C6-583F-4412-B3C4-330BE303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получать ссылки?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2AAEA3-05DC-40FD-B244-E2BF194AEEA1}"/>
              </a:ext>
            </a:extLst>
          </p:cNvPr>
          <p:cNvSpPr/>
          <p:nvPr/>
        </p:nvSpPr>
        <p:spPr>
          <a:xfrm>
            <a:off x="3834689" y="1506022"/>
            <a:ext cx="4096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https://scholar.google.com</a:t>
            </a:r>
            <a:endParaRPr lang="ru-RU" sz="2400" b="1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2E440E5-8753-47A9-A77A-14A600AFA217}"/>
              </a:ext>
            </a:extLst>
          </p:cNvPr>
          <p:cNvCxnSpPr/>
          <p:nvPr/>
        </p:nvCxnSpPr>
        <p:spPr>
          <a:xfrm flipH="1">
            <a:off x="3527713" y="2607194"/>
            <a:ext cx="613952" cy="11152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E06BE9A-35C9-4019-89D4-B1EE528F913A}"/>
              </a:ext>
            </a:extLst>
          </p:cNvPr>
          <p:cNvCxnSpPr/>
          <p:nvPr/>
        </p:nvCxnSpPr>
        <p:spPr>
          <a:xfrm flipH="1">
            <a:off x="5883006" y="2562319"/>
            <a:ext cx="613952" cy="11152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4A5298-FB80-478E-BB03-E966D1AFAF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7F5784-D4D4-4F8F-932B-F1B5897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93" y="1757367"/>
            <a:ext cx="10515600" cy="1740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+mj-lt"/>
              </a:rPr>
              <a:t>Правила публикации результатов научных исследований.</a:t>
            </a:r>
            <a:endParaRPr lang="ru-RU" sz="3600" dirty="0">
              <a:latin typeface="+mj-lt"/>
            </a:endParaRPr>
          </a:p>
        </p:txBody>
      </p:sp>
      <p:pic>
        <p:nvPicPr>
          <p:cNvPr id="13314" name="Picture 2" descr="Всероссийское общество орфанных заболеваний">
            <a:extLst>
              <a:ext uri="{FF2B5EF4-FFF2-40B4-BE49-F238E27FC236}">
                <a16:creationId xmlns:a16="http://schemas.microsoft.com/office/drawing/2014/main" id="{081AD9CE-F91D-4A28-A912-906950BED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 bwMode="auto">
          <a:xfrm>
            <a:off x="8059097" y="3968150"/>
            <a:ext cx="3753581" cy="275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E39A1C-8D8D-41E0-9D7C-44401B083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1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36FDF-81DF-4275-BF94-C502CDB0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получать ссылки?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3A966-91F4-418F-88F1-4516E537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9B320-E367-4C74-B6BC-5019B241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26" y="1926936"/>
            <a:ext cx="9515475" cy="46005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4006BD-38AA-4D8F-B5EA-FB4EA6D5FF5D}"/>
              </a:ext>
            </a:extLst>
          </p:cNvPr>
          <p:cNvSpPr/>
          <p:nvPr/>
        </p:nvSpPr>
        <p:spPr>
          <a:xfrm>
            <a:off x="4050375" y="1388825"/>
            <a:ext cx="3649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Mendeley Web Importer</a:t>
            </a:r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BBE964-0198-4DE2-8DA0-F28C802663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169B1-A0B6-44AD-9D71-05BFD3F9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оформить ссылки по ГОСТУ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0531D-58E2-455F-BEFC-AE188FE3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36"/>
          <a:stretch/>
        </p:blipFill>
        <p:spPr>
          <a:xfrm>
            <a:off x="1180666" y="1825625"/>
            <a:ext cx="6895381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31413B-6376-41E4-BAF0-FA8D133F2B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537E-4F84-40F9-9FFF-AA37D9E8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27" y="238452"/>
            <a:ext cx="10515600" cy="1325563"/>
          </a:xfrm>
        </p:spPr>
        <p:txBody>
          <a:bodyPr/>
          <a:lstStyle/>
          <a:p>
            <a:r>
              <a:rPr lang="ru-RU" dirty="0"/>
              <a:t>Проверка на антиплагиат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978F3-82FC-4950-BD23-8E377AA6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14" y="2025650"/>
            <a:ext cx="9344025" cy="44672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2CB4D0-FF72-454A-BB02-9CB217745EE8}"/>
              </a:ext>
            </a:extLst>
          </p:cNvPr>
          <p:cNvSpPr/>
          <p:nvPr/>
        </p:nvSpPr>
        <p:spPr>
          <a:xfrm>
            <a:off x="8183527" y="1302405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https://antiplagiat.ru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E847DE-3368-468F-A338-8C67EEA1F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9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537E-4F84-40F9-9FFF-AA37D9E8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Самоцитирование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54F2CE-5B6B-44C0-B673-D40917E31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72348-27BC-4DB8-95DA-EF58CFDD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77" y="1626744"/>
            <a:ext cx="7829550" cy="4866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47F6AD-E72D-417C-8103-D60ABF1E3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2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6121" y="5085184"/>
            <a:ext cx="284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Благодарю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78618F-94DB-43E4-A8C8-84F16ED0A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cs typeface="Times New Roman" pitchFamily="18" charset="0"/>
              </a:rPr>
              <a:t>1. Уточните тему научной работы</a:t>
            </a:r>
          </a:p>
          <a:p>
            <a:pPr marL="0" indent="0">
              <a:buNone/>
            </a:pPr>
            <a:r>
              <a:rPr lang="ru-RU" dirty="0">
                <a:cs typeface="Times New Roman" pitchFamily="18" charset="0"/>
              </a:rPr>
              <a:t>2. Сформулируйте основную мысль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5DB86F-2E8B-4B88-97A2-98E44BFFFA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6D372-9D36-421B-9F58-A463799C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Традиционно формы представления результатов исследовательской деятельности объединяют в две группы: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D361E-00D5-452C-A141-EFD843AA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just"/>
            <a:r>
              <a:rPr lang="ru-RU" sz="3400" dirty="0"/>
              <a:t>квалификационные, подтверждающие уровень сформированности профессиональных компетенций и успешного освоения образовательной программы (бакалавриата, специалитета, магистратуры, аспирантуры и т.д.);</a:t>
            </a:r>
          </a:p>
          <a:p>
            <a:pPr algn="just"/>
            <a:r>
              <a:rPr lang="ru-RU" sz="3400" dirty="0"/>
              <a:t>научно-исследовательские, демонстрирующие результативность проведенных изысканий по определенной проблематике, находящейся в разработке кафедры, института и др.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 первой группе относятся курсовые, выпускные квалификационные работы, диссертации магистра, кандидата или доктора наук. </a:t>
            </a:r>
          </a:p>
          <a:p>
            <a:pPr marL="0" indent="0">
              <a:buNone/>
            </a:pPr>
            <a:r>
              <a:rPr lang="ru-RU" dirty="0"/>
              <a:t>Ко второй – отчеты по НИР, отчеты участников исследований в рамках гранта, научные публикации, выступления на научных конференциях, семинарах, симпозиумах и др.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Также результаты научно-исследовательской деятельности по избранной тематике можно представлять в разнообразных форматах: в компьютерной презентации, тезисах, аналитической записке, обзоре, справке, стендовом докладе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792628-198A-498D-9D8A-7CC7C36954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B7CFD-1995-4FF3-9A09-319DF38E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Оформление результатов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F7493-08FF-4EEA-8DFD-9CDB3C864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Учебно-исследовательская и научно-исследовательская деятельность организуется в соответствии со строго определенными требованиями к содержанию, логике изложения материала и его оформлению.</a:t>
            </a:r>
          </a:p>
          <a:p>
            <a:r>
              <a:rPr lang="ru-RU" sz="2000" dirty="0"/>
              <a:t>Существуют государственные документы, устанавливающие единые требования к разному виду учебно-исследовательских и научных текстов: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70BD5A-7B20-478A-8A72-C6971F66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37" y="3429000"/>
            <a:ext cx="10704291" cy="21756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6DB378-42CB-456A-94B6-99B1A7368D21}"/>
              </a:ext>
            </a:extLst>
          </p:cNvPr>
          <p:cNvSpPr/>
          <p:nvPr/>
        </p:nvSpPr>
        <p:spPr>
          <a:xfrm>
            <a:off x="838199" y="5607339"/>
            <a:ext cx="10623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Кроме указанных выше стандартов, авторы в процессе оформления результатов проведенных исследований обязаны придерживаться правил, установленных образовательными организациями, организаторами научных мероприятий или издателями.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6A153F-1934-4280-8C44-DBA72B36FF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11471-DAA2-426F-B572-80843AB9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Научная публикация: простые секреты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13DA8-AAF3-4800-8EC9-522F2C39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Представление результатов исследования чаще всего осуществляется в научной статье. Публикация отличается такими достоинствами, как широкая аудитория читателей-единомышленников, оперативность размещения в профильных изданиях – в электронной среде или на бумажных носителях.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Публикация служит для емкого и эффективного освещения центральных положений проделанной работы, поэтому обычно строится по определенному плану и включает обязательные компоненты: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обоснование актуальности проблемы;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контекст и цели проводимого / проведенного исследования;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использованные подходы и методы;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результативность завершенного эксперимента или его этапа;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прогнозирование наиболее важных выводов;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обозначение перспективных направлений дальнейшей разработки избранной тематики.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Статья, предназначенная к опубликованию, должна отвечать требованиям логичности, точности, соответствовать научному стилю изложения материала. Начинающему исследователю важно усвоить правила подготовки публикации на русском, английском и других иностранных языках.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1217A3-AB57-4972-B5E3-CACDCF3C8E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6AA23-9734-43AE-9A08-3ADACE6A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Доклад на конференции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CF694-3724-4BAC-B237-C07173B1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Один из способов представления результатов исследования – это устный доклад. Его эффективность определяется тем, насколько лаконично и доходчиво представлены центральные идеи исследовательского труда.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основных частях доклада проводится защита актуальности тематики, </a:t>
            </a:r>
            <a:r>
              <a:rPr lang="ru-RU" dirty="0" err="1"/>
              <a:t>операционализация</a:t>
            </a:r>
            <a:r>
              <a:rPr lang="ru-RU" dirty="0"/>
              <a:t> понятий, раскрываются наиболее важные положения. Докладчик использует научный стиль речи, отличающийся логичностью, точностью, </a:t>
            </a:r>
            <a:r>
              <a:rPr lang="ru-RU" dirty="0" err="1"/>
              <a:t>стандартизованностью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Научный стиль предполагает обязательное включение следующих компонентов: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представление тезауруса, толкование основных понятий;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описание алгоритмов, моделей, технологий;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комментирование ключевых формул, расчетов, экспериментальных данных;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обобщения «от частного к общему»;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логические выводы «от общего к частному» и др.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Специфика устной формы презентации достижений ученого-исследователя – это возможность использования научно-популярного стиля изложения материала, специальных ораторских приемов, направленных на активизацию внимания слушателей. К таким приемам относится включение обращений к аудитории, примеров, аналогий, инфографики, аудио- и видеоконтента.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Кроме устной, популярна форма стендового доклада, в котором текстовый материал сопровождается изобразительным рядом и оформляется как плакат, постер, стенд.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58291-D774-436C-880A-DB0BFC4A9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2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+mn-lt"/>
                <a:cs typeface="Times New Roman" pitchFamily="18" charset="0"/>
              </a:rPr>
              <a:t>Источники медицинской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cs typeface="Times New Roman" pitchFamily="18" charset="0"/>
              </a:rPr>
              <a:t>Используйте современные источники (в зависимости от темы, но не более, чем за 10-15 лет; лучше в пределах 5 лет).</a:t>
            </a:r>
          </a:p>
          <a:p>
            <a:r>
              <a:rPr lang="ru-RU" dirty="0">
                <a:cs typeface="Times New Roman" pitchFamily="18" charset="0"/>
              </a:rPr>
              <a:t>Источники должны быть надёжными</a:t>
            </a:r>
          </a:p>
          <a:p>
            <a:r>
              <a:rPr lang="ru-RU" dirty="0">
                <a:cs typeface="Times New Roman" pitchFamily="18" charset="0"/>
              </a:rPr>
              <a:t>Возможно использование как отечественной, так и зарубежной медицинской литературы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5CAFC-6B1D-49F7-BC02-8D3FF0D75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2724"/>
            <a:ext cx="8025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310" dirty="0"/>
              <a:t>Поиск</a:t>
            </a:r>
            <a:r>
              <a:rPr sz="4400" spc="-305" dirty="0"/>
              <a:t> </a:t>
            </a:r>
            <a:r>
              <a:rPr sz="4400" spc="315" dirty="0"/>
              <a:t>источников</a:t>
            </a:r>
            <a:r>
              <a:rPr sz="4400" spc="-325" dirty="0"/>
              <a:t> </a:t>
            </a:r>
            <a:r>
              <a:rPr sz="4400" spc="-175" dirty="0"/>
              <a:t>–</a:t>
            </a:r>
            <a:r>
              <a:rPr sz="4400" spc="-315" dirty="0"/>
              <a:t> </a:t>
            </a:r>
            <a:r>
              <a:rPr sz="4400" spc="445" dirty="0"/>
              <a:t>где?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7547"/>
            <a:ext cx="9468485" cy="41148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0" lvl="0" indent="-229235" algn="l" defTabSz="4572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Систематический</a:t>
            </a:r>
            <a:r>
              <a:rPr kumimoji="0" sz="2800" b="0" i="0" u="none" strike="noStrike" kern="1200" cap="none" spc="484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поиск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B5B4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9235" algn="l" defTabSz="4572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sng" strike="noStrike" kern="1200" cap="none" spc="-5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2"/>
              </a:rPr>
              <a:t>https://pubmed.ncbi.nlm.nih.gov/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B5B4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3474085" lvl="0" indent="0" algn="l" defTabSz="457200" rtl="0" eaLnBrk="1" fontAlgn="auto" latinLnBrk="0" hangingPunct="1">
              <a:lnSpc>
                <a:spcPct val="1096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sng" strike="noStrike" kern="1200" cap="none" spc="-9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3"/>
              </a:rPr>
              <a:t>https://www.elibrary.ru/defaultx.asp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любые</a:t>
            </a:r>
            <a:r>
              <a:rPr kumimoji="0" sz="2800" b="0" i="0" u="none" strike="noStrike" kern="1200" cap="none" spc="-114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другие!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B5B4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450" b="0" i="0" u="none" strike="noStrike" kern="1200" cap="none" spc="0" normalizeH="0" baseline="0" noProof="0">
              <a:ln>
                <a:noFill/>
              </a:ln>
              <a:solidFill>
                <a:srgbClr val="2B5B4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Очень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большая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база: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B5B4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9235" algn="l" defTabSz="4572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Гугл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академия</a:t>
            </a: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sng" strike="noStrike" kern="1200" cap="none" spc="-3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4"/>
              </a:rPr>
              <a:t>https://scholar.google.ru/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B5B4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508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Полезна</a:t>
            </a:r>
            <a:r>
              <a:rPr kumimoji="0" sz="2800" b="0" i="0" u="none" strike="noStrike" kern="1200" cap="none" spc="-12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для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поиска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«узкой»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доказательной</a:t>
            </a:r>
            <a:r>
              <a:rPr kumimoji="0" sz="2800" b="0" i="0" u="none" strike="noStrike" kern="1200" cap="none" spc="-12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базы,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4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том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числе</a:t>
            </a:r>
            <a:r>
              <a:rPr kumimoji="0" sz="2800" b="0" i="0" u="none" strike="noStrike" kern="1200" cap="none" spc="-12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off-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label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препаратов</a:t>
            </a:r>
            <a:r>
              <a:rPr kumimoji="0" sz="2800" b="0" i="0" u="none" strike="noStrike" kern="1200" cap="none" spc="-10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2B5B4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дозе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B5B4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25AA52-AA00-494A-9F60-48F99163D0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9">
      <a:dk1>
        <a:srgbClr val="2B5B4E"/>
      </a:dk1>
      <a:lt1>
        <a:srgbClr val="142E22"/>
      </a:lt1>
      <a:dk2>
        <a:srgbClr val="060E0A"/>
      </a:dk2>
      <a:lt2>
        <a:srgbClr val="142E22"/>
      </a:lt2>
      <a:accent1>
        <a:srgbClr val="4D8D82"/>
      </a:accent1>
      <a:accent2>
        <a:srgbClr val="65A9B9"/>
      </a:accent2>
      <a:accent3>
        <a:srgbClr val="FFD96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лгГМУ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1854</Words>
  <Application>Microsoft Office PowerPoint</Application>
  <PresentationFormat>Широкоэкранный</PresentationFormat>
  <Paragraphs>179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Calibri</vt:lpstr>
      <vt:lpstr>Century Gothic</vt:lpstr>
      <vt:lpstr>Times New Roman</vt:lpstr>
      <vt:lpstr>Trebuchet MS</vt:lpstr>
      <vt:lpstr>Verdana</vt:lpstr>
      <vt:lpstr>Wingdings</vt:lpstr>
      <vt:lpstr>Тема Office</vt:lpstr>
      <vt:lpstr>2_Content slide – cool palette</vt:lpstr>
      <vt:lpstr>think-cell Slide</vt:lpstr>
      <vt:lpstr> дисциплина «Основы научно-исследовательской деятельности» факультативной части основной профессиональной образовательной программы подготовки кадров высшей квалификации в ординатуре по специальности 31.08.49 Терапия</vt:lpstr>
      <vt:lpstr>Презентация PowerPoint</vt:lpstr>
      <vt:lpstr>Подготовительный этап</vt:lpstr>
      <vt:lpstr>Традиционно формы представления результатов исследовательской деятельности объединяют в две группы: </vt:lpstr>
      <vt:lpstr>Оформление результатов исследования</vt:lpstr>
      <vt:lpstr>Научная публикация: простые секреты</vt:lpstr>
      <vt:lpstr>Доклад на конференции</vt:lpstr>
      <vt:lpstr>Источники медицинской информации</vt:lpstr>
      <vt:lpstr>Поиск источников – где?</vt:lpstr>
      <vt:lpstr>Источники медицинской информации</vt:lpstr>
      <vt:lpstr>Источники медицинской информации</vt:lpstr>
      <vt:lpstr>Источники медицинской информации</vt:lpstr>
      <vt:lpstr>Другие источники информации</vt:lpstr>
      <vt:lpstr>Источники медицинской информации</vt:lpstr>
      <vt:lpstr>Оформление списка литературы</vt:lpstr>
      <vt:lpstr>Инструменты автоматического создания списка литературы</vt:lpstr>
      <vt:lpstr>Инструменты автоматического создания списка литературы</vt:lpstr>
      <vt:lpstr>Как получать ссылки? </vt:lpstr>
      <vt:lpstr>Как получать ссылки? </vt:lpstr>
      <vt:lpstr>Как получать ссылки? </vt:lpstr>
      <vt:lpstr>Как оформить ссылки по ГОСТУ</vt:lpstr>
      <vt:lpstr>Проверка на антиплагиат</vt:lpstr>
      <vt:lpstr>Самоцитирование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2022-11-28T21:26:49Z</dcterms:created>
  <dcterms:modified xsi:type="dcterms:W3CDTF">2024-10-14T17:47:11Z</dcterms:modified>
</cp:coreProperties>
</file>