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12192000" cy="6858000"/>
  <p:notesSz cx="6858000" cy="9144000"/>
  <p:defaultTextStyle>
    <a:defPPr>
      <a:defRPr lang="ru-RU"/>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244" y="64"/>
      </p:cViewPr>
      <p:guideLst>
        <p:guide orient="horz" pos="2160"/>
        <p:guide pos="384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95269" y="1122363"/>
            <a:ext cx="9001462" cy="2387600"/>
          </a:xfrm>
        </p:spPr>
        <p:txBody>
          <a:bodyPr anchor="b">
            <a:normAutofit/>
          </a:bodyPr>
          <a:lstStyle>
            <a:lvl1pPr algn="ctr">
              <a:defRPr sz="4800"/>
            </a:lvl1pPr>
          </a:lstStyle>
          <a:p>
            <a:r>
              <a:rPr lang="ru-RU" smtClean="0"/>
              <a:t>Образец заголовка</a:t>
            </a:r>
            <a:endParaRPr lang="en-US" dirty="0"/>
          </a:p>
        </p:txBody>
      </p:sp>
      <p:sp>
        <p:nvSpPr>
          <p:cNvPr id="3" name="Subtitle 2"/>
          <p:cNvSpPr>
            <a:spLocks noGrp="1"/>
          </p:cNvSpPr>
          <p:nvPr>
            <p:ph type="subTitle" idx="1"/>
          </p:nvPr>
        </p:nvSpPr>
        <p:spPr>
          <a:xfrm>
            <a:off x="1595269" y="3602038"/>
            <a:ext cx="9001462"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pPr>
              <a:defRPr/>
            </a:pPr>
            <a:fld id="{117E42D0-F925-4693-AD65-B151AF0438FE}" type="datetimeFigureOut">
              <a:rPr lang="ru-RU" smtClean="0"/>
              <a:pPr>
                <a:defRPr/>
              </a:pPr>
              <a:t>10.05.2025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87B92027-80D6-41F1-9710-6D0D2A0C5176}" type="slidenum">
              <a:rPr lang="ru-RU" smtClean="0"/>
              <a:pPr>
                <a:defRPr/>
              </a:pPr>
              <a:t>‹#›</a:t>
            </a:fld>
            <a:endParaRPr lang="ru-RU"/>
          </a:p>
        </p:txBody>
      </p:sp>
    </p:spTree>
    <p:extLst>
      <p:ext uri="{BB962C8B-B14F-4D97-AF65-F5344CB8AC3E}">
        <p14:creationId xmlns:p14="http://schemas.microsoft.com/office/powerpoint/2010/main" val="3808741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Панорамная фотография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3806" y="4289372"/>
            <a:ext cx="10367564" cy="819355"/>
          </a:xfrm>
        </p:spPr>
        <p:txBody>
          <a:bodyPr anchor="b">
            <a:normAutofit/>
          </a:bodyPr>
          <a:lstStyle>
            <a:lvl1pPr>
              <a:defRPr sz="28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913806" y="621321"/>
            <a:ext cx="10367564" cy="3379735"/>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5" y="5108728"/>
            <a:ext cx="10365998" cy="682472"/>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F2C6FB60-4EFE-4CC4-A0D5-219448C95E3B}" type="datetimeFigureOut">
              <a:rPr lang="ru-RU" smtClean="0"/>
              <a:pPr>
                <a:defRPr/>
              </a:pPr>
              <a:t>10.05.2025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3D767AF5-D16A-4A1E-A9FB-906EAB0773DE}" type="slidenum">
              <a:rPr lang="ru-RU" smtClean="0"/>
              <a:pPr>
                <a:defRPr/>
              </a:pPr>
              <a:t>‹#›</a:t>
            </a:fld>
            <a:endParaRPr lang="ru-RU"/>
          </a:p>
        </p:txBody>
      </p:sp>
    </p:spTree>
    <p:extLst>
      <p:ext uri="{BB962C8B-B14F-4D97-AF65-F5344CB8AC3E}">
        <p14:creationId xmlns:p14="http://schemas.microsoft.com/office/powerpoint/2010/main" val="123957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2" cy="3424859"/>
          </a:xfrm>
        </p:spPr>
        <p:txBody>
          <a:bodyPr anchor="ctr"/>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95" y="4204820"/>
            <a:ext cx="10353761" cy="159218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F2C6FB60-4EFE-4CC4-A0D5-219448C95E3B}" type="datetimeFigureOut">
              <a:rPr lang="ru-RU" smtClean="0"/>
              <a:pPr>
                <a:defRPr/>
              </a:pPr>
              <a:t>10.05.2025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3D767AF5-D16A-4A1E-A9FB-906EAB0773DE}" type="slidenum">
              <a:rPr lang="ru-RU" smtClean="0"/>
              <a:pPr>
                <a:defRPr/>
              </a:pPr>
              <a:t>‹#›</a:t>
            </a:fld>
            <a:endParaRPr lang="ru-RU"/>
          </a:p>
        </p:txBody>
      </p:sp>
    </p:spTree>
    <p:extLst>
      <p:ext uri="{BB962C8B-B14F-4D97-AF65-F5344CB8AC3E}">
        <p14:creationId xmlns:p14="http://schemas.microsoft.com/office/powerpoint/2010/main" val="179755650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600"/>
            <a:ext cx="9302752" cy="2992904"/>
          </a:xfrm>
        </p:spPr>
        <p:txBody>
          <a:bodyPr anchor="ctr"/>
          <a:lstStyle>
            <a:lvl1pPr>
              <a:defRPr sz="3200"/>
            </a:lvl1pPr>
          </a:lstStyle>
          <a:p>
            <a:r>
              <a:rPr lang="ru-RU" smtClean="0"/>
              <a:t>Образец заголовка</a:t>
            </a:r>
            <a:endParaRPr lang="en-US" dirty="0"/>
          </a:p>
        </p:txBody>
      </p:sp>
      <p:sp>
        <p:nvSpPr>
          <p:cNvPr id="12" name="Text Placeholder 3"/>
          <p:cNvSpPr>
            <a:spLocks noGrp="1"/>
          </p:cNvSpPr>
          <p:nvPr>
            <p:ph type="body" sz="half" idx="13"/>
          </p:nvPr>
        </p:nvSpPr>
        <p:spPr>
          <a:xfrm>
            <a:off x="1720644" y="3610032"/>
            <a:ext cx="8752299" cy="426812"/>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4" name="Text Placeholder 3"/>
          <p:cNvSpPr>
            <a:spLocks noGrp="1"/>
          </p:cNvSpPr>
          <p:nvPr>
            <p:ph type="body" sz="half" idx="2"/>
          </p:nvPr>
        </p:nvSpPr>
        <p:spPr>
          <a:xfrm>
            <a:off x="913794" y="4204821"/>
            <a:ext cx="10353762" cy="1586380"/>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F2C6FB60-4EFE-4CC4-A0D5-219448C95E3B}" type="datetimeFigureOut">
              <a:rPr lang="ru-RU" smtClean="0"/>
              <a:pPr>
                <a:defRPr/>
              </a:pPr>
              <a:t>10.05.2025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3D767AF5-D16A-4A1E-A9FB-906EAB0773DE}" type="slidenum">
              <a:rPr lang="ru-RU" smtClean="0"/>
              <a:pPr>
                <a:defRPr/>
              </a:pPr>
              <a:t>‹#›</a:t>
            </a:fld>
            <a:endParaRPr lang="ru-RU"/>
          </a:p>
        </p:txBody>
      </p:sp>
      <p:sp>
        <p:nvSpPr>
          <p:cNvPr id="11" name="TextBox 10"/>
          <p:cNvSpPr txBox="1"/>
          <p:nvPr/>
        </p:nvSpPr>
        <p:spPr>
          <a:xfrm>
            <a:off x="836612" y="735241"/>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10657956" y="2972093"/>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8641531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13806" y="2126942"/>
            <a:ext cx="10355327" cy="2511835"/>
          </a:xfrm>
        </p:spPr>
        <p:txBody>
          <a:bodyPr anchor="b"/>
          <a:lstStyle>
            <a:lvl1pPr>
              <a:defRPr sz="3200"/>
            </a:lvl1pPr>
          </a:lstStyle>
          <a:p>
            <a:r>
              <a:rPr lang="ru-RU" smtClean="0"/>
              <a:t>Образец заголовка</a:t>
            </a:r>
            <a:endParaRPr lang="en-US" dirty="0"/>
          </a:p>
        </p:txBody>
      </p:sp>
      <p:sp>
        <p:nvSpPr>
          <p:cNvPr id="4" name="Text Placeholder 3"/>
          <p:cNvSpPr>
            <a:spLocks noGrp="1"/>
          </p:cNvSpPr>
          <p:nvPr>
            <p:ph type="body" sz="half" idx="2"/>
          </p:nvPr>
        </p:nvSpPr>
        <p:spPr>
          <a:xfrm>
            <a:off x="913794" y="4650556"/>
            <a:ext cx="10353763"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F2C6FB60-4EFE-4CC4-A0D5-219448C95E3B}" type="datetimeFigureOut">
              <a:rPr lang="ru-RU" smtClean="0"/>
              <a:pPr>
                <a:defRPr/>
              </a:pPr>
              <a:t>10.05.2025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3D767AF5-D16A-4A1E-A9FB-906EAB0773DE}" type="slidenum">
              <a:rPr lang="ru-RU" smtClean="0"/>
              <a:pPr>
                <a:defRPr/>
              </a:pPr>
              <a:t>‹#›</a:t>
            </a:fld>
            <a:endParaRPr lang="ru-RU"/>
          </a:p>
        </p:txBody>
      </p:sp>
    </p:spTree>
    <p:extLst>
      <p:ext uri="{BB962C8B-B14F-4D97-AF65-F5344CB8AC3E}">
        <p14:creationId xmlns:p14="http://schemas.microsoft.com/office/powerpoint/2010/main" val="212758270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Три колонки">
    <p:spTree>
      <p:nvGrpSpPr>
        <p:cNvPr id="1" name=""/>
        <p:cNvGrpSpPr/>
        <p:nvPr/>
      </p:nvGrpSpPr>
      <p:grpSpPr>
        <a:xfrm>
          <a:off x="0" y="0"/>
          <a:ext cx="0" cy="0"/>
          <a:chOff x="0" y="0"/>
          <a:chExt cx="0" cy="0"/>
        </a:xfrm>
      </p:grpSpPr>
      <p:sp>
        <p:nvSpPr>
          <p:cNvPr id="15" name="Title 1"/>
          <p:cNvSpPr>
            <a:spLocks noGrp="1"/>
          </p:cNvSpPr>
          <p:nvPr>
            <p:ph type="title"/>
          </p:nvPr>
        </p:nvSpPr>
        <p:spPr>
          <a:xfrm>
            <a:off x="913794" y="609600"/>
            <a:ext cx="10353762" cy="1325563"/>
          </a:xfrm>
        </p:spPr>
        <p:txBody>
          <a:bodyPr/>
          <a:lstStyle/>
          <a:p>
            <a:r>
              <a:rPr lang="ru-RU" smtClean="0"/>
              <a:t>Образец заголовка</a:t>
            </a:r>
            <a:endParaRPr lang="en-US" dirty="0"/>
          </a:p>
        </p:txBody>
      </p:sp>
      <p:sp>
        <p:nvSpPr>
          <p:cNvPr id="7" name="Text Placeholder 2"/>
          <p:cNvSpPr>
            <a:spLocks noGrp="1"/>
          </p:cNvSpPr>
          <p:nvPr>
            <p:ph type="body" idx="1"/>
          </p:nvPr>
        </p:nvSpPr>
        <p:spPr>
          <a:xfrm>
            <a:off x="913794" y="2088319"/>
            <a:ext cx="3298956" cy="823305"/>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8" name="Text Placeholder 3"/>
          <p:cNvSpPr>
            <a:spLocks noGrp="1"/>
          </p:cNvSpPr>
          <p:nvPr>
            <p:ph type="body" sz="half" idx="15"/>
          </p:nvPr>
        </p:nvSpPr>
        <p:spPr>
          <a:xfrm>
            <a:off x="913794" y="2911624"/>
            <a:ext cx="3298956"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9" name="Text Placeholder 4"/>
          <p:cNvSpPr>
            <a:spLocks noGrp="1"/>
          </p:cNvSpPr>
          <p:nvPr>
            <p:ph type="body" sz="quarter" idx="3"/>
          </p:nvPr>
        </p:nvSpPr>
        <p:spPr>
          <a:xfrm>
            <a:off x="4444878" y="2088320"/>
            <a:ext cx="3298558"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0" name="Text Placeholder 3"/>
          <p:cNvSpPr>
            <a:spLocks noGrp="1"/>
          </p:cNvSpPr>
          <p:nvPr>
            <p:ph type="body" sz="half" idx="16"/>
          </p:nvPr>
        </p:nvSpPr>
        <p:spPr>
          <a:xfrm>
            <a:off x="4444878" y="2911624"/>
            <a:ext cx="329982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1" name="Text Placeholder 4"/>
          <p:cNvSpPr>
            <a:spLocks noGrp="1"/>
          </p:cNvSpPr>
          <p:nvPr>
            <p:ph type="body" sz="quarter" idx="13"/>
          </p:nvPr>
        </p:nvSpPr>
        <p:spPr>
          <a:xfrm>
            <a:off x="7973298" y="2088320"/>
            <a:ext cx="3291211" cy="823304"/>
          </a:xfrm>
        </p:spPr>
        <p:txBody>
          <a:bodyPr anchor="b">
            <a:noAutofit/>
          </a:bodyPr>
          <a:lstStyle>
            <a:lvl1pPr marL="0" indent="0" algn="ctr">
              <a:lnSpc>
                <a:spcPct val="100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12" name="Text Placeholder 3"/>
          <p:cNvSpPr>
            <a:spLocks noGrp="1"/>
          </p:cNvSpPr>
          <p:nvPr>
            <p:ph type="body" sz="half" idx="17"/>
          </p:nvPr>
        </p:nvSpPr>
        <p:spPr>
          <a:xfrm>
            <a:off x="7976346" y="2911624"/>
            <a:ext cx="3291211" cy="2879576"/>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pPr>
              <a:defRPr/>
            </a:pPr>
            <a:fld id="{F2C6FB60-4EFE-4CC4-A0D5-219448C95E3B}" type="datetimeFigureOut">
              <a:rPr lang="ru-RU" smtClean="0"/>
              <a:pPr>
                <a:defRPr/>
              </a:pPr>
              <a:t>10.05.2025</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3D767AF5-D16A-4A1E-A9FB-906EAB0773DE}" type="slidenum">
              <a:rPr lang="ru-RU" smtClean="0"/>
              <a:pPr>
                <a:defRPr/>
              </a:pPr>
              <a:t>‹#›</a:t>
            </a:fld>
            <a:endParaRPr lang="ru-RU"/>
          </a:p>
        </p:txBody>
      </p:sp>
    </p:spTree>
    <p:extLst>
      <p:ext uri="{BB962C8B-B14F-4D97-AF65-F5344CB8AC3E}">
        <p14:creationId xmlns:p14="http://schemas.microsoft.com/office/powerpoint/2010/main" val="3151557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Столбец с тремя рисунками">
    <p:spTree>
      <p:nvGrpSpPr>
        <p:cNvPr id="1" name=""/>
        <p:cNvGrpSpPr/>
        <p:nvPr/>
      </p:nvGrpSpPr>
      <p:grpSpPr>
        <a:xfrm>
          <a:off x="0" y="0"/>
          <a:ext cx="0" cy="0"/>
          <a:chOff x="0" y="0"/>
          <a:chExt cx="0" cy="0"/>
        </a:xfrm>
      </p:grpSpPr>
      <p:sp>
        <p:nvSpPr>
          <p:cNvPr id="30" name="Title 1"/>
          <p:cNvSpPr>
            <a:spLocks noGrp="1"/>
          </p:cNvSpPr>
          <p:nvPr>
            <p:ph type="title"/>
          </p:nvPr>
        </p:nvSpPr>
        <p:spPr>
          <a:xfrm>
            <a:off x="913795" y="609600"/>
            <a:ext cx="10353762" cy="1325563"/>
          </a:xfrm>
        </p:spPr>
        <p:txBody>
          <a:bodyPr/>
          <a:lstStyle/>
          <a:p>
            <a:r>
              <a:rPr lang="ru-RU" smtClean="0"/>
              <a:t>Образец заголовка</a:t>
            </a:r>
            <a:endParaRPr lang="en-US" dirty="0"/>
          </a:p>
        </p:txBody>
      </p:sp>
      <p:sp>
        <p:nvSpPr>
          <p:cNvPr id="19" name="Text Placeholder 2"/>
          <p:cNvSpPr>
            <a:spLocks noGrp="1"/>
          </p:cNvSpPr>
          <p:nvPr>
            <p:ph type="body" idx="1"/>
          </p:nvPr>
        </p:nvSpPr>
        <p:spPr>
          <a:xfrm>
            <a:off x="913795" y="4195899"/>
            <a:ext cx="3298955"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0" name="Picture Placeholder 2"/>
          <p:cNvSpPr>
            <a:spLocks noGrp="1" noChangeAspect="1"/>
          </p:cNvSpPr>
          <p:nvPr>
            <p:ph type="pic" idx="15"/>
          </p:nvPr>
        </p:nvSpPr>
        <p:spPr>
          <a:xfrm>
            <a:off x="1092020" y="2298987"/>
            <a:ext cx="2940050"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1" name="Text Placeholder 3"/>
          <p:cNvSpPr>
            <a:spLocks noGrp="1"/>
          </p:cNvSpPr>
          <p:nvPr>
            <p:ph type="body" sz="half" idx="18"/>
          </p:nvPr>
        </p:nvSpPr>
        <p:spPr>
          <a:xfrm>
            <a:off x="913795" y="4772161"/>
            <a:ext cx="3298955"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2" name="Text Placeholder 4"/>
          <p:cNvSpPr>
            <a:spLocks noGrp="1"/>
          </p:cNvSpPr>
          <p:nvPr>
            <p:ph type="body" sz="quarter" idx="3"/>
          </p:nvPr>
        </p:nvSpPr>
        <p:spPr>
          <a:xfrm>
            <a:off x="4442701" y="4195899"/>
            <a:ext cx="3298983"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3" name="Picture Placeholder 2"/>
          <p:cNvSpPr>
            <a:spLocks noGrp="1" noChangeAspect="1"/>
          </p:cNvSpPr>
          <p:nvPr>
            <p:ph type="pic" idx="21"/>
          </p:nvPr>
        </p:nvSpPr>
        <p:spPr>
          <a:xfrm>
            <a:off x="4568996" y="2298987"/>
            <a:ext cx="2930525"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4" name="Text Placeholder 3"/>
          <p:cNvSpPr>
            <a:spLocks noGrp="1"/>
          </p:cNvSpPr>
          <p:nvPr>
            <p:ph type="body" sz="half" idx="19"/>
          </p:nvPr>
        </p:nvSpPr>
        <p:spPr>
          <a:xfrm>
            <a:off x="4441348" y="4772160"/>
            <a:ext cx="3300336" cy="101903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5" name="Text Placeholder 4"/>
          <p:cNvSpPr>
            <a:spLocks noGrp="1"/>
          </p:cNvSpPr>
          <p:nvPr>
            <p:ph type="body" sz="quarter" idx="13"/>
          </p:nvPr>
        </p:nvSpPr>
        <p:spPr>
          <a:xfrm>
            <a:off x="7973423" y="4195899"/>
            <a:ext cx="3289900" cy="576262"/>
          </a:xfrm>
        </p:spPr>
        <p:txBody>
          <a:bodyPr anchor="b">
            <a:noAutofit/>
          </a:bodyPr>
          <a:lstStyle>
            <a:lvl1pPr marL="0" indent="0" algn="ctr">
              <a:lnSpc>
                <a:spcPct val="100000"/>
              </a:lnSpc>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26" name="Picture Placeholder 2"/>
          <p:cNvSpPr>
            <a:spLocks noGrp="1" noChangeAspect="1"/>
          </p:cNvSpPr>
          <p:nvPr>
            <p:ph type="pic" idx="22"/>
          </p:nvPr>
        </p:nvSpPr>
        <p:spPr>
          <a:xfrm>
            <a:off x="8152803" y="2298987"/>
            <a:ext cx="2932113" cy="1524000"/>
          </a:xfrm>
          <a:prstGeom prst="roundRect">
            <a:avLst>
              <a:gd name="adj" fmla="val 0"/>
            </a:avLst>
          </a:prstGeom>
          <a:noFill/>
          <a:ln w="14605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27" name="Text Placeholder 3"/>
          <p:cNvSpPr>
            <a:spLocks noGrp="1"/>
          </p:cNvSpPr>
          <p:nvPr>
            <p:ph type="body" sz="half" idx="20"/>
          </p:nvPr>
        </p:nvSpPr>
        <p:spPr>
          <a:xfrm>
            <a:off x="7973298" y="4772161"/>
            <a:ext cx="3294258" cy="1019037"/>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3" name="Date Placeholder 2"/>
          <p:cNvSpPr>
            <a:spLocks noGrp="1"/>
          </p:cNvSpPr>
          <p:nvPr>
            <p:ph type="dt" sz="half" idx="10"/>
          </p:nvPr>
        </p:nvSpPr>
        <p:spPr/>
        <p:txBody>
          <a:bodyPr/>
          <a:lstStyle/>
          <a:p>
            <a:pPr>
              <a:defRPr/>
            </a:pPr>
            <a:fld id="{F2C6FB60-4EFE-4CC4-A0D5-219448C95E3B}" type="datetimeFigureOut">
              <a:rPr lang="ru-RU" smtClean="0"/>
              <a:pPr>
                <a:defRPr/>
              </a:pPr>
              <a:t>10.05.2025</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3D767AF5-D16A-4A1E-A9FB-906EAB0773DE}" type="slidenum">
              <a:rPr lang="ru-RU" smtClean="0"/>
              <a:pPr>
                <a:defRPr/>
              </a:pPr>
              <a:t>‹#›</a:t>
            </a:fld>
            <a:endParaRPr lang="ru-RU"/>
          </a:p>
        </p:txBody>
      </p:sp>
    </p:spTree>
    <p:extLst>
      <p:ext uri="{BB962C8B-B14F-4D97-AF65-F5344CB8AC3E}">
        <p14:creationId xmlns:p14="http://schemas.microsoft.com/office/powerpoint/2010/main" val="20439332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D604BD59-D1E5-4D1C-96A8-6F18B7D1C39F}" type="datetimeFigureOut">
              <a:rPr lang="ru-RU" smtClean="0"/>
              <a:pPr>
                <a:defRPr/>
              </a:pPr>
              <a:t>10.05.2025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0539AEFF-8C67-49AB-B85B-3915D40F14C8}" type="slidenum">
              <a:rPr lang="ru-RU" smtClean="0"/>
              <a:pPr>
                <a:defRPr/>
              </a:pPr>
              <a:t>‹#›</a:t>
            </a:fld>
            <a:endParaRPr lang="ru-RU"/>
          </a:p>
        </p:txBody>
      </p:sp>
    </p:spTree>
    <p:extLst>
      <p:ext uri="{BB962C8B-B14F-4D97-AF65-F5344CB8AC3E}">
        <p14:creationId xmlns:p14="http://schemas.microsoft.com/office/powerpoint/2010/main" val="31908846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609599"/>
            <a:ext cx="2542657" cy="5181601"/>
          </a:xfrm>
        </p:spPr>
        <p:txBody>
          <a:bodyPr vert="eaVert"/>
          <a:lstStyle>
            <a:lvl1pPr algn="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913794" y="609599"/>
            <a:ext cx="7658705" cy="5181601"/>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2B6B0A6E-1A50-4799-9AA0-B3F21C1602A1}" type="datetimeFigureOut">
              <a:rPr lang="ru-RU" smtClean="0"/>
              <a:pPr>
                <a:defRPr/>
              </a:pPr>
              <a:t>10.05.2025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53DDD96F-1420-43BD-B2E6-92F37EDCDBD9}" type="slidenum">
              <a:rPr lang="ru-RU" smtClean="0"/>
              <a:pPr>
                <a:defRPr/>
              </a:pPr>
              <a:t>‹#›</a:t>
            </a:fld>
            <a:endParaRPr lang="ru-RU"/>
          </a:p>
        </p:txBody>
      </p:sp>
    </p:spTree>
    <p:extLst>
      <p:ext uri="{BB962C8B-B14F-4D97-AF65-F5344CB8AC3E}">
        <p14:creationId xmlns:p14="http://schemas.microsoft.com/office/powerpoint/2010/main" val="7286251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pPr>
              <a:defRPr/>
            </a:pPr>
            <a:fld id="{08990BD7-A5A9-49EC-98E4-EAF835A4C7E3}" type="datetimeFigureOut">
              <a:rPr lang="ru-RU" smtClean="0"/>
              <a:pPr>
                <a:defRPr/>
              </a:pPr>
              <a:t>10.05.2025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D26969DD-BBE8-490E-B69A-8E5C5DD25279}" type="slidenum">
              <a:rPr lang="ru-RU" smtClean="0"/>
              <a:pPr>
                <a:defRPr/>
              </a:pPr>
              <a:t>‹#›</a:t>
            </a:fld>
            <a:endParaRPr lang="ru-RU"/>
          </a:p>
        </p:txBody>
      </p:sp>
    </p:spTree>
    <p:extLst>
      <p:ext uri="{BB962C8B-B14F-4D97-AF65-F5344CB8AC3E}">
        <p14:creationId xmlns:p14="http://schemas.microsoft.com/office/powerpoint/2010/main" val="2314564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229244" y="657226"/>
            <a:ext cx="9733512" cy="2852737"/>
          </a:xfrm>
        </p:spPr>
        <p:txBody>
          <a:bodyPr anchor="b">
            <a:normAutofit/>
          </a:bodyPr>
          <a:lstStyle>
            <a:lvl1pPr>
              <a:defRPr sz="3400"/>
            </a:lvl1pPr>
          </a:lstStyle>
          <a:p>
            <a:r>
              <a:rPr lang="ru-RU" smtClean="0"/>
              <a:t>Образец заголовка</a:t>
            </a:r>
            <a:endParaRPr lang="en-US" dirty="0"/>
          </a:p>
        </p:txBody>
      </p:sp>
      <p:sp>
        <p:nvSpPr>
          <p:cNvPr id="3" name="Text Placeholder 2"/>
          <p:cNvSpPr>
            <a:spLocks noGrp="1"/>
          </p:cNvSpPr>
          <p:nvPr>
            <p:ph type="body" idx="1"/>
          </p:nvPr>
        </p:nvSpPr>
        <p:spPr>
          <a:xfrm>
            <a:off x="1229244" y="3602038"/>
            <a:ext cx="9733512" cy="1500187"/>
          </a:xfrm>
        </p:spPr>
        <p:txBody>
          <a:bodyPr/>
          <a:lstStyle>
            <a:lvl1pPr marL="0" indent="0" algn="ctr">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pPr>
              <a:defRPr/>
            </a:pPr>
            <a:fld id="{E63FA039-064B-4CEB-B56F-93C58B53FB4A}" type="datetimeFigureOut">
              <a:rPr lang="ru-RU" smtClean="0"/>
              <a:pPr>
                <a:defRPr/>
              </a:pPr>
              <a:t>10.05.2025</a:t>
            </a:fld>
            <a:endParaRPr lang="ru-RU"/>
          </a:p>
        </p:txBody>
      </p:sp>
      <p:sp>
        <p:nvSpPr>
          <p:cNvPr id="5" name="Footer Placeholder 4"/>
          <p:cNvSpPr>
            <a:spLocks noGrp="1"/>
          </p:cNvSpPr>
          <p:nvPr>
            <p:ph type="ftr" sz="quarter" idx="11"/>
          </p:nvPr>
        </p:nvSpPr>
        <p:spPr/>
        <p:txBody>
          <a:bodyPr/>
          <a:lstStyle/>
          <a:p>
            <a:pPr>
              <a:defRPr/>
            </a:pPr>
            <a:endParaRPr lang="ru-RU"/>
          </a:p>
        </p:txBody>
      </p:sp>
      <p:sp>
        <p:nvSpPr>
          <p:cNvPr id="6" name="Slide Number Placeholder 5"/>
          <p:cNvSpPr>
            <a:spLocks noGrp="1"/>
          </p:cNvSpPr>
          <p:nvPr>
            <p:ph type="sldNum" sz="quarter" idx="12"/>
          </p:nvPr>
        </p:nvSpPr>
        <p:spPr/>
        <p:txBody>
          <a:bodyPr/>
          <a:lstStyle/>
          <a:p>
            <a:pPr>
              <a:defRPr/>
            </a:pPr>
            <a:fld id="{301853A8-15CF-4BB1-BE8E-ACD44CF8A225}" type="slidenum">
              <a:rPr lang="ru-RU" smtClean="0"/>
              <a:pPr>
                <a:defRPr/>
              </a:pPr>
              <a:t>‹#›</a:t>
            </a:fld>
            <a:endParaRPr lang="ru-RU"/>
          </a:p>
        </p:txBody>
      </p:sp>
    </p:spTree>
    <p:extLst>
      <p:ext uri="{BB962C8B-B14F-4D97-AF65-F5344CB8AC3E}">
        <p14:creationId xmlns:p14="http://schemas.microsoft.com/office/powerpoint/2010/main" val="3085521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6321"/>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913795" y="2088319"/>
            <a:ext cx="5106004" cy="370288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173403" y="2088319"/>
            <a:ext cx="5094154" cy="3702881"/>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pPr>
              <a:defRPr/>
            </a:pPr>
            <a:fld id="{35EC3FA2-E731-4C0E-8637-14EE875DF322}" type="datetimeFigureOut">
              <a:rPr lang="ru-RU" smtClean="0"/>
              <a:pPr>
                <a:defRPr/>
              </a:pPr>
              <a:t>10.05.2025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B9BCC1FC-2020-4C48-B2BD-8CBAFDD9D792}" type="slidenum">
              <a:rPr lang="ru-RU" smtClean="0"/>
              <a:pPr>
                <a:defRPr/>
              </a:pPr>
              <a:t>‹#›</a:t>
            </a:fld>
            <a:endParaRPr lang="ru-RU"/>
          </a:p>
        </p:txBody>
      </p:sp>
    </p:spTree>
    <p:extLst>
      <p:ext uri="{BB962C8B-B14F-4D97-AF65-F5344CB8AC3E}">
        <p14:creationId xmlns:p14="http://schemas.microsoft.com/office/powerpoint/2010/main" val="4234490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0"/>
            <a:ext cx="10353761" cy="1325563"/>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141804" y="2088320"/>
            <a:ext cx="4879199"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913795" y="2912232"/>
            <a:ext cx="5107208" cy="287896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402003" y="2088320"/>
            <a:ext cx="4865554" cy="823912"/>
          </a:xfrm>
        </p:spPr>
        <p:txBody>
          <a:bodyPr anchor="b"/>
          <a:lstStyle>
            <a:lvl1pPr marL="0" indent="0">
              <a:lnSpc>
                <a:spcPct val="100000"/>
              </a:lnSpc>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172200" y="2912232"/>
            <a:ext cx="5095357" cy="287896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pPr>
              <a:defRPr/>
            </a:pPr>
            <a:fld id="{67E988D0-F57C-49E0-85CD-DFB1C30D2A5E}" type="datetimeFigureOut">
              <a:rPr lang="ru-RU" smtClean="0"/>
              <a:pPr>
                <a:defRPr/>
              </a:pPr>
              <a:t>10.05.2025</a:t>
            </a:fld>
            <a:endParaRPr lang="ru-RU"/>
          </a:p>
        </p:txBody>
      </p:sp>
      <p:sp>
        <p:nvSpPr>
          <p:cNvPr id="8" name="Footer Placeholder 7"/>
          <p:cNvSpPr>
            <a:spLocks noGrp="1"/>
          </p:cNvSpPr>
          <p:nvPr>
            <p:ph type="ftr" sz="quarter" idx="11"/>
          </p:nvPr>
        </p:nvSpPr>
        <p:spPr/>
        <p:txBody>
          <a:bodyPr/>
          <a:lstStyle/>
          <a:p>
            <a:pPr>
              <a:defRPr/>
            </a:pPr>
            <a:endParaRPr lang="ru-RU"/>
          </a:p>
        </p:txBody>
      </p:sp>
      <p:sp>
        <p:nvSpPr>
          <p:cNvPr id="9" name="Slide Number Placeholder 8"/>
          <p:cNvSpPr>
            <a:spLocks noGrp="1"/>
          </p:cNvSpPr>
          <p:nvPr>
            <p:ph type="sldNum" sz="quarter" idx="12"/>
          </p:nvPr>
        </p:nvSpPr>
        <p:spPr/>
        <p:txBody>
          <a:bodyPr/>
          <a:lstStyle/>
          <a:p>
            <a:pPr>
              <a:defRPr/>
            </a:pPr>
            <a:fld id="{0FF589CE-C728-47C0-9E11-92E0CD8ADBD9}" type="slidenum">
              <a:rPr lang="ru-RU" smtClean="0"/>
              <a:pPr>
                <a:defRPr/>
              </a:pPr>
              <a:t>‹#›</a:t>
            </a:fld>
            <a:endParaRPr lang="ru-RU"/>
          </a:p>
        </p:txBody>
      </p:sp>
    </p:spTree>
    <p:extLst>
      <p:ext uri="{BB962C8B-B14F-4D97-AF65-F5344CB8AC3E}">
        <p14:creationId xmlns:p14="http://schemas.microsoft.com/office/powerpoint/2010/main" val="370285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pPr>
              <a:defRPr/>
            </a:pPr>
            <a:fld id="{53D0E4D5-5815-4F45-8F2C-6702D8943D4D}" type="datetimeFigureOut">
              <a:rPr lang="ru-RU" smtClean="0"/>
              <a:pPr>
                <a:defRPr/>
              </a:pPr>
              <a:t>10.05.2025</a:t>
            </a:fld>
            <a:endParaRPr lang="ru-RU"/>
          </a:p>
        </p:txBody>
      </p:sp>
      <p:sp>
        <p:nvSpPr>
          <p:cNvPr id="4" name="Footer Placeholder 3"/>
          <p:cNvSpPr>
            <a:spLocks noGrp="1"/>
          </p:cNvSpPr>
          <p:nvPr>
            <p:ph type="ftr" sz="quarter" idx="11"/>
          </p:nvPr>
        </p:nvSpPr>
        <p:spPr/>
        <p:txBody>
          <a:bodyPr/>
          <a:lstStyle/>
          <a:p>
            <a:pPr>
              <a:defRPr/>
            </a:pPr>
            <a:endParaRPr lang="ru-RU"/>
          </a:p>
        </p:txBody>
      </p:sp>
      <p:sp>
        <p:nvSpPr>
          <p:cNvPr id="5" name="Slide Number Placeholder 4"/>
          <p:cNvSpPr>
            <a:spLocks noGrp="1"/>
          </p:cNvSpPr>
          <p:nvPr>
            <p:ph type="sldNum" sz="quarter" idx="12"/>
          </p:nvPr>
        </p:nvSpPr>
        <p:spPr/>
        <p:txBody>
          <a:bodyPr/>
          <a:lstStyle/>
          <a:p>
            <a:pPr>
              <a:defRPr/>
            </a:pPr>
            <a:fld id="{1BB6B917-EF53-4F3E-B47F-C5EF74E69DE6}" type="slidenum">
              <a:rPr lang="ru-RU" smtClean="0"/>
              <a:pPr>
                <a:defRPr/>
              </a:pPr>
              <a:t>‹#›</a:t>
            </a:fld>
            <a:endParaRPr lang="ru-RU"/>
          </a:p>
        </p:txBody>
      </p:sp>
    </p:spTree>
    <p:extLst>
      <p:ext uri="{BB962C8B-B14F-4D97-AF65-F5344CB8AC3E}">
        <p14:creationId xmlns:p14="http://schemas.microsoft.com/office/powerpoint/2010/main" val="24476663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DFDF072-F392-47FF-B7FF-F931DE8A3BF4}" type="datetimeFigureOut">
              <a:rPr lang="ru-RU" smtClean="0"/>
              <a:pPr>
                <a:defRPr/>
              </a:pPr>
              <a:t>10.05.2025</a:t>
            </a:fld>
            <a:endParaRPr lang="ru-RU"/>
          </a:p>
        </p:txBody>
      </p:sp>
      <p:sp>
        <p:nvSpPr>
          <p:cNvPr id="3" name="Footer Placeholder 2"/>
          <p:cNvSpPr>
            <a:spLocks noGrp="1"/>
          </p:cNvSpPr>
          <p:nvPr>
            <p:ph type="ftr" sz="quarter" idx="11"/>
          </p:nvPr>
        </p:nvSpPr>
        <p:spPr/>
        <p:txBody>
          <a:bodyPr/>
          <a:lstStyle/>
          <a:p>
            <a:pPr>
              <a:defRPr/>
            </a:pPr>
            <a:endParaRPr lang="ru-RU"/>
          </a:p>
        </p:txBody>
      </p:sp>
      <p:sp>
        <p:nvSpPr>
          <p:cNvPr id="4" name="Slide Number Placeholder 3"/>
          <p:cNvSpPr>
            <a:spLocks noGrp="1"/>
          </p:cNvSpPr>
          <p:nvPr>
            <p:ph type="sldNum" sz="quarter" idx="12"/>
          </p:nvPr>
        </p:nvSpPr>
        <p:spPr/>
        <p:txBody>
          <a:bodyPr/>
          <a:lstStyle/>
          <a:p>
            <a:pPr>
              <a:defRPr/>
            </a:pPr>
            <a:fld id="{59AC36E5-EFD1-4D2E-BC3B-5D01C1D7739B}" type="slidenum">
              <a:rPr lang="ru-RU" smtClean="0"/>
              <a:pPr>
                <a:defRPr/>
              </a:pPr>
              <a:t>‹#›</a:t>
            </a:fld>
            <a:endParaRPr lang="ru-RU"/>
          </a:p>
        </p:txBody>
      </p:sp>
    </p:spTree>
    <p:extLst>
      <p:ext uri="{BB962C8B-B14F-4D97-AF65-F5344CB8AC3E}">
        <p14:creationId xmlns:p14="http://schemas.microsoft.com/office/powerpoint/2010/main" val="7771509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7228" y="609600"/>
            <a:ext cx="3932237" cy="2362200"/>
          </a:xfrm>
        </p:spPr>
        <p:txBody>
          <a:bodyPr anchor="b">
            <a:normAutofit/>
          </a:bodyPr>
          <a:lstStyle>
            <a:lvl1pPr>
              <a:defRPr sz="2800"/>
            </a:lvl1pPr>
          </a:lstStyle>
          <a:p>
            <a:r>
              <a:rPr lang="ru-RU" smtClean="0"/>
              <a:t>Образец заголовка</a:t>
            </a:r>
            <a:endParaRPr lang="en-US" dirty="0"/>
          </a:p>
        </p:txBody>
      </p:sp>
      <p:sp>
        <p:nvSpPr>
          <p:cNvPr id="3" name="Content Placeholder 2"/>
          <p:cNvSpPr>
            <a:spLocks noGrp="1"/>
          </p:cNvSpPr>
          <p:nvPr>
            <p:ph idx="1"/>
          </p:nvPr>
        </p:nvSpPr>
        <p:spPr>
          <a:xfrm>
            <a:off x="5078064" y="609600"/>
            <a:ext cx="6189492" cy="5181600"/>
          </a:xfrm>
        </p:spPr>
        <p:txBody>
          <a:bodyPr anchor="ct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917228" y="2971800"/>
            <a:ext cx="3932237" cy="2819399"/>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9EC9136C-C70A-44AE-A716-EAC19581A8E6}" type="datetimeFigureOut">
              <a:rPr lang="ru-RU" smtClean="0"/>
              <a:pPr>
                <a:defRPr/>
              </a:pPr>
              <a:t>10.05.2025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61383622-10D0-4E80-A55B-497D68ACC967}" type="slidenum">
              <a:rPr lang="ru-RU" smtClean="0"/>
              <a:pPr>
                <a:defRPr/>
              </a:pPr>
              <a:t>‹#›</a:t>
            </a:fld>
            <a:endParaRPr lang="ru-RU"/>
          </a:p>
        </p:txBody>
      </p:sp>
    </p:spTree>
    <p:extLst>
      <p:ext uri="{BB962C8B-B14F-4D97-AF65-F5344CB8AC3E}">
        <p14:creationId xmlns:p14="http://schemas.microsoft.com/office/powerpoint/2010/main" val="32392809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17227" y="609600"/>
            <a:ext cx="5929773" cy="2362200"/>
          </a:xfrm>
        </p:spPr>
        <p:txBody>
          <a:bodyPr anchor="b">
            <a:normAutofit/>
          </a:bodyPr>
          <a:lstStyle>
            <a:lvl1pPr>
              <a:defRPr sz="320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7424804" y="758881"/>
            <a:ext cx="3255356" cy="4883038"/>
          </a:xfrm>
          <a:no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913794" y="2971800"/>
            <a:ext cx="5934950" cy="2819400"/>
          </a:xfrm>
        </p:spPr>
        <p:txBody>
          <a:bodyPr>
            <a:normAutofit/>
          </a:bodyPr>
          <a:lstStyle>
            <a:lvl1pPr marL="0" indent="0" algn="ctr">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Date Placeholder 4"/>
          <p:cNvSpPr>
            <a:spLocks noGrp="1"/>
          </p:cNvSpPr>
          <p:nvPr>
            <p:ph type="dt" sz="half" idx="10"/>
          </p:nvPr>
        </p:nvSpPr>
        <p:spPr/>
        <p:txBody>
          <a:bodyPr/>
          <a:lstStyle/>
          <a:p>
            <a:pPr>
              <a:defRPr/>
            </a:pPr>
            <a:fld id="{4674A071-5750-46EE-9797-2E85C72B3BE0}" type="datetimeFigureOut">
              <a:rPr lang="ru-RU" smtClean="0"/>
              <a:pPr>
                <a:defRPr/>
              </a:pPr>
              <a:t>10.05.2025</a:t>
            </a:fld>
            <a:endParaRPr lang="ru-RU"/>
          </a:p>
        </p:txBody>
      </p:sp>
      <p:sp>
        <p:nvSpPr>
          <p:cNvPr id="6" name="Footer Placeholder 5"/>
          <p:cNvSpPr>
            <a:spLocks noGrp="1"/>
          </p:cNvSpPr>
          <p:nvPr>
            <p:ph type="ftr" sz="quarter" idx="11"/>
          </p:nvPr>
        </p:nvSpPr>
        <p:spPr/>
        <p:txBody>
          <a:bodyPr/>
          <a:lstStyle/>
          <a:p>
            <a:pPr>
              <a:defRPr/>
            </a:pPr>
            <a:endParaRPr lang="ru-RU"/>
          </a:p>
        </p:txBody>
      </p:sp>
      <p:sp>
        <p:nvSpPr>
          <p:cNvPr id="7" name="Slide Number Placeholder 6"/>
          <p:cNvSpPr>
            <a:spLocks noGrp="1"/>
          </p:cNvSpPr>
          <p:nvPr>
            <p:ph type="sldNum" sz="quarter" idx="12"/>
          </p:nvPr>
        </p:nvSpPr>
        <p:spPr/>
        <p:txBody>
          <a:bodyPr/>
          <a:lstStyle/>
          <a:p>
            <a:pPr>
              <a:defRPr/>
            </a:pPr>
            <a:fld id="{3FDF4D48-94CB-44A1-AB99-A68A5D31E4BA}" type="slidenum">
              <a:rPr lang="ru-RU" smtClean="0"/>
              <a:pPr>
                <a:defRPr/>
              </a:pPr>
              <a:t>‹#›</a:t>
            </a:fld>
            <a:endParaRPr lang="ru-RU"/>
          </a:p>
        </p:txBody>
      </p:sp>
    </p:spTree>
    <p:extLst>
      <p:ext uri="{BB962C8B-B14F-4D97-AF65-F5344CB8AC3E}">
        <p14:creationId xmlns:p14="http://schemas.microsoft.com/office/powerpoint/2010/main" val="3193471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3795" y="609600"/>
            <a:ext cx="10353761" cy="1326321"/>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913795" y="2096064"/>
            <a:ext cx="10353762" cy="369513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7678736" y="5883275"/>
            <a:ext cx="2743200" cy="365125"/>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F2C6FB60-4EFE-4CC4-A0D5-219448C95E3B}" type="datetimeFigureOut">
              <a:rPr lang="ru-RU" smtClean="0"/>
              <a:pPr>
                <a:defRPr/>
              </a:pPr>
              <a:t>10.05.2025</a:t>
            </a:fld>
            <a:endParaRPr lang="ru-RU"/>
          </a:p>
        </p:txBody>
      </p:sp>
      <p:sp>
        <p:nvSpPr>
          <p:cNvPr id="5" name="Footer Placeholder 4"/>
          <p:cNvSpPr>
            <a:spLocks noGrp="1"/>
          </p:cNvSpPr>
          <p:nvPr>
            <p:ph type="ftr" sz="quarter" idx="3"/>
          </p:nvPr>
        </p:nvSpPr>
        <p:spPr>
          <a:xfrm>
            <a:off x="913794" y="5883275"/>
            <a:ext cx="6672865" cy="365125"/>
          </a:xfrm>
          <a:prstGeom prst="rect">
            <a:avLst/>
          </a:prstGeom>
        </p:spPr>
        <p:txBody>
          <a:bodyPr vert="horz" lIns="91440" tIns="45720" rIns="91440" bIns="45720" rtlCol="0" anchor="ctr"/>
          <a:lstStyle>
            <a:lvl1pPr algn="l">
              <a:defRPr sz="1000">
                <a:solidFill>
                  <a:schemeClr val="tx1">
                    <a:tint val="75000"/>
                  </a:schemeClr>
                </a:solidFill>
              </a:defRPr>
            </a:lvl1pPr>
          </a:lstStyle>
          <a:p>
            <a:pPr>
              <a:defRPr/>
            </a:pPr>
            <a:endParaRPr lang="ru-RU"/>
          </a:p>
        </p:txBody>
      </p:sp>
      <p:sp>
        <p:nvSpPr>
          <p:cNvPr id="6" name="Slide Number Placeholder 5"/>
          <p:cNvSpPr>
            <a:spLocks noGrp="1"/>
          </p:cNvSpPr>
          <p:nvPr>
            <p:ph type="sldNum" sz="quarter" idx="4"/>
          </p:nvPr>
        </p:nvSpPr>
        <p:spPr>
          <a:xfrm>
            <a:off x="10514011" y="5883275"/>
            <a:ext cx="753545" cy="365125"/>
          </a:xfrm>
          <a:prstGeom prst="rect">
            <a:avLst/>
          </a:prstGeom>
        </p:spPr>
        <p:txBody>
          <a:bodyPr vert="horz" lIns="91440" tIns="45720" rIns="91440" bIns="45720" rtlCol="0" anchor="ctr"/>
          <a:lstStyle>
            <a:lvl1pPr algn="r">
              <a:defRPr sz="1000">
                <a:solidFill>
                  <a:schemeClr val="tx1">
                    <a:tint val="75000"/>
                  </a:schemeClr>
                </a:solidFill>
              </a:defRPr>
            </a:lvl1pPr>
          </a:lstStyle>
          <a:p>
            <a:pPr>
              <a:defRPr/>
            </a:pPr>
            <a:fld id="{3D767AF5-D16A-4A1E-A9FB-906EAB0773DE}" type="slidenum">
              <a:rPr lang="ru-RU" smtClean="0"/>
              <a:pPr>
                <a:defRPr/>
              </a:pPr>
              <a:t>‹#›</a:t>
            </a:fld>
            <a:endParaRPr lang="ru-RU"/>
          </a:p>
        </p:txBody>
      </p:sp>
    </p:spTree>
    <p:extLst>
      <p:ext uri="{BB962C8B-B14F-4D97-AF65-F5344CB8AC3E}">
        <p14:creationId xmlns:p14="http://schemas.microsoft.com/office/powerpoint/2010/main" val="1547292432"/>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ctr" defTabSz="914400" rtl="0" eaLnBrk="1" latinLnBrk="0" hangingPunct="1">
        <a:lnSpc>
          <a:spcPct val="90000"/>
        </a:lnSpc>
        <a:spcBef>
          <a:spcPct val="0"/>
        </a:spcBef>
        <a:buNone/>
        <a:defRPr sz="3400" b="1" i="0" kern="1200" cap="all">
          <a:solidFill>
            <a:schemeClr val="tx1"/>
          </a:solidFill>
          <a:effectLst>
            <a:outerShdw blurRad="50800" dist="63500" dir="2700000" algn="tl" rotWithShape="0">
              <a:srgbClr val="000000">
                <a:alpha val="48000"/>
              </a:srgbClr>
            </a:outerShdw>
          </a:effectLst>
          <a:latin typeface="+mj-lt"/>
          <a:ea typeface="+mj-ea"/>
          <a:cs typeface="+mj-cs"/>
        </a:defRPr>
      </a:lvl1pPr>
    </p:titleStyle>
    <p:bodyStyle>
      <a:lvl1pPr marL="228600" indent="-228600" algn="l" defTabSz="914400" rtl="0" eaLnBrk="1" latinLnBrk="0" hangingPunct="1">
        <a:lnSpc>
          <a:spcPct val="120000"/>
        </a:lnSpc>
        <a:spcBef>
          <a:spcPts val="1000"/>
        </a:spcBef>
        <a:buFont typeface="Arial" panose="020B0604020202020204" pitchFamily="34" charset="0"/>
        <a:buChar char="•"/>
        <a:defRPr sz="2000" kern="1200">
          <a:solidFill>
            <a:schemeClr val="tx1"/>
          </a:solidFill>
          <a:effectLst>
            <a:outerShdw blurRad="50800" dist="38100" dir="2700000" algn="tl" rotWithShape="0">
              <a:srgbClr val="000000">
                <a:alpha val="48000"/>
              </a:srgbClr>
            </a:outerShdw>
          </a:effectLst>
          <a:latin typeface="+mn-lt"/>
          <a:ea typeface="+mn-ea"/>
          <a:cs typeface="+mn-cs"/>
        </a:defRPr>
      </a:lvl1pPr>
      <a:lvl2pPr marL="685800" indent="-228600" algn="l" defTabSz="914400" rtl="0" eaLnBrk="1" latinLnBrk="0" hangingPunct="1">
        <a:lnSpc>
          <a:spcPct val="120000"/>
        </a:lnSpc>
        <a:spcBef>
          <a:spcPts val="500"/>
        </a:spcBef>
        <a:buFont typeface="Arial" panose="020B0604020202020204" pitchFamily="34" charset="0"/>
        <a:buChar char="•"/>
        <a:defRPr sz="1800" kern="1200">
          <a:solidFill>
            <a:schemeClr val="tx1"/>
          </a:solidFill>
          <a:effectLst>
            <a:outerShdw blurRad="50800" dist="38100" dir="2700000" algn="tl" rotWithShape="0">
              <a:srgbClr val="000000">
                <a:alpha val="48000"/>
              </a:srgbClr>
            </a:outerShdw>
          </a:effectLst>
          <a:latin typeface="+mn-lt"/>
          <a:ea typeface="+mn-ea"/>
          <a:cs typeface="+mn-cs"/>
        </a:defRPr>
      </a:lvl2pPr>
      <a:lvl3pPr marL="1143000" indent="-228600" algn="l" defTabSz="914400" rtl="0" eaLnBrk="1" latinLnBrk="0" hangingPunct="1">
        <a:lnSpc>
          <a:spcPct val="120000"/>
        </a:lnSpc>
        <a:spcBef>
          <a:spcPts val="500"/>
        </a:spcBef>
        <a:buFont typeface="Arial" panose="020B0604020202020204" pitchFamily="34" charset="0"/>
        <a:buChar char="•"/>
        <a:defRPr sz="1600" kern="1200">
          <a:solidFill>
            <a:schemeClr val="tx1"/>
          </a:solidFill>
          <a:effectLst>
            <a:outerShdw blurRad="50800" dist="38100" dir="2700000" algn="tl" rotWithShape="0">
              <a:srgbClr val="000000">
                <a:alpha val="48000"/>
              </a:srgbClr>
            </a:outerShdw>
          </a:effectLst>
          <a:latin typeface="+mn-lt"/>
          <a:ea typeface="+mn-ea"/>
          <a:cs typeface="+mn-cs"/>
        </a:defRPr>
      </a:lvl3pPr>
      <a:lvl4pPr marL="1600200" indent="-228600" algn="l" defTabSz="914400" rtl="0" eaLnBrk="1" latinLnBrk="0" hangingPunct="1">
        <a:lnSpc>
          <a:spcPct val="120000"/>
        </a:lnSpc>
        <a:spcBef>
          <a:spcPts val="500"/>
        </a:spcBef>
        <a:buFont typeface="Arial" panose="020B0604020202020204" pitchFamily="34" charset="0"/>
        <a:buChar char="•"/>
        <a:defRPr sz="1400" kern="1200">
          <a:solidFill>
            <a:schemeClr val="tx1"/>
          </a:solidFill>
          <a:effectLst>
            <a:outerShdw blurRad="50800" dist="38100" dir="2700000" algn="tl" rotWithShape="0">
              <a:srgbClr val="000000">
                <a:alpha val="48000"/>
              </a:srgbClr>
            </a:outerShdw>
          </a:effectLst>
          <a:latin typeface="+mn-lt"/>
          <a:ea typeface="+mn-ea"/>
          <a:cs typeface="+mn-cs"/>
        </a:defRPr>
      </a:lvl4pPr>
      <a:lvl5pPr marL="20574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5pPr>
      <a:lvl6pPr marL="25146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6pPr>
      <a:lvl7pPr marL="29718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7pPr>
      <a:lvl8pPr marL="34290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8pPr>
      <a:lvl9pPr marL="3886200" indent="-228600" algn="l" defTabSz="914400" rtl="0" eaLnBrk="1" latinLnBrk="0" hangingPunct="1">
        <a:lnSpc>
          <a:spcPct val="120000"/>
        </a:lnSpc>
        <a:spcBef>
          <a:spcPts val="500"/>
        </a:spcBef>
        <a:buFont typeface="Arial" panose="020B0604020202020204" pitchFamily="34" charset="0"/>
        <a:buChar char="•"/>
        <a:defRPr sz="1200" kern="1200">
          <a:solidFill>
            <a:schemeClr val="tx1"/>
          </a:solidFill>
          <a:effectLst>
            <a:outerShdw blurRad="50800" dist="38100" dir="2700000" algn="tl" rotWithShape="0">
              <a:srgbClr val="000000">
                <a:alpha val="48000"/>
              </a:srgbClr>
            </a:outerShdw>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Заголовок 1"/>
          <p:cNvSpPr>
            <a:spLocks noGrp="1"/>
          </p:cNvSpPr>
          <p:nvPr>
            <p:ph type="ctrTitle"/>
          </p:nvPr>
        </p:nvSpPr>
        <p:spPr>
          <a:xfrm>
            <a:off x="497285" y="2132856"/>
            <a:ext cx="11413330" cy="3744415"/>
          </a:xfrm>
        </p:spPr>
        <p:txBody>
          <a:bodyPr>
            <a:normAutofit fontScale="90000"/>
          </a:bodyPr>
          <a:lstStyle/>
          <a:p>
            <a:pPr eaLnBrk="1" hangingPunct="1"/>
            <a:r>
              <a:rPr lang="ru-RU" dirty="0" smtClean="0">
                <a:latin typeface="Times New Roman" panose="02020603050405020304" pitchFamily="18" charset="0"/>
                <a:cs typeface="Times New Roman" panose="02020603050405020304" pitchFamily="18" charset="0"/>
              </a:rPr>
              <a:t>ФГБОУ ВО В</a:t>
            </a:r>
            <a:r>
              <a:rPr lang="ru-RU" cap="none" dirty="0" smtClean="0">
                <a:latin typeface="Times New Roman" panose="02020603050405020304" pitchFamily="18" charset="0"/>
                <a:cs typeface="Times New Roman" panose="02020603050405020304" pitchFamily="18" charset="0"/>
              </a:rPr>
              <a:t>олг</a:t>
            </a:r>
            <a:r>
              <a:rPr lang="ru-RU" dirty="0" smtClean="0">
                <a:latin typeface="Times New Roman" panose="02020603050405020304" pitchFamily="18" charset="0"/>
                <a:cs typeface="Times New Roman" panose="02020603050405020304" pitchFamily="18" charset="0"/>
              </a:rPr>
              <a:t>ГМУ МЗ РФ</a:t>
            </a:r>
            <a:br>
              <a:rPr lang="ru-RU" dirty="0" smtClean="0">
                <a:latin typeface="Times New Roman" panose="02020603050405020304" pitchFamily="18" charset="0"/>
                <a:cs typeface="Times New Roman" panose="02020603050405020304" pitchFamily="18" charset="0"/>
              </a:rPr>
            </a:br>
            <a:r>
              <a:rPr lang="ru-RU" sz="3600" dirty="0" smtClean="0">
                <a:latin typeface="Times New Roman" panose="02020603050405020304" pitchFamily="18" charset="0"/>
                <a:cs typeface="Times New Roman" panose="02020603050405020304" pitchFamily="18" charset="0"/>
              </a:rPr>
              <a:t>К</a:t>
            </a:r>
            <a:r>
              <a:rPr lang="ru-RU" sz="3600" cap="none" dirty="0" smtClean="0">
                <a:latin typeface="Times New Roman" panose="02020603050405020304" pitchFamily="18" charset="0"/>
                <a:cs typeface="Times New Roman" panose="02020603050405020304" pitchFamily="18" charset="0"/>
              </a:rPr>
              <a:t>афедра факультетской терапии</a:t>
            </a: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Декомпрессионная (КЕССОННАЯ) БОЛЕЗНЬ</a:t>
            </a:r>
            <a:br>
              <a:rPr lang="ru-RU" dirty="0" smtClean="0">
                <a:latin typeface="Times New Roman" panose="02020603050405020304" pitchFamily="18" charset="0"/>
                <a:cs typeface="Times New Roman" panose="02020603050405020304" pitchFamily="18" charset="0"/>
              </a:rPr>
            </a:br>
            <a:r>
              <a:rPr lang="ru-RU" dirty="0">
                <a:latin typeface="Times New Roman" panose="02020603050405020304" pitchFamily="18" charset="0"/>
                <a:cs typeface="Times New Roman" panose="02020603050405020304" pitchFamily="18" charset="0"/>
              </a:rPr>
              <a:t/>
            </a:r>
            <a:br>
              <a:rPr lang="ru-RU" dirty="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a:r>
            <a:br>
              <a:rPr lang="ru-RU" dirty="0" smtClean="0">
                <a:latin typeface="Times New Roman" panose="02020603050405020304" pitchFamily="18" charset="0"/>
                <a:cs typeface="Times New Roman" panose="02020603050405020304" pitchFamily="18" charset="0"/>
              </a:rPr>
            </a:br>
            <a:r>
              <a:rPr lang="ru-RU" dirty="0" smtClean="0">
                <a:latin typeface="Times New Roman" panose="02020603050405020304" pitchFamily="18" charset="0"/>
                <a:cs typeface="Times New Roman" panose="02020603050405020304" pitchFamily="18" charset="0"/>
              </a:rPr>
              <a:t>                                    П</a:t>
            </a:r>
            <a:r>
              <a:rPr lang="ru-RU" cap="none" dirty="0" smtClean="0">
                <a:latin typeface="Times New Roman" panose="02020603050405020304" pitchFamily="18" charset="0"/>
                <a:cs typeface="Times New Roman" panose="02020603050405020304" pitchFamily="18" charset="0"/>
              </a:rPr>
              <a:t>рофессор</a:t>
            </a:r>
            <a:r>
              <a:rPr lang="ru-RU" dirty="0" smtClean="0">
                <a:latin typeface="Times New Roman" panose="02020603050405020304" pitchFamily="18" charset="0"/>
                <a:cs typeface="Times New Roman" panose="02020603050405020304" pitchFamily="18" charset="0"/>
              </a:rPr>
              <a:t> Т</a:t>
            </a:r>
            <a:r>
              <a:rPr lang="ru-RU" cap="none" dirty="0" smtClean="0">
                <a:latin typeface="Times New Roman" panose="02020603050405020304" pitchFamily="18" charset="0"/>
                <a:cs typeface="Times New Roman" panose="02020603050405020304" pitchFamily="18" charset="0"/>
              </a:rPr>
              <a:t>арасов</a:t>
            </a:r>
            <a:r>
              <a:rPr lang="ru-RU" dirty="0" smtClean="0">
                <a:latin typeface="Times New Roman" panose="02020603050405020304" pitchFamily="18" charset="0"/>
                <a:cs typeface="Times New Roman" panose="02020603050405020304" pitchFamily="18" charset="0"/>
              </a:rPr>
              <a:t> А.А.</a:t>
            </a:r>
            <a:br>
              <a:rPr lang="ru-RU" dirty="0" smtClean="0">
                <a:latin typeface="Times New Roman" panose="02020603050405020304" pitchFamily="18" charset="0"/>
                <a:cs typeface="Times New Roman" panose="02020603050405020304" pitchFamily="18" charset="0"/>
              </a:rPr>
            </a:br>
            <a:endParaRPr lang="ru-RU" dirty="0">
              <a:latin typeface="Times New Roman" panose="02020603050405020304" pitchFamily="18" charset="0"/>
              <a:cs typeface="Times New Roman" panose="02020603050405020304" pitchFamily="18" charset="0"/>
            </a:endParaRPr>
          </a:p>
        </p:txBody>
      </p:sp>
      <p:sp>
        <p:nvSpPr>
          <p:cNvPr id="3078" name="Подзаголовок 2"/>
          <p:cNvSpPr>
            <a:spLocks/>
          </p:cNvSpPr>
          <p:nvPr/>
        </p:nvSpPr>
        <p:spPr bwMode="auto">
          <a:xfrm>
            <a:off x="2279650" y="260350"/>
            <a:ext cx="7848600" cy="863600"/>
          </a:xfrm>
          <a:prstGeom prst="rect">
            <a:avLst/>
          </a:prstGeom>
          <a:noFill/>
          <a:ln w="9525">
            <a:noFill/>
            <a:miter lim="800000"/>
            <a:headEnd/>
            <a:tailEnd/>
          </a:ln>
        </p:spPr>
        <p:txBody>
          <a:bodyPr lIns="0" rIns="18288"/>
          <a:lstStyle/>
          <a:p>
            <a:pPr algn="ctr" eaLnBrk="0" hangingPunct="0">
              <a:lnSpc>
                <a:spcPct val="80000"/>
              </a:lnSpc>
              <a:spcBef>
                <a:spcPct val="20000"/>
              </a:spcBef>
              <a:buClr>
                <a:schemeClr val="hlink"/>
              </a:buClr>
              <a:buFont typeface="Wingdings" pitchFamily="2" charset="2"/>
              <a:buNone/>
            </a:pPr>
            <a:endParaRPr lang="ru-RU" sz="3400" b="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Содержимое 2"/>
          <p:cNvSpPr>
            <a:spLocks noGrp="1"/>
          </p:cNvSpPr>
          <p:nvPr>
            <p:ph idx="1"/>
          </p:nvPr>
        </p:nvSpPr>
        <p:spPr>
          <a:xfrm>
            <a:off x="407368" y="0"/>
            <a:ext cx="11305256" cy="5881688"/>
          </a:xfrm>
        </p:spPr>
        <p:txBody>
          <a:bodyPr>
            <a:normAutofit/>
          </a:bodyPr>
          <a:lstStyle/>
          <a:p>
            <a:pPr eaLnBrk="1" hangingPunct="1"/>
            <a:r>
              <a:rPr lang="ru-RU" sz="2400" dirty="0"/>
              <a:t>Возможен инфаркт миокарда и легких. </a:t>
            </a:r>
          </a:p>
          <a:p>
            <a:pPr eaLnBrk="1" hangingPunct="1"/>
            <a:r>
              <a:rPr lang="ru-RU" sz="2400" dirty="0"/>
              <a:t>Церебральные поражения обусловлены газовыми </a:t>
            </a:r>
            <a:r>
              <a:rPr lang="ru-RU" sz="2400" dirty="0" err="1"/>
              <a:t>эмболами</a:t>
            </a:r>
            <a:r>
              <a:rPr lang="ru-RU" sz="2400" dirty="0"/>
              <a:t> в головном мозге. После короткого скрытого периода возникают резкие головные боли, слабость. В легких случаях пропадает чувствительность одной половины тела, в более тяжелых — возникают явления паралича: теряется речь, появляются признаки пареза лицевого нерва и патология других черепных нервов, а также параплегии или </a:t>
            </a:r>
            <a:r>
              <a:rPr lang="ru-RU" sz="2400" dirty="0" err="1"/>
              <a:t>парапарез</a:t>
            </a:r>
            <a:r>
              <a:rPr lang="ru-RU" sz="2400" dirty="0"/>
              <a:t> нижних конечностей. Параличи нижних конечностей сопровождаются расстройствами мочеиспускания и дефекации (анурия и запор). Определяются высокие сухожильные и </a:t>
            </a:r>
            <a:r>
              <a:rPr lang="ru-RU" sz="2400" dirty="0" err="1"/>
              <a:t>периостальные</a:t>
            </a:r>
            <a:r>
              <a:rPr lang="ru-RU" sz="2400" dirty="0"/>
              <a:t> рефлексы.</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Содержимое 2"/>
          <p:cNvSpPr>
            <a:spLocks noGrp="1"/>
          </p:cNvSpPr>
          <p:nvPr>
            <p:ph idx="1"/>
          </p:nvPr>
        </p:nvSpPr>
        <p:spPr>
          <a:xfrm>
            <a:off x="911424" y="980728"/>
            <a:ext cx="11089232" cy="6096000"/>
          </a:xfrm>
        </p:spPr>
        <p:txBody>
          <a:bodyPr/>
          <a:lstStyle/>
          <a:p>
            <a:pPr eaLnBrk="1" hangingPunct="1"/>
            <a:r>
              <a:rPr lang="ru-RU" u="sng" dirty="0" smtClean="0"/>
              <a:t>Диагноз:</a:t>
            </a:r>
            <a:endParaRPr lang="ru-RU" dirty="0" smtClean="0"/>
          </a:p>
          <a:p>
            <a:pPr eaLnBrk="1" hangingPunct="1">
              <a:buFont typeface="Wingdings" pitchFamily="2" charset="2"/>
              <a:buNone/>
            </a:pPr>
            <a:r>
              <a:rPr lang="ru-RU" dirty="0" smtClean="0"/>
              <a:t> - подтверждает правильность эффективность повторного помещения пострадавшего в условия повышенного давления (</a:t>
            </a:r>
            <a:r>
              <a:rPr lang="ru-RU" dirty="0" err="1" smtClean="0"/>
              <a:t>рекомпрессия</a:t>
            </a:r>
            <a:r>
              <a:rPr lang="ru-RU" dirty="0" smtClean="0"/>
              <a:t>);</a:t>
            </a:r>
          </a:p>
          <a:p>
            <a:pPr eaLnBrk="1" hangingPunct="1">
              <a:buFont typeface="Wingdings" pitchFamily="2" charset="2"/>
              <a:buNone/>
            </a:pPr>
            <a:r>
              <a:rPr lang="ru-RU" dirty="0" smtClean="0"/>
              <a:t> - кроме этого, обнаружение на рентгенограммах пузырьков в полостях суставов, синовиальных влагалищах сухожилий, фасциях мышц, а также поражения костей и суставов.</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Содержимое 2"/>
          <p:cNvSpPr>
            <a:spLocks noGrp="1"/>
          </p:cNvSpPr>
          <p:nvPr>
            <p:ph idx="1"/>
          </p:nvPr>
        </p:nvSpPr>
        <p:spPr>
          <a:xfrm>
            <a:off x="623392" y="214314"/>
            <a:ext cx="11233248" cy="6429375"/>
          </a:xfrm>
        </p:spPr>
        <p:txBody>
          <a:bodyPr>
            <a:normAutofit/>
          </a:bodyPr>
          <a:lstStyle/>
          <a:p>
            <a:pPr eaLnBrk="1" hangingPunct="1"/>
            <a:r>
              <a:rPr lang="ru-RU" sz="2400" u="sng" dirty="0"/>
              <a:t>Лечение:</a:t>
            </a:r>
            <a:r>
              <a:rPr lang="ru-RU" sz="2400" dirty="0"/>
              <a:t> во всех случаях тяжелой формы кессонной болезни необходимо проводить срочную </a:t>
            </a:r>
            <a:r>
              <a:rPr lang="ru-RU" sz="2400" dirty="0" err="1"/>
              <a:t>рекомпрессию</a:t>
            </a:r>
            <a:r>
              <a:rPr lang="ru-RU" sz="2400" dirty="0"/>
              <a:t>. </a:t>
            </a:r>
          </a:p>
          <a:p>
            <a:pPr eaLnBrk="1" hangingPunct="1"/>
            <a:r>
              <a:rPr lang="ru-RU" sz="2400" u="sng" dirty="0"/>
              <a:t>Профилактика:</a:t>
            </a:r>
            <a:r>
              <a:rPr lang="ru-RU" sz="2400" dirty="0"/>
              <a:t> основным профилактическим мероприятием является строгое соблюдение «Правил безопасности при производстве работ под сжатым воздухом (кессонные работы)». Ограничивается допустимое давление в кессоне: оно не должно превышать 4 </a:t>
            </a:r>
            <a:r>
              <a:rPr lang="ru-RU" sz="2400" dirty="0" err="1"/>
              <a:t>атм</a:t>
            </a:r>
            <a:r>
              <a:rPr lang="ru-RU" sz="2400" dirty="0"/>
              <a:t>, что соответствует глубине воды 40 м. Согласно этим правилам, строго нормируется продолжительность рабочего времени в кессоне и продолжительность </a:t>
            </a:r>
            <a:r>
              <a:rPr lang="ru-RU" sz="2400" dirty="0" err="1"/>
              <a:t>вышлюзования</a:t>
            </a:r>
            <a:r>
              <a:rPr lang="ru-RU" sz="2400" dirty="0"/>
              <a:t> (чем больше давление, тем короче рабочее время и продолжительнее период декомпрессии).</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Содержимое 2"/>
          <p:cNvSpPr>
            <a:spLocks noGrp="1"/>
          </p:cNvSpPr>
          <p:nvPr>
            <p:ph idx="1"/>
          </p:nvPr>
        </p:nvSpPr>
        <p:spPr>
          <a:xfrm>
            <a:off x="623392" y="214314"/>
            <a:ext cx="11233248" cy="6429375"/>
          </a:xfrm>
        </p:spPr>
        <p:txBody>
          <a:bodyPr>
            <a:normAutofit/>
          </a:bodyPr>
          <a:lstStyle/>
          <a:p>
            <a:pPr algn="ctr" eaLnBrk="1" hangingPunct="1"/>
            <a:endParaRPr lang="ru-RU" sz="2400" u="sng" dirty="0" smtClean="0"/>
          </a:p>
          <a:p>
            <a:pPr algn="ctr" eaLnBrk="1" hangingPunct="1"/>
            <a:endParaRPr lang="ru-RU" sz="2400" u="sng" dirty="0"/>
          </a:p>
          <a:p>
            <a:pPr algn="ctr" eaLnBrk="1" hangingPunct="1"/>
            <a:endParaRPr lang="ru-RU" sz="2400" u="sng" dirty="0" smtClean="0"/>
          </a:p>
          <a:p>
            <a:pPr algn="ctr" eaLnBrk="1" hangingPunct="1"/>
            <a:endParaRPr lang="ru-RU" sz="2400" u="sng" dirty="0"/>
          </a:p>
          <a:p>
            <a:pPr algn="ctr" eaLnBrk="1" hangingPunct="1"/>
            <a:r>
              <a:rPr lang="ru-RU" sz="4000" u="sng" dirty="0" smtClean="0"/>
              <a:t>СПАСИБО ЗА ВНИМАНИЕ</a:t>
            </a:r>
            <a:endParaRPr lang="ru-RU" sz="4000" dirty="0"/>
          </a:p>
        </p:txBody>
      </p:sp>
    </p:spTree>
    <p:extLst>
      <p:ext uri="{BB962C8B-B14F-4D97-AF65-F5344CB8AC3E}">
        <p14:creationId xmlns:p14="http://schemas.microsoft.com/office/powerpoint/2010/main" val="3029364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Заголовок 1"/>
          <p:cNvSpPr>
            <a:spLocks noGrp="1"/>
          </p:cNvSpPr>
          <p:nvPr>
            <p:ph type="title"/>
          </p:nvPr>
        </p:nvSpPr>
        <p:spPr>
          <a:xfrm>
            <a:off x="847111" y="260648"/>
            <a:ext cx="10353761" cy="1326321"/>
          </a:xfrm>
        </p:spPr>
        <p:txBody>
          <a:bodyPr/>
          <a:lstStyle/>
          <a:p>
            <a:pPr eaLnBrk="1" hangingPunct="1"/>
            <a:r>
              <a:rPr lang="ru-RU" dirty="0" smtClean="0"/>
              <a:t>ОПРЕДЕЛЕНИЕ</a:t>
            </a:r>
          </a:p>
        </p:txBody>
      </p:sp>
      <p:sp>
        <p:nvSpPr>
          <p:cNvPr id="4099" name="Содержимое 2"/>
          <p:cNvSpPr>
            <a:spLocks noGrp="1"/>
          </p:cNvSpPr>
          <p:nvPr>
            <p:ph idx="1"/>
          </p:nvPr>
        </p:nvSpPr>
        <p:spPr>
          <a:xfrm>
            <a:off x="479376" y="1988840"/>
            <a:ext cx="11089232" cy="4968328"/>
          </a:xfrm>
        </p:spPr>
        <p:txBody>
          <a:bodyPr>
            <a:normAutofit/>
          </a:bodyPr>
          <a:lstStyle/>
          <a:p>
            <a:pPr eaLnBrk="1" hangingPunct="1"/>
            <a:r>
              <a:rPr lang="ru-RU" sz="2400" dirty="0"/>
              <a:t>Кессонная болезнь — это патологические проявления, развивающиеся при недостаточно медленном </a:t>
            </a:r>
            <a:r>
              <a:rPr lang="ru-RU" sz="2400" dirty="0" smtClean="0"/>
              <a:t>(ускоренном) </a:t>
            </a:r>
            <a:r>
              <a:rPr lang="ru-RU" sz="2400" dirty="0"/>
              <a:t>переходе от нормального атмосферного давления к повышенному и обратно при выполнении определенного вида работ (водолазы, рабочие, занятые в строительстве мостовых опор, проходке обводненных шахтных стволов, сооружений в водонасыщенных грунтах или под водой, при возведении фундаментов зданий и оборудования, в строительстве туннелей метрополитена).</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Заголовок 1"/>
          <p:cNvSpPr>
            <a:spLocks noGrp="1"/>
          </p:cNvSpPr>
          <p:nvPr>
            <p:ph type="title"/>
          </p:nvPr>
        </p:nvSpPr>
        <p:spPr/>
        <p:txBody>
          <a:bodyPr/>
          <a:lstStyle/>
          <a:p>
            <a:pPr eaLnBrk="1" hangingPunct="1"/>
            <a:r>
              <a:rPr lang="ru-RU" dirty="0" smtClean="0"/>
              <a:t>ФОРМЫ</a:t>
            </a:r>
          </a:p>
        </p:txBody>
      </p:sp>
      <p:sp>
        <p:nvSpPr>
          <p:cNvPr id="5123" name="Содержимое 2"/>
          <p:cNvSpPr>
            <a:spLocks noGrp="1"/>
          </p:cNvSpPr>
          <p:nvPr>
            <p:ph idx="1"/>
          </p:nvPr>
        </p:nvSpPr>
        <p:spPr/>
        <p:txBody>
          <a:bodyPr>
            <a:normAutofit/>
          </a:bodyPr>
          <a:lstStyle/>
          <a:p>
            <a:pPr eaLnBrk="1" hangingPunct="1"/>
            <a:r>
              <a:rPr lang="ru-RU" sz="3600" dirty="0" smtClean="0"/>
              <a:t>— Легкая форма кессонной болезни</a:t>
            </a:r>
          </a:p>
          <a:p>
            <a:pPr eaLnBrk="1" hangingPunct="1"/>
            <a:r>
              <a:rPr lang="ru-RU" sz="3600" dirty="0" smtClean="0"/>
              <a:t>— Кессонная болезнь средней тяжести</a:t>
            </a:r>
          </a:p>
          <a:p>
            <a:pPr eaLnBrk="1" hangingPunct="1"/>
            <a:r>
              <a:rPr lang="ru-RU" sz="3600" dirty="0" smtClean="0"/>
              <a:t>— Тяжелая форма кессонной болезни</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Содержимое 2"/>
          <p:cNvSpPr>
            <a:spLocks noGrp="1"/>
          </p:cNvSpPr>
          <p:nvPr>
            <p:ph idx="1"/>
          </p:nvPr>
        </p:nvSpPr>
        <p:spPr>
          <a:xfrm>
            <a:off x="407368" y="188913"/>
            <a:ext cx="10260632" cy="6096000"/>
          </a:xfrm>
        </p:spPr>
        <p:txBody>
          <a:bodyPr>
            <a:normAutofit/>
          </a:bodyPr>
          <a:lstStyle/>
          <a:p>
            <a:pPr eaLnBrk="1" hangingPunct="1"/>
            <a:r>
              <a:rPr lang="ru-RU" sz="2400" dirty="0"/>
              <a:t>Кессонный способ заключается в осушении от воды замкнутого пространства, где производятся работы. В это пространство нагнетают сжатый воздух, который отжимает воду и позволяет вести работы. Основной опасность — декомпрессия, т.е. период выхода рабочих из кессона, при котором возможно поражение барабанной перепонки, весьма чувствительной к нарушением давления извне, со стороны слухового прохода, и изнутри, со стороны среднего уха. Кроме повышенного давления воздуха, на работающих в кессоне оказывает влияние высокая влажность, повышенная или пониженная температура, загрязнение воздушной среды масляными аэрозолями, оксидом углерода, оксидами азота и электросварочным аэрозолем.</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Заголовок 1"/>
          <p:cNvSpPr>
            <a:spLocks noGrp="1"/>
          </p:cNvSpPr>
          <p:nvPr>
            <p:ph type="title"/>
          </p:nvPr>
        </p:nvSpPr>
        <p:spPr>
          <a:xfrm>
            <a:off x="955632" y="116632"/>
            <a:ext cx="10353761" cy="1326321"/>
          </a:xfrm>
        </p:spPr>
        <p:txBody>
          <a:bodyPr/>
          <a:lstStyle/>
          <a:p>
            <a:pPr eaLnBrk="1" hangingPunct="1"/>
            <a:r>
              <a:rPr lang="ru-RU" dirty="0" smtClean="0"/>
              <a:t>ПАТОГЕНЕЗ</a:t>
            </a:r>
          </a:p>
        </p:txBody>
      </p:sp>
      <p:sp>
        <p:nvSpPr>
          <p:cNvPr id="7171" name="Содержимое 2"/>
          <p:cNvSpPr>
            <a:spLocks noGrp="1"/>
          </p:cNvSpPr>
          <p:nvPr>
            <p:ph idx="1"/>
          </p:nvPr>
        </p:nvSpPr>
        <p:spPr>
          <a:xfrm>
            <a:off x="479376" y="1143001"/>
            <a:ext cx="10036224" cy="5286375"/>
          </a:xfrm>
        </p:spPr>
        <p:txBody>
          <a:bodyPr>
            <a:normAutofit/>
          </a:bodyPr>
          <a:lstStyle/>
          <a:p>
            <a:pPr eaLnBrk="1" hangingPunct="1"/>
            <a:r>
              <a:rPr lang="ru-RU" sz="2100" dirty="0"/>
              <a:t>Заболевание развивается вследствие перехода газов крови и тканей организма из растворенного состояния в свободное. </a:t>
            </a:r>
          </a:p>
          <a:p>
            <a:pPr eaLnBrk="1" hangingPunct="1"/>
            <a:r>
              <a:rPr lang="ru-RU" sz="2100" dirty="0"/>
              <a:t>Образующиеся при этом газовые пузырьки нарушают нормальное кровообращение, раздражают нервные окончания, деформируют и повреждают ткани организма. </a:t>
            </a:r>
          </a:p>
          <a:p>
            <a:pPr eaLnBrk="1" hangingPunct="1"/>
            <a:r>
              <a:rPr lang="ru-RU" sz="2100" dirty="0"/>
              <a:t> При декомпрессии в организме происходит процесс выведения из тканей растворенного в них азота. В зависимости от скорости его избыточное количество азота в тканях поступает в кровь в растворенном состоянии либо в виде пузырьков. </a:t>
            </a:r>
          </a:p>
          <a:p>
            <a:pPr eaLnBrk="1" hangingPunct="1"/>
            <a:r>
              <a:rPr lang="ru-RU" sz="2100" dirty="0"/>
              <a:t>Они являются причиной газовой эмболии и развития кессонной болезни.</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Заголовок 1"/>
          <p:cNvSpPr>
            <a:spLocks noGrp="1"/>
          </p:cNvSpPr>
          <p:nvPr>
            <p:ph type="title"/>
          </p:nvPr>
        </p:nvSpPr>
        <p:spPr>
          <a:xfrm>
            <a:off x="1703513" y="0"/>
            <a:ext cx="8715252" cy="1143000"/>
          </a:xfrm>
        </p:spPr>
        <p:txBody>
          <a:bodyPr/>
          <a:lstStyle/>
          <a:p>
            <a:pPr eaLnBrk="1" hangingPunct="1"/>
            <a:r>
              <a:rPr lang="ru-RU" dirty="0" smtClean="0"/>
              <a:t>СИМПТОМЫ</a:t>
            </a:r>
          </a:p>
        </p:txBody>
      </p:sp>
      <p:sp>
        <p:nvSpPr>
          <p:cNvPr id="8195" name="Содержимое 2"/>
          <p:cNvSpPr>
            <a:spLocks noGrp="1"/>
          </p:cNvSpPr>
          <p:nvPr>
            <p:ph idx="1"/>
          </p:nvPr>
        </p:nvSpPr>
        <p:spPr>
          <a:xfrm>
            <a:off x="623392" y="908051"/>
            <a:ext cx="9723933" cy="5617293"/>
          </a:xfrm>
        </p:spPr>
        <p:txBody>
          <a:bodyPr>
            <a:normAutofit/>
          </a:bodyPr>
          <a:lstStyle/>
          <a:p>
            <a:pPr eaLnBrk="1" hangingPunct="1"/>
            <a:r>
              <a:rPr lang="ru-RU" sz="2400" dirty="0"/>
              <a:t> Симптоматика декомпрессионной болезни характеризуется </a:t>
            </a:r>
            <a:r>
              <a:rPr lang="ru-RU" sz="2400" dirty="0" err="1"/>
              <a:t>полиморфностью</a:t>
            </a:r>
            <a:r>
              <a:rPr lang="ru-RU" sz="2400" dirty="0"/>
              <a:t>. </a:t>
            </a:r>
          </a:p>
          <a:p>
            <a:pPr eaLnBrk="1" hangingPunct="1"/>
            <a:r>
              <a:rPr lang="ru-RU" sz="2400" dirty="0"/>
              <a:t>Болезнь развивается не сразу: первые симптомы ее возникают через 10–15 минут и позже после декомпрессии, т.е. в период образования более или менее крупных пузырьков газа. </a:t>
            </a:r>
          </a:p>
          <a:p>
            <a:pPr eaLnBrk="1" hangingPunct="1"/>
            <a:r>
              <a:rPr lang="ru-RU" sz="2400" dirty="0"/>
              <a:t>Рабочие жалуются на боли в ушах, «расширение живота», ощущение недомогания, холода, боли в суставах. В дальнейшем развивается определенная клиническая симптоматика, проявление и тяжесть которой определяется величиной, количеством и локализацией газовых пузырьков в организме.</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Заголовок 1"/>
          <p:cNvSpPr>
            <a:spLocks noGrp="1"/>
          </p:cNvSpPr>
          <p:nvPr>
            <p:ph type="title"/>
          </p:nvPr>
        </p:nvSpPr>
        <p:spPr>
          <a:xfrm>
            <a:off x="2783632" y="724605"/>
            <a:ext cx="7705725" cy="857250"/>
          </a:xfrm>
        </p:spPr>
        <p:txBody>
          <a:bodyPr>
            <a:normAutofit fontScale="90000"/>
          </a:bodyPr>
          <a:lstStyle/>
          <a:p>
            <a:pPr eaLnBrk="1" hangingPunct="1"/>
            <a:r>
              <a:rPr lang="ru-RU" sz="4000" u="sng" dirty="0"/>
              <a:t>Легкая форма кессонной болезни</a:t>
            </a:r>
          </a:p>
        </p:txBody>
      </p:sp>
      <p:sp>
        <p:nvSpPr>
          <p:cNvPr id="9219" name="Содержимое 2"/>
          <p:cNvSpPr>
            <a:spLocks noGrp="1"/>
          </p:cNvSpPr>
          <p:nvPr>
            <p:ph idx="1"/>
          </p:nvPr>
        </p:nvSpPr>
        <p:spPr>
          <a:xfrm>
            <a:off x="-18321" y="1844824"/>
            <a:ext cx="11737304" cy="5786437"/>
          </a:xfrm>
        </p:spPr>
        <p:txBody>
          <a:bodyPr>
            <a:normAutofit/>
          </a:bodyPr>
          <a:lstStyle/>
          <a:p>
            <a:pPr eaLnBrk="1" hangingPunct="1"/>
            <a:r>
              <a:rPr lang="ru-RU" sz="1800" dirty="0"/>
              <a:t>Симптомы: проявляется в виде чрезвычайно сильных болей в области какого-либо сустава или нескольких суставов внезапно. Механизм болей обусловлен нарушением питания </a:t>
            </a:r>
            <a:r>
              <a:rPr lang="ru-RU" sz="1800" dirty="0" err="1"/>
              <a:t>эмболизированного</a:t>
            </a:r>
            <a:r>
              <a:rPr lang="ru-RU" sz="1800" dirty="0"/>
              <a:t> участка ткани (надкостница, кость, сустав, фасция, мышцы, нерв). Чаще всего возникают упорные боли в одном ил нескольких суставах конечностей, особенно в коленных и плечевых, а также в лучезапястных, локтевых и голеностопных. </a:t>
            </a:r>
          </a:p>
          <a:p>
            <a:pPr eaLnBrk="1" hangingPunct="1"/>
            <a:r>
              <a:rPr lang="ru-RU" sz="1800" dirty="0"/>
              <a:t> К легкой форме относятся и все кожные случаи («кессонная чесотка»). Зуд обычно ощущается на туловище или на проксимальных частях конечностей, Характер зуда напоминает кожный зуд при укусе насекомых. При объективном осмотре определяется болезненность нервных стволов, мышц и суставов при их пальпации. Часто отмечаются отек околосуставной ткани, выпот в суставах. Определенные участки кожи имеют «мраморный» рисунок вследствие эмболии кожных сосудов. Скопление газа в подкожной клетчатке дает начало развитию подкожной эмфиземы. </a:t>
            </a:r>
          </a:p>
          <a:p>
            <a:pPr eaLnBrk="1" hangingPunct="1"/>
            <a:r>
              <a:rPr lang="ru-RU" sz="1800" dirty="0"/>
              <a:t>Лечение Лечебная </a:t>
            </a:r>
            <a:r>
              <a:rPr lang="ru-RU" sz="1800" dirty="0" err="1"/>
              <a:t>рекомпрессия</a:t>
            </a:r>
            <a:r>
              <a:rPr lang="ru-RU" sz="1800" dirty="0"/>
              <a:t> снимает болевой синдром и ведет к быстрому выздоровлению.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Заголовок 1"/>
          <p:cNvSpPr>
            <a:spLocks noGrp="1"/>
          </p:cNvSpPr>
          <p:nvPr>
            <p:ph type="title"/>
          </p:nvPr>
        </p:nvSpPr>
        <p:spPr>
          <a:xfrm>
            <a:off x="2207568" y="476672"/>
            <a:ext cx="7929562" cy="642938"/>
          </a:xfrm>
        </p:spPr>
        <p:txBody>
          <a:bodyPr>
            <a:normAutofit fontScale="90000"/>
          </a:bodyPr>
          <a:lstStyle/>
          <a:p>
            <a:pPr eaLnBrk="1" hangingPunct="1"/>
            <a:r>
              <a:rPr lang="ru-RU" sz="3600" u="sng" dirty="0"/>
              <a:t>Кессонная болезнь средней тяжести</a:t>
            </a:r>
          </a:p>
        </p:txBody>
      </p:sp>
      <p:sp>
        <p:nvSpPr>
          <p:cNvPr id="10243" name="Содержимое 2"/>
          <p:cNvSpPr>
            <a:spLocks noGrp="1"/>
          </p:cNvSpPr>
          <p:nvPr>
            <p:ph idx="1"/>
          </p:nvPr>
        </p:nvSpPr>
        <p:spPr>
          <a:xfrm>
            <a:off x="191344" y="1484784"/>
            <a:ext cx="11665296" cy="5786437"/>
          </a:xfrm>
        </p:spPr>
        <p:txBody>
          <a:bodyPr>
            <a:normAutofit/>
          </a:bodyPr>
          <a:lstStyle/>
          <a:p>
            <a:pPr eaLnBrk="1" hangingPunct="1"/>
            <a:r>
              <a:rPr lang="ru-RU" dirty="0"/>
              <a:t>Прежде всего формируется синдром </a:t>
            </a:r>
            <a:r>
              <a:rPr lang="ru-RU" dirty="0" err="1"/>
              <a:t>Меньера</a:t>
            </a:r>
            <a:r>
              <a:rPr lang="ru-RU" dirty="0"/>
              <a:t> в результате образования пузырьков газа в лабиринте внутреннего уха. Появляются резкая слабость, тяжесть и боль в голове. Эти симптомы усиливаются и сочетаются с резким головокружением, рвотой, шумом и звоном в ушах, снижением слуха. Появляются сильная бледность, потоотделение, слабость. Головокружение беспокоит даже в положении лежа. </a:t>
            </a:r>
          </a:p>
          <a:p>
            <a:pPr eaLnBrk="1" hangingPunct="1"/>
            <a:r>
              <a:rPr lang="ru-RU" dirty="0"/>
              <a:t> Желудочно-кишечные поражения характеризуются скоплением газа в кишечнике, сосудах брыжейки и сопровождаются появлением очень сильных болей в животе, частой дефекацией. Живот напряжен, пальпация его болезненна. Снижается острота зрения, сопровождающаяся расширением зрачков и угнетением их реакции на свет. Картина глазного дна варьирует от нормальной до различной степени гиперемии дисков зрительных нервов. </a:t>
            </a:r>
          </a:p>
          <a:p>
            <a:pPr eaLnBrk="1" hangingPunct="1"/>
            <a:r>
              <a:rPr lang="ru-RU" u="sng" dirty="0"/>
              <a:t>Прогноз</a:t>
            </a:r>
            <a:r>
              <a:rPr lang="ru-RU" dirty="0"/>
              <a:t>: как правило, благоприятный при условии своевременной и правильной лечебной </a:t>
            </a:r>
            <a:r>
              <a:rPr lang="ru-RU" dirty="0" err="1"/>
              <a:t>рекомпрессии</a:t>
            </a:r>
            <a:r>
              <a:rPr lang="ru-RU" dirty="0"/>
              <a:t>.</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Заголовок 1"/>
          <p:cNvSpPr>
            <a:spLocks noGrp="1"/>
          </p:cNvSpPr>
          <p:nvPr>
            <p:ph type="title"/>
          </p:nvPr>
        </p:nvSpPr>
        <p:spPr>
          <a:xfrm>
            <a:off x="2999656" y="620688"/>
            <a:ext cx="7491412" cy="700088"/>
          </a:xfrm>
        </p:spPr>
        <p:txBody>
          <a:bodyPr>
            <a:normAutofit fontScale="90000"/>
          </a:bodyPr>
          <a:lstStyle/>
          <a:p>
            <a:pPr eaLnBrk="1" hangingPunct="1"/>
            <a:r>
              <a:rPr lang="ru-RU" sz="3600" u="sng" dirty="0"/>
              <a:t>Тяжелая форма кессонной болезни</a:t>
            </a:r>
          </a:p>
        </p:txBody>
      </p:sp>
      <p:sp>
        <p:nvSpPr>
          <p:cNvPr id="11267" name="Содержимое 2"/>
          <p:cNvSpPr>
            <a:spLocks noGrp="1"/>
          </p:cNvSpPr>
          <p:nvPr>
            <p:ph idx="1"/>
          </p:nvPr>
        </p:nvSpPr>
        <p:spPr>
          <a:xfrm>
            <a:off x="479376" y="1700808"/>
            <a:ext cx="11233248" cy="5453211"/>
          </a:xfrm>
        </p:spPr>
        <p:txBody>
          <a:bodyPr>
            <a:normAutofit/>
          </a:bodyPr>
          <a:lstStyle/>
          <a:p>
            <a:pPr eaLnBrk="1" hangingPunct="1"/>
            <a:r>
              <a:rPr lang="ru-RU" dirty="0"/>
              <a:t>Тяжелая форма кессонной болезни —характеризуется образованием </a:t>
            </a:r>
            <a:r>
              <a:rPr lang="ru-RU" dirty="0" err="1"/>
              <a:t>эмболов</a:t>
            </a:r>
            <a:r>
              <a:rPr lang="ru-RU" dirty="0"/>
              <a:t> в сосудах ЦНС, сердца и легких. </a:t>
            </a:r>
          </a:p>
          <a:p>
            <a:pPr eaLnBrk="1" hangingPunct="1"/>
            <a:r>
              <a:rPr lang="ru-RU" dirty="0"/>
              <a:t> Больные отмечают резкую общую слабость и слабость в ногах, резкий кашель, сильную боль в грудной клетке, особенно при вдохе, одышку. В дальнейшем появляются клинические признаки отека легких. При множественной </a:t>
            </a:r>
            <a:r>
              <a:rPr lang="ru-RU" dirty="0" err="1"/>
              <a:t>аэроэмболии</a:t>
            </a:r>
            <a:r>
              <a:rPr lang="ru-RU" dirty="0"/>
              <a:t> в полостях правого сердца и сосудах легких скапливается значительное количество газовых пузырьков различных размеров, вызывающих нарушение сердечно- сосудистой деятельности. В таких случаях отмечаются бледность, резкая слабость, частое и поверхностное дыханием; артериальное давление падает. Пульс вначале частый, затем замедляется, кожные покровы бледно-сероватого оттенка или синюшные. При выраженных явлениях гипоксии наступает потеря сознания.</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amask">
  <a:themeElements>
    <a:clrScheme name="Damask">
      <a:dk1>
        <a:sysClr val="windowText" lastClr="000000"/>
      </a:dk1>
      <a:lt1>
        <a:sysClr val="window" lastClr="FFFFFF"/>
      </a:lt1>
      <a:dk2>
        <a:srgbClr val="2A5B7F"/>
      </a:dk2>
      <a:lt2>
        <a:srgbClr val="ABDAFC"/>
      </a:lt2>
      <a:accent1>
        <a:srgbClr val="9EC544"/>
      </a:accent1>
      <a:accent2>
        <a:srgbClr val="50BEA3"/>
      </a:accent2>
      <a:accent3>
        <a:srgbClr val="4A9CCC"/>
      </a:accent3>
      <a:accent4>
        <a:srgbClr val="9A66CA"/>
      </a:accent4>
      <a:accent5>
        <a:srgbClr val="C54F71"/>
      </a:accent5>
      <a:accent6>
        <a:srgbClr val="DE9C3C"/>
      </a:accent6>
      <a:hlink>
        <a:srgbClr val="6BA9DA"/>
      </a:hlink>
      <a:folHlink>
        <a:srgbClr val="A0BCD3"/>
      </a:folHlink>
    </a:clrScheme>
    <a:fontScheme name="Damask">
      <a:majorFont>
        <a:latin typeface="Bookman Old Style" panose="02050604050505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amask">
      <a:fillStyleLst>
        <a:solidFill>
          <a:schemeClr val="phClr"/>
        </a:solidFill>
        <a:gradFill rotWithShape="1">
          <a:gsLst>
            <a:gs pos="0">
              <a:schemeClr val="phClr">
                <a:tint val="48000"/>
                <a:satMod val="105000"/>
                <a:lumMod val="110000"/>
              </a:schemeClr>
            </a:gs>
            <a:gs pos="100000">
              <a:schemeClr val="phClr">
                <a:tint val="78000"/>
                <a:satMod val="109000"/>
                <a:lumMod val="100000"/>
              </a:schemeClr>
            </a:gs>
          </a:gsLst>
          <a:lin ang="5400000" scaled="0"/>
        </a:gradFill>
        <a:gradFill rotWithShape="1">
          <a:gsLst>
            <a:gs pos="0">
              <a:schemeClr val="phClr">
                <a:tint val="94000"/>
                <a:satMod val="100000"/>
                <a:lumMod val="104000"/>
              </a:schemeClr>
            </a:gs>
            <a:gs pos="69000">
              <a:schemeClr val="phClr">
                <a:shade val="86000"/>
                <a:satMod val="130000"/>
                <a:lumMod val="102000"/>
              </a:schemeClr>
            </a:gs>
            <a:gs pos="100000">
              <a:schemeClr val="phClr">
                <a:shade val="72000"/>
                <a:satMod val="130000"/>
                <a:lumMod val="100000"/>
              </a:scheme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38100" dir="5400000" sy="96000" rotWithShape="0">
              <a:srgbClr val="000000">
                <a:alpha val="54000"/>
              </a:srgbClr>
            </a:outerShdw>
          </a:effectLst>
        </a:effectStyle>
        <a:effectStyle>
          <a:effectLst>
            <a:outerShdw blurRad="76200" dist="38100" dir="5400000" algn="ctr" rotWithShape="0">
              <a:srgbClr val="000000">
                <a:alpha val="76000"/>
              </a:srgbClr>
            </a:outerShdw>
          </a:effectLst>
          <a:scene3d>
            <a:camera prst="orthographicFront">
              <a:rot lat="0" lon="0" rev="0"/>
            </a:camera>
            <a:lightRig rig="balanced" dir="t"/>
          </a:scene3d>
          <a:sp3d prstMaterial="matte">
            <a:bevelT w="25400" h="25400" prst="relaxedInset"/>
          </a:sp3d>
        </a:effectStyle>
      </a:effectStyleLst>
      <a:bgFillStyleLst>
        <a:solidFill>
          <a:schemeClr val="phClr"/>
        </a:solidFill>
        <a:solidFill>
          <a:schemeClr val="phClr">
            <a:tint val="95000"/>
            <a:satMod val="170000"/>
          </a:schemeClr>
        </a:solidFill>
        <a:blipFill rotWithShape="1">
          <a:blip xmlns:r="http://schemas.openxmlformats.org/officeDocument/2006/relationships" r:embed="rId1">
            <a:duotone>
              <a:schemeClr val="phClr">
                <a:shade val="18000"/>
                <a:satMod val="160000"/>
                <a:lumMod val="28000"/>
              </a:schemeClr>
              <a:schemeClr val="phClr">
                <a:tint val="95000"/>
                <a:satMod val="160000"/>
                <a:lumMod val="116000"/>
              </a:schemeClr>
            </a:duotone>
          </a:blip>
          <a:stretch/>
        </a:blipFill>
      </a:bgFillStyleLst>
    </a:fmtScheme>
  </a:themeElements>
  <a:objectDefaults/>
  <a:extraClrSchemeLst/>
  <a:extLst>
    <a:ext uri="{05A4C25C-085E-4340-85A3-A5531E510DB2}">
      <thm15:themeFamily xmlns:thm15="http://schemas.microsoft.com/office/thememl/2012/main" name="Damask" id="{F9A299A0-33D0-4E0F-9F3F-7163E3744208}" vid="{746EEEEA-FB6A-406B-B510-531588D54811}"/>
    </a:ext>
  </a:extLst>
</a:theme>
</file>

<file path=docProps/app.xml><?xml version="1.0" encoding="utf-8"?>
<Properties xmlns="http://schemas.openxmlformats.org/officeDocument/2006/extended-properties" xmlns:vt="http://schemas.openxmlformats.org/officeDocument/2006/docPropsVTypes">
  <Template>TM04033921[[fn=Дамаск]]</Template>
  <TotalTime>83</TotalTime>
  <Words>981</Words>
  <Application>Microsoft Office PowerPoint</Application>
  <PresentationFormat>Широкоэкранный</PresentationFormat>
  <Paragraphs>40</Paragraphs>
  <Slides>13</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13</vt:i4>
      </vt:variant>
    </vt:vector>
  </HeadingPairs>
  <TitlesOfParts>
    <vt:vector size="19" baseType="lpstr">
      <vt:lpstr>Arial</vt:lpstr>
      <vt:lpstr>Bookman Old Style</vt:lpstr>
      <vt:lpstr>Rockwell</vt:lpstr>
      <vt:lpstr>Times New Roman</vt:lpstr>
      <vt:lpstr>Wingdings</vt:lpstr>
      <vt:lpstr>Damask</vt:lpstr>
      <vt:lpstr>ФГБОУ ВО ВолгГМУ МЗ РФ Кафедра факультетской терапии   Декомпрессионная (КЕССОННАЯ) БОЛЕЗНЬ                                       Профессор Тарасов А.А. </vt:lpstr>
      <vt:lpstr>ОПРЕДЕЛЕНИЕ</vt:lpstr>
      <vt:lpstr>ФОРМЫ</vt:lpstr>
      <vt:lpstr>Презентация PowerPoint</vt:lpstr>
      <vt:lpstr>ПАТОГЕНЕЗ</vt:lpstr>
      <vt:lpstr>СИМПТОМЫ</vt:lpstr>
      <vt:lpstr>Легкая форма кессонной болезни</vt:lpstr>
      <vt:lpstr>Кессонная болезнь средней тяжести</vt:lpstr>
      <vt:lpstr>Тяжелая форма кессонной болезни</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КЕССОННАЯ БОЛЕЗНЬ</dc:title>
  <dc:creator>Slava</dc:creator>
  <cp:lastModifiedBy>Саша Т.</cp:lastModifiedBy>
  <cp:revision>17</cp:revision>
  <dcterms:created xsi:type="dcterms:W3CDTF">2011-12-13T19:06:32Z</dcterms:created>
  <dcterms:modified xsi:type="dcterms:W3CDTF">2025-05-10T12:39:47Z</dcterms:modified>
</cp:coreProperties>
</file>