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9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93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</p:sldIdLst>
  <p:sldSz cx="13444538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7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240" y="60"/>
      </p:cViewPr>
      <p:guideLst>
        <p:guide orient="horz" pos="2880"/>
        <p:guide pos="27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8341" y="2344483"/>
            <a:ext cx="11427857" cy="387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15" b="0" i="0">
                <a:solidFill>
                  <a:srgbClr val="253138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6681" y="4235196"/>
            <a:ext cx="9411177" cy="387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15" b="0" i="0">
                <a:solidFill>
                  <a:srgbClr val="253138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4523" y="1049782"/>
            <a:ext cx="11035060" cy="387029"/>
          </a:xfrm>
        </p:spPr>
        <p:txBody>
          <a:bodyPr lIns="0" tIns="0" rIns="0" bIns="0"/>
          <a:lstStyle>
            <a:lvl1pPr>
              <a:defRPr sz="2515" b="0" i="0">
                <a:solidFill>
                  <a:srgbClr val="253138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14524" y="2394331"/>
            <a:ext cx="10850636" cy="387029"/>
          </a:xfrm>
        </p:spPr>
        <p:txBody>
          <a:bodyPr lIns="0" tIns="0" rIns="0" bIns="0"/>
          <a:lstStyle>
            <a:lvl1pPr>
              <a:defRPr sz="2515" b="0" i="0">
                <a:solidFill>
                  <a:srgbClr val="253138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4523" y="1049782"/>
            <a:ext cx="11035060" cy="387029"/>
          </a:xfrm>
        </p:spPr>
        <p:txBody>
          <a:bodyPr lIns="0" tIns="0" rIns="0" bIns="0"/>
          <a:lstStyle>
            <a:lvl1pPr>
              <a:defRPr sz="2515" b="0" i="0">
                <a:solidFill>
                  <a:srgbClr val="253138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2228" y="1739456"/>
            <a:ext cx="5848374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23938" y="1739456"/>
            <a:ext cx="5848374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4523" y="1049782"/>
            <a:ext cx="11035060" cy="387029"/>
          </a:xfrm>
        </p:spPr>
        <p:txBody>
          <a:bodyPr lIns="0" tIns="0" rIns="0" bIns="0"/>
          <a:lstStyle>
            <a:lvl1pPr>
              <a:defRPr sz="2515" b="0" i="0">
                <a:solidFill>
                  <a:srgbClr val="253138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4523" y="1049782"/>
            <a:ext cx="1103506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253138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14524" y="2394331"/>
            <a:ext cx="1085063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253138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71143" y="7033450"/>
            <a:ext cx="430225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2227" y="7033450"/>
            <a:ext cx="309224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80067" y="7033450"/>
            <a:ext cx="309224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4838">
        <a:defRPr>
          <a:latin typeface="+mn-lt"/>
          <a:ea typeface="+mn-ea"/>
          <a:cs typeface="+mn-cs"/>
        </a:defRPr>
      </a:lvl2pPr>
      <a:lvl3pPr marL="1149675">
        <a:defRPr>
          <a:latin typeface="+mn-lt"/>
          <a:ea typeface="+mn-ea"/>
          <a:cs typeface="+mn-cs"/>
        </a:defRPr>
      </a:lvl3pPr>
      <a:lvl4pPr marL="1724513">
        <a:defRPr>
          <a:latin typeface="+mn-lt"/>
          <a:ea typeface="+mn-ea"/>
          <a:cs typeface="+mn-cs"/>
        </a:defRPr>
      </a:lvl4pPr>
      <a:lvl5pPr marL="2299350">
        <a:defRPr>
          <a:latin typeface="+mn-lt"/>
          <a:ea typeface="+mn-ea"/>
          <a:cs typeface="+mn-cs"/>
        </a:defRPr>
      </a:lvl5pPr>
      <a:lvl6pPr marL="2874188">
        <a:defRPr>
          <a:latin typeface="+mn-lt"/>
          <a:ea typeface="+mn-ea"/>
          <a:cs typeface="+mn-cs"/>
        </a:defRPr>
      </a:lvl6pPr>
      <a:lvl7pPr marL="3449025">
        <a:defRPr>
          <a:latin typeface="+mn-lt"/>
          <a:ea typeface="+mn-ea"/>
          <a:cs typeface="+mn-cs"/>
        </a:defRPr>
      </a:lvl7pPr>
      <a:lvl8pPr marL="4023863">
        <a:defRPr>
          <a:latin typeface="+mn-lt"/>
          <a:ea typeface="+mn-ea"/>
          <a:cs typeface="+mn-cs"/>
        </a:defRPr>
      </a:lvl8pPr>
      <a:lvl9pPr marL="45987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4838">
        <a:defRPr>
          <a:latin typeface="+mn-lt"/>
          <a:ea typeface="+mn-ea"/>
          <a:cs typeface="+mn-cs"/>
        </a:defRPr>
      </a:lvl2pPr>
      <a:lvl3pPr marL="1149675">
        <a:defRPr>
          <a:latin typeface="+mn-lt"/>
          <a:ea typeface="+mn-ea"/>
          <a:cs typeface="+mn-cs"/>
        </a:defRPr>
      </a:lvl3pPr>
      <a:lvl4pPr marL="1724513">
        <a:defRPr>
          <a:latin typeface="+mn-lt"/>
          <a:ea typeface="+mn-ea"/>
          <a:cs typeface="+mn-cs"/>
        </a:defRPr>
      </a:lvl4pPr>
      <a:lvl5pPr marL="2299350">
        <a:defRPr>
          <a:latin typeface="+mn-lt"/>
          <a:ea typeface="+mn-ea"/>
          <a:cs typeface="+mn-cs"/>
        </a:defRPr>
      </a:lvl5pPr>
      <a:lvl6pPr marL="2874188">
        <a:defRPr>
          <a:latin typeface="+mn-lt"/>
          <a:ea typeface="+mn-ea"/>
          <a:cs typeface="+mn-cs"/>
        </a:defRPr>
      </a:lvl6pPr>
      <a:lvl7pPr marL="3449025">
        <a:defRPr>
          <a:latin typeface="+mn-lt"/>
          <a:ea typeface="+mn-ea"/>
          <a:cs typeface="+mn-cs"/>
        </a:defRPr>
      </a:lvl7pPr>
      <a:lvl8pPr marL="4023863">
        <a:defRPr>
          <a:latin typeface="+mn-lt"/>
          <a:ea typeface="+mn-ea"/>
          <a:cs typeface="+mn-cs"/>
        </a:defRPr>
      </a:lvl8pPr>
      <a:lvl9pPr marL="45987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2284" y="350832"/>
            <a:ext cx="9173262" cy="626183"/>
          </a:xfrm>
          <a:prstGeom prst="rect">
            <a:avLst/>
          </a:prstGeom>
        </p:spPr>
        <p:txBody>
          <a:bodyPr vert="horz" wrap="square" lIns="0" tIns="35927" rIns="0" bIns="0" rtlCol="0">
            <a:spAutoFit/>
          </a:bodyPr>
          <a:lstStyle/>
          <a:p>
            <a:pPr marL="2125302" marR="6387" indent="-2110133">
              <a:lnSpc>
                <a:spcPts val="2312"/>
              </a:lnSpc>
              <a:spcBef>
                <a:spcPts val="283"/>
              </a:spcBef>
            </a:pP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ВОЛГОГРАДСКИЙ</a:t>
            </a:r>
            <a:r>
              <a:rPr sz="2012" b="1" spc="-11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ГОСУДАРСТВЕННЫЙ</a:t>
            </a:r>
            <a:r>
              <a:rPr sz="2012" b="1" spc="-126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МЕДИЦИНСКИЙ</a:t>
            </a:r>
            <a:r>
              <a:rPr sz="2012" b="1" spc="-126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spc="-13" dirty="0">
                <a:solidFill>
                  <a:srgbClr val="253138"/>
                </a:solidFill>
                <a:latin typeface="Arial"/>
                <a:cs typeface="Arial"/>
              </a:rPr>
              <a:t>УНИВЕРСИТЕТ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КАФЕДРА</a:t>
            </a:r>
            <a:r>
              <a:rPr sz="2012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spc="-13" dirty="0">
                <a:solidFill>
                  <a:srgbClr val="253138"/>
                </a:solidFill>
                <a:latin typeface="Arial"/>
                <a:cs typeface="Arial"/>
              </a:rPr>
              <a:t>ФАКУЛЬТЕТСКОЙ</a:t>
            </a:r>
            <a:r>
              <a:rPr sz="2012" b="1" spc="-1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spc="-13" dirty="0">
                <a:solidFill>
                  <a:srgbClr val="253138"/>
                </a:solidFill>
                <a:latin typeface="Arial"/>
                <a:cs typeface="Arial"/>
              </a:rPr>
              <a:t>ТЕРАПИИ</a:t>
            </a:r>
            <a:endParaRPr sz="2012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01955" y="3394057"/>
            <a:ext cx="10433089" cy="1685008"/>
          </a:xfrm>
          <a:prstGeom prst="rect">
            <a:avLst/>
          </a:prstGeom>
        </p:spPr>
        <p:txBody>
          <a:bodyPr vert="horz" wrap="square" lIns="0" tIns="43112" rIns="0" bIns="0" rtlCol="0">
            <a:spAutoFit/>
          </a:bodyPr>
          <a:lstStyle/>
          <a:p>
            <a:pPr marL="2126898" marR="6387" indent="-2111730" algn="l">
              <a:lnSpc>
                <a:spcPts val="3181"/>
              </a:lnSpc>
              <a:spcBef>
                <a:spcPts val="339"/>
              </a:spcBef>
            </a:pPr>
            <a:r>
              <a:rPr sz="2766" b="1" spc="-13" dirty="0">
                <a:solidFill>
                  <a:srgbClr val="FF0000"/>
                </a:solidFill>
                <a:latin typeface="Arial"/>
                <a:cs typeface="Arial"/>
              </a:rPr>
              <a:t>ПРОФЕССИОНАЛЬНЫЕ</a:t>
            </a:r>
            <a:r>
              <a:rPr sz="2766" b="1" spc="-82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ЗАБОЛЕВАНИЯ</a:t>
            </a:r>
            <a:r>
              <a:rPr sz="2766" b="1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ОТ</a:t>
            </a:r>
            <a:r>
              <a:rPr sz="2766" b="1" spc="-82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spc="-13" dirty="0">
                <a:solidFill>
                  <a:srgbClr val="FF0000"/>
                </a:solidFill>
                <a:latin typeface="Arial"/>
                <a:cs typeface="Arial"/>
              </a:rPr>
              <a:t>ВОЗДЕЙСТВИЯ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ВЫСОКИХ</a:t>
            </a:r>
            <a:r>
              <a:rPr sz="2766" b="1" spc="-82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766" b="1" spc="-88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НИЗКИХ</a:t>
            </a:r>
            <a:r>
              <a:rPr sz="2766" b="1" spc="-69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spc="-13" dirty="0" smtClean="0">
                <a:solidFill>
                  <a:srgbClr val="FF0000"/>
                </a:solidFill>
                <a:latin typeface="Arial"/>
                <a:cs typeface="Arial"/>
              </a:rPr>
              <a:t>ТЕМПЕРАТУР</a:t>
            </a:r>
            <a:r>
              <a:rPr lang="ru-RU" sz="2766" b="1" spc="-13" dirty="0" smtClean="0">
                <a:solidFill>
                  <a:srgbClr val="FF0000"/>
                </a:solidFill>
                <a:latin typeface="Arial"/>
                <a:cs typeface="Arial"/>
              </a:rPr>
              <a:t/>
            </a:r>
            <a:br>
              <a:rPr lang="ru-RU" sz="2766" b="1" spc="-13" dirty="0" smtClean="0">
                <a:solidFill>
                  <a:srgbClr val="FF0000"/>
                </a:solidFill>
                <a:latin typeface="Arial"/>
                <a:cs typeface="Arial"/>
              </a:rPr>
            </a:br>
            <a:r>
              <a:rPr lang="ru-RU" sz="2766" b="1" spc="-13" dirty="0">
                <a:solidFill>
                  <a:srgbClr val="FF0000"/>
                </a:solidFill>
                <a:latin typeface="Arial"/>
                <a:cs typeface="Arial"/>
              </a:rPr>
              <a:t/>
            </a:r>
            <a:br>
              <a:rPr lang="ru-RU" sz="2766" b="1" spc="-13" dirty="0">
                <a:solidFill>
                  <a:srgbClr val="FF0000"/>
                </a:solidFill>
                <a:latin typeface="Arial"/>
                <a:cs typeface="Arial"/>
              </a:rPr>
            </a:br>
            <a:r>
              <a:rPr lang="ru-RU" sz="2766" b="1" spc="-13" dirty="0" smtClean="0">
                <a:solidFill>
                  <a:srgbClr val="FF0000"/>
                </a:solidFill>
                <a:latin typeface="Arial"/>
                <a:cs typeface="Arial"/>
              </a:rPr>
              <a:t>                    Часть 1</a:t>
            </a:r>
            <a:endParaRPr sz="2766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76068" y="6558314"/>
            <a:ext cx="6245642" cy="324954"/>
          </a:xfrm>
          <a:prstGeom prst="rect">
            <a:avLst/>
          </a:prstGeom>
        </p:spPr>
        <p:txBody>
          <a:bodyPr vert="horz" wrap="square" lIns="0" tIns="15169" rIns="0" bIns="0" rtlCol="0">
            <a:spAutoFit/>
          </a:bodyPr>
          <a:lstStyle/>
          <a:p>
            <a:pPr marL="15968">
              <a:spcBef>
                <a:spcPts val="119"/>
              </a:spcBef>
            </a:pP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ПРОФЕССОР</a:t>
            </a:r>
            <a:r>
              <a:rPr sz="2012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ТАРАСОВ</a:t>
            </a:r>
            <a:r>
              <a:rPr sz="2012" b="1" spc="-31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АНДРЕЙ</a:t>
            </a:r>
            <a:r>
              <a:rPr sz="2012" b="1" spc="-31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spc="-13" dirty="0">
                <a:solidFill>
                  <a:srgbClr val="253138"/>
                </a:solidFill>
                <a:latin typeface="Arial"/>
                <a:cs typeface="Arial"/>
              </a:rPr>
              <a:t>АНАТОЛЬЕВИЧ</a:t>
            </a:r>
            <a:endParaRPr sz="2012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0727687" cy="6100674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spcBef>
                <a:spcPts val="12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После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перенесенного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острого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теплового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поражения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наблюдается: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85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снижение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толерантности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теплу,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ВДС,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нарушение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терморегуляции,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астенический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синдром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804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15968" marR="887805">
              <a:lnSpc>
                <a:spcPct val="95800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истощение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возникает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воздействии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нагревающего 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микроклимата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результате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потери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солей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срыва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функции потоотделения.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829"/>
              </a:lnSpc>
            </a:pPr>
            <a:r>
              <a:rPr sz="2515" u="sng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Microsoft Sans Serif"/>
                <a:cs typeface="Microsoft Sans Serif"/>
              </a:rPr>
              <a:t>Различают</a:t>
            </a:r>
            <a:r>
              <a:rPr sz="2515" u="sng" spc="-57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2515" u="sng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Microsoft Sans Serif"/>
                <a:cs typeface="Microsoft Sans Serif"/>
              </a:rPr>
              <a:t>2</a:t>
            </a:r>
            <a:r>
              <a:rPr sz="2515" u="sng" spc="-38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2515" u="sng" spc="-13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Microsoft Sans Serif"/>
                <a:cs typeface="Microsoft Sans Serif"/>
              </a:rPr>
              <a:t>типа:</a:t>
            </a: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ts val="2892"/>
              </a:lnSpc>
              <a:spcBef>
                <a:spcPts val="132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Тип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потере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солей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усилении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потоотделения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самые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жаркие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периоды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времени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года</a:t>
            </a:r>
            <a:endParaRPr sz="2515">
              <a:latin typeface="Microsoft Sans Serif"/>
              <a:cs typeface="Microsoft Sans Serif"/>
            </a:endParaRPr>
          </a:p>
          <a:p>
            <a:pPr marL="15968" marR="1374021">
              <a:lnSpc>
                <a:spcPts val="2879"/>
              </a:lnSpc>
              <a:spcBef>
                <a:spcPts val="25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Тип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перегрев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результате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срыва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функции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потоотделения, характеризуется</a:t>
            </a:r>
            <a:r>
              <a:rPr sz="2515" spc="-1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нарушением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гемодинамики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1"/>
            <a:ext cx="11151621" cy="5991157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2"/>
              </a:lnSpc>
              <a:spcBef>
                <a:spcPts val="12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Клиника</a:t>
            </a:r>
            <a:r>
              <a:rPr sz="2515" b="1" spc="-6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теплового</a:t>
            </a:r>
            <a:r>
              <a:rPr sz="2515" b="1" spc="-6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истощения</a:t>
            </a:r>
            <a:endParaRPr sz="2515">
              <a:latin typeface="Arial"/>
              <a:cs typeface="Arial"/>
            </a:endParaRPr>
          </a:p>
          <a:p>
            <a:pPr marL="15968" marR="127742">
              <a:lnSpc>
                <a:spcPts val="2892"/>
              </a:lnSpc>
              <a:spcBef>
                <a:spcPts val="126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Неспецифические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проявления: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усталость,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вялость,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сонливость,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головная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боль,</a:t>
            </a:r>
            <a:r>
              <a:rPr sz="2515" spc="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тошнота</a:t>
            </a:r>
            <a:endParaRPr sz="2515">
              <a:latin typeface="Microsoft Sans Serif"/>
              <a:cs typeface="Microsoft Sans Serif"/>
            </a:endParaRPr>
          </a:p>
          <a:p>
            <a:pPr marL="15968" marR="1155263">
              <a:lnSpc>
                <a:spcPts val="2879"/>
              </a:lnSpc>
              <a:spcBef>
                <a:spcPts val="25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Симптомы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нарушенной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терморегуляции: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тела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субфебрильная,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повышено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потоотделение,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772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учащение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ЧД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ЧСС</a:t>
            </a:r>
            <a:endParaRPr sz="2515">
              <a:latin typeface="Microsoft Sans Serif"/>
              <a:cs typeface="Microsoft Sans Serif"/>
            </a:endParaRPr>
          </a:p>
          <a:p>
            <a:pPr marL="15968" marR="654676">
              <a:lnSpc>
                <a:spcPct val="95700"/>
              </a:lnSpc>
              <a:spcBef>
                <a:spcPts val="69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Тепловой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обморок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(тепловой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коллапс)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острое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сердечно-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сосудистой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системы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вследствие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интенсивной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мышечной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работы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высокой</a:t>
            </a:r>
            <a:r>
              <a:rPr sz="2515" spc="-13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температуре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окружающей</a:t>
            </a:r>
            <a:r>
              <a:rPr sz="2515" spc="-12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среды.</a:t>
            </a:r>
            <a:endParaRPr sz="2515">
              <a:latin typeface="Microsoft Sans Serif"/>
              <a:cs typeface="Microsoft Sans Serif"/>
            </a:endParaRPr>
          </a:p>
          <a:p>
            <a:pPr marL="15968" marR="2621100">
              <a:lnSpc>
                <a:spcPts val="2879"/>
              </a:lnSpc>
              <a:spcBef>
                <a:spcPts val="88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Чаще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встречается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молодых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сниженной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адаптации. Клиника: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766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Потеря</a:t>
            </a:r>
            <a:r>
              <a:rPr sz="2515" spc="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сознания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Бледность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кожных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покровов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Падения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АД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нитевидный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пульс</a:t>
            </a:r>
            <a:endParaRPr sz="2515">
              <a:latin typeface="Microsoft Sans Serif"/>
              <a:cs typeface="Microsoft Sans Serif"/>
            </a:endParaRPr>
          </a:p>
          <a:p>
            <a:pPr marL="15968" marR="6387" indent="195604">
              <a:lnSpc>
                <a:spcPts val="2904"/>
              </a:lnSpc>
              <a:spcBef>
                <a:spcPts val="132"/>
              </a:spcBef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Предшествуют: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слабость,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шум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ушах,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головокружение,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нарастание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ЧСС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ЧД,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усиленное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потоотделение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4"/>
            <a:ext cx="11068591" cy="5995325"/>
          </a:xfrm>
          <a:prstGeom prst="rect">
            <a:avLst/>
          </a:prstGeom>
        </p:spPr>
        <p:txBody>
          <a:bodyPr vert="horz" wrap="square" lIns="0" tIns="32732" rIns="0" bIns="0" rtlCol="0">
            <a:spAutoFit/>
          </a:bodyPr>
          <a:lstStyle/>
          <a:p>
            <a:pPr marL="15968" marR="187621">
              <a:lnSpc>
                <a:spcPct val="95800"/>
              </a:lnSpc>
              <a:spcBef>
                <a:spcPts val="25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Тепловые</a:t>
            </a:r>
            <a:r>
              <a:rPr sz="2515" b="1" spc="-132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судороги</a:t>
            </a:r>
            <a:r>
              <a:rPr sz="2515" b="1" spc="-107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-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мышечные</a:t>
            </a:r>
            <a:r>
              <a:rPr sz="2515" spc="-1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спазмы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вследствие прогрессирующего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обезвоживания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острого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нарушения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водно-солевого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обмена: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развивается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внеклеточная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дегидратация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внутриклеточной гипергидратацией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(водная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интоксикация клетки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алкалоз)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48"/>
              </a:lnSpc>
              <a:spcBef>
                <a:spcPts val="2779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Клиника:</a:t>
            </a:r>
            <a:endParaRPr sz="2515">
              <a:latin typeface="Arial"/>
              <a:cs typeface="Arial"/>
            </a:endParaRPr>
          </a:p>
          <a:p>
            <a:pPr marL="15968" marR="759265">
              <a:lnSpc>
                <a:spcPct val="95700"/>
              </a:lnSpc>
              <a:spcBef>
                <a:spcPts val="63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Мышечные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спазмы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тетанического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характера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группах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мышц (икроножных,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бедер,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плеч,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предплечий),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резкая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их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болезненность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во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время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движения</a:t>
            </a: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ct val="95800"/>
              </a:lnSpc>
              <a:spcBef>
                <a:spcPts val="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Больные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адинамичны,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кожа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сухая,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холодная,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ЧСС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110-120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АД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низкое,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тоны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глухие,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падение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диуреза,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признаки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сгущения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крови: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повышение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ЭР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гемоглобина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13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15968" marR="1250272">
              <a:lnSpc>
                <a:spcPts val="2892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Тепловой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отек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водносолевого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обмена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накопление жидкости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организме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829"/>
              </a:lnSpc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Клиника:</a:t>
            </a:r>
            <a:r>
              <a:rPr sz="2515" spc="-1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отеки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нижних</a:t>
            </a:r>
            <a:r>
              <a:rPr sz="2515" spc="-1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конечностей,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затем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отеки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верхних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конечностей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0714115" cy="6062617"/>
          </a:xfrm>
          <a:prstGeom prst="rect">
            <a:avLst/>
          </a:prstGeom>
        </p:spPr>
        <p:txBody>
          <a:bodyPr vert="horz" wrap="square" lIns="0" tIns="43112" rIns="0" bIns="0" rtlCol="0">
            <a:spAutoFit/>
          </a:bodyPr>
          <a:lstStyle/>
          <a:p>
            <a:pPr marL="15968" marR="1082611">
              <a:lnSpc>
                <a:spcPts val="2879"/>
              </a:lnSpc>
              <a:spcBef>
                <a:spcPts val="339"/>
              </a:spcBef>
            </a:pP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Диагностика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острых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воздействия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нагревающего микроклимата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766"/>
              </a:lnSpc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Данные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анамнеза: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работа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условиях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интенсивного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воздействия</a:t>
            </a:r>
            <a:endParaRPr sz="2515">
              <a:latin typeface="Microsoft Sans Serif"/>
              <a:cs typeface="Microsoft Sans Serif"/>
            </a:endParaRPr>
          </a:p>
          <a:p>
            <a:pPr marL="15968" marR="84629">
              <a:lnSpc>
                <a:spcPts val="2879"/>
              </a:lnSpc>
              <a:spcBef>
                <a:spcPts val="151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нагревающего</a:t>
            </a:r>
            <a:r>
              <a:rPr sz="2515" spc="-12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микроклимата,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превышающего</a:t>
            </a:r>
            <a:r>
              <a:rPr sz="2515" spc="-13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допустимые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параметры, подтвержденными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сведениями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о: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77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трудовой</a:t>
            </a:r>
            <a:r>
              <a:rPr sz="2515" spc="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деятельности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55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санитарно-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гигиенической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характеристикой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условий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труда</a:t>
            </a:r>
            <a:endParaRPr sz="2515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Clr>
                <a:srgbClr val="253138"/>
              </a:buClr>
              <a:buFont typeface="Microsoft Sans Serif"/>
              <a:buChar char="-"/>
            </a:pP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76"/>
              </a:spcBef>
              <a:buClr>
                <a:srgbClr val="253138"/>
              </a:buClr>
              <a:buFont typeface="Microsoft Sans Serif"/>
              <a:buChar char="-"/>
            </a:pP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ts val="2879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Осмотр: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окраска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влажность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кожных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покровов,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ЧСС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ЧД,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АД,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наличие потницы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766"/>
              </a:lnSpc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Данные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обследования: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Общ.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Ан.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увеличение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ЭР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гемоглобина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Биохимия: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белки,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калий,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натрий,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хлориды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8"/>
              </a:lnSpc>
              <a:buChar char="-"/>
              <a:tabLst>
                <a:tab pos="211572" algn="l"/>
              </a:tabLst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ЭКГ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61"/>
              </a:lnSpc>
              <a:buChar char="-"/>
              <a:tabLst>
                <a:tab pos="211572" algn="l"/>
              </a:tabLst>
            </a:pP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Кожная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термометрия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0850636" cy="6693302"/>
          </a:xfrm>
          <a:prstGeom prst="rect">
            <a:avLst/>
          </a:prstGeom>
        </p:spPr>
        <p:txBody>
          <a:bodyPr vert="horz" wrap="square" lIns="0" tIns="43112" rIns="0" bIns="0" rtlCol="0">
            <a:spAutoFit/>
          </a:bodyPr>
          <a:lstStyle/>
          <a:p>
            <a:pPr marL="15968" marR="1148877">
              <a:lnSpc>
                <a:spcPts val="2879"/>
              </a:lnSpc>
              <a:spcBef>
                <a:spcPts val="339"/>
              </a:spcBef>
            </a:pP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Для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дифференциальной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диагностики: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консультации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кардиолога,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невролога,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дерматолога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инфекциониста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42"/>
              </a:lnSpc>
              <a:spcBef>
                <a:spcPts val="2722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Лечение</a:t>
            </a:r>
            <a:endParaRPr sz="2515">
              <a:latin typeface="Arial"/>
              <a:cs typeface="Arial"/>
            </a:endParaRPr>
          </a:p>
          <a:p>
            <a:pPr marL="15968" marR="940498">
              <a:lnSpc>
                <a:spcPts val="2892"/>
              </a:lnSpc>
              <a:spcBef>
                <a:spcPts val="126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Перемещение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больного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затемненное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прохладное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помещение,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холодные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компрессы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грелки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льдом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голову,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влажные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обертывания.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Диета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повышенным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содержанием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соли.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816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легкой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591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911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marR="6387" indent="-287419">
              <a:lnSpc>
                <a:spcPts val="2879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теплый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душ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воды=26-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27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5-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6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минут с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последующим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сухим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обтиранием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покой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1559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средней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97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Теплые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ванны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воды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29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7-8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затем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душ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покой</a:t>
            </a:r>
            <a:endParaRPr sz="2515">
              <a:latin typeface="Microsoft Sans Serif"/>
              <a:cs typeface="Microsoft Sans Serif"/>
            </a:endParaRPr>
          </a:p>
          <a:p>
            <a:pPr marL="830321" marR="403185" indent="-287419">
              <a:lnSpc>
                <a:spcPts val="2892"/>
              </a:lnSpc>
              <a:spcBef>
                <a:spcPts val="132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Обтирание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влажными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простынями,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намоченными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водой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25-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26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(10-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15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мин),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затем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обтирание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покой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8526583" cy="6952637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spcBef>
                <a:spcPts val="12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тяжелой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85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Орошение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больного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прохладной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водой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Влажные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компрессы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область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груди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живота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1647"/>
              </a:spcBef>
            </a:pP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Медикаментозное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лечение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(симптоматическое):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78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Сердечно-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сосудистые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средства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(камфора,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кофеин)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Физ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р-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в/в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Кровопускание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Седативные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892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15968" marR="2589164">
              <a:lnSpc>
                <a:spcPts val="2879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Примерные</a:t>
            </a:r>
            <a:r>
              <a:rPr sz="2515" spc="-1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сроки</a:t>
            </a:r>
            <a:r>
              <a:rPr sz="2515" spc="-14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нетрудоспособности: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легкой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3-5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772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средней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без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осложнений: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5-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10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</a:t>
            </a:r>
            <a:endParaRPr sz="2515">
              <a:latin typeface="Microsoft Sans Serif"/>
              <a:cs typeface="Microsoft Sans Serif"/>
            </a:endParaRPr>
          </a:p>
          <a:p>
            <a:pPr marL="15968" marR="1065046">
              <a:lnSpc>
                <a:spcPts val="2879"/>
              </a:lnSpc>
              <a:spcBef>
                <a:spcPts val="151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средней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осложнениями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10-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15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тяжелой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без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осложнений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15-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30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0792355" cy="6736937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spcBef>
                <a:spcPts val="12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тяжелой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осложнениями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30-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45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48"/>
              </a:lnSpc>
              <a:spcBef>
                <a:spcPts val="2779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Прогноз:</a:t>
            </a:r>
            <a:endParaRPr sz="2515">
              <a:latin typeface="Arial"/>
              <a:cs typeface="Arial"/>
            </a:endParaRPr>
          </a:p>
          <a:p>
            <a:pPr marL="15968">
              <a:lnSpc>
                <a:spcPts val="2886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легкой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средней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полное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выздоровление</a:t>
            </a:r>
            <a:endParaRPr sz="2515">
              <a:latin typeface="Microsoft Sans Serif"/>
              <a:cs typeface="Microsoft Sans Serif"/>
            </a:endParaRPr>
          </a:p>
          <a:p>
            <a:pPr marL="15968" marR="866248">
              <a:lnSpc>
                <a:spcPts val="2892"/>
              </a:lnSpc>
              <a:spcBef>
                <a:spcPts val="138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тепловом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ударе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тяжелой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возможен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летальный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исход Летальность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20-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25%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55"/>
              </a:lnSpc>
              <a:spcBef>
                <a:spcPts val="2691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Профилактика:</a:t>
            </a:r>
            <a:endParaRPr sz="2515">
              <a:latin typeface="Microsoft Sans Serif"/>
              <a:cs typeface="Microsoft Sans Serif"/>
            </a:endParaRPr>
          </a:p>
          <a:p>
            <a:pPr marL="15968" marR="6387" indent="195604">
              <a:lnSpc>
                <a:spcPct val="95900"/>
              </a:lnSpc>
              <a:spcBef>
                <a:spcPts val="63"/>
              </a:spcBef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Специальные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технические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санитарно-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гигиенические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мероприятия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(вентилляция,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теплоизолирующие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материалы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др.,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регламентируемые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перерывы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перемещением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работника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помещения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с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оптимальными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параметрами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климата)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29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Индивидуальные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средства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защиты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Разработка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специального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питьевого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пищевого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режима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55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Предварительные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периодические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профосмотры.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55"/>
              </a:lnSpc>
              <a:spcBef>
                <a:spcPts val="2760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Противопоказания</a:t>
            </a:r>
            <a:r>
              <a:rPr sz="2515" spc="-15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1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работе: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55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ГБ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тяжелого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течения,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4"/>
            <a:ext cx="10694954" cy="3773562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211572" indent="-195604">
              <a:lnSpc>
                <a:spcPts val="2948"/>
              </a:lnSpc>
              <a:spcBef>
                <a:spcPts val="126"/>
              </a:spcBef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Хронические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болезни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сердца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перикарда,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ИБС,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Выраженные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расстройства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автономной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нервной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системы,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8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органов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дыхания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кожи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55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Катаракта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55"/>
              </a:lnSpc>
              <a:spcBef>
                <a:spcPts val="2766"/>
              </a:spcBef>
            </a:pP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Факторы,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предрасполагающие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тепловому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удару:</a:t>
            </a:r>
            <a:endParaRPr sz="2515">
              <a:latin typeface="Microsoft Sans Serif"/>
              <a:cs typeface="Microsoft Sans Serif"/>
            </a:endParaRPr>
          </a:p>
          <a:p>
            <a:pPr marL="15968" marR="6387" indent="195604">
              <a:lnSpc>
                <a:spcPts val="2879"/>
              </a:lnSpc>
              <a:spcBef>
                <a:spcPts val="151"/>
              </a:spcBef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Острые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поражением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кожных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покровов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и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дегидратацией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766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Употребление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алкоголя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55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Бессонница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2284" y="350832"/>
            <a:ext cx="9173262" cy="626183"/>
          </a:xfrm>
          <a:prstGeom prst="rect">
            <a:avLst/>
          </a:prstGeom>
        </p:spPr>
        <p:txBody>
          <a:bodyPr vert="horz" wrap="square" lIns="0" tIns="35927" rIns="0" bIns="0" rtlCol="0">
            <a:spAutoFit/>
          </a:bodyPr>
          <a:lstStyle/>
          <a:p>
            <a:pPr marL="2125302" marR="6387" indent="-2110133">
              <a:lnSpc>
                <a:spcPts val="2312"/>
              </a:lnSpc>
              <a:spcBef>
                <a:spcPts val="283"/>
              </a:spcBef>
            </a:pP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ВОЛГОГРАДСКИЙ</a:t>
            </a:r>
            <a:r>
              <a:rPr sz="2012" b="1" spc="-11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ГОСУДАРСТВЕННЫЙ</a:t>
            </a:r>
            <a:r>
              <a:rPr sz="2012" b="1" spc="-126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МЕДИЦИНСКИЙ</a:t>
            </a:r>
            <a:r>
              <a:rPr sz="2012" b="1" spc="-126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spc="-13" dirty="0">
                <a:solidFill>
                  <a:srgbClr val="253138"/>
                </a:solidFill>
                <a:latin typeface="Arial"/>
                <a:cs typeface="Arial"/>
              </a:rPr>
              <a:t>УНИВЕРСИТЕТ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КАФЕДРА</a:t>
            </a:r>
            <a:r>
              <a:rPr sz="2012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spc="-13" dirty="0">
                <a:solidFill>
                  <a:srgbClr val="253138"/>
                </a:solidFill>
                <a:latin typeface="Arial"/>
                <a:cs typeface="Arial"/>
              </a:rPr>
              <a:t>ФАКУЛЬТЕТСКОЙ</a:t>
            </a:r>
            <a:r>
              <a:rPr sz="2012" b="1" spc="-1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spc="-13" dirty="0">
                <a:solidFill>
                  <a:srgbClr val="253138"/>
                </a:solidFill>
                <a:latin typeface="Arial"/>
                <a:cs typeface="Arial"/>
              </a:rPr>
              <a:t>ТЕРАПИИ</a:t>
            </a:r>
            <a:endParaRPr sz="2012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01955" y="3394057"/>
            <a:ext cx="10433089" cy="1685008"/>
          </a:xfrm>
          <a:prstGeom prst="rect">
            <a:avLst/>
          </a:prstGeom>
        </p:spPr>
        <p:txBody>
          <a:bodyPr vert="horz" wrap="square" lIns="0" tIns="43112" rIns="0" bIns="0" rtlCol="0">
            <a:spAutoFit/>
          </a:bodyPr>
          <a:lstStyle/>
          <a:p>
            <a:pPr marL="2126898" marR="6387" indent="-2111730" algn="ctr">
              <a:lnSpc>
                <a:spcPts val="3181"/>
              </a:lnSpc>
              <a:spcBef>
                <a:spcPts val="339"/>
              </a:spcBef>
            </a:pPr>
            <a:r>
              <a:rPr sz="2766" b="1" spc="-13" dirty="0">
                <a:solidFill>
                  <a:srgbClr val="FF0000"/>
                </a:solidFill>
                <a:latin typeface="Arial"/>
                <a:cs typeface="Arial"/>
              </a:rPr>
              <a:t>ПРОФЕССИОНАЛЬНЫЕ</a:t>
            </a:r>
            <a:r>
              <a:rPr sz="2766" b="1" spc="-82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ЗАБОЛЕВАНИЯ</a:t>
            </a:r>
            <a:r>
              <a:rPr sz="2766" b="1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ОТ</a:t>
            </a:r>
            <a:r>
              <a:rPr sz="2766" b="1" spc="-82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spc="-13" dirty="0">
                <a:solidFill>
                  <a:srgbClr val="FF0000"/>
                </a:solidFill>
                <a:latin typeface="Arial"/>
                <a:cs typeface="Arial"/>
              </a:rPr>
              <a:t>ВОЗДЕЙСТВИЯ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ВЫСОКИХ</a:t>
            </a:r>
            <a:r>
              <a:rPr sz="2766" b="1" spc="-82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766" b="1" spc="-88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dirty="0">
                <a:solidFill>
                  <a:srgbClr val="FF0000"/>
                </a:solidFill>
                <a:latin typeface="Arial"/>
                <a:cs typeface="Arial"/>
              </a:rPr>
              <a:t>НИЗКИХ</a:t>
            </a:r>
            <a:r>
              <a:rPr sz="2766" b="1" spc="-69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66" b="1" spc="-13" dirty="0" smtClean="0">
                <a:solidFill>
                  <a:srgbClr val="FF0000"/>
                </a:solidFill>
                <a:latin typeface="Arial"/>
                <a:cs typeface="Arial"/>
              </a:rPr>
              <a:t>ТЕМПЕРАТУР</a:t>
            </a:r>
            <a:r>
              <a:rPr lang="ru-RU" sz="2766" b="1" spc="-13" dirty="0" smtClean="0">
                <a:solidFill>
                  <a:srgbClr val="FF0000"/>
                </a:solidFill>
                <a:latin typeface="Arial"/>
                <a:cs typeface="Arial"/>
              </a:rPr>
              <a:t/>
            </a:r>
            <a:br>
              <a:rPr lang="ru-RU" sz="2766" b="1" spc="-13" dirty="0" smtClean="0">
                <a:solidFill>
                  <a:srgbClr val="FF0000"/>
                </a:solidFill>
                <a:latin typeface="Arial"/>
                <a:cs typeface="Arial"/>
              </a:rPr>
            </a:br>
            <a:r>
              <a:rPr lang="ru-RU" sz="2766" b="1" spc="-13" dirty="0">
                <a:solidFill>
                  <a:srgbClr val="FF0000"/>
                </a:solidFill>
                <a:latin typeface="Arial"/>
                <a:cs typeface="Arial"/>
              </a:rPr>
              <a:t/>
            </a:r>
            <a:br>
              <a:rPr lang="ru-RU" sz="2766" b="1" spc="-13" dirty="0">
                <a:solidFill>
                  <a:srgbClr val="FF0000"/>
                </a:solidFill>
                <a:latin typeface="Arial"/>
                <a:cs typeface="Arial"/>
              </a:rPr>
            </a:br>
            <a:r>
              <a:rPr lang="ru-RU" sz="2766" b="1" spc="-13" dirty="0" smtClean="0">
                <a:solidFill>
                  <a:srgbClr val="FF0000"/>
                </a:solidFill>
                <a:latin typeface="Arial"/>
                <a:cs typeface="Arial"/>
              </a:rPr>
              <a:t>ЧАСТЬ 2</a:t>
            </a:r>
            <a:endParaRPr sz="2766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76068" y="6558314"/>
            <a:ext cx="6245642" cy="324954"/>
          </a:xfrm>
          <a:prstGeom prst="rect">
            <a:avLst/>
          </a:prstGeom>
        </p:spPr>
        <p:txBody>
          <a:bodyPr vert="horz" wrap="square" lIns="0" tIns="15169" rIns="0" bIns="0" rtlCol="0">
            <a:spAutoFit/>
          </a:bodyPr>
          <a:lstStyle/>
          <a:p>
            <a:pPr marL="15968">
              <a:spcBef>
                <a:spcPts val="119"/>
              </a:spcBef>
            </a:pP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ПРОФЕССОР</a:t>
            </a:r>
            <a:r>
              <a:rPr sz="2012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ТАРАСОВ</a:t>
            </a:r>
            <a:r>
              <a:rPr sz="2012" b="1" spc="-31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dirty="0">
                <a:solidFill>
                  <a:srgbClr val="253138"/>
                </a:solidFill>
                <a:latin typeface="Arial"/>
                <a:cs typeface="Arial"/>
              </a:rPr>
              <a:t>АНДРЕЙ</a:t>
            </a:r>
            <a:r>
              <a:rPr sz="2012" b="1" spc="-31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012" b="1" spc="-13" dirty="0">
                <a:solidFill>
                  <a:srgbClr val="253138"/>
                </a:solidFill>
                <a:latin typeface="Arial"/>
                <a:cs typeface="Arial"/>
              </a:rPr>
              <a:t>АНАТОЛЬЕВИЧ</a:t>
            </a:r>
            <a:endParaRPr sz="2012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2182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1187548" cy="6010072"/>
          </a:xfrm>
          <a:prstGeom prst="rect">
            <a:avLst/>
          </a:prstGeom>
        </p:spPr>
        <p:txBody>
          <a:bodyPr vert="horz" wrap="square" lIns="0" tIns="32732" rIns="0" bIns="0" rtlCol="0">
            <a:spAutoFit/>
          </a:bodyPr>
          <a:lstStyle/>
          <a:p>
            <a:pPr marL="15968" marR="7984" algn="just">
              <a:lnSpc>
                <a:spcPct val="95800"/>
              </a:lnSpc>
              <a:spcBef>
                <a:spcPts val="25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Хроническая</a:t>
            </a:r>
            <a:r>
              <a:rPr sz="2515" b="1" spc="-5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тепловая</a:t>
            </a:r>
            <a:r>
              <a:rPr sz="2515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болезнь</a:t>
            </a:r>
            <a:r>
              <a:rPr sz="2515" b="1" spc="-5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(хронический</a:t>
            </a:r>
            <a:r>
              <a:rPr sz="2515" b="1" spc="-5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перегрев)</a:t>
            </a:r>
            <a:r>
              <a:rPr sz="2515" b="1" spc="-5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хроническое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организма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человека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длительном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воздействии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на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рабочем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месте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нагревающего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микроклимата,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превышающего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допустимые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параметры,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определяемыми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санитарно-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гигиеническими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нормами.</a:t>
            </a:r>
            <a:endParaRPr sz="2515" dirty="0">
              <a:latin typeface="Microsoft Sans Serif"/>
              <a:cs typeface="Microsoft Sans Serif"/>
            </a:endParaRPr>
          </a:p>
          <a:p>
            <a:pPr marL="15968" marR="6387">
              <a:lnSpc>
                <a:spcPts val="2892"/>
              </a:lnSpc>
              <a:spcBef>
                <a:spcPts val="69"/>
              </a:spcBef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Клиника: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ВСД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перманентного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пароксизмального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течения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нарушениями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терморегуляции,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снижением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резистентности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эритроцитов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нарушениями электролитного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обмена.</a:t>
            </a:r>
            <a:endParaRPr sz="2515" dirty="0">
              <a:latin typeface="Microsoft Sans Serif"/>
              <a:cs typeface="Microsoft Sans Serif"/>
            </a:endParaRPr>
          </a:p>
          <a:p>
            <a:pPr>
              <a:spcBef>
                <a:spcPts val="2760"/>
              </a:spcBef>
            </a:pPr>
            <a:endParaRPr sz="2515" dirty="0">
              <a:latin typeface="Microsoft Sans Serif"/>
              <a:cs typeface="Microsoft Sans Serif"/>
            </a:endParaRPr>
          </a:p>
          <a:p>
            <a:pPr marL="15968">
              <a:lnSpc>
                <a:spcPts val="2942"/>
              </a:lnSpc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Жалобы:</a:t>
            </a:r>
            <a:endParaRPr sz="2515" dirty="0">
              <a:latin typeface="Arial"/>
              <a:cs typeface="Arial"/>
            </a:endParaRPr>
          </a:p>
          <a:p>
            <a:pPr marL="15968" marR="87822">
              <a:lnSpc>
                <a:spcPts val="2892"/>
              </a:lnSpc>
              <a:spcBef>
                <a:spcPts val="12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Головная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боль,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раздражительность,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вялость,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потливость,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сна,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головокружение</a:t>
            </a:r>
            <a:endParaRPr sz="2515" dirty="0">
              <a:latin typeface="Microsoft Sans Serif"/>
              <a:cs typeface="Microsoft Sans Serif"/>
            </a:endParaRPr>
          </a:p>
          <a:p>
            <a:pPr marL="15968" marR="4979530">
              <a:lnSpc>
                <a:spcPts val="2879"/>
              </a:lnSpc>
              <a:spcBef>
                <a:spcPts val="19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Боли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области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сердца,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тахикардия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Судороги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мышц,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неустойчивость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походки</a:t>
            </a:r>
            <a:endParaRPr sz="2515" dirty="0">
              <a:latin typeface="Microsoft Sans Serif"/>
              <a:cs typeface="Microsoft Sans Serif"/>
            </a:endParaRPr>
          </a:p>
          <a:p>
            <a:pPr marL="15968" marR="150894">
              <a:lnSpc>
                <a:spcPts val="2904"/>
              </a:lnSpc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Объективно: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положительные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вегетативные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пробы,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неустойчивость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ритма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АД,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настроения</a:t>
            </a:r>
            <a:endParaRPr sz="251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0"/>
            <a:ext cx="10083403" cy="6113913"/>
          </a:xfrm>
          <a:prstGeom prst="rect">
            <a:avLst/>
          </a:prstGeom>
        </p:spPr>
        <p:txBody>
          <a:bodyPr vert="horz" wrap="square" lIns="0" tIns="43112" rIns="0" bIns="0" rtlCol="0">
            <a:spAutoFit/>
          </a:bodyPr>
          <a:lstStyle/>
          <a:p>
            <a:pPr marL="15968" marR="6387">
              <a:lnSpc>
                <a:spcPts val="2879"/>
              </a:lnSpc>
              <a:spcBef>
                <a:spcPts val="339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Основные</a:t>
            </a:r>
            <a:r>
              <a:rPr sz="2515" b="1" spc="-1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виды</a:t>
            </a:r>
            <a:r>
              <a:rPr sz="2515" b="1" spc="-1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производств</a:t>
            </a:r>
            <a:r>
              <a:rPr sz="2515" b="1" spc="-1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с</a:t>
            </a:r>
            <a:r>
              <a:rPr sz="2515" b="1" spc="-25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нагревающим</a:t>
            </a:r>
            <a:r>
              <a:rPr sz="2515" b="1" spc="-25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и</a:t>
            </a:r>
            <a:r>
              <a:rPr sz="2515" b="1" spc="-1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охлаждающим микроклиматом</a:t>
            </a:r>
            <a:endParaRPr sz="2515" dirty="0">
              <a:latin typeface="Arial"/>
              <a:cs typeface="Arial"/>
            </a:endParaRPr>
          </a:p>
          <a:p>
            <a:pPr marL="15968">
              <a:lnSpc>
                <a:spcPts val="2810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открытом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воздухе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различное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время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года:</a:t>
            </a:r>
            <a:endParaRPr sz="2515" dirty="0">
              <a:latin typeface="Microsoft Sans Serif"/>
              <a:cs typeface="Microsoft Sans Serif"/>
            </a:endParaRPr>
          </a:p>
          <a:p>
            <a:pPr>
              <a:spcBef>
                <a:spcPts val="1685"/>
              </a:spcBef>
            </a:pP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Сельское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хозяйство</a:t>
            </a: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Строительство</a:t>
            </a: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Горное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дело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работа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шахтах</a:t>
            </a: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Нефтяные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разработки</a:t>
            </a: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Лесозаготовка</a:t>
            </a: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Рыбное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хозяйство</a:t>
            </a:r>
            <a:endParaRPr sz="2515" dirty="0">
              <a:latin typeface="Microsoft Sans Serif"/>
              <a:cs typeface="Microsoft Sans Serif"/>
            </a:endParaRPr>
          </a:p>
          <a:p>
            <a:pPr>
              <a:spcBef>
                <a:spcPts val="1691"/>
              </a:spcBef>
            </a:pPr>
            <a:endParaRPr sz="2515" dirty="0">
              <a:latin typeface="Microsoft Sans Serif"/>
              <a:cs typeface="Microsoft Sans Serif"/>
            </a:endParaRPr>
          </a:p>
          <a:p>
            <a:pPr marL="15968">
              <a:lnSpc>
                <a:spcPts val="2948"/>
              </a:lnSpc>
              <a:spcBef>
                <a:spcPts val="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Работа</a:t>
            </a:r>
            <a:r>
              <a:rPr sz="2515" b="1" spc="-6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в</a:t>
            </a:r>
            <a:r>
              <a:rPr sz="2515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неотапливаемых</a:t>
            </a:r>
            <a:r>
              <a:rPr sz="2515" b="1" spc="-57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складских</a:t>
            </a:r>
            <a:r>
              <a:rPr sz="2515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помещениях</a:t>
            </a:r>
            <a:r>
              <a:rPr sz="2515" b="1" spc="-6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и</a:t>
            </a:r>
            <a:r>
              <a:rPr sz="2515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подвалах.</a:t>
            </a:r>
            <a:endParaRPr sz="2515" dirty="0">
              <a:latin typeface="Arial"/>
              <a:cs typeface="Arial"/>
            </a:endParaRPr>
          </a:p>
          <a:p>
            <a:pPr marL="15968">
              <a:lnSpc>
                <a:spcPts val="2892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Работа у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spc="-6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и внутри </a:t>
            </a:r>
            <a:r>
              <a:rPr sz="2515" dirty="0" err="1" smtClean="0">
                <a:solidFill>
                  <a:srgbClr val="253138"/>
                </a:solidFill>
                <a:latin typeface="Microsoft Sans Serif"/>
                <a:cs typeface="Microsoft Sans Serif"/>
              </a:rPr>
              <a:t>холодильных</a:t>
            </a:r>
            <a:r>
              <a:rPr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установок.</a:t>
            </a:r>
            <a:endParaRPr sz="2515" dirty="0">
              <a:latin typeface="Microsoft Sans Serif"/>
              <a:cs typeface="Microsoft Sans Serif"/>
            </a:endParaRPr>
          </a:p>
          <a:p>
            <a:pPr marL="15968" marR="17564">
              <a:lnSpc>
                <a:spcPts val="2879"/>
              </a:lnSpc>
              <a:spcBef>
                <a:spcPts val="151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Производственные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процессы,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связанные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интенсивным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тепловым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излучением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-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горячие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цеха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литейного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производства</a:t>
            </a:r>
            <a:endParaRPr sz="251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0"/>
            <a:ext cx="10814709" cy="6734950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2"/>
              </a:lnSpc>
              <a:spcBef>
                <a:spcPts val="126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Диагностика:</a:t>
            </a:r>
            <a:endParaRPr sz="2515">
              <a:latin typeface="Arial"/>
              <a:cs typeface="Arial"/>
            </a:endParaRPr>
          </a:p>
          <a:p>
            <a:pPr marL="211572" indent="-195604">
              <a:lnSpc>
                <a:spcPts val="2879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Клиника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8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Лабораторные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исследования:</a:t>
            </a:r>
            <a:endParaRPr sz="2515">
              <a:latin typeface="Microsoft Sans Serif"/>
              <a:cs typeface="Microsoft Sans Serif"/>
            </a:endParaRPr>
          </a:p>
          <a:p>
            <a:pPr marL="15968" marR="81434" indent="618749">
              <a:lnSpc>
                <a:spcPts val="2879"/>
              </a:lnSpc>
              <a:spcBef>
                <a:spcPts val="157"/>
              </a:spcBef>
              <a:tabLst>
                <a:tab pos="350571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-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Анализ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крови: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снижение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эритроцитов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гемоглобина\определение терморезистентности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	эритроцитов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(менее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120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с)</a:t>
            </a:r>
            <a:endParaRPr sz="2515">
              <a:latin typeface="Microsoft Sans Serif"/>
              <a:cs typeface="Microsoft Sans Serif"/>
            </a:endParaRPr>
          </a:p>
          <a:p>
            <a:pPr marL="15968" marR="6387" indent="707370">
              <a:lnSpc>
                <a:spcPts val="2892"/>
              </a:lnSpc>
              <a:spcBef>
                <a:spcPts val="13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-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Биохимия: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хронический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дефицит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хлорида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натрия,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калия,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кальция, магния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753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Инструментальные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исследования: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8"/>
              </a:lnSpc>
              <a:buChar char="-"/>
              <a:tabLst>
                <a:tab pos="211572" algn="l"/>
              </a:tabLst>
            </a:pP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ЭКГ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(дистрофические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изменения)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ЭЭГ: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изменение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функции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увеличение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числа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стволовых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дисфункций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РЭГ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8"/>
              </a:lnSpc>
              <a:buChar char="-"/>
              <a:tabLst>
                <a:tab pos="211572" algn="l"/>
              </a:tabLst>
            </a:pP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УЗДГ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магистральных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сосудов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головы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шеи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55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Вегетативные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пробы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48"/>
              </a:lnSpc>
              <a:spcBef>
                <a:spcPts val="2772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Лечение:</a:t>
            </a:r>
            <a:endParaRPr sz="2515">
              <a:latin typeface="Arial"/>
              <a:cs typeface="Arial"/>
            </a:endParaRPr>
          </a:p>
          <a:p>
            <a:pPr marL="15968" marR="392806">
              <a:lnSpc>
                <a:spcPct val="95800"/>
              </a:lnSpc>
              <a:spcBef>
                <a:spcPts val="63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Средства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для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нормализации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вегетативного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сосудистого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тонуса 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Коррекция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макроэлементных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нарушений: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восполнение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ионов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натрия,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хлора,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калия,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кальция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магния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0694156" cy="4521972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8"/>
              </a:lnSpc>
              <a:spcBef>
                <a:spcPts val="12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Восполнение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недостатка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витаминов</a:t>
            </a:r>
            <a:endParaRPr sz="2515">
              <a:latin typeface="Microsoft Sans Serif"/>
              <a:cs typeface="Microsoft Sans Serif"/>
            </a:endParaRPr>
          </a:p>
          <a:p>
            <a:pPr marL="15968" marR="1350070">
              <a:lnSpc>
                <a:spcPts val="2892"/>
              </a:lnSpc>
              <a:spcBef>
                <a:spcPts val="138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Сроки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нетрудоспособности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нормализации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всех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измененных</a:t>
            </a:r>
            <a:r>
              <a:rPr sz="2515" spc="-15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показателей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44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ts val="2892"/>
              </a:lnSpc>
              <a:spcBef>
                <a:spcPts val="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излучение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производственных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условиях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может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сочетаться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с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инфракрасным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(в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горячих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цехах)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ультрафиолетовым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(при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газо-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и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электросварке)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излучением.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44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15968" marR="194806">
              <a:lnSpc>
                <a:spcPts val="2892"/>
              </a:lnSpc>
              <a:spcBef>
                <a:spcPts val="6"/>
              </a:spcBef>
            </a:pP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Инфракрасное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излучение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вызывает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развитие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катаракты,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хронические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блефариты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блефароконъюнктивиты.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753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Ультрафиолетовое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излучение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вызывает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острые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кератоконъюнктивиты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55"/>
              </a:lnSpc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(электроофтальмии)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1043043" cy="6739118"/>
          </a:xfrm>
          <a:prstGeom prst="rect">
            <a:avLst/>
          </a:prstGeom>
        </p:spPr>
        <p:txBody>
          <a:bodyPr vert="horz" wrap="square" lIns="0" tIns="32732" rIns="0" bIns="0" rtlCol="0">
            <a:spAutoFit/>
          </a:bodyPr>
          <a:lstStyle/>
          <a:p>
            <a:pPr marL="15968" marR="696192">
              <a:lnSpc>
                <a:spcPct val="95700"/>
              </a:lnSpc>
              <a:spcBef>
                <a:spcPts val="25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Тепловая</a:t>
            </a:r>
            <a:r>
              <a:rPr sz="2515" b="1" spc="-57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(огненная)</a:t>
            </a:r>
            <a:r>
              <a:rPr sz="2515" b="1" spc="-6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катаракта</a:t>
            </a:r>
            <a:r>
              <a:rPr sz="2515" b="1" spc="-44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-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обусловленная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систематическим воздействием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инфракрасного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излучения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возникает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работников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повышении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его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интенсивности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стаже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работы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15-20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лет</a:t>
            </a:r>
            <a:endParaRPr sz="2515">
              <a:latin typeface="Microsoft Sans Serif"/>
              <a:cs typeface="Microsoft Sans Serif"/>
            </a:endParaRPr>
          </a:p>
          <a:p>
            <a:pPr marL="15968" marR="296201">
              <a:lnSpc>
                <a:spcPct val="95800"/>
              </a:lnSpc>
              <a:spcBef>
                <a:spcPts val="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выполнении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кузнечно-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прессовых,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электросварочных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термических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производстве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изделий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из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стекла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металлургическом производстве.</a:t>
            </a: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ct val="95800"/>
              </a:lnSpc>
              <a:spcBef>
                <a:spcPts val="6"/>
              </a:spcBef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Клиника: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медленное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постепенное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снижение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остроты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зрения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вплоть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до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светоощущения.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начале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возникают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помутнения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заднем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кортикальном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слое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хрусталика,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дальнейшем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помутнение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продвигается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оси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хрусталика</a:t>
            </a:r>
            <a:r>
              <a:rPr sz="2515" spc="-1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кпереди.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48"/>
              </a:lnSpc>
              <a:spcBef>
                <a:spcPts val="2779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Диагностика:</a:t>
            </a:r>
            <a:endParaRPr sz="2515">
              <a:latin typeface="Arial"/>
              <a:cs typeface="Arial"/>
            </a:endParaRPr>
          </a:p>
          <a:p>
            <a:pPr marL="15968" marR="6557140">
              <a:lnSpc>
                <a:spcPts val="2879"/>
              </a:lnSpc>
              <a:spcBef>
                <a:spcPts val="143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Определение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остроты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зрения Офтальмоскопия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841"/>
              </a:lnSpc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Биомикроскопия</a:t>
            </a:r>
            <a:endParaRPr sz="2515">
              <a:latin typeface="Arial"/>
              <a:cs typeface="Arial"/>
            </a:endParaRPr>
          </a:p>
          <a:p>
            <a:pPr>
              <a:spcBef>
                <a:spcPts val="57"/>
              </a:spcBef>
            </a:pPr>
            <a:endParaRPr sz="2515">
              <a:latin typeface="Arial"/>
              <a:cs typeface="Arial"/>
            </a:endParaRPr>
          </a:p>
          <a:p>
            <a:pPr marL="15968" marR="1241489">
              <a:lnSpc>
                <a:spcPts val="2892"/>
              </a:lnSpc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Лечение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целью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уменьшить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стабилизировать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клинические проявления: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4"/>
            <a:ext cx="10209545" cy="6601645"/>
          </a:xfrm>
          <a:prstGeom prst="rect">
            <a:avLst/>
          </a:prstGeom>
        </p:spPr>
        <p:txBody>
          <a:bodyPr vert="horz" wrap="square" lIns="0" tIns="32732" rIns="0" bIns="0" rtlCol="0">
            <a:spAutoFit/>
          </a:bodyPr>
          <a:lstStyle/>
          <a:p>
            <a:pPr marL="15968" marR="132532" algn="just">
              <a:lnSpc>
                <a:spcPct val="95700"/>
              </a:lnSpc>
              <a:spcBef>
                <a:spcPts val="25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Амбулаторное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лечение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применением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витаминов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местно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внутрь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(рибофлавин,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аскорбиновая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кислота),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антиоксидантов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(токоферол,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ретинол),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рассасывающая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терапия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(препараты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йода).</a:t>
            </a:r>
            <a:endParaRPr sz="2515">
              <a:latin typeface="Microsoft Sans Serif"/>
              <a:cs typeface="Microsoft Sans Serif"/>
            </a:endParaRPr>
          </a:p>
          <a:p>
            <a:pPr marL="15968" algn="just">
              <a:lnSpc>
                <a:spcPts val="2898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созревании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катаракты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хирургическое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лечение.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2779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Профилактика:</a:t>
            </a:r>
            <a:endParaRPr sz="2515">
              <a:latin typeface="Arial"/>
              <a:cs typeface="Arial"/>
            </a:endParaRPr>
          </a:p>
          <a:p>
            <a:pPr>
              <a:spcBef>
                <a:spcPts val="1622"/>
              </a:spcBef>
            </a:pPr>
            <a:endParaRPr sz="2515">
              <a:latin typeface="Arial"/>
              <a:cs typeface="Arial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использование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СИЗ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защитных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устройств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для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глаз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лица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регламентированные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перерывы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работе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проведение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предварительных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периодических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мед.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осмотров</a:t>
            </a:r>
            <a:endParaRPr sz="2515">
              <a:latin typeface="Microsoft Sans Serif"/>
              <a:cs typeface="Microsoft Sans Serif"/>
            </a:endParaRPr>
          </a:p>
          <a:p>
            <a:pPr marL="830321" marR="474241" indent="-287419" algn="just">
              <a:lnSpc>
                <a:spcPct val="95700"/>
              </a:lnSpc>
              <a:spcBef>
                <a:spcPts val="69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Конъюнктивит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это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воспалительная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реакция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конъюнктивы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(соединительной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оболочки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глаза)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вредные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воздействия, характеризующаяся: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3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гиперемией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отеком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слизистой,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отеком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зудом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век,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отделяемым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конъюнктивы,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образованием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фолликулов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сосочков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конъюнктиве;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1174774" cy="6675861"/>
          </a:xfrm>
          <a:prstGeom prst="rect">
            <a:avLst/>
          </a:prstGeom>
        </p:spPr>
        <p:txBody>
          <a:bodyPr vert="horz" wrap="square" lIns="0" tIns="43112" rIns="0" bIns="0" rtlCol="0">
            <a:spAutoFit/>
          </a:bodyPr>
          <a:lstStyle/>
          <a:p>
            <a:pPr marL="830321" marR="930119" indent="-287419">
              <a:lnSpc>
                <a:spcPts val="2879"/>
              </a:lnSpc>
              <a:spcBef>
                <a:spcPts val="339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нередко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сопровождается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поражением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роговицы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нарушением зрения.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29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Лечение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офтальмолога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55"/>
              </a:lnSpc>
              <a:spcBef>
                <a:spcPts val="1647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Воздействие</a:t>
            </a:r>
            <a:r>
              <a:rPr sz="2515" b="1" spc="-88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низких</a:t>
            </a:r>
            <a:r>
              <a:rPr sz="2515" b="1" spc="-82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температур</a:t>
            </a:r>
            <a:endParaRPr sz="2515">
              <a:latin typeface="Arial"/>
              <a:cs typeface="Arial"/>
            </a:endParaRPr>
          </a:p>
          <a:p>
            <a:pPr marL="15968" marR="1968020">
              <a:lnSpc>
                <a:spcPts val="2892"/>
              </a:lnSpc>
              <a:spcBef>
                <a:spcPts val="132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переохлаждениях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снижается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теплоотдача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повышается теплообразование,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что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сопровождается: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09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Спазмом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сосудов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Сокращением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мышц,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непроизвольным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дрожанием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появлением</a:t>
            </a:r>
            <a:endParaRPr sz="2515">
              <a:latin typeface="Microsoft Sans Serif"/>
              <a:cs typeface="Microsoft Sans Serif"/>
            </a:endParaRPr>
          </a:p>
          <a:p>
            <a:pPr marL="830321">
              <a:lnSpc>
                <a:spcPts val="2898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«гусиной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кожи»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Замедлением</a:t>
            </a:r>
            <a:r>
              <a:rPr sz="2515" spc="-1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кровотока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Повышением</a:t>
            </a:r>
            <a:r>
              <a:rPr sz="2515" spc="-12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обмена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веществ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Активацией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эндокринной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системы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(ЩЖ,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гипофиза, надпочечников)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55"/>
              </a:lnSpc>
              <a:spcBef>
                <a:spcPts val="1634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Гипотермией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считается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температура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тела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ниже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35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градусов.</a:t>
            </a: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ts val="2892"/>
              </a:lnSpc>
              <a:spcBef>
                <a:spcPts val="138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нарастании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гипотермии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(34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градуса)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возникает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спутанность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сознания, гипоксия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другие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соматические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явления.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1"/>
            <a:ext cx="10174417" cy="6374595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2"/>
              </a:lnSpc>
              <a:spcBef>
                <a:spcPts val="12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Для</a:t>
            </a:r>
            <a:r>
              <a:rPr sz="2515" b="1" spc="-31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гипотермии</a:t>
            </a:r>
            <a:r>
              <a:rPr sz="2515" b="1" spc="-1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характерны:</a:t>
            </a:r>
            <a:endParaRPr sz="2515">
              <a:latin typeface="Arial"/>
              <a:cs typeface="Arial"/>
            </a:endParaRPr>
          </a:p>
          <a:p>
            <a:pPr marL="15968" marR="3110510">
              <a:lnSpc>
                <a:spcPct val="95900"/>
              </a:lnSpc>
              <a:spcBef>
                <a:spcPts val="50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углеводного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белкового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обменов Замедление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окислительных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процессов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Повышение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проницаемости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сосудистых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стенок 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Клиника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общего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переохлаждения: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835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Температура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АД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снижены</a:t>
            </a:r>
            <a:endParaRPr sz="2515">
              <a:latin typeface="Microsoft Sans Serif"/>
              <a:cs typeface="Microsoft Sans Serif"/>
            </a:endParaRPr>
          </a:p>
          <a:p>
            <a:pPr marL="15968" marR="1750859">
              <a:lnSpc>
                <a:spcPts val="2879"/>
              </a:lnSpc>
              <a:spcBef>
                <a:spcPts val="151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Слабость,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сонливость,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сознание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может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быть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спутанным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Синюшная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окраска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кожных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покровов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766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Пульс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 дыхание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редкие</a:t>
            </a:r>
            <a:endParaRPr sz="2515">
              <a:latin typeface="Microsoft Sans Serif"/>
              <a:cs typeface="Microsoft Sans Serif"/>
            </a:endParaRPr>
          </a:p>
          <a:p>
            <a:pPr marL="15968" marR="175645">
              <a:lnSpc>
                <a:spcPts val="2879"/>
              </a:lnSpc>
              <a:spcBef>
                <a:spcPts val="151"/>
              </a:spcBef>
            </a:pP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Клиника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общего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переохлаждения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тяжелой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форме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гипотермии: Тетанические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судороги</a:t>
            </a:r>
            <a:endParaRPr sz="2515">
              <a:latin typeface="Microsoft Sans Serif"/>
              <a:cs typeface="Microsoft Sans Serif"/>
            </a:endParaRPr>
          </a:p>
          <a:p>
            <a:pPr marL="15968" marR="5143199">
              <a:lnSpc>
                <a:spcPts val="2892"/>
              </a:lnSpc>
              <a:spcBef>
                <a:spcPts val="13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Непроизвольное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мочеиспускание 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Возможен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летальный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исход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753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лиц,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перенесших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тяжелые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формы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гипотермии,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нередко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остаются:</a:t>
            </a:r>
            <a:endParaRPr sz="2515">
              <a:latin typeface="Microsoft Sans Serif"/>
              <a:cs typeface="Microsoft Sans Serif"/>
            </a:endParaRPr>
          </a:p>
          <a:p>
            <a:pPr marL="15968" marR="5459360">
              <a:lnSpc>
                <a:spcPct val="95800"/>
              </a:lnSpc>
              <a:spcBef>
                <a:spcPts val="69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Гемиплегии</a:t>
            </a:r>
            <a:r>
              <a:rPr sz="2515" spc="62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Эпилептиморфные припадки Изменения</a:t>
            </a:r>
            <a:r>
              <a:rPr sz="2515" spc="-12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психической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сферы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1"/>
            <a:ext cx="10764412" cy="5575850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2"/>
              </a:lnSpc>
              <a:spcBef>
                <a:spcPts val="12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Отморожения</a:t>
            </a:r>
            <a:r>
              <a:rPr sz="2515" b="1" spc="-44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или</a:t>
            </a:r>
            <a:r>
              <a:rPr sz="2515" b="1" spc="-38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острая</a:t>
            </a:r>
            <a:r>
              <a:rPr sz="2515" b="1" spc="-5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холодовая</a:t>
            </a:r>
            <a:r>
              <a:rPr sz="2515" b="1" spc="-38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травма</a:t>
            </a:r>
            <a:endParaRPr sz="2515">
              <a:latin typeface="Arial"/>
              <a:cs typeface="Arial"/>
            </a:endParaRPr>
          </a:p>
          <a:p>
            <a:pPr marL="15968">
              <a:lnSpc>
                <a:spcPts val="2942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этиологическому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признаку: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97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Отморожения,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возникающие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под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действием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сухого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мороза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«траншейная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стопа»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Ознобления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Контактные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отморожения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1647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особенностям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возникновения: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892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marR="6387" indent="-287419">
              <a:lnSpc>
                <a:spcPts val="2879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ниже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0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наиболее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часто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страдают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дистальные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отделы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конечностей(пальцы),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также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уши,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нос,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щеки,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подбородок</a:t>
            </a:r>
            <a:endParaRPr sz="2515">
              <a:latin typeface="Microsoft Sans Serif"/>
              <a:cs typeface="Microsoft Sans Serif"/>
            </a:endParaRPr>
          </a:p>
          <a:p>
            <a:pPr marL="830321" marR="81434" indent="-287419">
              <a:lnSpc>
                <a:spcPts val="2892"/>
              </a:lnSpc>
              <a:spcBef>
                <a:spcPts val="13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выше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0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длительном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воздействии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поражаются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кисти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стопы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(от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нескольких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суток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нескольких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лет)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1162000" cy="6934235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spcBef>
                <a:spcPts val="12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локализации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влияния: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85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Местное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(отморожение)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Общее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(замерзание).</a:t>
            </a:r>
            <a:endParaRPr sz="2515">
              <a:latin typeface="Microsoft Sans Serif"/>
              <a:cs typeface="Microsoft Sans Serif"/>
            </a:endParaRPr>
          </a:p>
          <a:p>
            <a:pPr marL="15968" marR="47105">
              <a:lnSpc>
                <a:spcPts val="2867"/>
              </a:lnSpc>
              <a:spcBef>
                <a:spcPts val="188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По</a:t>
            </a:r>
            <a:r>
              <a:rPr sz="2515" b="1" spc="-44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клиническим</a:t>
            </a:r>
            <a:r>
              <a:rPr sz="2515" b="1" spc="-38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и</a:t>
            </a:r>
            <a:r>
              <a:rPr sz="2515" b="1" spc="-57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морфологическим</a:t>
            </a:r>
            <a:r>
              <a:rPr sz="2515" b="1" spc="-31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признакам</a:t>
            </a:r>
            <a:r>
              <a:rPr sz="2515" b="1" spc="-38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выделяют</a:t>
            </a:r>
            <a:r>
              <a:rPr sz="2515" b="1" spc="-82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4</a:t>
            </a:r>
            <a:r>
              <a:rPr sz="2515" b="1" spc="-44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степени отморожения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829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marR="6387" indent="-287419">
              <a:lnSpc>
                <a:spcPts val="2879"/>
              </a:lnSpc>
              <a:spcBef>
                <a:spcPts val="6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поверхностного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слоя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эпидермиса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(побледнение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кожи,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затем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покраснение,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отек,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парастезии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боли)</a:t>
            </a:r>
            <a:endParaRPr sz="2515">
              <a:latin typeface="Microsoft Sans Serif"/>
              <a:cs typeface="Microsoft Sans Serif"/>
            </a:endParaRPr>
          </a:p>
          <a:p>
            <a:pPr marL="830321" marR="1239893" indent="-287419">
              <a:lnSpc>
                <a:spcPts val="2879"/>
              </a:lnSpc>
              <a:spcBef>
                <a:spcPts val="19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базального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слоя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эпидермиса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образованием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пузырей</a:t>
            </a:r>
            <a:r>
              <a:rPr sz="2515" spc="-1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(жгучие,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распирающие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боли)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766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некроз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подкожной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клетчатки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4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мягких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тканей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кости</a:t>
            </a:r>
            <a:endParaRPr sz="2515">
              <a:latin typeface="Microsoft Sans Serif"/>
              <a:cs typeface="Microsoft Sans Serif"/>
            </a:endParaRPr>
          </a:p>
          <a:p>
            <a:pPr marL="15968" marR="404781">
              <a:lnSpc>
                <a:spcPct val="95700"/>
              </a:lnSpc>
              <a:spcBef>
                <a:spcPts val="1767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отморожения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субъективные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ощущения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сводятся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к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специфическому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ощущению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холода,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покалывания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жжения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области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поражения;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затем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наступает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полная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утрата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чувствительности,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остается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4"/>
            <a:ext cx="11040648" cy="6753225"/>
          </a:xfrm>
          <a:prstGeom prst="rect">
            <a:avLst/>
          </a:prstGeom>
        </p:spPr>
        <p:txBody>
          <a:bodyPr vert="horz" wrap="square" lIns="0" tIns="32732" rIns="0" bIns="0" rtlCol="0">
            <a:spAutoFit/>
          </a:bodyPr>
          <a:lstStyle/>
          <a:p>
            <a:pPr marL="15968" marR="558870">
              <a:lnSpc>
                <a:spcPct val="95700"/>
              </a:lnSpc>
              <a:spcBef>
                <a:spcPts val="25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характерный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белый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цвет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отмороженного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участка.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Помимо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побледнения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посинения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может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наблюдаться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окоченение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области отморожения.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Все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явления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исчезают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самостоятельно.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19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15968" marR="135726">
              <a:lnSpc>
                <a:spcPts val="2892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течение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первых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2-3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суток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после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холодовой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травмы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появляются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пузыри,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наполненные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прозрачным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экссудатом.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Дно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пузырей покрыто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фибрином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чувствительно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болевым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раздражителям.</a:t>
            </a:r>
            <a:endParaRPr sz="2515">
              <a:latin typeface="Microsoft Sans Serif"/>
              <a:cs typeface="Microsoft Sans Serif"/>
            </a:endParaRPr>
          </a:p>
          <a:p>
            <a:pPr marL="15968" marR="126145">
              <a:lnSpc>
                <a:spcPts val="2892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Эпителизация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происходит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течение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второй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недели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после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травмы,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наблюдается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полное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восстановление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нормального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строения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кожи,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ногти отрастают.</a:t>
            </a: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ts val="2892"/>
              </a:lnSpc>
              <a:spcBef>
                <a:spcPts val="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отморожении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граница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омертвления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проходит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нижних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слоях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дермы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уровне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подкожно-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жировой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клетчатки.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Возникшие</a:t>
            </a: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ts val="2879"/>
              </a:lnSpc>
              <a:spcBef>
                <a:spcPts val="19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пузыри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содержат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геморрагический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экссудат,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дно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их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сине-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багрового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цвета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нечувствительно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болевым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раздражителям.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После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заживления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766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образуются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грануляции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рубцы,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сошедшие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ногти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вновь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отрастают.</a:t>
            </a:r>
            <a:endParaRPr sz="2515">
              <a:latin typeface="Microsoft Sans Serif"/>
              <a:cs typeface="Microsoft Sans Serif"/>
            </a:endParaRPr>
          </a:p>
          <a:p>
            <a:pPr marL="15968" marR="57484">
              <a:lnSpc>
                <a:spcPct val="95800"/>
              </a:lnSpc>
              <a:spcBef>
                <a:spcPts val="69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обморожениях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4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значительно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удлиняется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скрытый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период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и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выражено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падение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тканевых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структур.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Омертвевают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все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слои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мягких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тканей,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иногда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включая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костно-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суставной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аппарат.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дальнейшем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1125275" cy="6449231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spcBef>
                <a:spcPts val="12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развивается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сухая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влажная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гангрена.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44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15968" marR="97403">
              <a:lnSpc>
                <a:spcPct val="95800"/>
              </a:lnSpc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Контактные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отморожения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рабочих,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выполняющих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работу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открытом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воздухе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соприкосновении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пальцев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рук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резко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охлажденными металлическими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предметами.</a:t>
            </a:r>
            <a:endParaRPr sz="2515">
              <a:latin typeface="Microsoft Sans Serif"/>
              <a:cs typeface="Microsoft Sans Serif"/>
            </a:endParaRPr>
          </a:p>
          <a:p>
            <a:pPr marL="15968" marR="1049877">
              <a:lnSpc>
                <a:spcPts val="2892"/>
              </a:lnSpc>
              <a:spcBef>
                <a:spcPts val="82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Характерен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очень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короткий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скрытый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период,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степень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отморожения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обычно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4.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2703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Лечение:</a:t>
            </a:r>
            <a:endParaRPr sz="2515">
              <a:latin typeface="Arial"/>
              <a:cs typeface="Arial"/>
            </a:endParaRPr>
          </a:p>
          <a:p>
            <a:pPr>
              <a:spcBef>
                <a:spcPts val="1622"/>
              </a:spcBef>
            </a:pPr>
            <a:endParaRPr sz="2515">
              <a:latin typeface="Arial"/>
              <a:cs typeface="Arial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Госпитализация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стационар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показана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3-4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отморожения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Прекращение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действия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холода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согревание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пострадавшего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Сухое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тепло,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горячая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пища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обильное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48"/>
              </a:lnSpc>
              <a:spcBef>
                <a:spcPts val="1647"/>
              </a:spcBef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Немедикаментозная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терапия:</a:t>
            </a:r>
            <a:endParaRPr sz="2515">
              <a:latin typeface="Microsoft Sans Serif"/>
              <a:cs typeface="Microsoft Sans Serif"/>
            </a:endParaRPr>
          </a:p>
          <a:p>
            <a:pPr marL="15968" marR="210774">
              <a:lnSpc>
                <a:spcPts val="2892"/>
              </a:lnSpc>
              <a:spcBef>
                <a:spcPts val="132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физиотерапевтические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процедуры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(УВЧ-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терапию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больших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дозах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40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биодоз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сеанс)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гипербарическая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оксигенация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557" y="1266825"/>
            <a:ext cx="13874098" cy="1148588"/>
          </a:xfrm>
          <a:prstGeom prst="rect">
            <a:avLst/>
          </a:prstGeom>
        </p:spPr>
        <p:txBody>
          <a:bodyPr vert="horz" wrap="square" lIns="0" tIns="33532" rIns="0" bIns="0" rtlCol="0">
            <a:spAutoFit/>
          </a:bodyPr>
          <a:lstStyle/>
          <a:p>
            <a:pPr marL="15968" marR="6387" algn="ctr">
              <a:lnSpc>
                <a:spcPct val="95500"/>
              </a:lnSpc>
              <a:spcBef>
                <a:spcPts val="264"/>
              </a:spcBef>
            </a:pPr>
            <a:r>
              <a:rPr b="1" dirty="0">
                <a:latin typeface="Arial"/>
                <a:cs typeface="Arial"/>
              </a:rPr>
              <a:t>Патогенез</a:t>
            </a:r>
            <a:r>
              <a:rPr b="1" spc="-44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воздействия</a:t>
            </a:r>
            <a:r>
              <a:rPr b="1" spc="-57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на</a:t>
            </a:r>
            <a:r>
              <a:rPr b="1" spc="-38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организм</a:t>
            </a:r>
            <a:r>
              <a:rPr b="1" spc="-63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высоких</a:t>
            </a:r>
            <a:r>
              <a:rPr b="1" spc="-38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и</a:t>
            </a:r>
            <a:r>
              <a:rPr b="1" spc="-63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низких</a:t>
            </a:r>
            <a:r>
              <a:rPr b="1" spc="-38" dirty="0">
                <a:latin typeface="Arial"/>
                <a:cs typeface="Arial"/>
              </a:rPr>
              <a:t> </a:t>
            </a:r>
            <a:r>
              <a:rPr b="1" spc="-13" dirty="0" err="1">
                <a:latin typeface="Arial"/>
                <a:cs typeface="Arial"/>
              </a:rPr>
              <a:t>температур</a:t>
            </a:r>
            <a:r>
              <a:rPr b="1" spc="-13" dirty="0">
                <a:latin typeface="Arial"/>
                <a:cs typeface="Arial"/>
              </a:rPr>
              <a:t> </a:t>
            </a:r>
            <a:r>
              <a:rPr lang="ru-RU" b="1" spc="-13" dirty="0" smtClean="0">
                <a:latin typeface="Arial"/>
                <a:cs typeface="Arial"/>
              </a:rPr>
              <a:t/>
            </a:r>
            <a:br>
              <a:rPr lang="ru-RU" b="1" spc="-13" dirty="0" smtClean="0">
                <a:latin typeface="Arial"/>
                <a:cs typeface="Arial"/>
              </a:rPr>
            </a:br>
            <a:r>
              <a:rPr dirty="0" err="1" smtClean="0"/>
              <a:t>Основные</a:t>
            </a:r>
            <a:r>
              <a:rPr spc="-57" dirty="0" smtClean="0"/>
              <a:t> </a:t>
            </a:r>
            <a:r>
              <a:rPr dirty="0"/>
              <a:t>виды</a:t>
            </a:r>
            <a:r>
              <a:rPr spc="-69" dirty="0"/>
              <a:t> </a:t>
            </a:r>
            <a:r>
              <a:rPr dirty="0"/>
              <a:t>терморегуляции</a:t>
            </a:r>
            <a:r>
              <a:rPr spc="-63" dirty="0"/>
              <a:t> </a:t>
            </a:r>
            <a:r>
              <a:rPr dirty="0"/>
              <a:t>в</a:t>
            </a:r>
            <a:r>
              <a:rPr spc="-57" dirty="0"/>
              <a:t> </a:t>
            </a:r>
            <a:r>
              <a:rPr spc="-13" dirty="0"/>
              <a:t>организме</a:t>
            </a:r>
            <a:r>
              <a:rPr spc="-50" dirty="0"/>
              <a:t> </a:t>
            </a:r>
            <a:r>
              <a:rPr spc="-13" dirty="0" err="1"/>
              <a:t>координируют</a:t>
            </a:r>
            <a:r>
              <a:rPr spc="-69" dirty="0"/>
              <a:t> </a:t>
            </a:r>
            <a:r>
              <a:rPr lang="ru-RU" spc="-69" dirty="0" smtClean="0"/>
              <a:t/>
            </a:r>
            <a:br>
              <a:rPr lang="ru-RU" spc="-69" dirty="0" smtClean="0"/>
            </a:br>
            <a:r>
              <a:rPr spc="-13" dirty="0" err="1" smtClean="0"/>
              <a:t>подкорковые</a:t>
            </a:r>
            <a:r>
              <a:rPr spc="-13" dirty="0" smtClean="0"/>
              <a:t> </a:t>
            </a:r>
            <a:r>
              <a:rPr dirty="0"/>
              <a:t>центры</a:t>
            </a:r>
            <a:r>
              <a:rPr spc="-44" dirty="0"/>
              <a:t> </a:t>
            </a:r>
            <a:r>
              <a:rPr dirty="0"/>
              <a:t>и</a:t>
            </a:r>
            <a:r>
              <a:rPr spc="-44" dirty="0"/>
              <a:t> </a:t>
            </a:r>
            <a:r>
              <a:rPr dirty="0" err="1"/>
              <a:t>кора</a:t>
            </a:r>
            <a:r>
              <a:rPr spc="-31" dirty="0"/>
              <a:t> </a:t>
            </a:r>
            <a:r>
              <a:rPr spc="-13" dirty="0" err="1" smtClean="0"/>
              <a:t>мозг</a:t>
            </a:r>
            <a:r>
              <a:rPr lang="ru-RU" spc="-13" dirty="0" smtClean="0"/>
              <a:t>а</a:t>
            </a:r>
            <a:r>
              <a:rPr spc="-13" dirty="0" smtClean="0"/>
              <a:t>:</a:t>
            </a:r>
            <a:endParaRPr spc="-13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11557" y="2790825"/>
            <a:ext cx="11973312" cy="3311892"/>
          </a:xfrm>
          <a:prstGeom prst="rect">
            <a:avLst/>
          </a:prstGeom>
        </p:spPr>
        <p:txBody>
          <a:bodyPr vert="horz" wrap="square" lIns="0" tIns="42314" rIns="0" bIns="0" rtlCol="0">
            <a:spAutoFit/>
          </a:bodyPr>
          <a:lstStyle/>
          <a:p>
            <a:pPr marL="830321" marR="209177" indent="-287419">
              <a:lnSpc>
                <a:spcPts val="2892"/>
              </a:lnSpc>
              <a:spcBef>
                <a:spcPts val="333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endParaRPr lang="ru-RU" spc="-13" dirty="0" smtClean="0"/>
          </a:p>
          <a:p>
            <a:pPr marL="542902" marR="209177">
              <a:lnSpc>
                <a:spcPts val="2892"/>
              </a:lnSpc>
              <a:spcBef>
                <a:spcPts val="333"/>
              </a:spcBef>
              <a:buSzPct val="50000"/>
              <a:tabLst>
                <a:tab pos="830321" algn="l"/>
              </a:tabLst>
            </a:pPr>
            <a:r>
              <a:rPr lang="ru-RU" spc="-13" dirty="0" smtClean="0"/>
              <a:t>Регулируется</a:t>
            </a:r>
          </a:p>
          <a:p>
            <a:pPr marL="830321" marR="209177" indent="-287419">
              <a:lnSpc>
                <a:spcPts val="2892"/>
              </a:lnSpc>
              <a:spcBef>
                <a:spcPts val="333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pc="-13" dirty="0" err="1" smtClean="0"/>
              <a:t>Теплообразование</a:t>
            </a:r>
            <a:r>
              <a:rPr spc="-13" dirty="0"/>
              <a:t>,</a:t>
            </a:r>
            <a:r>
              <a:rPr spc="-57" dirty="0"/>
              <a:t> </a:t>
            </a:r>
            <a:r>
              <a:rPr spc="-13" dirty="0"/>
              <a:t>которое</a:t>
            </a:r>
            <a:r>
              <a:rPr spc="-44" dirty="0"/>
              <a:t> </a:t>
            </a:r>
            <a:r>
              <a:rPr spc="-13" dirty="0"/>
              <a:t>связано</a:t>
            </a:r>
            <a:r>
              <a:rPr spc="-63" dirty="0"/>
              <a:t> </a:t>
            </a:r>
            <a:r>
              <a:rPr dirty="0"/>
              <a:t>с</a:t>
            </a:r>
            <a:r>
              <a:rPr spc="-63" dirty="0"/>
              <a:t> </a:t>
            </a:r>
            <a:r>
              <a:rPr dirty="0"/>
              <a:t>интенсивностью</a:t>
            </a:r>
            <a:r>
              <a:rPr spc="-50" dirty="0"/>
              <a:t> </a:t>
            </a:r>
            <a:r>
              <a:rPr spc="-13" dirty="0"/>
              <a:t>обменных процессов</a:t>
            </a:r>
          </a:p>
          <a:p>
            <a:pPr marL="830321" indent="-287419">
              <a:lnSpc>
                <a:spcPts val="2810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dirty="0"/>
              <a:t>Теплоотдача</a:t>
            </a:r>
            <a:r>
              <a:rPr spc="-75" dirty="0"/>
              <a:t> </a:t>
            </a:r>
            <a:r>
              <a:rPr dirty="0"/>
              <a:t>(излучение,</a:t>
            </a:r>
            <a:r>
              <a:rPr spc="-75" dirty="0"/>
              <a:t> </a:t>
            </a:r>
            <a:r>
              <a:rPr dirty="0"/>
              <a:t>проведение</a:t>
            </a:r>
            <a:r>
              <a:rPr spc="-88" dirty="0"/>
              <a:t> </a:t>
            </a:r>
            <a:r>
              <a:rPr dirty="0"/>
              <a:t>тепла,</a:t>
            </a:r>
            <a:r>
              <a:rPr spc="-69" dirty="0"/>
              <a:t> </a:t>
            </a:r>
            <a:r>
              <a:rPr spc="-13" dirty="0"/>
              <a:t>испарение)</a:t>
            </a:r>
          </a:p>
          <a:p>
            <a:pPr marL="15968" marR="6387">
              <a:lnSpc>
                <a:spcPct val="95800"/>
              </a:lnSpc>
              <a:spcBef>
                <a:spcPts val="1767"/>
              </a:spcBef>
            </a:pPr>
            <a:r>
              <a:rPr spc="-13" dirty="0"/>
              <a:t>Оптимальными</a:t>
            </a:r>
            <a:r>
              <a:rPr spc="-69" dirty="0"/>
              <a:t> </a:t>
            </a:r>
            <a:r>
              <a:rPr spc="-25" dirty="0"/>
              <a:t>метеорологическими</a:t>
            </a:r>
            <a:r>
              <a:rPr spc="-63" dirty="0"/>
              <a:t> </a:t>
            </a:r>
            <a:r>
              <a:rPr dirty="0"/>
              <a:t>условиями</a:t>
            </a:r>
            <a:r>
              <a:rPr spc="-63" dirty="0"/>
              <a:t> </a:t>
            </a:r>
            <a:r>
              <a:rPr dirty="0"/>
              <a:t>для</a:t>
            </a:r>
            <a:r>
              <a:rPr spc="-57" dirty="0"/>
              <a:t> </a:t>
            </a:r>
            <a:r>
              <a:rPr dirty="0"/>
              <a:t>человека</a:t>
            </a:r>
            <a:r>
              <a:rPr spc="-57" dirty="0"/>
              <a:t> </a:t>
            </a:r>
            <a:r>
              <a:rPr spc="-13" dirty="0"/>
              <a:t>являются </a:t>
            </a:r>
            <a:r>
              <a:rPr dirty="0"/>
              <a:t>температура</a:t>
            </a:r>
            <a:r>
              <a:rPr spc="-57" dirty="0"/>
              <a:t> </a:t>
            </a:r>
            <a:r>
              <a:rPr dirty="0"/>
              <a:t>воздуха</a:t>
            </a:r>
            <a:r>
              <a:rPr spc="-50" dirty="0"/>
              <a:t> </a:t>
            </a:r>
            <a:r>
              <a:rPr spc="-13" dirty="0"/>
              <a:t>18-</a:t>
            </a:r>
            <a:r>
              <a:rPr dirty="0"/>
              <a:t>21</a:t>
            </a:r>
            <a:r>
              <a:rPr spc="-44" dirty="0"/>
              <a:t> </a:t>
            </a:r>
            <a:r>
              <a:rPr dirty="0"/>
              <a:t>градус</a:t>
            </a:r>
            <a:r>
              <a:rPr spc="-44" dirty="0"/>
              <a:t> </a:t>
            </a:r>
            <a:r>
              <a:rPr dirty="0"/>
              <a:t>по</a:t>
            </a:r>
            <a:r>
              <a:rPr spc="-63" dirty="0"/>
              <a:t> </a:t>
            </a:r>
            <a:r>
              <a:rPr dirty="0"/>
              <a:t>Цельсию</a:t>
            </a:r>
            <a:r>
              <a:rPr spc="-50" dirty="0"/>
              <a:t> </a:t>
            </a:r>
            <a:r>
              <a:rPr dirty="0"/>
              <a:t>при</a:t>
            </a:r>
            <a:r>
              <a:rPr spc="-57" dirty="0"/>
              <a:t> </a:t>
            </a:r>
            <a:r>
              <a:rPr spc="-13" dirty="0"/>
              <a:t>относительной </a:t>
            </a:r>
            <a:r>
              <a:rPr dirty="0"/>
              <a:t>влажности</a:t>
            </a:r>
            <a:r>
              <a:rPr spc="-57" dirty="0"/>
              <a:t> </a:t>
            </a:r>
            <a:r>
              <a:rPr spc="-13" dirty="0"/>
              <a:t>40-</a:t>
            </a:r>
            <a:r>
              <a:rPr dirty="0"/>
              <a:t>60%</a:t>
            </a:r>
            <a:r>
              <a:rPr spc="-57" dirty="0"/>
              <a:t> </a:t>
            </a:r>
            <a:r>
              <a:rPr dirty="0"/>
              <a:t>и</a:t>
            </a:r>
            <a:r>
              <a:rPr spc="-50" dirty="0"/>
              <a:t> </a:t>
            </a:r>
            <a:r>
              <a:rPr dirty="0"/>
              <a:t>скорости</a:t>
            </a:r>
            <a:r>
              <a:rPr spc="-57" dirty="0"/>
              <a:t> </a:t>
            </a:r>
            <a:r>
              <a:rPr spc="-13" dirty="0"/>
              <a:t>движения</a:t>
            </a:r>
            <a:r>
              <a:rPr spc="-50" dirty="0"/>
              <a:t> </a:t>
            </a:r>
            <a:r>
              <a:rPr dirty="0"/>
              <a:t>воздуха</a:t>
            </a:r>
            <a:r>
              <a:rPr spc="-57" dirty="0"/>
              <a:t> </a:t>
            </a:r>
            <a:r>
              <a:rPr spc="-13" dirty="0"/>
              <a:t>0,5-</a:t>
            </a:r>
            <a:r>
              <a:rPr dirty="0"/>
              <a:t>1</a:t>
            </a:r>
            <a:r>
              <a:rPr spc="-44" dirty="0"/>
              <a:t> </a:t>
            </a:r>
            <a:r>
              <a:rPr spc="-13" dirty="0"/>
              <a:t>м/сек.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11134057" cy="5690305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spcBef>
                <a:spcPts val="126"/>
              </a:spcBef>
            </a:pP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Медикаментозная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терапия: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85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Коррегирующая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инфузионная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детоксицирующая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терапия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Антибактериальные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аналгезирущие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средства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препараты,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улучшающие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кровоток: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пентоксифиллин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(трентал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др.),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реополиглюкин.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никотиновая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кислота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препараты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ее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содержащие,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витамины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Антикоагулянты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дезагрегационые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средства</a:t>
            </a:r>
            <a:endParaRPr sz="2515">
              <a:latin typeface="Microsoft Sans Serif"/>
              <a:cs typeface="Microsoft Sans Serif"/>
            </a:endParaRPr>
          </a:p>
          <a:p>
            <a:pPr marL="830321" marR="6387" indent="-287419" algn="just">
              <a:lnSpc>
                <a:spcPct val="95800"/>
              </a:lnSpc>
              <a:spcBef>
                <a:spcPts val="63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рекомендуемая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схема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лечения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алпростадилом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(вазопростаном):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в/в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капельно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ампулы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(общая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доза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60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мкг)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скоростью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60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минут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на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ампулу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(180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минут)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течение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20-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30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дней;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внутриартериально: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0,5-</a:t>
            </a:r>
            <a:endParaRPr sz="2515">
              <a:latin typeface="Microsoft Sans Serif"/>
              <a:cs typeface="Microsoft Sans Serif"/>
            </a:endParaRPr>
          </a:p>
          <a:p>
            <a:pPr marL="830321" algn="just">
              <a:lnSpc>
                <a:spcPts val="2829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ампула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сутки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(10-20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мкг)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течение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60-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120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минут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10-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20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дней.</a:t>
            </a:r>
            <a:endParaRPr sz="2515">
              <a:latin typeface="Microsoft Sans Serif"/>
              <a:cs typeface="Microsoft Sans Serif"/>
            </a:endParaRPr>
          </a:p>
          <a:p>
            <a:pPr marL="829523" indent="-286620" algn="just">
              <a:lnSpc>
                <a:spcPts val="2948"/>
              </a:lnSpc>
              <a:buSzPct val="50000"/>
              <a:buFont typeface="Symbol"/>
              <a:buChar char=""/>
              <a:tabLst>
                <a:tab pos="829523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гемотрансфузии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1647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Хирургическое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вмешательство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отморожениями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4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712972"/>
            <a:ext cx="11160403" cy="6363860"/>
          </a:xfrm>
          <a:prstGeom prst="rect">
            <a:avLst/>
          </a:prstGeom>
        </p:spPr>
        <p:txBody>
          <a:bodyPr vert="horz" wrap="square" lIns="0" tIns="16766" rIns="0" bIns="0" rtlCol="0">
            <a:spAutoFit/>
          </a:bodyPr>
          <a:lstStyle/>
          <a:p>
            <a:pPr marL="15968">
              <a:lnSpc>
                <a:spcPts val="2948"/>
              </a:lnSpc>
              <a:spcBef>
                <a:spcPts val="132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Сроки</a:t>
            </a:r>
            <a:r>
              <a:rPr sz="2515" b="1" spc="-50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нетрудоспособности:</a:t>
            </a:r>
            <a:endParaRPr sz="2515">
              <a:latin typeface="Arial"/>
              <a:cs typeface="Arial"/>
            </a:endParaRPr>
          </a:p>
          <a:p>
            <a:pPr marL="15968" marR="3247034">
              <a:lnSpc>
                <a:spcPts val="2892"/>
              </a:lnSpc>
              <a:spcBef>
                <a:spcPts val="132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</a:t>
            </a:r>
            <a:r>
              <a:rPr sz="2515" spc="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–амбулаторное</a:t>
            </a:r>
            <a:r>
              <a:rPr sz="2515" spc="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лечение</a:t>
            </a:r>
            <a:r>
              <a:rPr sz="2515" spc="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3-10</a:t>
            </a:r>
            <a:r>
              <a:rPr sz="2515" spc="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5-30 дней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отсутствии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осложнений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753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90-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150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дней.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осложнениях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240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898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4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240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последующим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направлением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МСЭ</a:t>
            </a: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ts val="2879"/>
              </a:lnSpc>
              <a:spcBef>
                <a:spcPts val="151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случае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отморожения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1-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малой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площади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поражения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отсутствии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осложнений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продолжение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работы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прежнем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месте</a:t>
            </a:r>
            <a:endParaRPr sz="2515">
              <a:latin typeface="Microsoft Sans Serif"/>
              <a:cs typeface="Microsoft Sans Serif"/>
            </a:endParaRPr>
          </a:p>
          <a:p>
            <a:pPr marL="15968" marR="1860238">
              <a:lnSpc>
                <a:spcPts val="2892"/>
              </a:lnSpc>
              <a:spcBef>
                <a:spcPts val="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3-4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степени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показано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рациональное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трудоустройство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вне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воздействия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охлаждающего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климате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рабочем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месте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55"/>
              </a:lnSpc>
              <a:spcBef>
                <a:spcPts val="2697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Периферический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ангиодистонический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синдром</a:t>
            </a:r>
            <a:endParaRPr sz="2515">
              <a:latin typeface="Microsoft Sans Serif"/>
              <a:cs typeface="Microsoft Sans Serif"/>
            </a:endParaRPr>
          </a:p>
          <a:p>
            <a:pPr marL="15968" marR="152492">
              <a:lnSpc>
                <a:spcPct val="95800"/>
              </a:lnSpc>
              <a:spcBef>
                <a:spcPts val="63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конечностей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(нейроваскулит,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холодовой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ангионевроз),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основе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микроциркуляции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под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воздействием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холода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(спазм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артериол, замедление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кровотока,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повышение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вязкости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крови,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ишемия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тканей).</a:t>
            </a:r>
            <a:endParaRPr sz="2515">
              <a:latin typeface="Microsoft Sans Serif"/>
              <a:cs typeface="Microsoft Sans Serif"/>
            </a:endParaRPr>
          </a:p>
          <a:p>
            <a:pPr marL="15968" marR="2170012">
              <a:lnSpc>
                <a:spcPts val="2879"/>
              </a:lnSpc>
              <a:spcBef>
                <a:spcPts val="94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Через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5-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7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лет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работы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условиях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хронического воздействия охлаждающего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микроклимата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появляется: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829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-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Потливость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зябкость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рук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ног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время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работы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4"/>
            <a:ext cx="10096176" cy="5234539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211572" indent="-195604">
              <a:lnSpc>
                <a:spcPts val="2948"/>
              </a:lnSpc>
              <a:spcBef>
                <a:spcPts val="126"/>
              </a:spcBef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Отечность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рук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ног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концу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смены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Тугоподвижность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пальцев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рук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утрам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8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ноющего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характера,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парастезии</a:t>
            </a:r>
            <a:endParaRPr sz="2515">
              <a:latin typeface="Microsoft Sans Serif"/>
              <a:cs typeface="Microsoft Sans Serif"/>
            </a:endParaRPr>
          </a:p>
          <a:p>
            <a:pPr marL="15968" marR="6387" indent="195604">
              <a:lnSpc>
                <a:spcPct val="95800"/>
              </a:lnSpc>
              <a:spcBef>
                <a:spcPts val="69"/>
              </a:spcBef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Кисти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рук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приобретают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мраморно-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цианотичную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окраску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случаях локального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охлаждения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рук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клиника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ограничивается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верхними конечностями.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48"/>
              </a:lnSpc>
              <a:spcBef>
                <a:spcPts val="2779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Диагностика:</a:t>
            </a:r>
            <a:endParaRPr sz="2515">
              <a:latin typeface="Arial"/>
              <a:cs typeface="Arial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Стаж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условия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работы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(наличие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эпизодов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отморожения)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Клиника</a:t>
            </a:r>
            <a:endParaRPr sz="2515">
              <a:latin typeface="Microsoft Sans Serif"/>
              <a:cs typeface="Microsoft Sans Serif"/>
            </a:endParaRPr>
          </a:p>
          <a:p>
            <a:pPr marL="15968" marR="687410" indent="195604">
              <a:lnSpc>
                <a:spcPts val="2892"/>
              </a:lnSpc>
              <a:spcBef>
                <a:spcPts val="132"/>
              </a:spcBef>
              <a:buChar char="-"/>
              <a:tabLst>
                <a:tab pos="211572" algn="l"/>
              </a:tabLst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Данные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обследования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(термометрия-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гипотермия;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РВГ,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УЗДГ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периферических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сосудов)</a:t>
            </a:r>
            <a:endParaRPr sz="2515">
              <a:latin typeface="Microsoft Sans Serif"/>
              <a:cs typeface="Microsoft Sans Serif"/>
            </a:endParaRPr>
          </a:p>
          <a:p>
            <a:pPr marL="15968" marR="21556" indent="195604">
              <a:lnSpc>
                <a:spcPts val="2879"/>
              </a:lnSpc>
              <a:spcBef>
                <a:spcPts val="19"/>
              </a:spcBef>
              <a:buChar char="-"/>
              <a:tabLst>
                <a:tab pos="211572" algn="l"/>
              </a:tabLst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Диф.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диагноз: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СКВ,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синдром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Рейно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заболевания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периферических сосудов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0"/>
            <a:ext cx="10017937" cy="6332467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2"/>
              </a:lnSpc>
              <a:spcBef>
                <a:spcPts val="126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Лечение</a:t>
            </a:r>
            <a:endParaRPr sz="2515">
              <a:latin typeface="Arial"/>
              <a:cs typeface="Arial"/>
            </a:endParaRPr>
          </a:p>
          <a:p>
            <a:pPr marL="15968">
              <a:lnSpc>
                <a:spcPts val="2942"/>
              </a:lnSpc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Немедикаментозное: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97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Физиотерапия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Бальнеотерапия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Рефлексотерапия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1628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Медикаментозное: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85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Реологические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препараты: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пентоксифиллин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(трентал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др.),реополиглюкин.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никотиновая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кислота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препараты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ее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содержащие,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витамины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антикоагулянты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дезагрегационые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средства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Спазмолитики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ЛС,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улучшающие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трофику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тканей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витаминотерапия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1"/>
            <a:ext cx="11120485" cy="6457117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spcBef>
                <a:spcPts val="12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Полинейропатия</a:t>
            </a:r>
            <a:r>
              <a:rPr sz="2515" b="1" spc="-107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конечностей</a:t>
            </a:r>
            <a:r>
              <a:rPr sz="2515" b="1" spc="-107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(сенсорная</a:t>
            </a:r>
            <a:r>
              <a:rPr sz="2515" b="1" spc="-101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форма)</a:t>
            </a:r>
            <a:endParaRPr sz="2515">
              <a:latin typeface="Arial"/>
              <a:cs typeface="Arial"/>
            </a:endParaRPr>
          </a:p>
          <a:p>
            <a:pPr marL="15968" marR="6387">
              <a:lnSpc>
                <a:spcPct val="95900"/>
              </a:lnSpc>
              <a:spcBef>
                <a:spcPts val="2873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Развивается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уже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фоне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существующего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ангиодистонического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синдрома конечностей,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клинику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которого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наслаивается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сначала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состояние гиперчувствительности,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затем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гипочувствительности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типа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«перчаток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и/или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«носков»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начальных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этапах.</a:t>
            </a:r>
            <a:endParaRPr sz="2515">
              <a:latin typeface="Microsoft Sans Serif"/>
              <a:cs typeface="Microsoft Sans Serif"/>
            </a:endParaRPr>
          </a:p>
          <a:p>
            <a:pPr marL="15968" marR="921337">
              <a:lnSpc>
                <a:spcPts val="2879"/>
              </a:lnSpc>
              <a:spcBef>
                <a:spcPts val="88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Снижается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болевая,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температурная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тактильная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чувствительность Лечение: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28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Реологические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препараты: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Спазмолитики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ЛС,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улучшающие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трофику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тканей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Витаминотерапия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(витамины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гр.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В)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Нейропротекторы</a:t>
            </a:r>
            <a:endParaRPr sz="2515">
              <a:latin typeface="Microsoft Sans Serif"/>
              <a:cs typeface="Microsoft Sans Serif"/>
            </a:endParaRPr>
          </a:p>
          <a:p>
            <a:pPr marL="15968" marR="1911335">
              <a:lnSpc>
                <a:spcPts val="2892"/>
              </a:lnSpc>
              <a:spcBef>
                <a:spcPts val="183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период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амбулаторного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стационарного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лечения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лист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нетрудоспособности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30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дней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1"/>
            <a:ext cx="10983165" cy="6814202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2"/>
              </a:lnSpc>
              <a:spcBef>
                <a:spcPts val="12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Профилактика</a:t>
            </a:r>
            <a:r>
              <a:rPr sz="2515" b="1" spc="-75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переохлаждений</a:t>
            </a:r>
            <a:endParaRPr sz="2515">
              <a:latin typeface="Arial"/>
              <a:cs typeface="Arial"/>
            </a:endParaRPr>
          </a:p>
          <a:p>
            <a:pPr marL="15968">
              <a:lnSpc>
                <a:spcPts val="2942"/>
              </a:lnSpc>
            </a:pP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Для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предупреждения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переохлаждений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97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нужно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использовать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рациональную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спецодежду,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теплую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обувь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Следить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своевременным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приемом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горячей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пищи</a:t>
            </a:r>
            <a:endParaRPr sz="2515">
              <a:latin typeface="Microsoft Sans Serif"/>
              <a:cs typeface="Microsoft Sans Serif"/>
            </a:endParaRPr>
          </a:p>
          <a:p>
            <a:pPr marL="830321" marR="635514" indent="-287419">
              <a:lnSpc>
                <a:spcPct val="95700"/>
              </a:lnSpc>
              <a:spcBef>
                <a:spcPts val="69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Предоставлять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работающим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условиях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воздействия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низких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температур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перерывы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для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обогрева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просушки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специальных помещениях</a:t>
            </a:r>
            <a:endParaRPr sz="2515">
              <a:latin typeface="Microsoft Sans Serif"/>
              <a:cs typeface="Microsoft Sans Serif"/>
            </a:endParaRPr>
          </a:p>
          <a:p>
            <a:pPr marL="15968" marR="6387">
              <a:lnSpc>
                <a:spcPts val="2892"/>
              </a:lnSpc>
              <a:spcBef>
                <a:spcPts val="183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40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скорости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движения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воздуха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2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м/сек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654" dirty="0">
                <a:solidFill>
                  <a:srgbClr val="253138"/>
                </a:solidFill>
                <a:latin typeface="Microsoft Sans Serif"/>
                <a:cs typeface="Microsoft Sans Serif"/>
              </a:rPr>
              <a:t>–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работа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должна прекратиться.</a:t>
            </a:r>
            <a:endParaRPr sz="2515">
              <a:latin typeface="Microsoft Sans Serif"/>
              <a:cs typeface="Microsoft Sans Serif"/>
            </a:endParaRPr>
          </a:p>
          <a:p>
            <a:pPr marL="103790">
              <a:lnSpc>
                <a:spcPts val="2829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ветре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9-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14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м/сек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прекращают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работу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уже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=-25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градусов.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lnSpc>
                <a:spcPts val="2955"/>
              </a:lnSpc>
              <a:spcBef>
                <a:spcPts val="2760"/>
              </a:spcBef>
            </a:pP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Противопоказаниями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 к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работе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являются:</a:t>
            </a:r>
            <a:endParaRPr sz="2515">
              <a:latin typeface="Arial"/>
              <a:cs typeface="Arial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ИБС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Болезнь</a:t>
            </a:r>
            <a:r>
              <a:rPr sz="2515" spc="-1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Рейно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Заболевания</a:t>
            </a:r>
            <a:r>
              <a:rPr sz="2515" spc="-13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сосудов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48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Хронические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периферической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нервной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системы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5"/>
            <a:ext cx="7677118" cy="1516534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211572" indent="-195604">
              <a:lnSpc>
                <a:spcPts val="2948"/>
              </a:lnSpc>
              <a:spcBef>
                <a:spcPts val="126"/>
              </a:spcBef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Выраженные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расстройства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ВНС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Хронические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заболевания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органов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дыхания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8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Воспалительные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матки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придатков</a:t>
            </a:r>
            <a:endParaRPr sz="2515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55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Хронические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рецидивирующие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кожи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02963" y="2543314"/>
            <a:ext cx="4438134" cy="520016"/>
          </a:xfrm>
          <a:prstGeom prst="rect">
            <a:avLst/>
          </a:prstGeom>
        </p:spPr>
        <p:txBody>
          <a:bodyPr vert="horz" wrap="square" lIns="0" tIns="16766" rIns="0" bIns="0" rtlCol="0">
            <a:spAutoFit/>
          </a:bodyPr>
          <a:lstStyle/>
          <a:p>
            <a:pPr marL="15968">
              <a:spcBef>
                <a:spcPts val="132"/>
              </a:spcBef>
            </a:pPr>
            <a:r>
              <a:rPr sz="3269" dirty="0">
                <a:solidFill>
                  <a:srgbClr val="FF0000"/>
                </a:solidFill>
                <a:latin typeface="Calibri"/>
                <a:cs typeface="Calibri"/>
              </a:rPr>
              <a:t>СПАСИБО</a:t>
            </a:r>
            <a:r>
              <a:rPr sz="3269" spc="-38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69" dirty="0">
                <a:solidFill>
                  <a:srgbClr val="FF0000"/>
                </a:solidFill>
                <a:latin typeface="Calibri"/>
                <a:cs typeface="Calibri"/>
              </a:rPr>
              <a:t>ЗА</a:t>
            </a:r>
            <a:r>
              <a:rPr sz="3269" spc="-1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69" spc="-13" dirty="0">
                <a:solidFill>
                  <a:srgbClr val="FF0000"/>
                </a:solidFill>
                <a:latin typeface="Calibri"/>
                <a:cs typeface="Calibri"/>
              </a:rPr>
              <a:t>ВНИМАНИЕ</a:t>
            </a:r>
            <a:endParaRPr sz="3269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9669" y="352425"/>
            <a:ext cx="10745251" cy="6816190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2"/>
              </a:lnSpc>
              <a:spcBef>
                <a:spcPts val="12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Воздействие</a:t>
            </a:r>
            <a:r>
              <a:rPr sz="2515" b="1" spc="-101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высоких</a:t>
            </a:r>
            <a:r>
              <a:rPr sz="2515" b="1" spc="-88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температур</a:t>
            </a:r>
            <a:endParaRPr sz="2515" dirty="0">
              <a:latin typeface="Arial"/>
              <a:cs typeface="Arial"/>
            </a:endParaRPr>
          </a:p>
          <a:p>
            <a:pPr marL="15968" marR="6387">
              <a:lnSpc>
                <a:spcPts val="2892"/>
              </a:lnSpc>
              <a:spcBef>
                <a:spcPts val="126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перегревании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наблюдается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активация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процессов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теплоотдачи,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что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сопровождается:</a:t>
            </a:r>
            <a:endParaRPr sz="2515" dirty="0">
              <a:latin typeface="Microsoft Sans Serif"/>
              <a:cs typeface="Microsoft Sans Serif"/>
            </a:endParaRPr>
          </a:p>
          <a:p>
            <a:pPr>
              <a:spcBef>
                <a:spcPts val="1616"/>
              </a:spcBef>
            </a:pP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Расширением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сосудов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кожи</a:t>
            </a: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Ускорением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кровотока</a:t>
            </a:r>
            <a:endParaRPr sz="2515" dirty="0">
              <a:latin typeface="Microsoft Sans Serif"/>
              <a:cs typeface="Microsoft Sans Serif"/>
            </a:endParaRPr>
          </a:p>
          <a:p>
            <a:pPr marL="830321" marR="121355" indent="-287419">
              <a:lnSpc>
                <a:spcPts val="2892"/>
              </a:lnSpc>
              <a:spcBef>
                <a:spcPts val="132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Усилением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потоотделения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потерей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потом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больших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количеств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воды,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солей,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некоторых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органических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веществ,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что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ведет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к:</a:t>
            </a: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760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дегидратации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нарушением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водно-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солевого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обмена</a:t>
            </a:r>
            <a:endParaRPr sz="2515" dirty="0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нарушениям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ССС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ЖКТ</a:t>
            </a:r>
            <a:endParaRPr sz="2515" dirty="0">
              <a:latin typeface="Microsoft Sans Serif"/>
              <a:cs typeface="Microsoft Sans Serif"/>
            </a:endParaRPr>
          </a:p>
          <a:p>
            <a:pPr>
              <a:spcBef>
                <a:spcPts val="1804"/>
              </a:spcBef>
            </a:pPr>
            <a:endParaRPr sz="2515" dirty="0">
              <a:latin typeface="Microsoft Sans Serif"/>
              <a:cs typeface="Microsoft Sans Serif"/>
            </a:endParaRPr>
          </a:p>
          <a:p>
            <a:pPr marL="15968" marR="955667">
              <a:lnSpc>
                <a:spcPct val="95900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Острые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тепловые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вызываются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микроклиматом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с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преобладанием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конвекционного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тепла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рабочей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зоне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(высокая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температура</a:t>
            </a:r>
            <a:r>
              <a:rPr sz="2515" spc="-9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воздуха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незначительной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подвижностью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высокой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относительной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влажностью):</a:t>
            </a:r>
            <a:endParaRPr sz="2515" dirty="0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29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Тепловой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удар</a:t>
            </a:r>
            <a:endParaRPr sz="2515" dirty="0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48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истощение</a:t>
            </a:r>
            <a:endParaRPr sz="251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4"/>
            <a:ext cx="10702139" cy="8081151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 marR="955667">
              <a:lnSpc>
                <a:spcPct val="95900"/>
              </a:lnSpc>
            </a:pP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Острые</a:t>
            </a:r>
            <a:r>
              <a:rPr lang="ru-RU" sz="2515" spc="-82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тепловые</a:t>
            </a:r>
            <a:r>
              <a:rPr lang="ru-RU" sz="2515" spc="-82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заболевания</a:t>
            </a:r>
            <a:r>
              <a:rPr lang="ru-RU" sz="2515" spc="-69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вызываются</a:t>
            </a:r>
            <a:r>
              <a:rPr lang="ru-RU" sz="2515" spc="-69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spc="-38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микроклиматом</a:t>
            </a:r>
            <a:r>
              <a:rPr lang="ru-RU" sz="2515" spc="-69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spc="-63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с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преобладанием</a:t>
            </a:r>
            <a:r>
              <a:rPr lang="ru-RU" sz="2515" spc="-63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spc="-31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конвекционного</a:t>
            </a:r>
            <a:r>
              <a:rPr lang="ru-RU" sz="2515" spc="-50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тепла</a:t>
            </a:r>
            <a:r>
              <a:rPr lang="ru-RU" sz="2515" spc="-57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lang="ru-RU" sz="2515" spc="-50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рабочей</a:t>
            </a:r>
            <a:r>
              <a:rPr lang="ru-RU" sz="2515" spc="-7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зоне</a:t>
            </a:r>
            <a:r>
              <a:rPr lang="ru-RU" sz="2515" spc="-50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spc="-13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(высокая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температура</a:t>
            </a:r>
            <a:r>
              <a:rPr lang="ru-RU" sz="2515" spc="-94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воздуха</a:t>
            </a:r>
            <a:r>
              <a:rPr lang="ru-RU" sz="2515" spc="-7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с</a:t>
            </a:r>
            <a:r>
              <a:rPr lang="ru-RU" sz="2515" spc="-69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spc="-13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незначительной</a:t>
            </a:r>
            <a:r>
              <a:rPr lang="ru-RU" sz="2515" spc="-82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подвижностью</a:t>
            </a:r>
            <a:r>
              <a:rPr lang="ru-RU" sz="2515" spc="-7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lang="ru-RU" sz="2515" spc="-82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spc="-13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высокой </a:t>
            </a: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относительной</a:t>
            </a:r>
            <a:r>
              <a:rPr lang="ru-RU" sz="2515" spc="-57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spc="-13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влажностью):</a:t>
            </a:r>
            <a:endParaRPr lang="ru-RU" sz="2515" dirty="0" smtClean="0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29"/>
              </a:lnSpc>
              <a:buChar char="-"/>
              <a:tabLst>
                <a:tab pos="211572" algn="l"/>
              </a:tabLst>
            </a:pP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Тепловой</a:t>
            </a:r>
            <a:r>
              <a:rPr lang="ru-RU" sz="2515" spc="-2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удар</a:t>
            </a:r>
            <a:endParaRPr lang="ru-RU" sz="2515" dirty="0" smtClean="0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48"/>
              </a:lnSpc>
              <a:buChar char="-"/>
              <a:tabLst>
                <a:tab pos="211572" algn="l"/>
              </a:tabLst>
            </a:pPr>
            <a:r>
              <a:rPr lang="ru-RU" sz="251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Тепловое</a:t>
            </a:r>
            <a:r>
              <a:rPr lang="ru-RU" sz="2515" spc="-50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lang="ru-RU" sz="2515" spc="-13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истощение</a:t>
            </a:r>
            <a:endParaRPr lang="ru-RU" sz="2515" dirty="0" smtClean="0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48"/>
              </a:lnSpc>
              <a:spcBef>
                <a:spcPts val="126"/>
              </a:spcBef>
              <a:buChar char="-"/>
              <a:tabLst>
                <a:tab pos="211572" algn="l"/>
              </a:tabLst>
            </a:pPr>
            <a:r>
              <a:rPr sz="2515" dirty="0" err="1" smtClean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Тепловой</a:t>
            </a:r>
            <a:r>
              <a:rPr sz="2515" spc="-25" dirty="0" smtClean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обморок</a:t>
            </a:r>
            <a:endParaRPr sz="2515" dirty="0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2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Тепловые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судороги</a:t>
            </a:r>
            <a:endParaRPr sz="2515" dirty="0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898"/>
              </a:lnSpc>
              <a:buChar char="-"/>
              <a:tabLst>
                <a:tab pos="211572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Тепловой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отек</a:t>
            </a:r>
            <a:endParaRPr sz="2515" dirty="0">
              <a:latin typeface="Microsoft Sans Serif"/>
              <a:cs typeface="Microsoft Sans Serif"/>
            </a:endParaRPr>
          </a:p>
          <a:p>
            <a:pPr marL="211572" indent="-195604">
              <a:lnSpc>
                <a:spcPts val="2955"/>
              </a:lnSpc>
              <a:buChar char="-"/>
              <a:tabLst>
                <a:tab pos="211572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Обезвоживание</a:t>
            </a:r>
            <a:endParaRPr sz="2515" dirty="0">
              <a:latin typeface="Microsoft Sans Serif"/>
              <a:cs typeface="Microsoft Sans Serif"/>
            </a:endParaRPr>
          </a:p>
          <a:p>
            <a:pPr marL="15968">
              <a:lnSpc>
                <a:spcPts val="2948"/>
              </a:lnSpc>
              <a:spcBef>
                <a:spcPts val="2785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При</a:t>
            </a:r>
            <a:r>
              <a:rPr sz="2515" b="1" spc="-94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воздействии</a:t>
            </a:r>
            <a:r>
              <a:rPr sz="2515" b="1" spc="-94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нагревающего</a:t>
            </a:r>
            <a:r>
              <a:rPr sz="2515" b="1" spc="-94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микроклимата:</a:t>
            </a:r>
            <a:endParaRPr sz="2515" dirty="0">
              <a:latin typeface="Arial"/>
              <a:cs typeface="Arial"/>
            </a:endParaRPr>
          </a:p>
          <a:p>
            <a:pPr marL="15968" marR="6387">
              <a:lnSpc>
                <a:spcPts val="2879"/>
              </a:lnSpc>
              <a:spcBef>
                <a:spcPts val="138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Усиливается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кровоток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через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кожу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счет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расширения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кожных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сосудов,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увеличения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частоты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сердечных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сокращений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минутного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объема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крови</a:t>
            </a:r>
            <a:endParaRPr sz="2515" dirty="0">
              <a:latin typeface="Microsoft Sans Serif"/>
              <a:cs typeface="Microsoft Sans Serif"/>
            </a:endParaRPr>
          </a:p>
          <a:p>
            <a:pPr marL="830321" marR="844692" lvl="1" indent="-287419">
              <a:lnSpc>
                <a:spcPts val="2879"/>
              </a:lnSpc>
              <a:spcBef>
                <a:spcPts val="1785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Нарастает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давление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сосудах,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повышается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проницаемость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сосудистой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стенки,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появляются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кровоизлияния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отек</a:t>
            </a:r>
            <a:endParaRPr sz="2515" dirty="0">
              <a:latin typeface="Microsoft Sans Serif"/>
              <a:cs typeface="Microsoft Sans Serif"/>
            </a:endParaRPr>
          </a:p>
          <a:p>
            <a:pPr marL="830321" lvl="1" indent="-287419">
              <a:lnSpc>
                <a:spcPts val="2766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Интенсивное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потоотделение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приводит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обезвоживанию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потери</a:t>
            </a:r>
            <a:endParaRPr sz="2515" dirty="0">
              <a:latin typeface="Microsoft Sans Serif"/>
              <a:cs typeface="Microsoft Sans Serif"/>
            </a:endParaRPr>
          </a:p>
          <a:p>
            <a:pPr marL="830321" marR="178838">
              <a:lnSpc>
                <a:spcPts val="2879"/>
              </a:lnSpc>
              <a:spcBef>
                <a:spcPts val="151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солей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натрия,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кальция,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калия,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фосфора,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микроэлементов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(медь,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цинк,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йод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др.),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водорастворимых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витаминов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др.</a:t>
            </a:r>
            <a:endParaRPr sz="2515" dirty="0">
              <a:latin typeface="Microsoft Sans Serif"/>
              <a:cs typeface="Microsoft Sans Serif"/>
            </a:endParaRPr>
          </a:p>
          <a:p>
            <a:pPr marL="830321" marR="415959" lvl="1" indent="-287419">
              <a:lnSpc>
                <a:spcPts val="2892"/>
              </a:lnSpc>
              <a:spcBef>
                <a:spcPts val="13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Наблюдается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сгущение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крови,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что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приводит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развитию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острой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сердечно-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сосудистой</a:t>
            </a:r>
            <a:r>
              <a:rPr sz="2515" spc="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недостаточности</a:t>
            </a:r>
            <a:endParaRPr sz="251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5084"/>
            <a:ext cx="10702139" cy="3991570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8"/>
              </a:lnSpc>
              <a:spcBef>
                <a:spcPts val="2785"/>
              </a:spcBef>
            </a:pPr>
            <a:r>
              <a:rPr sz="2515" b="1" dirty="0" err="1" smtClean="0">
                <a:solidFill>
                  <a:srgbClr val="253138"/>
                </a:solidFill>
                <a:latin typeface="Arial"/>
                <a:cs typeface="Arial"/>
              </a:rPr>
              <a:t>При</a:t>
            </a:r>
            <a:r>
              <a:rPr sz="2515" b="1" spc="-94" dirty="0" smtClean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воздействии</a:t>
            </a:r>
            <a:r>
              <a:rPr sz="2515" b="1" spc="-94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нагревающего</a:t>
            </a:r>
            <a:r>
              <a:rPr sz="2515" b="1" spc="-94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микроклимата:</a:t>
            </a:r>
            <a:endParaRPr sz="2515" dirty="0">
              <a:latin typeface="Arial"/>
              <a:cs typeface="Arial"/>
            </a:endParaRPr>
          </a:p>
          <a:p>
            <a:pPr marL="15968" marR="6387">
              <a:lnSpc>
                <a:spcPts val="2879"/>
              </a:lnSpc>
              <a:spcBef>
                <a:spcPts val="138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Усиливается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кровоток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через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кожу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за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счет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расширения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кожных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сосудов,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увеличения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частоты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сердечных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сокращений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минутного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объема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крови</a:t>
            </a:r>
            <a:endParaRPr sz="2515" dirty="0">
              <a:latin typeface="Microsoft Sans Serif"/>
              <a:cs typeface="Microsoft Sans Serif"/>
            </a:endParaRPr>
          </a:p>
          <a:p>
            <a:pPr marL="830321" marR="844692" lvl="1" indent="-287419">
              <a:lnSpc>
                <a:spcPts val="2879"/>
              </a:lnSpc>
              <a:spcBef>
                <a:spcPts val="1785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Нарастает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давление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сосудах,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повышается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проницаемость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сосудистой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стенки,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появляются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кровоизлияния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отек</a:t>
            </a:r>
            <a:endParaRPr sz="2515" dirty="0">
              <a:latin typeface="Microsoft Sans Serif"/>
              <a:cs typeface="Microsoft Sans Serif"/>
            </a:endParaRPr>
          </a:p>
          <a:p>
            <a:pPr marL="830321" lvl="1" indent="-287419">
              <a:lnSpc>
                <a:spcPts val="2766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Интенсивное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потоотделение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приводит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обезвоживанию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потери</a:t>
            </a:r>
            <a:endParaRPr sz="2515" dirty="0">
              <a:latin typeface="Microsoft Sans Serif"/>
              <a:cs typeface="Microsoft Sans Serif"/>
            </a:endParaRPr>
          </a:p>
          <a:p>
            <a:pPr marL="830321" marR="178838">
              <a:lnSpc>
                <a:spcPts val="2879"/>
              </a:lnSpc>
              <a:spcBef>
                <a:spcPts val="151"/>
              </a:spcBef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солей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натрия,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кальция,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калия,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фосфора,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микроэлементов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(медь,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цинк,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йод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др.),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водорастворимых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витаминов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др.</a:t>
            </a:r>
            <a:endParaRPr sz="2515" dirty="0">
              <a:latin typeface="Microsoft Sans Serif"/>
              <a:cs typeface="Microsoft Sans Serif"/>
            </a:endParaRPr>
          </a:p>
          <a:p>
            <a:pPr marL="830321" marR="415959" lvl="1" indent="-287419">
              <a:lnSpc>
                <a:spcPts val="2892"/>
              </a:lnSpc>
              <a:spcBef>
                <a:spcPts val="13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Наблюдается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сгущение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крови,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что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приводит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к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развитию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острой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сердечно-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сосудистой</a:t>
            </a:r>
            <a:r>
              <a:rPr sz="2515" spc="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недостаточности</a:t>
            </a:r>
            <a:endParaRPr sz="2515" dirty="0">
              <a:latin typeface="Microsoft Sans Serif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1388979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0"/>
            <a:ext cx="8353337" cy="5937231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spcBef>
                <a:spcPts val="126"/>
              </a:spcBef>
            </a:pP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Тепловой</a:t>
            </a:r>
            <a:r>
              <a:rPr sz="2515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удар</a:t>
            </a:r>
            <a:r>
              <a:rPr sz="2515" b="1" spc="-75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(острое</a:t>
            </a:r>
            <a:r>
              <a:rPr sz="2515" b="1" spc="-63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dirty="0">
                <a:solidFill>
                  <a:srgbClr val="253138"/>
                </a:solidFill>
                <a:latin typeface="Arial"/>
                <a:cs typeface="Arial"/>
              </a:rPr>
              <a:t>тепловое</a:t>
            </a:r>
            <a:r>
              <a:rPr sz="2515" b="1" spc="-69" dirty="0">
                <a:solidFill>
                  <a:srgbClr val="253138"/>
                </a:solidFill>
                <a:latin typeface="Arial"/>
                <a:cs typeface="Arial"/>
              </a:rPr>
              <a:t> </a:t>
            </a:r>
            <a:r>
              <a:rPr sz="2515" b="1" spc="-13" dirty="0">
                <a:solidFill>
                  <a:srgbClr val="253138"/>
                </a:solidFill>
                <a:latin typeface="Arial"/>
                <a:cs typeface="Arial"/>
              </a:rPr>
              <a:t>поражение)</a:t>
            </a:r>
            <a:endParaRPr sz="2515">
              <a:latin typeface="Arial"/>
              <a:cs typeface="Arial"/>
            </a:endParaRPr>
          </a:p>
          <a:p>
            <a:pPr marL="15968">
              <a:lnSpc>
                <a:spcPts val="2948"/>
              </a:lnSpc>
              <a:spcBef>
                <a:spcPts val="2766"/>
              </a:spcBef>
            </a:pPr>
            <a:r>
              <a:rPr sz="2515" i="1" u="sng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Arial"/>
                <a:cs typeface="Arial"/>
              </a:rPr>
              <a:t>Легкая</a:t>
            </a:r>
            <a:r>
              <a:rPr sz="2515" i="1" u="sng" spc="-63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Arial"/>
                <a:cs typeface="Arial"/>
              </a:rPr>
              <a:t> </a:t>
            </a:r>
            <a:r>
              <a:rPr sz="2515" i="1" u="sng" spc="-13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Arial"/>
                <a:cs typeface="Arial"/>
              </a:rPr>
              <a:t>степень:</a:t>
            </a:r>
            <a:endParaRPr sz="2515">
              <a:latin typeface="Arial"/>
              <a:cs typeface="Arial"/>
            </a:endParaRPr>
          </a:p>
          <a:p>
            <a:pPr marL="15968">
              <a:lnSpc>
                <a:spcPts val="2948"/>
              </a:lnSpc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Неспецифические</a:t>
            </a:r>
            <a:r>
              <a:rPr sz="2515" spc="-15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проявления: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78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spcBef>
                <a:spcPts val="6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Повышенная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усталость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Вялость,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сонливость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Головная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боль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Тошнота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1628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Симптомы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нарушения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терморегуляции: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78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температуры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тела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субфебрильной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Умеренное</a:t>
            </a:r>
            <a:r>
              <a:rPr sz="2515" spc="-1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потоотделение</a:t>
            </a:r>
            <a:endParaRPr sz="2515">
              <a:latin typeface="Microsoft Sans Serif"/>
              <a:cs typeface="Microsoft Sans Serif"/>
            </a:endParaRPr>
          </a:p>
          <a:p>
            <a:pPr marL="918143" indent="-375241">
              <a:lnSpc>
                <a:spcPts val="2948"/>
              </a:lnSpc>
              <a:buSzPct val="50000"/>
              <a:buFont typeface="Symbol"/>
              <a:buChar char=""/>
              <a:tabLst>
                <a:tab pos="918143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повышение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ЧСС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712972"/>
            <a:ext cx="7874316" cy="4820039"/>
          </a:xfrm>
          <a:prstGeom prst="rect">
            <a:avLst/>
          </a:prstGeom>
        </p:spPr>
        <p:txBody>
          <a:bodyPr vert="horz" wrap="square" lIns="0" tIns="16766" rIns="0" bIns="0" rtlCol="0">
            <a:spAutoFit/>
          </a:bodyPr>
          <a:lstStyle/>
          <a:p>
            <a:pPr marL="15968">
              <a:lnSpc>
                <a:spcPts val="2948"/>
              </a:lnSpc>
              <a:spcBef>
                <a:spcPts val="132"/>
              </a:spcBef>
            </a:pPr>
            <a:r>
              <a:rPr sz="2515" i="1" u="sng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Arial"/>
                <a:cs typeface="Arial"/>
              </a:rPr>
              <a:t>Средняя</a:t>
            </a:r>
            <a:r>
              <a:rPr sz="2515" i="1" u="sng" spc="-94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Arial"/>
                <a:cs typeface="Arial"/>
              </a:rPr>
              <a:t> </a:t>
            </a:r>
            <a:r>
              <a:rPr sz="2515" i="1" u="sng" spc="-13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Arial"/>
                <a:cs typeface="Arial"/>
              </a:rPr>
              <a:t>степень</a:t>
            </a:r>
            <a:endParaRPr sz="2515">
              <a:latin typeface="Arial"/>
              <a:cs typeface="Arial"/>
            </a:endParaRPr>
          </a:p>
          <a:p>
            <a:pPr marL="15968">
              <a:lnSpc>
                <a:spcPts val="2948"/>
              </a:lnSpc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Неспецифические</a:t>
            </a:r>
            <a:r>
              <a:rPr sz="2515" spc="-15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проявления: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78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Общая</a:t>
            </a:r>
            <a:r>
              <a:rPr sz="2515" spc="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разбитость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нарастание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сонливости и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головной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боли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Рвота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1647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Симптомы</a:t>
            </a:r>
            <a:r>
              <a:rPr sz="2515" spc="-82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нарушение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терморегуляции: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78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spcBef>
                <a:spcPts val="6"/>
              </a:spcBef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Гипертермия,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повышается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40-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41</a:t>
            </a:r>
            <a:r>
              <a:rPr sz="2515" spc="-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Учащение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07" dirty="0">
                <a:solidFill>
                  <a:srgbClr val="253138"/>
                </a:solidFill>
                <a:latin typeface="Microsoft Sans Serif"/>
                <a:cs typeface="Microsoft Sans Serif"/>
              </a:rPr>
              <a:t>ЧД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ЧСС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Повышение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АД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524" y="347001"/>
            <a:ext cx="8673483" cy="5934923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15968">
              <a:lnSpc>
                <a:spcPts val="2942"/>
              </a:lnSpc>
              <a:spcBef>
                <a:spcPts val="126"/>
              </a:spcBef>
            </a:pPr>
            <a:r>
              <a:rPr sz="2515" i="1" u="sng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Arial"/>
                <a:cs typeface="Arial"/>
              </a:rPr>
              <a:t>Тяжелая</a:t>
            </a:r>
            <a:r>
              <a:rPr sz="2515" i="1" u="sng" spc="-44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Arial"/>
                <a:cs typeface="Arial"/>
              </a:rPr>
              <a:t> </a:t>
            </a:r>
            <a:r>
              <a:rPr sz="2515" i="1" u="sng" spc="-13" dirty="0">
                <a:solidFill>
                  <a:srgbClr val="253138"/>
                </a:solidFill>
                <a:uFill>
                  <a:solidFill>
                    <a:srgbClr val="253138"/>
                  </a:solidFill>
                </a:uFill>
                <a:latin typeface="Arial"/>
                <a:cs typeface="Arial"/>
              </a:rPr>
              <a:t>степень:</a:t>
            </a:r>
            <a:endParaRPr sz="2515">
              <a:latin typeface="Arial"/>
              <a:cs typeface="Arial"/>
            </a:endParaRPr>
          </a:p>
          <a:p>
            <a:pPr marL="15968">
              <a:lnSpc>
                <a:spcPts val="2942"/>
              </a:lnSpc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Быстрое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нарастание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поражения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ЦНС: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97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Потеря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сознания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или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психомоторное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возбуждение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Тошнота и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рвота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Угасание</a:t>
            </a:r>
            <a:r>
              <a:rPr sz="2515" spc="-75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рефлексов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Появление</a:t>
            </a:r>
            <a:r>
              <a:rPr sz="2515" spc="-6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судорог,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парезы</a:t>
            </a:r>
            <a:r>
              <a:rPr sz="2515" spc="-57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6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параличи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55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31" dirty="0">
                <a:solidFill>
                  <a:srgbClr val="253138"/>
                </a:solidFill>
                <a:latin typeface="Microsoft Sans Serif"/>
                <a:cs typeface="Microsoft Sans Serif"/>
              </a:rPr>
              <a:t>Возможны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кома,</a:t>
            </a:r>
            <a:r>
              <a:rPr sz="2515" spc="-101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остановка</a:t>
            </a:r>
            <a:r>
              <a:rPr sz="2515" spc="-8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дыхания</a:t>
            </a:r>
            <a:endParaRPr sz="2515">
              <a:latin typeface="Microsoft Sans Serif"/>
              <a:cs typeface="Microsoft Sans Serif"/>
            </a:endParaRPr>
          </a:p>
          <a:p>
            <a:pPr marL="15968">
              <a:spcBef>
                <a:spcPts val="1634"/>
              </a:spcBef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Выраженные</a:t>
            </a:r>
            <a:r>
              <a:rPr sz="2515" spc="-50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симптомы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нарушенной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терморегуляции:</a:t>
            </a:r>
            <a:endParaRPr sz="2515">
              <a:latin typeface="Microsoft Sans Serif"/>
              <a:cs typeface="Microsoft Sans Serif"/>
            </a:endParaRPr>
          </a:p>
          <a:p>
            <a:pPr>
              <a:spcBef>
                <a:spcPts val="1691"/>
              </a:spcBef>
            </a:pP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Гипертермия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,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 до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42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градусов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113" dirty="0">
                <a:solidFill>
                  <a:srgbClr val="253138"/>
                </a:solidFill>
                <a:latin typeface="Microsoft Sans Serif"/>
                <a:cs typeface="Microsoft Sans Serif"/>
              </a:rPr>
              <a:t>ЧД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до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30-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4-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</a:t>
            </a:r>
            <a:r>
              <a:rPr sz="2515" spc="13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мин, пульс</a:t>
            </a:r>
            <a:r>
              <a:rPr sz="2515" spc="19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120-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140</a:t>
            </a:r>
            <a:r>
              <a:rPr sz="2515" spc="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в</a:t>
            </a:r>
            <a:r>
              <a:rPr sz="2515" spc="-6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минуту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892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Дегидратация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и</a:t>
            </a:r>
            <a:r>
              <a:rPr sz="2515" spc="-44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гипохлоргидрия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(изменения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на</a:t>
            </a:r>
            <a:r>
              <a:rPr sz="2515" spc="-25" dirty="0">
                <a:solidFill>
                  <a:srgbClr val="253138"/>
                </a:solidFill>
                <a:latin typeface="Microsoft Sans Serif"/>
                <a:cs typeface="Microsoft Sans Serif"/>
              </a:rPr>
              <a:t> ЭКГ)</a:t>
            </a:r>
            <a:endParaRPr sz="2515">
              <a:latin typeface="Microsoft Sans Serif"/>
              <a:cs typeface="Microsoft Sans Serif"/>
            </a:endParaRPr>
          </a:p>
          <a:p>
            <a:pPr marL="830321" indent="-287419">
              <a:lnSpc>
                <a:spcPts val="2948"/>
              </a:lnSpc>
              <a:buSzPct val="50000"/>
              <a:buFont typeface="Symbol"/>
              <a:buChar char=""/>
              <a:tabLst>
                <a:tab pos="830321" algn="l"/>
              </a:tabLst>
            </a:pPr>
            <a:r>
              <a:rPr sz="2515" dirty="0">
                <a:solidFill>
                  <a:srgbClr val="253138"/>
                </a:solidFill>
                <a:latin typeface="Microsoft Sans Serif"/>
                <a:cs typeface="Microsoft Sans Serif"/>
              </a:rPr>
              <a:t>Тепловая</a:t>
            </a:r>
            <a:r>
              <a:rPr sz="2515" spc="-38" dirty="0">
                <a:solidFill>
                  <a:srgbClr val="253138"/>
                </a:solidFill>
                <a:latin typeface="Microsoft Sans Serif"/>
                <a:cs typeface="Microsoft Sans Serif"/>
              </a:rPr>
              <a:t> </a:t>
            </a:r>
            <a:r>
              <a:rPr sz="2515" spc="-13" dirty="0">
                <a:solidFill>
                  <a:srgbClr val="253138"/>
                </a:solidFill>
                <a:latin typeface="Microsoft Sans Serif"/>
                <a:cs typeface="Microsoft Sans Serif"/>
              </a:rPr>
              <a:t>потница</a:t>
            </a:r>
            <a:endParaRPr sz="2515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2532</Words>
  <Application>Microsoft Office PowerPoint</Application>
  <PresentationFormat>Произвольный</PresentationFormat>
  <Paragraphs>363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2" baseType="lpstr">
      <vt:lpstr>Arial</vt:lpstr>
      <vt:lpstr>Calibri</vt:lpstr>
      <vt:lpstr>Microsoft Sans Serif</vt:lpstr>
      <vt:lpstr>Symbol</vt:lpstr>
      <vt:lpstr>Office Theme</vt:lpstr>
      <vt:lpstr>ПРОФЕССИОНАЛЬНЫЕ ЗАБОЛЕВАНИЯ ОТ ВОЗДЕЙСТВИЯ ВЫСОКИХ И НИЗКИХ ТЕМПЕРАТУР                      Часть 1</vt:lpstr>
      <vt:lpstr>Презентация PowerPoint</vt:lpstr>
      <vt:lpstr>Патогенез воздействия на организм высоких и низких температур  Основные виды терморегуляции в организме координируют  подкорковые центры и кора мозга: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ПРОФЕССИОНАЛЬНЫЕ ЗАБОЛЕВАНИЯ ОТ ВОЗДЕЙСТВИЯ ВЫСОКИХ И НИЗКИХ ТЕМПЕРАТУР  ЧАСТЬ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ПРОФЕССИОНАЛЬНЫЕ ЗАБОЛЕВАНИЯ ОТ ВОЗДЕЙСТВИЯ ВЫСОКИХ И НИЗКИХ ТЕМПЕРАТУР</dc:title>
  <dc:creator>Саша Т.</dc:creator>
  <cp:lastModifiedBy>Саша Т.</cp:lastModifiedBy>
  <cp:revision>3</cp:revision>
  <dcterms:created xsi:type="dcterms:W3CDTF">2025-05-19T16:47:21Z</dcterms:created>
  <dcterms:modified xsi:type="dcterms:W3CDTF">2025-05-21T12:48:52Z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2025-05-19T00:00:00Z</vt:filetime>
  </property>
  <property fmtid="{D5CDD505-2E9C-101B-9397-08002B2CF9AE}" pid="5" name="Producer">
    <vt:lpwstr>Microsoft® Word 2013</vt:lpwstr>
  </property>
</Properties>
</file>