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1" r:id="rId4"/>
    <p:sldId id="264" r:id="rId5"/>
    <p:sldId id="262" r:id="rId6"/>
    <p:sldId id="263" r:id="rId7"/>
    <p:sldId id="308" r:id="rId8"/>
    <p:sldId id="269" r:id="rId9"/>
    <p:sldId id="270" r:id="rId10"/>
    <p:sldId id="271" r:id="rId11"/>
    <p:sldId id="272" r:id="rId12"/>
    <p:sldId id="292" r:id="rId13"/>
    <p:sldId id="293" r:id="rId14"/>
    <p:sldId id="294" r:id="rId15"/>
    <p:sldId id="316" r:id="rId16"/>
    <p:sldId id="274" r:id="rId17"/>
    <p:sldId id="273" r:id="rId18"/>
    <p:sldId id="295" r:id="rId19"/>
    <p:sldId id="296" r:id="rId20"/>
    <p:sldId id="276" r:id="rId21"/>
    <p:sldId id="279" r:id="rId22"/>
    <p:sldId id="287" r:id="rId23"/>
    <p:sldId id="288" r:id="rId24"/>
    <p:sldId id="278" r:id="rId25"/>
    <p:sldId id="281" r:id="rId26"/>
    <p:sldId id="282" r:id="rId27"/>
    <p:sldId id="283" r:id="rId28"/>
    <p:sldId id="284" r:id="rId29"/>
    <p:sldId id="285" r:id="rId30"/>
    <p:sldId id="286" r:id="rId31"/>
    <p:sldId id="289" r:id="rId32"/>
    <p:sldId id="290" r:id="rId33"/>
    <p:sldId id="291" r:id="rId34"/>
    <p:sldId id="310" r:id="rId35"/>
    <p:sldId id="312" r:id="rId36"/>
    <p:sldId id="313" r:id="rId37"/>
    <p:sldId id="314" r:id="rId38"/>
    <p:sldId id="315" r:id="rId39"/>
    <p:sldId id="297" r:id="rId40"/>
    <p:sldId id="299" r:id="rId41"/>
    <p:sldId id="300" r:id="rId42"/>
    <p:sldId id="301" r:id="rId43"/>
    <p:sldId id="303" r:id="rId44"/>
    <p:sldId id="311" r:id="rId45"/>
    <p:sldId id="260" r:id="rId46"/>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891"/>
    <a:srgbClr val="ECCE70"/>
    <a:srgbClr val="1B4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05.06.2025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0042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05.06.2025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0508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05.06.2025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5777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05.06.2025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9058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05.06.2025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679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05.06.2025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1044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05.06.2025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889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05.06.2025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656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05.06.2025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667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05.06.2025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8898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05.06.2025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0001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0723" y="1462"/>
            <a:ext cx="9645444" cy="5140575"/>
          </a:xfrm>
          <a:prstGeom prst="rect">
            <a:avLst/>
          </a:prstGeom>
        </p:spPr>
      </p:pic>
      <p:sp>
        <p:nvSpPr>
          <p:cNvPr id="2" name="Title 1"/>
          <p:cNvSpPr>
            <a:spLocks noGrp="1"/>
          </p:cNvSpPr>
          <p:nvPr>
            <p:ph type="ctrTitle"/>
          </p:nvPr>
        </p:nvSpPr>
        <p:spPr>
          <a:xfrm>
            <a:off x="628650" y="276639"/>
            <a:ext cx="7886700" cy="1010857"/>
          </a:xfrm>
        </p:spPr>
        <p:txBody>
          <a:bodyPr anchor="b">
            <a:normAutofit/>
          </a:bodyPr>
          <a:lstStyle>
            <a:lvl1pPr algn="l">
              <a:defRPr sz="3763" b="1">
                <a:solidFill>
                  <a:srgbClr val="007366"/>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28650" y="1562672"/>
            <a:ext cx="7886700" cy="3123797"/>
          </a:xfrm>
        </p:spPr>
        <p:txBody>
          <a:bodyPr/>
          <a:lstStyle>
            <a:lvl1pPr marL="0" indent="0" algn="l">
              <a:buNone/>
              <a:defRPr sz="2263">
                <a:solidFill>
                  <a:srgbClr val="007366"/>
                </a:solidFill>
              </a:defRPr>
            </a:lvl1pPr>
            <a:lvl2pPr marL="430997" indent="0" algn="ctr">
              <a:buNone/>
              <a:defRPr sz="1886"/>
            </a:lvl2pPr>
            <a:lvl3pPr marL="861993" indent="0" algn="ctr">
              <a:buNone/>
              <a:defRPr sz="1697"/>
            </a:lvl3pPr>
            <a:lvl4pPr marL="1292990" indent="0" algn="ctr">
              <a:buNone/>
              <a:defRPr sz="1509"/>
            </a:lvl4pPr>
            <a:lvl5pPr marL="1723986" indent="0" algn="ctr">
              <a:buNone/>
              <a:defRPr sz="1509"/>
            </a:lvl5pPr>
            <a:lvl6pPr marL="2154983" indent="0" algn="ctr">
              <a:buNone/>
              <a:defRPr sz="1509"/>
            </a:lvl6pPr>
            <a:lvl7pPr marL="2585979" indent="0" algn="ctr">
              <a:buNone/>
              <a:defRPr sz="1509"/>
            </a:lvl7pPr>
            <a:lvl8pPr marL="3016975" indent="0" algn="ctr">
              <a:buNone/>
              <a:defRPr sz="1509"/>
            </a:lvl8pPr>
            <a:lvl9pPr marL="3447971" indent="0" algn="ctr">
              <a:buNone/>
              <a:defRPr sz="1509"/>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007366"/>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FFEDFD-BFCF-3F41-BF79-A06B2CC6AAFC}" type="datetimeFigureOut">
              <a:rPr kumimoji="0" lang="ru-RU" sz="1200" b="0" i="0" u="none" strike="noStrike" kern="1200" cap="none" spc="0" normalizeH="0" baseline="0" noProof="0" smtClean="0">
                <a:ln>
                  <a:noFill/>
                </a:ln>
                <a:solidFill>
                  <a:srgbClr val="00736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05.06.2025</a:t>
            </a:fld>
            <a:endParaRPr kumimoji="0" lang="ru-RU" sz="1200" b="0" i="0" u="none" strike="noStrike" kern="1200" cap="none" spc="0" normalizeH="0" baseline="0" noProof="0">
              <a:ln>
                <a:noFill/>
              </a:ln>
              <a:solidFill>
                <a:srgbClr val="007366"/>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solidFill>
                  <a:srgbClr val="00736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007366"/>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solidFill>
                  <a:srgbClr val="0073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A05173-851B-2045-B92A-251AFB95C2BC}" type="slidenum">
              <a:rPr kumimoji="0" lang="ru-RU" sz="1200" b="0" i="0" u="none" strike="noStrike" kern="1200" cap="none" spc="0" normalizeH="0" baseline="0" noProof="0" smtClean="0">
                <a:ln>
                  <a:noFill/>
                </a:ln>
                <a:solidFill>
                  <a:srgbClr val="0073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07366"/>
              </a:solidFill>
              <a:effectLst/>
              <a:uLnTx/>
              <a:uFillTx/>
              <a:latin typeface="Calibri"/>
              <a:ea typeface="+mn-ea"/>
              <a:cs typeface="+mn-cs"/>
            </a:endParaRPr>
          </a:p>
        </p:txBody>
      </p:sp>
    </p:spTree>
    <p:extLst>
      <p:ext uri="{BB962C8B-B14F-4D97-AF65-F5344CB8AC3E}">
        <p14:creationId xmlns:p14="http://schemas.microsoft.com/office/powerpoint/2010/main" val="202840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03.06.2025</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106E36-FD25-4E2D-B0AA-010F637433A0}"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05.06.2025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1090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9144000" cy="5596086"/>
          </a:xfrm>
          <a:prstGeom prst="rect">
            <a:avLst/>
          </a:prstGeom>
        </p:spPr>
      </p:pic>
      <p:sp>
        <p:nvSpPr>
          <p:cNvPr id="2" name="Заголовок 1"/>
          <p:cNvSpPr>
            <a:spLocks noGrp="1"/>
          </p:cNvSpPr>
          <p:nvPr>
            <p:ph type="ctrTitle"/>
          </p:nvPr>
        </p:nvSpPr>
        <p:spPr>
          <a:xfrm>
            <a:off x="539552" y="555526"/>
            <a:ext cx="8604448" cy="2448273"/>
          </a:xfrm>
        </p:spPr>
        <p:txBody>
          <a:bodyPr>
            <a:noAutofit/>
          </a:bodyPr>
          <a:lstStyle/>
          <a:p>
            <a:r>
              <a:rPr lang="ru-RU" sz="3600" dirty="0" smtClean="0"/>
              <a:t>ОРГАНИЗАЦИЯ  ЭКСПЕРИМЕНТАЛЬНОЙ ОПЕРАЦИИ В ЛАБОРАТОРНЫХ УСЛОВИЯХ</a:t>
            </a:r>
            <a:r>
              <a:rPr lang="ru-RU" sz="3600" dirty="0" smtClean="0">
                <a:solidFill>
                  <a:srgbClr val="ECCE70"/>
                </a:solidFill>
              </a:rPr>
              <a:t>.</a:t>
            </a:r>
            <a:endParaRPr lang="ru-RU" sz="3600" dirty="0">
              <a:solidFill>
                <a:srgbClr val="ECCE70"/>
              </a:solidFill>
            </a:endParaRPr>
          </a:p>
        </p:txBody>
      </p:sp>
      <p:sp>
        <p:nvSpPr>
          <p:cNvPr id="3" name="Подзаголовок 2"/>
          <p:cNvSpPr>
            <a:spLocks noGrp="1"/>
          </p:cNvSpPr>
          <p:nvPr>
            <p:ph type="subTitle" idx="1"/>
          </p:nvPr>
        </p:nvSpPr>
        <p:spPr>
          <a:xfrm>
            <a:off x="4139952" y="2643758"/>
            <a:ext cx="4680520" cy="1674490"/>
          </a:xfrm>
        </p:spPr>
        <p:txBody>
          <a:bodyPr>
            <a:normAutofit/>
          </a:bodyPr>
          <a:lstStyle/>
          <a:p>
            <a:r>
              <a:rPr lang="ru-RU" sz="2000" dirty="0" smtClean="0">
                <a:solidFill>
                  <a:schemeClr val="tx1"/>
                </a:solidFill>
                <a:latin typeface="Calibri" pitchFamily="34" charset="0"/>
                <a:cs typeface="Calibri" pitchFamily="34" charset="0"/>
              </a:rPr>
              <a:t>Доцент кафедры оперативной хирургии и топографической анатомии  </a:t>
            </a:r>
            <a:r>
              <a:rPr lang="ru-RU" sz="2000" dirty="0" err="1" smtClean="0">
                <a:solidFill>
                  <a:schemeClr val="tx1"/>
                </a:solidFill>
                <a:latin typeface="Calibri" pitchFamily="34" charset="0"/>
                <a:cs typeface="Calibri" pitchFamily="34" charset="0"/>
              </a:rPr>
              <a:t>ВолгГМУ</a:t>
            </a:r>
            <a:endParaRPr lang="ru-RU" sz="2000" dirty="0" smtClean="0">
              <a:solidFill>
                <a:schemeClr val="tx1"/>
              </a:solidFill>
              <a:latin typeface="Calibri" pitchFamily="34" charset="0"/>
              <a:cs typeface="Calibri" pitchFamily="34" charset="0"/>
            </a:endParaRPr>
          </a:p>
          <a:p>
            <a:r>
              <a:rPr lang="ru-RU" sz="2000" dirty="0" smtClean="0">
                <a:solidFill>
                  <a:schemeClr val="tx1"/>
                </a:solidFill>
                <a:latin typeface="Calibri" pitchFamily="34" charset="0"/>
                <a:cs typeface="Calibri" pitchFamily="34" charset="0"/>
              </a:rPr>
              <a:t>Литвина Екатерина Владимировна</a:t>
            </a:r>
            <a:endParaRPr lang="ru-RU" sz="2000" dirty="0">
              <a:solidFill>
                <a:schemeClr val="tx1"/>
              </a:solidFill>
              <a:latin typeface="Calibri" pitchFamily="34" charset="0"/>
              <a:cs typeface="Calibri" pitchFamily="34" charset="0"/>
            </a:endParaRPr>
          </a:p>
        </p:txBody>
      </p:sp>
      <p:pic>
        <p:nvPicPr>
          <p:cNvPr id="4" name="Рисунок 3">
            <a:extLst>
              <a:ext uri="{FF2B5EF4-FFF2-40B4-BE49-F238E27FC236}">
                <a16:creationId xmlns:a16="http://schemas.microsoft.com/office/drawing/2014/main" id="{08C7B61D-54B3-425B-906D-FAE6D90930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64384" y="123478"/>
            <a:ext cx="2879616" cy="10264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2164" y="220631"/>
            <a:ext cx="3890357" cy="623248"/>
          </a:xfrm>
          <a:prstGeom prst="rect">
            <a:avLst/>
          </a:prstGeom>
          <a:noFill/>
        </p:spPr>
        <p:txBody>
          <a:bodyPr wrap="square" lIns="68580" tIns="34290" rIns="68580" bIns="34290" rtlCol="0">
            <a:spAutoFit/>
          </a:bodyPr>
          <a:lstStyle/>
          <a:p>
            <a:r>
              <a:rPr lang="ru-RU" b="1" dirty="0" smtClean="0"/>
              <a:t>Препараты </a:t>
            </a:r>
            <a:r>
              <a:rPr lang="ru-RU" b="1" dirty="0" err="1" smtClean="0"/>
              <a:t>премедикации</a:t>
            </a:r>
            <a:endParaRPr lang="ru-RU" b="1" dirty="0" smtClean="0"/>
          </a:p>
          <a:p>
            <a:endParaRPr lang="ru-RU" dirty="0"/>
          </a:p>
        </p:txBody>
      </p:sp>
      <p:sp>
        <p:nvSpPr>
          <p:cNvPr id="3" name="TextBox 2"/>
          <p:cNvSpPr txBox="1"/>
          <p:nvPr/>
        </p:nvSpPr>
        <p:spPr>
          <a:xfrm>
            <a:off x="212374" y="791170"/>
            <a:ext cx="3052450" cy="1823576"/>
          </a:xfrm>
          <a:prstGeom prst="rect">
            <a:avLst/>
          </a:prstGeom>
          <a:noFill/>
        </p:spPr>
        <p:txBody>
          <a:bodyPr wrap="square" lIns="68580" tIns="34290" rIns="68580" bIns="34290" rtlCol="0">
            <a:spAutoFit/>
          </a:bodyPr>
          <a:lstStyle/>
          <a:p>
            <a:pPr algn="ctr"/>
            <a:r>
              <a:rPr lang="ru-RU" b="1" dirty="0" smtClean="0"/>
              <a:t>Анальгетики</a:t>
            </a:r>
          </a:p>
          <a:p>
            <a:pPr marL="214313" indent="-214313">
              <a:buFont typeface="Arial" panose="020B0604020202020204" pitchFamily="34" charset="0"/>
              <a:buChar char="•"/>
            </a:pPr>
            <a:r>
              <a:rPr lang="ru-RU" sz="1600" dirty="0" smtClean="0"/>
              <a:t>группа опия-морфин и его производные(</a:t>
            </a:r>
            <a:r>
              <a:rPr lang="ru-RU" sz="1600" dirty="0" err="1" smtClean="0"/>
              <a:t>промедол</a:t>
            </a:r>
            <a:r>
              <a:rPr lang="ru-RU" sz="1600" dirty="0" smtClean="0"/>
              <a:t>, </a:t>
            </a:r>
            <a:r>
              <a:rPr lang="ru-RU" sz="1600" dirty="0" err="1" smtClean="0"/>
              <a:t>фентанил</a:t>
            </a:r>
            <a:r>
              <a:rPr lang="ru-RU" sz="1600" dirty="0" smtClean="0"/>
              <a:t>)</a:t>
            </a:r>
          </a:p>
          <a:p>
            <a:pPr marL="214313" indent="-214313">
              <a:buFont typeface="Arial" panose="020B0604020202020204" pitchFamily="34" charset="0"/>
              <a:buChar char="•"/>
            </a:pPr>
            <a:r>
              <a:rPr lang="ru-RU" sz="1600" dirty="0" smtClean="0"/>
              <a:t> производные пиразолона , анилина ,салициловой кислоты)</a:t>
            </a:r>
          </a:p>
        </p:txBody>
      </p:sp>
      <p:sp>
        <p:nvSpPr>
          <p:cNvPr id="5" name="Прямоугольник 4"/>
          <p:cNvSpPr/>
          <p:nvPr/>
        </p:nvSpPr>
        <p:spPr>
          <a:xfrm>
            <a:off x="262632" y="2589271"/>
            <a:ext cx="2797199" cy="315471"/>
          </a:xfrm>
          <a:prstGeom prst="rect">
            <a:avLst/>
          </a:prstGeom>
        </p:spPr>
        <p:txBody>
          <a:bodyPr wrap="square" lIns="68580" tIns="34290" rIns="68580" bIns="34290">
            <a:spAutoFit/>
          </a:bodyPr>
          <a:lstStyle/>
          <a:p>
            <a:r>
              <a:rPr lang="ru-RU" sz="1600" b="1" dirty="0" smtClean="0"/>
              <a:t>Снотворные препараты</a:t>
            </a:r>
          </a:p>
        </p:txBody>
      </p:sp>
      <p:sp>
        <p:nvSpPr>
          <p:cNvPr id="6" name="Прямоугольник 5"/>
          <p:cNvSpPr/>
          <p:nvPr/>
        </p:nvSpPr>
        <p:spPr>
          <a:xfrm>
            <a:off x="217075" y="2920598"/>
            <a:ext cx="3306302" cy="2039020"/>
          </a:xfrm>
          <a:prstGeom prst="rect">
            <a:avLst/>
          </a:prstGeom>
        </p:spPr>
        <p:txBody>
          <a:bodyPr wrap="square" lIns="68580" tIns="34290" rIns="68580" bIns="34290">
            <a:spAutoFit/>
          </a:bodyPr>
          <a:lstStyle/>
          <a:p>
            <a:pPr marL="214313" indent="-214313">
              <a:buFont typeface="Arial" panose="020B0604020202020204" pitchFamily="34" charset="0"/>
              <a:buChar char="•"/>
            </a:pPr>
            <a:r>
              <a:rPr lang="ru-RU" sz="1600" dirty="0" smtClean="0"/>
              <a:t> производные барбитуровой кислоты (</a:t>
            </a:r>
            <a:r>
              <a:rPr lang="ru-RU" sz="1600" dirty="0" err="1" smtClean="0"/>
              <a:t>этаминал</a:t>
            </a:r>
            <a:r>
              <a:rPr lang="ru-RU" sz="1600" dirty="0" smtClean="0"/>
              <a:t> натрия и др.) </a:t>
            </a:r>
            <a:endParaRPr lang="ru-RU" sz="1600" dirty="0"/>
          </a:p>
          <a:p>
            <a:pPr marL="214313" indent="-214313">
              <a:buFont typeface="Arial" panose="020B0604020202020204" pitchFamily="34" charset="0"/>
              <a:buChar char="•"/>
            </a:pPr>
            <a:r>
              <a:rPr lang="ru-RU" sz="1600" dirty="0" smtClean="0"/>
              <a:t>алифатические соединения (хлоралгидрат);</a:t>
            </a:r>
          </a:p>
          <a:p>
            <a:pPr marL="214313" indent="-214313">
              <a:buFont typeface="Arial" panose="020B0604020202020204" pitchFamily="34" charset="0"/>
              <a:buChar char="•"/>
            </a:pPr>
            <a:r>
              <a:rPr lang="ru-RU" sz="1600" dirty="0" smtClean="0"/>
              <a:t>агонисты </a:t>
            </a:r>
            <a:r>
              <a:rPr lang="ru-RU" sz="1600" dirty="0" err="1" smtClean="0"/>
              <a:t>бензодиазепиновых</a:t>
            </a:r>
            <a:r>
              <a:rPr lang="ru-RU" sz="1600" dirty="0" smtClean="0"/>
              <a:t> рецепторов: производные </a:t>
            </a:r>
            <a:r>
              <a:rPr lang="ru-RU" sz="1600" dirty="0" err="1" smtClean="0"/>
              <a:t>бензодиазепинов</a:t>
            </a:r>
            <a:r>
              <a:rPr lang="ru-RU" sz="1600" dirty="0" smtClean="0"/>
              <a:t> (</a:t>
            </a:r>
            <a:r>
              <a:rPr lang="ru-RU" sz="1600" dirty="0" err="1" smtClean="0"/>
              <a:t>нитразепам</a:t>
            </a:r>
            <a:r>
              <a:rPr lang="ru-RU" sz="1600" dirty="0" smtClean="0"/>
              <a:t>, </a:t>
            </a:r>
            <a:r>
              <a:rPr lang="ru-RU" sz="1600" dirty="0" err="1" smtClean="0"/>
              <a:t>нозепам</a:t>
            </a:r>
            <a:r>
              <a:rPr lang="ru-RU" sz="1600" dirty="0" smtClean="0"/>
              <a:t>).</a:t>
            </a:r>
          </a:p>
        </p:txBody>
      </p:sp>
      <p:sp>
        <p:nvSpPr>
          <p:cNvPr id="7" name="Прямоугольник 6"/>
          <p:cNvSpPr/>
          <p:nvPr/>
        </p:nvSpPr>
        <p:spPr>
          <a:xfrm>
            <a:off x="4745519" y="998919"/>
            <a:ext cx="4572000" cy="900246"/>
          </a:xfrm>
          <a:prstGeom prst="rect">
            <a:avLst/>
          </a:prstGeom>
        </p:spPr>
        <p:txBody>
          <a:bodyPr lIns="68580" tIns="34290" rIns="68580" bIns="34290">
            <a:spAutoFit/>
          </a:bodyPr>
          <a:lstStyle/>
          <a:p>
            <a:pPr algn="ctr"/>
            <a:r>
              <a:rPr lang="ru-RU" b="1" i="0" dirty="0" smtClean="0">
                <a:effectLst/>
              </a:rPr>
              <a:t>Нейролептики</a:t>
            </a:r>
          </a:p>
          <a:p>
            <a:pPr marL="214313" indent="-214313" algn="ctr">
              <a:buFont typeface="Arial" panose="020B0604020202020204" pitchFamily="34" charset="0"/>
              <a:buChar char="•"/>
            </a:pPr>
            <a:r>
              <a:rPr lang="ru-RU" b="0" i="0" dirty="0" err="1" smtClean="0">
                <a:effectLst/>
              </a:rPr>
              <a:t>миназин</a:t>
            </a:r>
            <a:endParaRPr lang="ru-RU" b="0" i="0" dirty="0" smtClean="0">
              <a:effectLst/>
            </a:endParaRPr>
          </a:p>
          <a:p>
            <a:pPr marL="214313" indent="-214313" algn="ctr">
              <a:buFont typeface="Arial" panose="020B0604020202020204" pitchFamily="34" charset="0"/>
              <a:buChar char="•"/>
            </a:pPr>
            <a:r>
              <a:rPr lang="ru-RU" b="0" i="0" dirty="0" smtClean="0">
                <a:effectLst/>
              </a:rPr>
              <a:t> </a:t>
            </a:r>
            <a:r>
              <a:rPr lang="ru-RU" b="0" i="0" dirty="0" err="1" smtClean="0">
                <a:effectLst/>
              </a:rPr>
              <a:t>пропазин</a:t>
            </a:r>
            <a:r>
              <a:rPr lang="ru-RU" b="0" i="0" dirty="0" smtClean="0">
                <a:effectLst/>
              </a:rPr>
              <a:t> </a:t>
            </a:r>
            <a:endParaRPr lang="ru-RU" b="0" i="0" dirty="0">
              <a:effectLst/>
            </a:endParaRPr>
          </a:p>
        </p:txBody>
      </p:sp>
      <p:sp>
        <p:nvSpPr>
          <p:cNvPr id="8" name="Прямоугольник 7"/>
          <p:cNvSpPr/>
          <p:nvPr/>
        </p:nvSpPr>
        <p:spPr>
          <a:xfrm>
            <a:off x="4572000" y="1707654"/>
            <a:ext cx="4572000" cy="346249"/>
          </a:xfrm>
          <a:prstGeom prst="rect">
            <a:avLst/>
          </a:prstGeom>
        </p:spPr>
        <p:txBody>
          <a:bodyPr lIns="68580" tIns="34290" rIns="68580" bIns="34290">
            <a:spAutoFit/>
          </a:bodyPr>
          <a:lstStyle/>
          <a:p>
            <a:pPr marL="214313" indent="-214313" algn="ctr">
              <a:buFont typeface="Arial" pitchFamily="34" charset="0"/>
              <a:buChar char="•"/>
            </a:pPr>
            <a:r>
              <a:rPr lang="ru-RU" dirty="0" smtClean="0"/>
              <a:t>      </a:t>
            </a:r>
            <a:r>
              <a:rPr lang="ru-RU" i="0" dirty="0" err="1" smtClean="0">
                <a:effectLst/>
              </a:rPr>
              <a:t>трифтазин</a:t>
            </a:r>
            <a:endParaRPr lang="ru-RU" i="0" dirty="0">
              <a:effectLst/>
            </a:endParaRPr>
          </a:p>
        </p:txBody>
      </p:sp>
      <p:sp>
        <p:nvSpPr>
          <p:cNvPr id="9" name="Прямоугольник 8"/>
          <p:cNvSpPr/>
          <p:nvPr/>
        </p:nvSpPr>
        <p:spPr>
          <a:xfrm>
            <a:off x="4936521" y="2317191"/>
            <a:ext cx="4572000" cy="1177245"/>
          </a:xfrm>
          <a:prstGeom prst="rect">
            <a:avLst/>
          </a:prstGeom>
        </p:spPr>
        <p:txBody>
          <a:bodyPr lIns="68580" tIns="34290" rIns="68580" bIns="34290">
            <a:spAutoFit/>
          </a:bodyPr>
          <a:lstStyle/>
          <a:p>
            <a:pPr algn="ctr"/>
            <a:r>
              <a:rPr lang="ru-RU" b="1" dirty="0" err="1" smtClean="0"/>
              <a:t>Парасимпатолитики</a:t>
            </a:r>
            <a:endParaRPr lang="ru-RU" b="1" dirty="0" smtClean="0"/>
          </a:p>
          <a:p>
            <a:pPr marL="214313" indent="-214313" algn="ctr">
              <a:buFont typeface="Arial" panose="020B0604020202020204" pitchFamily="34" charset="0"/>
              <a:buChar char="•"/>
            </a:pPr>
            <a:r>
              <a:rPr lang="ru-RU" b="0" i="0" dirty="0" smtClean="0">
                <a:effectLst/>
                <a:latin typeface="Arial" panose="020B0604020202020204" pitchFamily="34" charset="0"/>
              </a:rPr>
              <a:t>атропин </a:t>
            </a:r>
          </a:p>
          <a:p>
            <a:pPr marL="214313" indent="-214313" algn="ctr">
              <a:buFont typeface="Arial" panose="020B0604020202020204" pitchFamily="34" charset="0"/>
              <a:buChar char="•"/>
            </a:pPr>
            <a:r>
              <a:rPr lang="ru-RU" b="0" i="0" dirty="0" err="1" smtClean="0">
                <a:effectLst/>
                <a:latin typeface="Arial" panose="020B0604020202020204" pitchFamily="34" charset="0"/>
              </a:rPr>
              <a:t>скополамин</a:t>
            </a:r>
            <a:endParaRPr lang="ru-RU" b="0" i="0" dirty="0" smtClean="0">
              <a:effectLst/>
              <a:latin typeface="Arial" panose="020B0604020202020204" pitchFamily="34" charset="0"/>
            </a:endParaRPr>
          </a:p>
          <a:p>
            <a:endParaRPr lang="ru-RU" dirty="0" smtClean="0"/>
          </a:p>
        </p:txBody>
      </p:sp>
      <p:sp>
        <p:nvSpPr>
          <p:cNvPr id="10" name="Прямоугольник 9"/>
          <p:cNvSpPr/>
          <p:nvPr/>
        </p:nvSpPr>
        <p:spPr>
          <a:xfrm>
            <a:off x="4874003" y="3704713"/>
            <a:ext cx="4572000" cy="900246"/>
          </a:xfrm>
          <a:prstGeom prst="rect">
            <a:avLst/>
          </a:prstGeom>
        </p:spPr>
        <p:txBody>
          <a:bodyPr lIns="68580" tIns="34290" rIns="68580" bIns="34290">
            <a:spAutoFit/>
          </a:bodyPr>
          <a:lstStyle/>
          <a:p>
            <a:pPr algn="ctr"/>
            <a:r>
              <a:rPr lang="ru-RU" b="1" dirty="0" err="1" smtClean="0">
                <a:effectLst/>
              </a:rPr>
              <a:t>Литические</a:t>
            </a:r>
            <a:r>
              <a:rPr lang="ru-RU" b="1" dirty="0" smtClean="0">
                <a:effectLst/>
              </a:rPr>
              <a:t> смеси</a:t>
            </a:r>
          </a:p>
          <a:p>
            <a:pPr algn="ctr"/>
            <a:endParaRPr lang="ru-RU" b="1" dirty="0" smtClean="0"/>
          </a:p>
          <a:p>
            <a:pPr algn="ctr"/>
            <a:r>
              <a:rPr lang="ru-RU" b="1" dirty="0" err="1" smtClean="0">
                <a:effectLst/>
              </a:rPr>
              <a:t>Рометар</a:t>
            </a:r>
            <a:r>
              <a:rPr lang="ru-RU" b="1" dirty="0" smtClean="0">
                <a:effectLst/>
              </a:rPr>
              <a:t> – ветеринарный препарат</a:t>
            </a:r>
            <a:endParaRPr lang="ru-RU" b="1" dirty="0">
              <a:effectLst/>
            </a:endParaRPr>
          </a:p>
        </p:txBody>
      </p:sp>
      <p:pic>
        <p:nvPicPr>
          <p:cNvPr id="11" name="Рисунок 10"/>
          <p:cNvPicPr>
            <a:picLocks noChangeAspect="1"/>
          </p:cNvPicPr>
          <p:nvPr/>
        </p:nvPicPr>
        <p:blipFill>
          <a:blip r:embed="rId2" cstate="print"/>
          <a:stretch>
            <a:fillRect/>
          </a:stretch>
        </p:blipFill>
        <p:spPr>
          <a:xfrm>
            <a:off x="3027173" y="557653"/>
            <a:ext cx="1768101" cy="1178734"/>
          </a:xfrm>
          <a:prstGeom prst="rect">
            <a:avLst/>
          </a:prstGeom>
        </p:spPr>
      </p:pic>
      <p:pic>
        <p:nvPicPr>
          <p:cNvPr id="12" name="Рисунок 11"/>
          <p:cNvPicPr>
            <a:picLocks noChangeAspect="1"/>
          </p:cNvPicPr>
          <p:nvPr/>
        </p:nvPicPr>
        <p:blipFill rotWithShape="1">
          <a:blip r:embed="rId3" cstate="print"/>
          <a:srcRect l="58866" t="7211" r="9604" b="14110"/>
          <a:stretch/>
        </p:blipFill>
        <p:spPr>
          <a:xfrm>
            <a:off x="4349383" y="834314"/>
            <a:ext cx="927960" cy="1389348"/>
          </a:xfrm>
          <a:prstGeom prst="rect">
            <a:avLst/>
          </a:prstGeom>
        </p:spPr>
      </p:pic>
      <p:pic>
        <p:nvPicPr>
          <p:cNvPr id="13" name="Рисунок 12"/>
          <p:cNvPicPr>
            <a:picLocks noChangeAspect="1"/>
          </p:cNvPicPr>
          <p:nvPr/>
        </p:nvPicPr>
        <p:blipFill>
          <a:blip r:embed="rId4" cstate="print"/>
          <a:stretch>
            <a:fillRect/>
          </a:stretch>
        </p:blipFill>
        <p:spPr>
          <a:xfrm>
            <a:off x="2665591" y="1739894"/>
            <a:ext cx="1715571" cy="1029343"/>
          </a:xfrm>
          <a:prstGeom prst="rect">
            <a:avLst/>
          </a:prstGeom>
        </p:spPr>
      </p:pic>
      <p:pic>
        <p:nvPicPr>
          <p:cNvPr id="14" name="Рисунок 13"/>
          <p:cNvPicPr>
            <a:picLocks noChangeAspect="1"/>
          </p:cNvPicPr>
          <p:nvPr/>
        </p:nvPicPr>
        <p:blipFill>
          <a:blip r:embed="rId5" cstate="print"/>
          <a:stretch>
            <a:fillRect/>
          </a:stretch>
        </p:blipFill>
        <p:spPr>
          <a:xfrm>
            <a:off x="3361723" y="2711460"/>
            <a:ext cx="1507364" cy="1507364"/>
          </a:xfrm>
          <a:prstGeom prst="rect">
            <a:avLst/>
          </a:prstGeom>
        </p:spPr>
      </p:pic>
      <p:pic>
        <p:nvPicPr>
          <p:cNvPr id="16" name="Рисунок 15"/>
          <p:cNvPicPr>
            <a:picLocks noChangeAspect="1"/>
          </p:cNvPicPr>
          <p:nvPr/>
        </p:nvPicPr>
        <p:blipFill>
          <a:blip r:embed="rId6" cstate="print"/>
          <a:stretch>
            <a:fillRect/>
          </a:stretch>
        </p:blipFill>
        <p:spPr>
          <a:xfrm>
            <a:off x="4381162" y="2226344"/>
            <a:ext cx="1520374" cy="1140281"/>
          </a:xfrm>
          <a:prstGeom prst="rect">
            <a:avLst/>
          </a:prstGeom>
        </p:spPr>
      </p:pic>
    </p:spTree>
    <p:extLst>
      <p:ext uri="{BB962C8B-B14F-4D97-AF65-F5344CB8AC3E}">
        <p14:creationId xmlns:p14="http://schemas.microsoft.com/office/powerpoint/2010/main" val="79233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algn="ctr"/>
            <a:r>
              <a:rPr lang="ru-RU"/>
              <a:t>Премедикация</a:t>
            </a:r>
          </a:p>
        </p:txBody>
      </p:sp>
      <p:sp>
        <p:nvSpPr>
          <p:cNvPr id="20483" name="Rectangle 3"/>
          <p:cNvSpPr>
            <a:spLocks noGrp="1" noRot="1" noChangeArrowheads="1"/>
          </p:cNvSpPr>
          <p:nvPr>
            <p:ph type="body" idx="1"/>
          </p:nvPr>
        </p:nvSpPr>
        <p:spPr>
          <a:xfrm>
            <a:off x="3995738" y="1006079"/>
            <a:ext cx="4838700" cy="3574256"/>
          </a:xfrm>
        </p:spPr>
        <p:txBody>
          <a:bodyPr>
            <a:normAutofit lnSpcReduction="10000"/>
          </a:bodyPr>
          <a:lstStyle/>
          <a:p>
            <a:pPr>
              <a:lnSpc>
                <a:spcPct val="90000"/>
              </a:lnSpc>
            </a:pPr>
            <a:r>
              <a:rPr lang="ru-RU" sz="2800"/>
              <a:t>Оптимальный препарат для экспериментальных животных (кошек и собак):</a:t>
            </a:r>
          </a:p>
          <a:p>
            <a:pPr>
              <a:lnSpc>
                <a:spcPct val="90000"/>
              </a:lnSpc>
            </a:pPr>
            <a:r>
              <a:rPr lang="ru-RU" sz="2800"/>
              <a:t>РОМЕТАР (действующее вещество ксилазин), доза 0,15 мг на 1 кг массы тела животного.</a:t>
            </a:r>
          </a:p>
          <a:p>
            <a:pPr>
              <a:lnSpc>
                <a:spcPct val="90000"/>
              </a:lnSpc>
            </a:pPr>
            <a:r>
              <a:rPr lang="ru-RU" sz="2800"/>
              <a:t>Выполняется за 15-40 минут до проведения наркоза.</a:t>
            </a:r>
          </a:p>
        </p:txBody>
      </p:sp>
      <p:pic>
        <p:nvPicPr>
          <p:cNvPr id="20485" name="Picture 5" descr="1062112801_6"/>
          <p:cNvPicPr>
            <a:picLocks noChangeAspect="1" noChangeArrowheads="1"/>
          </p:cNvPicPr>
          <p:nvPr/>
        </p:nvPicPr>
        <p:blipFill>
          <a:blip r:embed="rId2" cstate="print"/>
          <a:srcRect/>
          <a:stretch>
            <a:fillRect/>
          </a:stretch>
        </p:blipFill>
        <p:spPr bwMode="auto">
          <a:xfrm>
            <a:off x="468313" y="1491853"/>
            <a:ext cx="3600450" cy="27003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i="1" dirty="0" smtClean="0"/>
              <a:t>После </a:t>
            </a:r>
            <a:r>
              <a:rPr lang="ru-RU" sz="3200" i="1" dirty="0" err="1" smtClean="0"/>
              <a:t>премедикации</a:t>
            </a:r>
            <a:r>
              <a:rPr lang="ru-RU" sz="3200" i="1" dirty="0" smtClean="0"/>
              <a:t> и достижения </a:t>
            </a:r>
            <a:r>
              <a:rPr lang="ru-RU" sz="3200" i="1" dirty="0" err="1" smtClean="0"/>
              <a:t>седации</a:t>
            </a:r>
            <a:r>
              <a:rPr lang="ru-RU" sz="3200" i="1" dirty="0" smtClean="0"/>
              <a:t> ЭЖ производится:</a:t>
            </a:r>
            <a:endParaRPr lang="ru-RU" sz="3200" i="1" dirty="0"/>
          </a:p>
        </p:txBody>
      </p:sp>
      <p:sp>
        <p:nvSpPr>
          <p:cNvPr id="3" name="Содержимое 2"/>
          <p:cNvSpPr>
            <a:spLocks noGrp="1"/>
          </p:cNvSpPr>
          <p:nvPr>
            <p:ph idx="1"/>
          </p:nvPr>
        </p:nvSpPr>
        <p:spPr/>
        <p:txBody>
          <a:bodyPr/>
          <a:lstStyle/>
          <a:p>
            <a:r>
              <a:rPr lang="ru-RU" dirty="0" smtClean="0"/>
              <a:t>1. Катетеризация периферической вены</a:t>
            </a:r>
          </a:p>
          <a:p>
            <a:r>
              <a:rPr lang="ru-RU" dirty="0" smtClean="0"/>
              <a:t>2. Фиксация животного</a:t>
            </a:r>
          </a:p>
          <a:p>
            <a:r>
              <a:rPr lang="ru-RU" dirty="0" smtClean="0"/>
              <a:t>3. Подготовка операционного поля</a:t>
            </a:r>
          </a:p>
          <a:p>
            <a:r>
              <a:rPr lang="ru-RU" dirty="0" smtClean="0"/>
              <a:t>4. Дача наркоза</a:t>
            </a:r>
          </a:p>
          <a:p>
            <a:r>
              <a:rPr lang="ru-RU" dirty="0" smtClean="0"/>
              <a:t>5. Операция </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971551" y="183357"/>
            <a:ext cx="7870825" cy="497681"/>
          </a:xfrm>
        </p:spPr>
        <p:txBody>
          <a:bodyPr/>
          <a:lstStyle/>
          <a:p>
            <a:pPr algn="ctr"/>
            <a:r>
              <a:rPr lang="ru-RU" sz="2400" dirty="0" smtClean="0"/>
              <a:t>1. Постановка внутривенного катетера</a:t>
            </a:r>
            <a:endParaRPr lang="ru-RU" sz="2400" dirty="0"/>
          </a:p>
        </p:txBody>
      </p:sp>
      <p:sp>
        <p:nvSpPr>
          <p:cNvPr id="12291" name="Rectangle 3"/>
          <p:cNvSpPr>
            <a:spLocks noGrp="1" noRot="1" noChangeArrowheads="1"/>
          </p:cNvSpPr>
          <p:nvPr>
            <p:ph type="body" idx="1"/>
          </p:nvPr>
        </p:nvSpPr>
        <p:spPr>
          <a:xfrm>
            <a:off x="4067176" y="735807"/>
            <a:ext cx="4778375" cy="3836194"/>
          </a:xfrm>
        </p:spPr>
        <p:txBody>
          <a:bodyPr>
            <a:normAutofit/>
          </a:bodyPr>
          <a:lstStyle/>
          <a:p>
            <a:pPr>
              <a:lnSpc>
                <a:spcPct val="90000"/>
              </a:lnSpc>
            </a:pPr>
            <a:r>
              <a:rPr lang="ru-RU" sz="2400" dirty="0" smtClean="0"/>
              <a:t>С </a:t>
            </a:r>
            <a:r>
              <a:rPr lang="ru-RU" sz="2400" dirty="0"/>
              <a:t>целью проведения внутривенного наркоза </a:t>
            </a:r>
            <a:r>
              <a:rPr lang="ru-RU" sz="2400" dirty="0" smtClean="0"/>
              <a:t>после </a:t>
            </a:r>
            <a:r>
              <a:rPr lang="ru-RU" sz="2400" dirty="0" err="1" smtClean="0"/>
              <a:t>седации</a:t>
            </a:r>
            <a:r>
              <a:rPr lang="ru-RU" sz="2400" dirty="0" smtClean="0"/>
              <a:t> (</a:t>
            </a:r>
            <a:r>
              <a:rPr lang="ru-RU" sz="2400" dirty="0" err="1" smtClean="0"/>
              <a:t>премедиации</a:t>
            </a:r>
            <a:r>
              <a:rPr lang="ru-RU" sz="2400" dirty="0" smtClean="0"/>
              <a:t>) перед операцией производится </a:t>
            </a:r>
            <a:r>
              <a:rPr lang="ru-RU" sz="2400" dirty="0"/>
              <a:t>катетеризация  периферической вены животного. </a:t>
            </a:r>
          </a:p>
        </p:txBody>
      </p:sp>
      <p:pic>
        <p:nvPicPr>
          <p:cNvPr id="12293" name="Picture 5" descr="447_big"/>
          <p:cNvPicPr>
            <a:picLocks noChangeAspect="1" noChangeArrowheads="1"/>
          </p:cNvPicPr>
          <p:nvPr/>
        </p:nvPicPr>
        <p:blipFill>
          <a:blip r:embed="rId2" cstate="print"/>
          <a:srcRect/>
          <a:stretch>
            <a:fillRect/>
          </a:stretch>
        </p:blipFill>
        <p:spPr bwMode="auto">
          <a:xfrm>
            <a:off x="0" y="1383506"/>
            <a:ext cx="3810000" cy="21431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9143999" cy="6461795"/>
          </a:xfrm>
          <a:prstGeom prst="rect">
            <a:avLst/>
          </a:prstGeom>
        </p:spPr>
      </p:pic>
      <p:sp>
        <p:nvSpPr>
          <p:cNvPr id="2" name="Заголовок 1"/>
          <p:cNvSpPr>
            <a:spLocks noGrp="1"/>
          </p:cNvSpPr>
          <p:nvPr>
            <p:ph type="title"/>
          </p:nvPr>
        </p:nvSpPr>
        <p:spPr>
          <a:xfrm>
            <a:off x="179512" y="123478"/>
            <a:ext cx="8784976" cy="857250"/>
          </a:xfrm>
        </p:spPr>
        <p:txBody>
          <a:bodyPr>
            <a:normAutofit/>
          </a:bodyPr>
          <a:lstStyle/>
          <a:p>
            <a:r>
              <a:rPr lang="ru-RU" sz="3600" dirty="0" smtClean="0"/>
              <a:t>Места введения</a:t>
            </a:r>
            <a:endParaRPr lang="ru-RU" sz="3600" dirty="0"/>
          </a:p>
        </p:txBody>
      </p:sp>
      <p:sp>
        <p:nvSpPr>
          <p:cNvPr id="3" name="Содержимое 2"/>
          <p:cNvSpPr>
            <a:spLocks noGrp="1"/>
          </p:cNvSpPr>
          <p:nvPr>
            <p:ph idx="1"/>
          </p:nvPr>
        </p:nvSpPr>
        <p:spPr>
          <a:xfrm>
            <a:off x="4716016" y="1059582"/>
            <a:ext cx="4427984" cy="3672408"/>
          </a:xfrm>
        </p:spPr>
        <p:txBody>
          <a:bodyPr>
            <a:normAutofit/>
          </a:bodyPr>
          <a:lstStyle/>
          <a:p>
            <a:r>
              <a:rPr lang="ru-RU" sz="2400" dirty="0" smtClean="0">
                <a:latin typeface="Calibri" pitchFamily="34" charset="0"/>
                <a:cs typeface="Calibri" pitchFamily="34" charset="0"/>
              </a:rPr>
              <a:t>Латеральная подкожная вена (</a:t>
            </a:r>
            <a:r>
              <a:rPr lang="en-US" sz="2400" dirty="0" smtClean="0">
                <a:latin typeface="Calibri" pitchFamily="34" charset="0"/>
                <a:cs typeface="Calibri" pitchFamily="34" charset="0"/>
              </a:rPr>
              <a:t>v. </a:t>
            </a:r>
            <a:r>
              <a:rPr lang="en-US" sz="2400" dirty="0" err="1" smtClean="0">
                <a:latin typeface="Calibri" pitchFamily="34" charset="0"/>
                <a:cs typeface="Calibri" pitchFamily="34" charset="0"/>
              </a:rPr>
              <a:t>cephalica</a:t>
            </a:r>
            <a:r>
              <a:rPr lang="en-US" sz="2400" dirty="0" smtClean="0">
                <a:latin typeface="Calibri" pitchFamily="34" charset="0"/>
                <a:cs typeface="Calibri" pitchFamily="34" charset="0"/>
              </a:rPr>
              <a:t>)</a:t>
            </a:r>
            <a:r>
              <a:rPr lang="ru-RU" sz="2400" dirty="0" smtClean="0">
                <a:latin typeface="Calibri" pitchFamily="34" charset="0"/>
                <a:cs typeface="Calibri" pitchFamily="34" charset="0"/>
              </a:rPr>
              <a:t>;</a:t>
            </a:r>
          </a:p>
          <a:p>
            <a:r>
              <a:rPr lang="ru-RU" sz="2400" dirty="0" smtClean="0"/>
              <a:t>Большая подкожная вена голени </a:t>
            </a:r>
            <a:r>
              <a:rPr lang="en-US" sz="2400" dirty="0" smtClean="0"/>
              <a:t>(v. </a:t>
            </a:r>
            <a:r>
              <a:rPr lang="en-US" sz="2400" dirty="0" err="1" smtClean="0"/>
              <a:t>saphena</a:t>
            </a:r>
            <a:r>
              <a:rPr lang="en-US" sz="2400" dirty="0" smtClean="0"/>
              <a:t>)</a:t>
            </a:r>
            <a:r>
              <a:rPr lang="ru-RU" sz="2400" dirty="0" smtClean="0"/>
              <a:t>;</a:t>
            </a:r>
          </a:p>
          <a:p>
            <a:r>
              <a:rPr lang="ru-RU" sz="2400" dirty="0" smtClean="0">
                <a:latin typeface="Calibri" pitchFamily="34" charset="0"/>
                <a:cs typeface="Calibri" pitchFamily="34" charset="0"/>
              </a:rPr>
              <a:t>Наружная ярёмная вена </a:t>
            </a:r>
            <a:r>
              <a:rPr lang="en-US" sz="2400" dirty="0" smtClean="0">
                <a:latin typeface="Calibri" pitchFamily="34" charset="0"/>
                <a:cs typeface="Calibri" pitchFamily="34" charset="0"/>
              </a:rPr>
              <a:t>(v. </a:t>
            </a:r>
            <a:r>
              <a:rPr lang="en-US" sz="2400" dirty="0" err="1" smtClean="0">
                <a:latin typeface="Calibri" pitchFamily="34" charset="0"/>
                <a:cs typeface="Calibri" pitchFamily="34" charset="0"/>
              </a:rPr>
              <a:t>jugularis</a:t>
            </a:r>
            <a:r>
              <a:rPr lang="en-US" sz="2400" dirty="0" smtClean="0">
                <a:latin typeface="Calibri" pitchFamily="34" charset="0"/>
                <a:cs typeface="Calibri" pitchFamily="34" charset="0"/>
              </a:rPr>
              <a:t>)</a:t>
            </a:r>
            <a:r>
              <a:rPr lang="ru-RU" sz="2400" dirty="0" smtClean="0">
                <a:latin typeface="Calibri" pitchFamily="34" charset="0"/>
                <a:cs typeface="Calibri" pitchFamily="34" charset="0"/>
              </a:rPr>
              <a:t>;</a:t>
            </a:r>
          </a:p>
          <a:p>
            <a:r>
              <a:rPr lang="ru-RU" sz="2400" dirty="0" smtClean="0">
                <a:latin typeface="Calibri" pitchFamily="34" charset="0"/>
                <a:cs typeface="Calibri" pitchFamily="34" charset="0"/>
              </a:rPr>
              <a:t>Бедренная вена (</a:t>
            </a:r>
            <a:r>
              <a:rPr lang="en-US" sz="2400" dirty="0" smtClean="0">
                <a:latin typeface="Calibri" pitchFamily="34" charset="0"/>
                <a:cs typeface="Calibri" pitchFamily="34" charset="0"/>
              </a:rPr>
              <a:t>v</a:t>
            </a:r>
            <a:r>
              <a:rPr lang="en-US" sz="2400" dirty="0" smtClean="0"/>
              <a:t>. </a:t>
            </a:r>
            <a:r>
              <a:rPr lang="en-US" sz="2400" dirty="0" err="1" smtClean="0"/>
              <a:t>femoralis</a:t>
            </a:r>
            <a:r>
              <a:rPr lang="en-US" sz="2400" dirty="0" smtClean="0">
                <a:latin typeface="Calibri" pitchFamily="34" charset="0"/>
                <a:cs typeface="Calibri" pitchFamily="34" charset="0"/>
              </a:rPr>
              <a:t>)</a:t>
            </a:r>
            <a:r>
              <a:rPr lang="ru-RU" sz="2400" dirty="0" smtClean="0">
                <a:latin typeface="Calibri" pitchFamily="34" charset="0"/>
                <a:cs typeface="Calibri" pitchFamily="34" charset="0"/>
              </a:rPr>
              <a:t>.</a:t>
            </a:r>
            <a:endParaRPr lang="ru-RU" sz="2400" dirty="0">
              <a:latin typeface="Calibri" pitchFamily="34" charset="0"/>
              <a:cs typeface="Calibri" pitchFamily="34" charset="0"/>
            </a:endParaRPr>
          </a:p>
        </p:txBody>
      </p:sp>
      <p:pic>
        <p:nvPicPr>
          <p:cNvPr id="9218" name="Picture 2" descr="https://i.pinimg.com/originals/53/a0/94/53a0948db3f0fac287697206531077c2.jpg"/>
          <p:cNvPicPr>
            <a:picLocks noChangeAspect="1" noChangeArrowheads="1"/>
          </p:cNvPicPr>
          <p:nvPr/>
        </p:nvPicPr>
        <p:blipFill>
          <a:blip r:embed="rId3" cstate="print"/>
          <a:srcRect/>
          <a:stretch>
            <a:fillRect/>
          </a:stretch>
        </p:blipFill>
        <p:spPr bwMode="auto">
          <a:xfrm>
            <a:off x="179512" y="1059582"/>
            <a:ext cx="4416491" cy="3312368"/>
          </a:xfrm>
          <a:prstGeom prst="rect">
            <a:avLst/>
          </a:prstGeom>
          <a:noFill/>
        </p:spPr>
      </p:pic>
      <p:sp>
        <p:nvSpPr>
          <p:cNvPr id="8" name="Прямоугольник 7"/>
          <p:cNvSpPr/>
          <p:nvPr/>
        </p:nvSpPr>
        <p:spPr>
          <a:xfrm>
            <a:off x="3707904" y="3219822"/>
            <a:ext cx="864096" cy="21602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79512" y="1995686"/>
            <a:ext cx="864096" cy="21602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79512" y="3075806"/>
            <a:ext cx="864096" cy="21602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37895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191" y="338443"/>
            <a:ext cx="2488438" cy="346249"/>
          </a:xfrm>
          <a:prstGeom prst="rect">
            <a:avLst/>
          </a:prstGeom>
        </p:spPr>
        <p:txBody>
          <a:bodyPr wrap="none" lIns="68580" tIns="34290" rIns="68580" bIns="34290">
            <a:spAutoFit/>
          </a:bodyPr>
          <a:lstStyle/>
          <a:p>
            <a:r>
              <a:rPr lang="ru-RU" b="1" dirty="0" smtClean="0"/>
              <a:t>2. Фиксация животного</a:t>
            </a:r>
            <a:endParaRPr lang="ru-RU" b="1" dirty="0"/>
          </a:p>
        </p:txBody>
      </p:sp>
      <p:sp>
        <p:nvSpPr>
          <p:cNvPr id="3" name="Rectangle 1"/>
          <p:cNvSpPr>
            <a:spLocks noChangeArrowheads="1"/>
          </p:cNvSpPr>
          <p:nvPr/>
        </p:nvSpPr>
        <p:spPr bwMode="auto">
          <a:xfrm>
            <a:off x="430184" y="445069"/>
            <a:ext cx="3628505" cy="399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ru-RU" altLang="ru-RU" dirty="0" smtClean="0">
                <a:solidFill>
                  <a:srgbClr val="000000"/>
                </a:solidFill>
                <a:latin typeface="+mn-lt"/>
                <a:cs typeface="Arial" panose="020B0604020202020204" pitchFamily="34" charset="0"/>
              </a:rPr>
              <a:t>Цели фиксации</a:t>
            </a:r>
            <a:r>
              <a:rPr kumimoji="0" lang="ru-RU" altLang="ru-RU" b="0" i="0" u="none" strike="noStrike" cap="none" normalizeH="0" baseline="0" dirty="0" smtClean="0">
                <a:ln>
                  <a:noFill/>
                </a:ln>
                <a:solidFill>
                  <a:srgbClr val="000000"/>
                </a:solidFill>
                <a:effectLst/>
                <a:latin typeface="+mn-lt"/>
                <a:cs typeface="Arial" panose="020B0604020202020204" pitchFamily="34" charset="0"/>
              </a:rPr>
              <a:t>:</a:t>
            </a:r>
            <a:endParaRPr lang="ru-RU" altLang="ru-RU" sz="800" dirty="0" smtClean="0">
              <a:latin typeface="+mn-lt"/>
            </a:endParaRPr>
          </a:p>
          <a:p>
            <a:pPr algn="just" defTabSz="685800"/>
            <a:r>
              <a:rPr lang="ru-RU" altLang="ru-RU" sz="800" dirty="0" smtClean="0">
                <a:solidFill>
                  <a:srgbClr val="FFFFFF"/>
                </a:solidFill>
                <a:latin typeface="+mn-lt"/>
                <a:cs typeface="Arial" panose="020B0604020202020204" pitchFamily="34" charset="0"/>
              </a:rPr>
              <a:t>+</a:t>
            </a:r>
            <a:r>
              <a:rPr kumimoji="0" lang="ru-RU" altLang="ru-RU" b="0" i="0" u="none" strike="noStrike" cap="none" normalizeH="0" baseline="0" dirty="0" smtClean="0">
                <a:ln>
                  <a:noFill/>
                </a:ln>
                <a:solidFill>
                  <a:srgbClr val="000000"/>
                </a:solidFill>
                <a:effectLst/>
                <a:latin typeface="+mn-lt"/>
                <a:cs typeface="Arial" panose="020B0604020202020204" pitchFamily="34" charset="0"/>
              </a:rPr>
              <a:t>1) придать животному такое положение, при котором можно обеспечить свободный доступ к оперируемой области;</a:t>
            </a:r>
          </a:p>
          <a:p>
            <a:pPr algn="just" defTabSz="685800"/>
            <a:endParaRPr lang="ru-RU" altLang="ru-RU" sz="800" dirty="0" smtClean="0">
              <a:latin typeface="+mn-lt"/>
            </a:endParaRPr>
          </a:p>
          <a:p>
            <a:pPr algn="just" defTabSz="685800"/>
            <a:r>
              <a:rPr kumimoji="0" lang="ru-RU" altLang="ru-RU" b="0" i="0" u="none" strike="noStrike" cap="none" normalizeH="0" baseline="0" dirty="0" smtClean="0">
                <a:ln>
                  <a:noFill/>
                </a:ln>
                <a:solidFill>
                  <a:srgbClr val="000000"/>
                </a:solidFill>
                <a:effectLst/>
                <a:latin typeface="+mn-lt"/>
                <a:cs typeface="Arial" panose="020B0604020202020204" pitchFamily="34" charset="0"/>
              </a:rPr>
              <a:t>2) ограничить защитные движения животного и обеспечить тем самым условия для безопасного проведения манипуляций;</a:t>
            </a:r>
          </a:p>
          <a:p>
            <a:pPr algn="just" defTabSz="685800"/>
            <a:endParaRPr lang="ru-RU" altLang="ru-RU" sz="800" dirty="0" smtClean="0">
              <a:latin typeface="+mn-lt"/>
            </a:endParaRPr>
          </a:p>
          <a:p>
            <a:pPr algn="just" defTabSz="685800"/>
            <a:r>
              <a:rPr kumimoji="0" lang="ru-RU" altLang="ru-RU" b="0" i="0" u="none" strike="noStrike" cap="none" normalizeH="0" baseline="0" dirty="0" smtClean="0">
                <a:ln>
                  <a:noFill/>
                </a:ln>
                <a:solidFill>
                  <a:srgbClr val="000000"/>
                </a:solidFill>
                <a:effectLst/>
                <a:latin typeface="+mn-lt"/>
                <a:cs typeface="Arial" panose="020B0604020202020204" pitchFamily="34" charset="0"/>
              </a:rPr>
              <a:t>3) устранить возможность нанесения повреждений животному как во время фиксации, так и после нее.</a:t>
            </a:r>
            <a:endParaRPr lang="ru-RU" altLang="ru-RU" sz="2100" dirty="0" smtClean="0">
              <a:latin typeface="+mn-lt"/>
            </a:endParaRPr>
          </a:p>
        </p:txBody>
      </p:sp>
      <p:pic>
        <p:nvPicPr>
          <p:cNvPr id="4" name="Рисунок 3"/>
          <p:cNvPicPr>
            <a:picLocks noChangeAspect="1"/>
          </p:cNvPicPr>
          <p:nvPr/>
        </p:nvPicPr>
        <p:blipFill>
          <a:blip r:embed="rId2" cstate="print"/>
          <a:stretch>
            <a:fillRect/>
          </a:stretch>
        </p:blipFill>
        <p:spPr>
          <a:xfrm>
            <a:off x="6231452" y="165510"/>
            <a:ext cx="2655916" cy="1991937"/>
          </a:xfrm>
          <a:prstGeom prst="rect">
            <a:avLst/>
          </a:prstGeom>
        </p:spPr>
      </p:pic>
      <p:pic>
        <p:nvPicPr>
          <p:cNvPr id="5" name="Рисунок 4"/>
          <p:cNvPicPr>
            <a:picLocks noChangeAspect="1"/>
          </p:cNvPicPr>
          <p:nvPr/>
        </p:nvPicPr>
        <p:blipFill>
          <a:blip r:embed="rId3" cstate="print"/>
          <a:stretch>
            <a:fillRect/>
          </a:stretch>
        </p:blipFill>
        <p:spPr>
          <a:xfrm>
            <a:off x="6202162" y="2134644"/>
            <a:ext cx="2572919" cy="1449532"/>
          </a:xfrm>
          <a:prstGeom prst="rect">
            <a:avLst/>
          </a:prstGeom>
        </p:spPr>
      </p:pic>
      <p:pic>
        <p:nvPicPr>
          <p:cNvPr id="6" name="Рисунок 5"/>
          <p:cNvPicPr>
            <a:picLocks noChangeAspect="1"/>
          </p:cNvPicPr>
          <p:nvPr/>
        </p:nvPicPr>
        <p:blipFill>
          <a:blip r:embed="rId4" cstate="print"/>
          <a:stretch>
            <a:fillRect/>
          </a:stretch>
        </p:blipFill>
        <p:spPr>
          <a:xfrm>
            <a:off x="4394079" y="779233"/>
            <a:ext cx="1837373" cy="1837373"/>
          </a:xfrm>
          <a:prstGeom prst="rect">
            <a:avLst/>
          </a:prstGeom>
        </p:spPr>
      </p:pic>
      <p:pic>
        <p:nvPicPr>
          <p:cNvPr id="7" name="Рисунок 6"/>
          <p:cNvPicPr>
            <a:picLocks noChangeAspect="1"/>
          </p:cNvPicPr>
          <p:nvPr/>
        </p:nvPicPr>
        <p:blipFill>
          <a:blip r:embed="rId5" cstate="print"/>
          <a:stretch>
            <a:fillRect/>
          </a:stretch>
        </p:blipFill>
        <p:spPr>
          <a:xfrm>
            <a:off x="5126348" y="3584175"/>
            <a:ext cx="2913122" cy="1355411"/>
          </a:xfrm>
          <a:prstGeom prst="rect">
            <a:avLst/>
          </a:prstGeom>
        </p:spPr>
      </p:pic>
    </p:spTree>
    <p:extLst>
      <p:ext uri="{BB962C8B-B14F-4D97-AF65-F5344CB8AC3E}">
        <p14:creationId xmlns:p14="http://schemas.microsoft.com/office/powerpoint/2010/main" val="4214022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0944" y="319740"/>
            <a:ext cx="3666196" cy="346249"/>
          </a:xfrm>
          <a:prstGeom prst="rect">
            <a:avLst/>
          </a:prstGeom>
        </p:spPr>
        <p:txBody>
          <a:bodyPr wrap="none" lIns="68580" tIns="34290" rIns="68580" bIns="34290">
            <a:spAutoFit/>
          </a:bodyPr>
          <a:lstStyle/>
          <a:p>
            <a:pPr algn="ctr"/>
            <a:r>
              <a:rPr lang="ru-RU" b="1" dirty="0" smtClean="0">
                <a:solidFill>
                  <a:srgbClr val="000000"/>
                </a:solidFill>
              </a:rPr>
              <a:t>3. Подготовка операционного поля</a:t>
            </a:r>
            <a:endParaRPr lang="ru-RU" b="1" dirty="0">
              <a:solidFill>
                <a:srgbClr val="000000"/>
              </a:solidFill>
            </a:endParaRPr>
          </a:p>
        </p:txBody>
      </p:sp>
      <p:sp>
        <p:nvSpPr>
          <p:cNvPr id="3" name="Прямоугольник 2"/>
          <p:cNvSpPr/>
          <p:nvPr/>
        </p:nvSpPr>
        <p:spPr>
          <a:xfrm>
            <a:off x="596634" y="1149038"/>
            <a:ext cx="4233256" cy="1454244"/>
          </a:xfrm>
          <a:prstGeom prst="rect">
            <a:avLst/>
          </a:prstGeom>
        </p:spPr>
        <p:txBody>
          <a:bodyPr wrap="square" lIns="68580" tIns="34290" rIns="68580" bIns="34290">
            <a:spAutoFit/>
          </a:bodyPr>
          <a:lstStyle/>
          <a:p>
            <a:pPr marL="257175" indent="-257175">
              <a:buFont typeface="+mj-lt"/>
              <a:buAutoNum type="arabicPeriod"/>
            </a:pPr>
            <a:r>
              <a:rPr lang="ru-RU" b="1" i="0" dirty="0" smtClean="0">
                <a:solidFill>
                  <a:srgbClr val="000000"/>
                </a:solidFill>
                <a:effectLst/>
              </a:rPr>
              <a:t>Удаления волосяного покрова</a:t>
            </a:r>
          </a:p>
          <a:p>
            <a:pPr marL="257175" indent="-257175">
              <a:buFont typeface="+mj-lt"/>
              <a:buAutoNum type="arabicPeriod"/>
            </a:pPr>
            <a:r>
              <a:rPr lang="ru-RU" b="1" i="0" dirty="0" smtClean="0">
                <a:solidFill>
                  <a:srgbClr val="000000"/>
                </a:solidFill>
                <a:effectLst/>
              </a:rPr>
              <a:t>Механическая очистка с обезжириванием</a:t>
            </a:r>
          </a:p>
          <a:p>
            <a:pPr marL="257175" indent="-257175">
              <a:buFont typeface="+mj-lt"/>
              <a:buAutoNum type="arabicPeriod"/>
            </a:pPr>
            <a:r>
              <a:rPr lang="ru-RU" b="1" i="0" dirty="0" smtClean="0">
                <a:solidFill>
                  <a:srgbClr val="000000"/>
                </a:solidFill>
                <a:effectLst/>
              </a:rPr>
              <a:t>Дезинфекции с дублением</a:t>
            </a:r>
          </a:p>
          <a:p>
            <a:pPr marL="257175" indent="-257175">
              <a:buFont typeface="+mj-lt"/>
              <a:buAutoNum type="arabicPeriod"/>
            </a:pPr>
            <a:r>
              <a:rPr lang="ru-RU" b="1" dirty="0">
                <a:solidFill>
                  <a:srgbClr val="000000"/>
                </a:solidFill>
              </a:rPr>
              <a:t>И</a:t>
            </a:r>
            <a:r>
              <a:rPr lang="ru-RU" b="1" i="0" dirty="0" smtClean="0">
                <a:solidFill>
                  <a:srgbClr val="000000"/>
                </a:solidFill>
                <a:effectLst/>
              </a:rPr>
              <a:t>золяции поля операции</a:t>
            </a:r>
            <a:r>
              <a:rPr lang="ru-RU" b="0" i="0" dirty="0" smtClean="0">
                <a:solidFill>
                  <a:srgbClr val="000000"/>
                </a:solidFill>
                <a:effectLst/>
              </a:rPr>
              <a:t>.</a:t>
            </a:r>
            <a:endParaRPr lang="ru-RU" b="0" i="0" dirty="0">
              <a:solidFill>
                <a:srgbClr val="000000"/>
              </a:solidFill>
              <a:effectLst/>
            </a:endParaRPr>
          </a:p>
        </p:txBody>
      </p:sp>
      <p:pic>
        <p:nvPicPr>
          <p:cNvPr id="4" name="Рисунок 3"/>
          <p:cNvPicPr>
            <a:picLocks noChangeAspect="1"/>
          </p:cNvPicPr>
          <p:nvPr/>
        </p:nvPicPr>
        <p:blipFill>
          <a:blip r:embed="rId2" cstate="print"/>
          <a:stretch>
            <a:fillRect/>
          </a:stretch>
        </p:blipFill>
        <p:spPr>
          <a:xfrm>
            <a:off x="5203865" y="721092"/>
            <a:ext cx="3237807" cy="1871472"/>
          </a:xfrm>
          <a:prstGeom prst="rect">
            <a:avLst/>
          </a:prstGeom>
        </p:spPr>
      </p:pic>
      <p:pic>
        <p:nvPicPr>
          <p:cNvPr id="5" name="Рисунок 4"/>
          <p:cNvPicPr>
            <a:picLocks noChangeAspect="1"/>
          </p:cNvPicPr>
          <p:nvPr/>
        </p:nvPicPr>
        <p:blipFill rotWithShape="1">
          <a:blip r:embed="rId3" cstate="print"/>
          <a:srcRect l="3546" t="14909" b="16727"/>
          <a:stretch/>
        </p:blipFill>
        <p:spPr>
          <a:xfrm>
            <a:off x="1018875" y="2647669"/>
            <a:ext cx="3811015" cy="2025837"/>
          </a:xfrm>
          <a:prstGeom prst="rect">
            <a:avLst/>
          </a:prstGeom>
        </p:spPr>
      </p:pic>
      <p:pic>
        <p:nvPicPr>
          <p:cNvPr id="6" name="Рисунок 5"/>
          <p:cNvPicPr>
            <a:picLocks noChangeAspect="1"/>
          </p:cNvPicPr>
          <p:nvPr/>
        </p:nvPicPr>
        <p:blipFill>
          <a:blip r:embed="rId4" cstate="print"/>
          <a:stretch>
            <a:fillRect/>
          </a:stretch>
        </p:blipFill>
        <p:spPr>
          <a:xfrm>
            <a:off x="4829890" y="2647669"/>
            <a:ext cx="3985758" cy="2025837"/>
          </a:xfrm>
          <a:prstGeom prst="rect">
            <a:avLst/>
          </a:prstGeom>
        </p:spPr>
      </p:pic>
    </p:spTree>
    <p:extLst>
      <p:ext uri="{BB962C8B-B14F-4D97-AF65-F5344CB8AC3E}">
        <p14:creationId xmlns:p14="http://schemas.microsoft.com/office/powerpoint/2010/main" val="412257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457200" y="183356"/>
            <a:ext cx="7786688" cy="390525"/>
          </a:xfrm>
        </p:spPr>
        <p:txBody>
          <a:bodyPr>
            <a:normAutofit fontScale="90000"/>
          </a:bodyPr>
          <a:lstStyle/>
          <a:p>
            <a:pPr algn="ctr"/>
            <a:r>
              <a:rPr lang="ru-RU" sz="3200" dirty="0" smtClean="0"/>
              <a:t>3. Подготовка </a:t>
            </a:r>
            <a:r>
              <a:rPr lang="ru-RU" sz="3200" dirty="0"/>
              <a:t>операционного поля</a:t>
            </a:r>
          </a:p>
        </p:txBody>
      </p:sp>
      <p:sp>
        <p:nvSpPr>
          <p:cNvPr id="13315" name="Rectangle 3"/>
          <p:cNvSpPr>
            <a:spLocks noGrp="1" noRot="1" noChangeArrowheads="1"/>
          </p:cNvSpPr>
          <p:nvPr>
            <p:ph type="body" idx="1"/>
          </p:nvPr>
        </p:nvSpPr>
        <p:spPr>
          <a:xfrm>
            <a:off x="3635376" y="897732"/>
            <a:ext cx="5210175" cy="3674269"/>
          </a:xfrm>
        </p:spPr>
        <p:txBody>
          <a:bodyPr>
            <a:normAutofit fontScale="92500"/>
          </a:bodyPr>
          <a:lstStyle/>
          <a:p>
            <a:pPr>
              <a:lnSpc>
                <a:spcPct val="90000"/>
              </a:lnSpc>
            </a:pPr>
            <a:r>
              <a:rPr lang="ru-RU" sz="2800" b="1"/>
              <a:t>Механическая очистка: </a:t>
            </a:r>
            <a:r>
              <a:rPr lang="ru-RU" sz="2800"/>
              <a:t>мытье с мылом и удаление волосяного покрова бритьем.</a:t>
            </a:r>
          </a:p>
          <a:p>
            <a:pPr>
              <a:lnSpc>
                <a:spcPct val="90000"/>
              </a:lnSpc>
            </a:pPr>
            <a:r>
              <a:rPr lang="ru-RU" sz="2800"/>
              <a:t>Площадь выбриваемой поверхности должна быть больше с учетом длины шерсти.</a:t>
            </a:r>
          </a:p>
          <a:p>
            <a:pPr>
              <a:lnSpc>
                <a:spcPct val="90000"/>
              </a:lnSpc>
            </a:pPr>
            <a:r>
              <a:rPr lang="ru-RU" sz="2800"/>
              <a:t>Шерсть не должна ложиться на послеоперационную рану  из-за своей длины.</a:t>
            </a:r>
          </a:p>
        </p:txBody>
      </p:sp>
      <p:pic>
        <p:nvPicPr>
          <p:cNvPr id="13317" name="Picture 5" descr="operations-dogs-02"/>
          <p:cNvPicPr>
            <a:picLocks noChangeAspect="1" noChangeArrowheads="1"/>
          </p:cNvPicPr>
          <p:nvPr/>
        </p:nvPicPr>
        <p:blipFill>
          <a:blip r:embed="rId2" cstate="print"/>
          <a:srcRect/>
          <a:stretch>
            <a:fillRect/>
          </a:stretch>
        </p:blipFill>
        <p:spPr bwMode="auto">
          <a:xfrm>
            <a:off x="323850" y="951310"/>
            <a:ext cx="3340100" cy="33492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827088" y="183356"/>
            <a:ext cx="8015287" cy="390525"/>
          </a:xfrm>
        </p:spPr>
        <p:txBody>
          <a:bodyPr>
            <a:normAutofit fontScale="90000"/>
          </a:bodyPr>
          <a:lstStyle/>
          <a:p>
            <a:pPr algn="ctr"/>
            <a:r>
              <a:rPr lang="ru-RU" sz="3200" dirty="0" smtClean="0"/>
              <a:t>3. Подготовка </a:t>
            </a:r>
            <a:r>
              <a:rPr lang="ru-RU" sz="3200" dirty="0"/>
              <a:t>операционного поля</a:t>
            </a:r>
          </a:p>
        </p:txBody>
      </p:sp>
      <p:sp>
        <p:nvSpPr>
          <p:cNvPr id="14339" name="Rectangle 3"/>
          <p:cNvSpPr>
            <a:spLocks noGrp="1" noRot="1" noChangeArrowheads="1"/>
          </p:cNvSpPr>
          <p:nvPr>
            <p:ph type="body" idx="1"/>
          </p:nvPr>
        </p:nvSpPr>
        <p:spPr>
          <a:xfrm>
            <a:off x="468314" y="735807"/>
            <a:ext cx="8377237" cy="1674019"/>
          </a:xfrm>
        </p:spPr>
        <p:txBody>
          <a:bodyPr>
            <a:normAutofit fontScale="92500" lnSpcReduction="20000"/>
          </a:bodyPr>
          <a:lstStyle/>
          <a:p>
            <a:pPr>
              <a:lnSpc>
                <a:spcPct val="90000"/>
              </a:lnSpc>
            </a:pPr>
            <a:r>
              <a:rPr lang="ru-RU" sz="2800" dirty="0"/>
              <a:t>Дезинфекция операционного поля </a:t>
            </a:r>
            <a:r>
              <a:rPr lang="ru-RU" sz="2800" dirty="0" smtClean="0"/>
              <a:t>антисептиком по </a:t>
            </a:r>
            <a:r>
              <a:rPr lang="ru-RU" sz="2800" dirty="0" err="1" smtClean="0"/>
              <a:t>Филончикову-Гроссиху</a:t>
            </a:r>
            <a:r>
              <a:rPr lang="ru-RU" sz="2800" dirty="0" smtClean="0"/>
              <a:t> (4-х кратная обработка поля 2-5% йодом).</a:t>
            </a:r>
            <a:endParaRPr lang="ru-RU" sz="2800" dirty="0"/>
          </a:p>
          <a:p>
            <a:pPr>
              <a:lnSpc>
                <a:spcPct val="90000"/>
              </a:lnSpc>
            </a:pPr>
            <a:r>
              <a:rPr lang="ru-RU" sz="2800" dirty="0"/>
              <a:t>Дезинфекция слизистых оболочек.</a:t>
            </a:r>
          </a:p>
          <a:p>
            <a:pPr>
              <a:lnSpc>
                <a:spcPct val="90000"/>
              </a:lnSpc>
            </a:pPr>
            <a:r>
              <a:rPr lang="ru-RU" sz="2800" dirty="0"/>
              <a:t>Изоляция операционного поля.</a:t>
            </a:r>
          </a:p>
        </p:txBody>
      </p:sp>
      <p:pic>
        <p:nvPicPr>
          <p:cNvPr id="14341" name="Picture 5" descr="d9e6f75328c5f926acb888bcf73aa732"/>
          <p:cNvPicPr>
            <a:picLocks noChangeAspect="1" noChangeArrowheads="1"/>
          </p:cNvPicPr>
          <p:nvPr/>
        </p:nvPicPr>
        <p:blipFill>
          <a:blip r:embed="rId2" cstate="print"/>
          <a:srcRect/>
          <a:stretch>
            <a:fillRect/>
          </a:stretch>
        </p:blipFill>
        <p:spPr bwMode="auto">
          <a:xfrm>
            <a:off x="1763714" y="2363391"/>
            <a:ext cx="5976937" cy="24669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509954"/>
            <a:ext cx="6447501" cy="762732"/>
          </a:xfrm>
        </p:spPr>
        <p:txBody>
          <a:bodyPr/>
          <a:lstStyle/>
          <a:p>
            <a:r>
              <a:rPr lang="ru-RU" dirty="0"/>
              <a:t>                         </a:t>
            </a:r>
            <a:r>
              <a:rPr lang="ru-RU" dirty="0" smtClean="0"/>
              <a:t>4. Наркоз</a:t>
            </a:r>
            <a:endParaRPr lang="ru-RU" dirty="0"/>
          </a:p>
        </p:txBody>
      </p:sp>
      <p:sp>
        <p:nvSpPr>
          <p:cNvPr id="3" name="Объект 2"/>
          <p:cNvSpPr>
            <a:spLocks noGrp="1"/>
          </p:cNvSpPr>
          <p:nvPr>
            <p:ph idx="1"/>
          </p:nvPr>
        </p:nvSpPr>
        <p:spPr/>
        <p:txBody>
          <a:bodyPr/>
          <a:lstStyle/>
          <a:p>
            <a:r>
              <a:rPr lang="ru-RU" dirty="0" smtClean="0"/>
              <a:t> </a:t>
            </a:r>
            <a:r>
              <a:rPr lang="ru-RU" sz="1800" dirty="0"/>
              <a:t>искусственно вызванное обратимое состояние торможения центральной нервной системы, при котором возникает сон, потеря сознания, расслабление скелетных мышц, снижение или отключение некоторых рефлексов, а также пропадает болевая чувствительность (наступает общее обезболивание).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0847" y="2825563"/>
            <a:ext cx="3879476" cy="1939739"/>
          </a:xfrm>
          <a:prstGeom prst="rect">
            <a:avLst/>
          </a:prstGeom>
        </p:spPr>
      </p:pic>
    </p:spTree>
    <p:extLst>
      <p:ext uri="{BB962C8B-B14F-4D97-AF65-F5344CB8AC3E}">
        <p14:creationId xmlns:p14="http://schemas.microsoft.com/office/powerpoint/2010/main" val="264788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9143999" cy="6461795"/>
          </a:xfrm>
          <a:prstGeom prst="rect">
            <a:avLst/>
          </a:prstGeom>
        </p:spPr>
      </p:pic>
      <p:sp>
        <p:nvSpPr>
          <p:cNvPr id="3" name="Содержимое 2"/>
          <p:cNvSpPr>
            <a:spLocks noGrp="1"/>
          </p:cNvSpPr>
          <p:nvPr>
            <p:ph idx="1"/>
          </p:nvPr>
        </p:nvSpPr>
        <p:spPr>
          <a:xfrm>
            <a:off x="467544" y="987574"/>
            <a:ext cx="8229600" cy="3394472"/>
          </a:xfrm>
        </p:spPr>
        <p:txBody>
          <a:bodyPr>
            <a:normAutofit/>
          </a:bodyPr>
          <a:lstStyle/>
          <a:p>
            <a:r>
              <a:rPr lang="ru-RU" sz="2400" dirty="0" smtClean="0"/>
              <a:t>Экспериментальная хирургия – составная часть общей хирургии, направленная на разработку новых, физиологически обоснованных методик операций, познание механизмов физиологических и патофизиологических процессов в организме, а так же направленная на техническую отработку мануальных навыков в процессе экспериментальных операций.</a:t>
            </a:r>
            <a:endParaRPr lang="ru-RU"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9143999" cy="6461795"/>
          </a:xfrm>
          <a:prstGeom prst="rect">
            <a:avLst/>
          </a:prstGeom>
        </p:spPr>
      </p:pic>
      <p:sp>
        <p:nvSpPr>
          <p:cNvPr id="2" name="Заголовок 1"/>
          <p:cNvSpPr>
            <a:spLocks noGrp="1"/>
          </p:cNvSpPr>
          <p:nvPr>
            <p:ph type="title"/>
          </p:nvPr>
        </p:nvSpPr>
        <p:spPr/>
        <p:txBody>
          <a:bodyPr>
            <a:normAutofit/>
          </a:bodyPr>
          <a:lstStyle/>
          <a:p>
            <a:r>
              <a:rPr lang="ru-RU" sz="3600" dirty="0" smtClean="0"/>
              <a:t>Стадии наркоза (по </a:t>
            </a:r>
            <a:r>
              <a:rPr lang="ru-RU" sz="3600" dirty="0" err="1" smtClean="0"/>
              <a:t>Лоусону</a:t>
            </a:r>
            <a:r>
              <a:rPr lang="ru-RU" sz="3600" dirty="0" smtClean="0"/>
              <a:t>):</a:t>
            </a:r>
            <a:endParaRPr lang="ru-RU" sz="3600" dirty="0"/>
          </a:p>
        </p:txBody>
      </p:sp>
      <p:sp>
        <p:nvSpPr>
          <p:cNvPr id="3" name="Содержимое 2"/>
          <p:cNvSpPr>
            <a:spLocks noGrp="1"/>
          </p:cNvSpPr>
          <p:nvPr>
            <p:ph idx="1"/>
          </p:nvPr>
        </p:nvSpPr>
        <p:spPr>
          <a:xfrm>
            <a:off x="251520" y="987574"/>
            <a:ext cx="8784976" cy="4032448"/>
          </a:xfrm>
        </p:spPr>
        <p:txBody>
          <a:bodyPr>
            <a:noAutofit/>
          </a:bodyPr>
          <a:lstStyle/>
          <a:p>
            <a:r>
              <a:rPr lang="ru-RU" sz="2000" i="1" dirty="0" smtClean="0"/>
              <a:t>| вводная </a:t>
            </a:r>
            <a:r>
              <a:rPr lang="ru-RU" sz="2000" dirty="0" smtClean="0"/>
              <a:t>(стадия анальгезии) — постепенная потеря сознания, произвольное возбуждение. Пункция, перевязка, репозиция перелома, осмотр животного.</a:t>
            </a:r>
          </a:p>
          <a:p>
            <a:r>
              <a:rPr lang="en-US" sz="2000" i="1" dirty="0" smtClean="0"/>
              <a:t>II</a:t>
            </a:r>
            <a:r>
              <a:rPr lang="ru-RU" sz="2000" i="1" dirty="0" smtClean="0"/>
              <a:t> моторного возбуждения </a:t>
            </a:r>
            <a:r>
              <a:rPr lang="ru-RU" sz="2000" dirty="0" smtClean="0"/>
              <a:t>—дыхание нерегулярное, ускоренный пульс, падение АД, повышение мышечного тонуса. Животное не контролируется. Операции и манипуляции не выполняются.</a:t>
            </a:r>
            <a:endParaRPr lang="en-US" sz="2000" dirty="0" smtClean="0"/>
          </a:p>
          <a:p>
            <a:r>
              <a:rPr lang="en-US" sz="2000" i="1" dirty="0" smtClean="0"/>
              <a:t>III</a:t>
            </a:r>
            <a:r>
              <a:rPr lang="ru-RU" sz="2000" i="1" dirty="0" smtClean="0"/>
              <a:t> хирургического наркоза </a:t>
            </a:r>
            <a:r>
              <a:rPr lang="ru-RU" sz="2000" dirty="0" smtClean="0"/>
              <a:t>(делится на 4 уровня) — дыхание ритмичное, регулируется рефлекторно в зависимости от концентрации углекислого газа в крови. Полостные операции, длительные и </a:t>
            </a:r>
            <a:r>
              <a:rPr lang="ru-RU" sz="2000" dirty="0" err="1" smtClean="0"/>
              <a:t>травматичные</a:t>
            </a:r>
            <a:r>
              <a:rPr lang="ru-RU" sz="2000" dirty="0" smtClean="0"/>
              <a:t> хирургические вмешательства.</a:t>
            </a:r>
          </a:p>
          <a:p>
            <a:r>
              <a:rPr lang="en-US" sz="2000" i="1" dirty="0" smtClean="0"/>
              <a:t>IV</a:t>
            </a:r>
            <a:r>
              <a:rPr lang="ru-RU" sz="2000" i="1" dirty="0" smtClean="0"/>
              <a:t> </a:t>
            </a:r>
            <a:r>
              <a:rPr lang="ru-RU" sz="2000" i="1" dirty="0" err="1" smtClean="0"/>
              <a:t>агональная</a:t>
            </a:r>
            <a:r>
              <a:rPr lang="ru-RU" sz="2000" i="1" dirty="0" smtClean="0"/>
              <a:t> </a:t>
            </a:r>
            <a:r>
              <a:rPr lang="ru-RU" sz="2000" dirty="0" smtClean="0"/>
              <a:t>—апноэ, зрачки широкие, не реагируют на свет. </a:t>
            </a:r>
          </a:p>
          <a:p>
            <a:endParaRPr lang="ru-RU"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8280" y="840224"/>
            <a:ext cx="6146531" cy="3460497"/>
          </a:xfrm>
        </p:spPr>
      </p:pic>
    </p:spTree>
    <p:extLst>
      <p:ext uri="{BB962C8B-B14F-4D97-AF65-F5344CB8AC3E}">
        <p14:creationId xmlns:p14="http://schemas.microsoft.com/office/powerpoint/2010/main" val="630637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stretch>
            <a:fillRect/>
          </a:stretch>
        </p:blipFill>
        <p:spPr>
          <a:xfrm>
            <a:off x="2133801" y="1872762"/>
            <a:ext cx="3899920" cy="2848707"/>
          </a:xfrm>
          <a:prstGeom prst="rect">
            <a:avLst/>
          </a:prstGeom>
        </p:spPr>
      </p:pic>
      <p:sp>
        <p:nvSpPr>
          <p:cNvPr id="3" name="Текст 2"/>
          <p:cNvSpPr>
            <a:spLocks noGrp="1"/>
          </p:cNvSpPr>
          <p:nvPr>
            <p:ph type="body" idx="1"/>
          </p:nvPr>
        </p:nvSpPr>
        <p:spPr>
          <a:xfrm>
            <a:off x="506809" y="473341"/>
            <a:ext cx="3139217" cy="432197"/>
          </a:xfrm>
        </p:spPr>
        <p:txBody>
          <a:bodyPr>
            <a:normAutofit lnSpcReduction="10000"/>
          </a:bodyPr>
          <a:lstStyle/>
          <a:p>
            <a:r>
              <a:rPr lang="ru-RU" dirty="0"/>
              <a:t>Внутривенный</a:t>
            </a:r>
          </a:p>
        </p:txBody>
      </p:sp>
      <p:sp>
        <p:nvSpPr>
          <p:cNvPr id="4" name="Объект 3"/>
          <p:cNvSpPr>
            <a:spLocks noGrp="1"/>
          </p:cNvSpPr>
          <p:nvPr>
            <p:ph sz="half" idx="2"/>
          </p:nvPr>
        </p:nvSpPr>
        <p:spPr>
          <a:xfrm>
            <a:off x="506809" y="905538"/>
            <a:ext cx="3139217" cy="2478088"/>
          </a:xfrm>
        </p:spPr>
        <p:txBody>
          <a:bodyPr>
            <a:normAutofit/>
          </a:bodyPr>
          <a:lstStyle/>
          <a:p>
            <a:r>
              <a:rPr lang="ru-RU" sz="1400" dirty="0" smtClean="0"/>
              <a:t>Быстрое </a:t>
            </a:r>
            <a:r>
              <a:rPr lang="ru-RU" sz="1400" dirty="0"/>
              <a:t>наступление стадии глубокого </a:t>
            </a:r>
            <a:r>
              <a:rPr lang="ru-RU" sz="1400" dirty="0" smtClean="0"/>
              <a:t>наркоза</a:t>
            </a:r>
          </a:p>
          <a:p>
            <a:r>
              <a:rPr lang="ru-RU" sz="1400" dirty="0" smtClean="0"/>
              <a:t>Короткая хирургическая стадия</a:t>
            </a:r>
          </a:p>
          <a:p>
            <a:r>
              <a:rPr lang="ru-RU" sz="1400" dirty="0" smtClean="0"/>
              <a:t>Используется при недлительных операциях, манипуляциях</a:t>
            </a:r>
            <a:endParaRPr lang="ru-RU" sz="1400" dirty="0"/>
          </a:p>
        </p:txBody>
      </p:sp>
      <p:sp>
        <p:nvSpPr>
          <p:cNvPr id="5" name="Текст 4"/>
          <p:cNvSpPr>
            <a:spLocks noGrp="1"/>
          </p:cNvSpPr>
          <p:nvPr>
            <p:ph type="body" sz="quarter" idx="3"/>
          </p:nvPr>
        </p:nvSpPr>
        <p:spPr>
          <a:xfrm>
            <a:off x="3816287" y="473341"/>
            <a:ext cx="3139214" cy="432197"/>
          </a:xfrm>
        </p:spPr>
        <p:txBody>
          <a:bodyPr>
            <a:normAutofit lnSpcReduction="10000"/>
          </a:bodyPr>
          <a:lstStyle/>
          <a:p>
            <a:r>
              <a:rPr lang="ru-RU" dirty="0" err="1"/>
              <a:t>Ингаляционнный</a:t>
            </a:r>
            <a:endParaRPr lang="ru-RU" dirty="0"/>
          </a:p>
        </p:txBody>
      </p:sp>
      <p:sp>
        <p:nvSpPr>
          <p:cNvPr id="6" name="Объект 5"/>
          <p:cNvSpPr>
            <a:spLocks noGrp="1"/>
          </p:cNvSpPr>
          <p:nvPr>
            <p:ph sz="quarter" idx="4"/>
          </p:nvPr>
        </p:nvSpPr>
        <p:spPr>
          <a:xfrm>
            <a:off x="3816287" y="905538"/>
            <a:ext cx="3139213" cy="2478088"/>
          </a:xfrm>
        </p:spPr>
        <p:txBody>
          <a:bodyPr>
            <a:normAutofit/>
          </a:bodyPr>
          <a:lstStyle/>
          <a:p>
            <a:r>
              <a:rPr lang="ru-RU" sz="1400" dirty="0"/>
              <a:t>Большая эффективность</a:t>
            </a:r>
          </a:p>
          <a:p>
            <a:r>
              <a:rPr lang="ru-RU" sz="1400" dirty="0" smtClean="0"/>
              <a:t>Минимальный расход наркозного препарата</a:t>
            </a:r>
          </a:p>
          <a:p>
            <a:r>
              <a:rPr lang="ru-RU" sz="1400" dirty="0" smtClean="0"/>
              <a:t>Используется при полостных, длительных и </a:t>
            </a:r>
            <a:r>
              <a:rPr lang="ru-RU" sz="1400" dirty="0" err="1" smtClean="0"/>
              <a:t>травматичных</a:t>
            </a:r>
            <a:r>
              <a:rPr lang="ru-RU" sz="1400" dirty="0" smtClean="0"/>
              <a:t> операциях</a:t>
            </a:r>
            <a:endParaRPr lang="ru-RU" sz="1400" dirty="0"/>
          </a:p>
        </p:txBody>
      </p:sp>
    </p:spTree>
    <p:extLst>
      <p:ext uri="{BB962C8B-B14F-4D97-AF65-F5344CB8AC3E}">
        <p14:creationId xmlns:p14="http://schemas.microsoft.com/office/powerpoint/2010/main" val="2423797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9143999" cy="6461795"/>
          </a:xfrm>
          <a:prstGeom prst="rect">
            <a:avLst/>
          </a:prstGeom>
        </p:spPr>
      </p:pic>
      <p:sp>
        <p:nvSpPr>
          <p:cNvPr id="2" name="Заголовок 1"/>
          <p:cNvSpPr>
            <a:spLocks noGrp="1"/>
          </p:cNvSpPr>
          <p:nvPr>
            <p:ph type="title"/>
          </p:nvPr>
        </p:nvSpPr>
        <p:spPr>
          <a:xfrm>
            <a:off x="251520" y="195486"/>
            <a:ext cx="8712968" cy="1080119"/>
          </a:xfrm>
        </p:spPr>
        <p:txBody>
          <a:bodyPr>
            <a:noAutofit/>
          </a:bodyPr>
          <a:lstStyle/>
          <a:p>
            <a:r>
              <a:rPr lang="ru-RU" sz="3600" dirty="0" smtClean="0"/>
              <a:t>Внутривенный наркоз</a:t>
            </a:r>
            <a:endParaRPr lang="ru-RU" sz="3600" dirty="0"/>
          </a:p>
        </p:txBody>
      </p:sp>
      <p:sp>
        <p:nvSpPr>
          <p:cNvPr id="3" name="Содержимое 2"/>
          <p:cNvSpPr>
            <a:spLocks noGrp="1"/>
          </p:cNvSpPr>
          <p:nvPr>
            <p:ph idx="1"/>
          </p:nvPr>
        </p:nvSpPr>
        <p:spPr>
          <a:xfrm>
            <a:off x="323528" y="1203598"/>
            <a:ext cx="4680520" cy="3384376"/>
          </a:xfrm>
        </p:spPr>
        <p:txBody>
          <a:bodyPr>
            <a:normAutofit lnSpcReduction="10000"/>
          </a:bodyPr>
          <a:lstStyle/>
          <a:p>
            <a:r>
              <a:rPr lang="ru-RU" sz="2400" dirty="0" smtClean="0"/>
              <a:t>Внутривенный наркоз предпочтителен при операциях на собаках и кошках. Преимуществом его являются простота выполнения и быстрое наступление стадии глубокого наркоза, хорошее расслабление мышц без дополнительного введения релаксантов. </a:t>
            </a:r>
            <a:endParaRPr lang="ru-RU" sz="2400" dirty="0"/>
          </a:p>
        </p:txBody>
      </p:sp>
      <p:pic>
        <p:nvPicPr>
          <p:cNvPr id="11266" name="Picture 2" descr="https://sun9-59.userapi.com/impg/ElX4HOmQBVfiQZ2Leniv4iWnZSTOgQ1jYdKHqQ/6JPTypkWI3c.jpg?size=1160x700&amp;quality=96&amp;sign=3196e06d2bfeb723bd086d7959e89903&amp;type=album"/>
          <p:cNvPicPr>
            <a:picLocks noChangeAspect="1" noChangeArrowheads="1"/>
          </p:cNvPicPr>
          <p:nvPr/>
        </p:nvPicPr>
        <p:blipFill>
          <a:blip r:embed="rId3" cstate="print"/>
          <a:srcRect r="47655"/>
          <a:stretch>
            <a:fillRect/>
          </a:stretch>
        </p:blipFill>
        <p:spPr bwMode="auto">
          <a:xfrm>
            <a:off x="5724128" y="987574"/>
            <a:ext cx="3168352" cy="365254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9143999" cy="6461795"/>
          </a:xfrm>
          <a:prstGeom prst="rect">
            <a:avLst/>
          </a:prstGeom>
        </p:spPr>
      </p:pic>
      <p:sp>
        <p:nvSpPr>
          <p:cNvPr id="8" name="Заголовок 7"/>
          <p:cNvSpPr>
            <a:spLocks noGrp="1"/>
          </p:cNvSpPr>
          <p:nvPr>
            <p:ph type="title"/>
          </p:nvPr>
        </p:nvSpPr>
        <p:spPr>
          <a:xfrm>
            <a:off x="179512" y="205979"/>
            <a:ext cx="8784976" cy="857250"/>
          </a:xfrm>
        </p:spPr>
        <p:txBody>
          <a:bodyPr>
            <a:normAutofit/>
          </a:bodyPr>
          <a:lstStyle/>
          <a:p>
            <a:r>
              <a:rPr lang="ru-RU" sz="3600" dirty="0" smtClean="0"/>
              <a:t>Препараты для внутривенного наркоза</a:t>
            </a:r>
            <a:endParaRPr lang="ru-RU" sz="3600" dirty="0"/>
          </a:p>
        </p:txBody>
      </p:sp>
      <p:sp>
        <p:nvSpPr>
          <p:cNvPr id="9" name="Содержимое 8"/>
          <p:cNvSpPr>
            <a:spLocks noGrp="1"/>
          </p:cNvSpPr>
          <p:nvPr>
            <p:ph idx="1"/>
          </p:nvPr>
        </p:nvSpPr>
        <p:spPr>
          <a:xfrm>
            <a:off x="457200" y="1200151"/>
            <a:ext cx="6275040" cy="3394472"/>
          </a:xfrm>
        </p:spPr>
        <p:txBody>
          <a:bodyPr/>
          <a:lstStyle/>
          <a:p>
            <a:r>
              <a:rPr lang="ru-RU" sz="2400" dirty="0" err="1" smtClean="0"/>
              <a:t>тиопентал-натрия</a:t>
            </a:r>
            <a:r>
              <a:rPr lang="ru-RU" sz="2400" dirty="0" smtClean="0"/>
              <a:t> — 25 мг на 1 кг веса (2% раствор);</a:t>
            </a:r>
          </a:p>
          <a:p>
            <a:r>
              <a:rPr lang="ru-RU" sz="2400" dirty="0" err="1" smtClean="0"/>
              <a:t>гексенал</a:t>
            </a:r>
            <a:r>
              <a:rPr lang="ru-RU" sz="2400" dirty="0" smtClean="0"/>
              <a:t> —15-18 мг на 1 кг веса (10% раствор);</a:t>
            </a:r>
          </a:p>
          <a:p>
            <a:r>
              <a:rPr lang="ru-RU" sz="2400" dirty="0" smtClean="0"/>
              <a:t>уретан — 0,7—1 г на 1 кг веса.</a:t>
            </a:r>
          </a:p>
          <a:p>
            <a:r>
              <a:rPr lang="ru-RU" sz="2400" dirty="0" err="1" smtClean="0"/>
              <a:t>золетил</a:t>
            </a:r>
            <a:endParaRPr lang="ru-RU" sz="2400" dirty="0" smtClean="0"/>
          </a:p>
          <a:p>
            <a:endParaRPr lang="ru-RU" dirty="0" smtClean="0"/>
          </a:p>
          <a:p>
            <a:endParaRPr lang="ru-RU" dirty="0"/>
          </a:p>
        </p:txBody>
      </p:sp>
      <p:sp>
        <p:nvSpPr>
          <p:cNvPr id="4" name="Заголовок 1"/>
          <p:cNvSpPr txBox="1">
            <a:spLocks/>
          </p:cNvSpPr>
          <p:nvPr/>
        </p:nvSpPr>
        <p:spPr>
          <a:xfrm>
            <a:off x="179512" y="0"/>
            <a:ext cx="8784976"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https://vk-droug.ru/wp-content/uploads/2019/06/hirurg2.jpg"/>
          <p:cNvPicPr>
            <a:picLocks noChangeAspect="1" noChangeArrowheads="1"/>
          </p:cNvPicPr>
          <p:nvPr/>
        </p:nvPicPr>
        <p:blipFill>
          <a:blip r:embed="rId3" cstate="print"/>
          <a:srcRect/>
          <a:stretch>
            <a:fillRect/>
          </a:stretch>
        </p:blipFill>
        <p:spPr bwMode="auto">
          <a:xfrm>
            <a:off x="6084168" y="1923678"/>
            <a:ext cx="2952328" cy="295232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9143999" cy="6461795"/>
          </a:xfrm>
          <a:prstGeom prst="rect">
            <a:avLst/>
          </a:prstGeom>
        </p:spPr>
      </p:pic>
      <p:sp>
        <p:nvSpPr>
          <p:cNvPr id="2" name="Заголовок 1"/>
          <p:cNvSpPr>
            <a:spLocks noGrp="1"/>
          </p:cNvSpPr>
          <p:nvPr>
            <p:ph type="title"/>
          </p:nvPr>
        </p:nvSpPr>
        <p:spPr>
          <a:xfrm>
            <a:off x="179512" y="195486"/>
            <a:ext cx="8784976" cy="504056"/>
          </a:xfrm>
        </p:spPr>
        <p:txBody>
          <a:bodyPr>
            <a:noAutofit/>
          </a:bodyPr>
          <a:lstStyle/>
          <a:p>
            <a:r>
              <a:rPr lang="ru-RU" sz="3600" dirty="0" smtClean="0"/>
              <a:t>Ингаляционный наркоз</a:t>
            </a:r>
            <a:endParaRPr lang="ru-RU" sz="3600" dirty="0"/>
          </a:p>
        </p:txBody>
      </p:sp>
      <p:sp>
        <p:nvSpPr>
          <p:cNvPr id="3" name="Содержимое 2"/>
          <p:cNvSpPr>
            <a:spLocks noGrp="1"/>
          </p:cNvSpPr>
          <p:nvPr>
            <p:ph idx="1"/>
          </p:nvPr>
        </p:nvSpPr>
        <p:spPr>
          <a:xfrm>
            <a:off x="179512" y="771550"/>
            <a:ext cx="5616624" cy="4176464"/>
          </a:xfrm>
        </p:spPr>
        <p:txBody>
          <a:bodyPr>
            <a:normAutofit fontScale="92500"/>
          </a:bodyPr>
          <a:lstStyle/>
          <a:p>
            <a:r>
              <a:rPr lang="ru-RU" sz="2800" dirty="0" smtClean="0"/>
              <a:t>Данный вид анестезии обеспечивает максимально быстрое погружение в наркоз, является значительно более управляемым и намного менее токсичным методом. Применяемые для ингаляционной анестезии препараты практически не </a:t>
            </a:r>
            <a:r>
              <a:rPr lang="ru-RU" sz="2800" dirty="0" err="1" smtClean="0"/>
              <a:t>метаболизируются</a:t>
            </a:r>
            <a:r>
              <a:rPr lang="ru-RU" sz="2800" dirty="0" smtClean="0"/>
              <a:t> в организме и выводятся через легкие. </a:t>
            </a:r>
            <a:endParaRPr lang="ru-RU" sz="2900" dirty="0"/>
          </a:p>
        </p:txBody>
      </p:sp>
      <p:pic>
        <p:nvPicPr>
          <p:cNvPr id="6" name="Picture 2" descr="https://sun9-59.userapi.com/impg/ElX4HOmQBVfiQZ2Leniv4iWnZSTOgQ1jYdKHqQ/6JPTypkWI3c.jpg?size=1160x700&amp;quality=96&amp;sign=3196e06d2bfeb723bd086d7959e89903&amp;type=album"/>
          <p:cNvPicPr>
            <a:picLocks noChangeAspect="1" noChangeArrowheads="1"/>
          </p:cNvPicPr>
          <p:nvPr/>
        </p:nvPicPr>
        <p:blipFill>
          <a:blip r:embed="rId3" cstate="print"/>
          <a:srcRect l="49966"/>
          <a:stretch>
            <a:fillRect/>
          </a:stretch>
        </p:blipFill>
        <p:spPr bwMode="auto">
          <a:xfrm>
            <a:off x="5940152" y="987574"/>
            <a:ext cx="3028451" cy="365254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9143999" cy="6461795"/>
          </a:xfrm>
          <a:prstGeom prst="rect">
            <a:avLst/>
          </a:prstGeom>
        </p:spPr>
      </p:pic>
      <p:sp>
        <p:nvSpPr>
          <p:cNvPr id="6" name="Заголовок 5"/>
          <p:cNvSpPr>
            <a:spLocks noGrp="1"/>
          </p:cNvSpPr>
          <p:nvPr>
            <p:ph type="title"/>
          </p:nvPr>
        </p:nvSpPr>
        <p:spPr>
          <a:xfrm>
            <a:off x="467544" y="123478"/>
            <a:ext cx="8229600" cy="857250"/>
          </a:xfrm>
        </p:spPr>
        <p:txBody>
          <a:bodyPr>
            <a:normAutofit/>
          </a:bodyPr>
          <a:lstStyle/>
          <a:p>
            <a:r>
              <a:rPr lang="ru-RU" sz="3600" dirty="0" smtClean="0"/>
              <a:t>Способы введения </a:t>
            </a:r>
            <a:endParaRPr lang="ru-RU" sz="3600" dirty="0"/>
          </a:p>
        </p:txBody>
      </p:sp>
      <p:sp>
        <p:nvSpPr>
          <p:cNvPr id="7" name="Содержимое 6"/>
          <p:cNvSpPr>
            <a:spLocks noGrp="1"/>
          </p:cNvSpPr>
          <p:nvPr>
            <p:ph idx="1"/>
          </p:nvPr>
        </p:nvSpPr>
        <p:spPr>
          <a:xfrm>
            <a:off x="251520" y="915566"/>
            <a:ext cx="8229600" cy="3394472"/>
          </a:xfrm>
        </p:spPr>
        <p:txBody>
          <a:bodyPr>
            <a:normAutofit/>
          </a:bodyPr>
          <a:lstStyle/>
          <a:p>
            <a:pPr marL="514350" indent="-514350">
              <a:buFont typeface="+mj-lt"/>
              <a:buAutoNum type="arabicPeriod"/>
            </a:pPr>
            <a:r>
              <a:rPr lang="ru-RU" sz="2800" dirty="0" smtClean="0"/>
              <a:t>Масочный</a:t>
            </a:r>
          </a:p>
        </p:txBody>
      </p:sp>
      <p:sp>
        <p:nvSpPr>
          <p:cNvPr id="4" name="Заголовок 1"/>
          <p:cNvSpPr txBox="1">
            <a:spLocks/>
          </p:cNvSpPr>
          <p:nvPr/>
        </p:nvSpPr>
        <p:spPr>
          <a:xfrm>
            <a:off x="179512" y="0"/>
            <a:ext cx="8784976"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6146" name="Picture 2" descr="https://sobachieserdce.ru/wp-content/uploads/2019/10/17.jpg"/>
          <p:cNvPicPr>
            <a:picLocks noChangeAspect="1" noChangeArrowheads="1"/>
          </p:cNvPicPr>
          <p:nvPr/>
        </p:nvPicPr>
        <p:blipFill>
          <a:blip r:embed="rId3" cstate="print"/>
          <a:srcRect/>
          <a:stretch>
            <a:fillRect/>
          </a:stretch>
        </p:blipFill>
        <p:spPr bwMode="auto">
          <a:xfrm>
            <a:off x="4860032" y="1275606"/>
            <a:ext cx="3384376" cy="2538282"/>
          </a:xfrm>
          <a:prstGeom prst="rect">
            <a:avLst/>
          </a:prstGeom>
          <a:noFill/>
        </p:spPr>
      </p:pic>
      <p:pic>
        <p:nvPicPr>
          <p:cNvPr id="6148" name="Picture 4" descr="https://cat4you.ru/wp-content/uploads/4/5/7/457fb58832a13f1c96088c44917807fe.jpeg"/>
          <p:cNvPicPr>
            <a:picLocks noChangeAspect="1" noChangeArrowheads="1"/>
          </p:cNvPicPr>
          <p:nvPr/>
        </p:nvPicPr>
        <p:blipFill>
          <a:blip r:embed="rId4" cstate="print"/>
          <a:srcRect/>
          <a:stretch>
            <a:fillRect/>
          </a:stretch>
        </p:blipFill>
        <p:spPr bwMode="auto">
          <a:xfrm>
            <a:off x="899592" y="1995686"/>
            <a:ext cx="2880320" cy="288032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9143999" cy="6461795"/>
          </a:xfrm>
          <a:prstGeom prst="rect">
            <a:avLst/>
          </a:prstGeom>
        </p:spPr>
      </p:pic>
      <p:sp>
        <p:nvSpPr>
          <p:cNvPr id="6" name="Заголовок 5"/>
          <p:cNvSpPr>
            <a:spLocks noGrp="1"/>
          </p:cNvSpPr>
          <p:nvPr>
            <p:ph type="title"/>
          </p:nvPr>
        </p:nvSpPr>
        <p:spPr/>
        <p:txBody>
          <a:bodyPr>
            <a:normAutofit/>
          </a:bodyPr>
          <a:lstStyle/>
          <a:p>
            <a:r>
              <a:rPr lang="ru-RU" sz="3600" dirty="0" smtClean="0"/>
              <a:t>Способы введения </a:t>
            </a:r>
            <a:endParaRPr lang="ru-RU" sz="3600" dirty="0"/>
          </a:p>
        </p:txBody>
      </p:sp>
      <p:sp>
        <p:nvSpPr>
          <p:cNvPr id="3" name="Содержимое 2"/>
          <p:cNvSpPr>
            <a:spLocks noGrp="1"/>
          </p:cNvSpPr>
          <p:nvPr>
            <p:ph idx="1"/>
          </p:nvPr>
        </p:nvSpPr>
        <p:spPr>
          <a:xfrm>
            <a:off x="251520" y="1059582"/>
            <a:ext cx="8229600" cy="3394472"/>
          </a:xfrm>
        </p:spPr>
        <p:txBody>
          <a:bodyPr/>
          <a:lstStyle/>
          <a:p>
            <a:r>
              <a:rPr lang="ru-RU" sz="2800" dirty="0" smtClean="0"/>
              <a:t>2.  </a:t>
            </a:r>
            <a:r>
              <a:rPr lang="ru-RU" sz="2800" dirty="0" err="1" smtClean="0"/>
              <a:t>Интубационный</a:t>
            </a:r>
            <a:endParaRPr lang="ru-RU" sz="2800" dirty="0" smtClean="0"/>
          </a:p>
          <a:p>
            <a:endParaRPr lang="ru-RU" dirty="0" smtClean="0"/>
          </a:p>
          <a:p>
            <a:endParaRPr lang="ru-RU" dirty="0"/>
          </a:p>
        </p:txBody>
      </p:sp>
      <p:sp>
        <p:nvSpPr>
          <p:cNvPr id="4" name="Заголовок 1"/>
          <p:cNvSpPr txBox="1">
            <a:spLocks/>
          </p:cNvSpPr>
          <p:nvPr/>
        </p:nvSpPr>
        <p:spPr>
          <a:xfrm>
            <a:off x="179512" y="0"/>
            <a:ext cx="8784976"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5122" name="Picture 2" descr="https://i.ytimg.com/vi/7CLPNKhXtAI/maxresdefault.jpg"/>
          <p:cNvPicPr>
            <a:picLocks noChangeAspect="1" noChangeArrowheads="1"/>
          </p:cNvPicPr>
          <p:nvPr/>
        </p:nvPicPr>
        <p:blipFill>
          <a:blip r:embed="rId3" cstate="print"/>
          <a:srcRect/>
          <a:stretch>
            <a:fillRect/>
          </a:stretch>
        </p:blipFill>
        <p:spPr bwMode="auto">
          <a:xfrm>
            <a:off x="467544" y="2427734"/>
            <a:ext cx="3925745" cy="2208232"/>
          </a:xfrm>
          <a:prstGeom prst="rect">
            <a:avLst/>
          </a:prstGeom>
          <a:noFill/>
        </p:spPr>
      </p:pic>
      <p:pic>
        <p:nvPicPr>
          <p:cNvPr id="5124" name="Picture 4" descr="https://sun9-64.userapi.com/c854524/v854524258/1cb602/Nn5-lI9l2Qg.jpg"/>
          <p:cNvPicPr>
            <a:picLocks noChangeAspect="1" noChangeArrowheads="1"/>
          </p:cNvPicPr>
          <p:nvPr/>
        </p:nvPicPr>
        <p:blipFill>
          <a:blip r:embed="rId4" cstate="print"/>
          <a:srcRect/>
          <a:stretch>
            <a:fillRect/>
          </a:stretch>
        </p:blipFill>
        <p:spPr bwMode="auto">
          <a:xfrm>
            <a:off x="4932040" y="1131590"/>
            <a:ext cx="3689573" cy="245875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0"/>
            <a:ext cx="9143999" cy="6461795"/>
          </a:xfrm>
          <a:prstGeom prst="rect">
            <a:avLst/>
          </a:prstGeom>
        </p:spPr>
      </p:pic>
      <p:sp>
        <p:nvSpPr>
          <p:cNvPr id="3" name="Содержимое 2"/>
          <p:cNvSpPr>
            <a:spLocks noGrp="1"/>
          </p:cNvSpPr>
          <p:nvPr>
            <p:ph idx="1"/>
          </p:nvPr>
        </p:nvSpPr>
        <p:spPr>
          <a:xfrm>
            <a:off x="0" y="771550"/>
            <a:ext cx="8748464" cy="3888432"/>
          </a:xfrm>
        </p:spPr>
        <p:txBody>
          <a:bodyPr>
            <a:normAutofit/>
          </a:bodyPr>
          <a:lstStyle/>
          <a:p>
            <a:pPr>
              <a:buNone/>
            </a:pPr>
            <a:r>
              <a:rPr lang="ru-RU" sz="2800" dirty="0" smtClean="0"/>
              <a:t>3.  </a:t>
            </a:r>
            <a:r>
              <a:rPr lang="ru-RU" sz="2800" dirty="0" err="1" smtClean="0"/>
              <a:t>Эндотрахеальный</a:t>
            </a:r>
            <a:endParaRPr lang="ru-RU" sz="2900" dirty="0"/>
          </a:p>
        </p:txBody>
      </p:sp>
      <p:sp>
        <p:nvSpPr>
          <p:cNvPr id="4" name="Заголовок 1"/>
          <p:cNvSpPr txBox="1">
            <a:spLocks/>
          </p:cNvSpPr>
          <p:nvPr/>
        </p:nvSpPr>
        <p:spPr>
          <a:xfrm>
            <a:off x="179512" y="0"/>
            <a:ext cx="8784976"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Заголовок 5"/>
          <p:cNvSpPr>
            <a:spLocks noGrp="1"/>
          </p:cNvSpPr>
          <p:nvPr>
            <p:ph type="title"/>
          </p:nvPr>
        </p:nvSpPr>
        <p:spPr>
          <a:xfrm>
            <a:off x="467544" y="51470"/>
            <a:ext cx="8229600" cy="857250"/>
          </a:xfrm>
        </p:spPr>
        <p:txBody>
          <a:bodyPr>
            <a:normAutofit/>
          </a:bodyPr>
          <a:lstStyle/>
          <a:p>
            <a:r>
              <a:rPr lang="ru-RU" sz="3600" dirty="0" smtClean="0"/>
              <a:t>Способы введения </a:t>
            </a:r>
            <a:endParaRPr lang="ru-RU" sz="3600" dirty="0"/>
          </a:p>
        </p:txBody>
      </p:sp>
      <p:pic>
        <p:nvPicPr>
          <p:cNvPr id="4097" name="Picture 1"/>
          <p:cNvPicPr>
            <a:picLocks noChangeAspect="1" noChangeArrowheads="1"/>
          </p:cNvPicPr>
          <p:nvPr/>
        </p:nvPicPr>
        <p:blipFill>
          <a:blip r:embed="rId3" cstate="print"/>
          <a:srcRect/>
          <a:stretch>
            <a:fillRect/>
          </a:stretch>
        </p:blipFill>
        <p:spPr bwMode="auto">
          <a:xfrm>
            <a:off x="2555776" y="1203598"/>
            <a:ext cx="5924805" cy="37081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9143999" cy="6461795"/>
          </a:xfrm>
          <a:prstGeom prst="rect">
            <a:avLst/>
          </a:prstGeom>
        </p:spPr>
      </p:pic>
      <p:sp>
        <p:nvSpPr>
          <p:cNvPr id="7" name="Заголовок 6"/>
          <p:cNvSpPr>
            <a:spLocks noGrp="1"/>
          </p:cNvSpPr>
          <p:nvPr>
            <p:ph type="title"/>
          </p:nvPr>
        </p:nvSpPr>
        <p:spPr/>
        <p:txBody>
          <a:bodyPr>
            <a:noAutofit/>
          </a:bodyPr>
          <a:lstStyle/>
          <a:p>
            <a:r>
              <a:rPr lang="ru-RU" sz="3600" dirty="0" smtClean="0"/>
              <a:t>Препараты для ингаляционного наркоза</a:t>
            </a:r>
            <a:endParaRPr lang="ru-RU" sz="3600" dirty="0"/>
          </a:p>
        </p:txBody>
      </p:sp>
      <p:sp>
        <p:nvSpPr>
          <p:cNvPr id="8" name="Содержимое 7"/>
          <p:cNvSpPr>
            <a:spLocks noGrp="1"/>
          </p:cNvSpPr>
          <p:nvPr>
            <p:ph idx="1"/>
          </p:nvPr>
        </p:nvSpPr>
        <p:spPr>
          <a:xfrm>
            <a:off x="323528" y="987574"/>
            <a:ext cx="8712968" cy="3816423"/>
          </a:xfrm>
        </p:spPr>
        <p:txBody>
          <a:bodyPr>
            <a:noAutofit/>
          </a:bodyPr>
          <a:lstStyle/>
          <a:p>
            <a:r>
              <a:rPr lang="ru-RU" sz="2400" dirty="0" smtClean="0"/>
              <a:t>Эфир —  высокоэффективен, после операции позволяет быстро вывести животных из состояния наркоза;</a:t>
            </a:r>
          </a:p>
          <a:p>
            <a:r>
              <a:rPr lang="ru-RU" sz="2400" dirty="0" smtClean="0"/>
              <a:t>Хлороформ — чистый хлороформ практически не используется. В комбинации с эфиром позволяет сгладить выраженную стадию возбуждения и быстро углубить наркоз;</a:t>
            </a:r>
          </a:p>
          <a:p>
            <a:r>
              <a:rPr lang="ru-RU" sz="2400" dirty="0" err="1" smtClean="0"/>
              <a:t>Трилен</a:t>
            </a:r>
            <a:r>
              <a:rPr lang="ru-RU" sz="2400" dirty="0" smtClean="0"/>
              <a:t> — нет необходимости в </a:t>
            </a:r>
            <a:r>
              <a:rPr lang="ru-RU" sz="2400" dirty="0" err="1" smtClean="0"/>
              <a:t>премедикации</a:t>
            </a:r>
            <a:r>
              <a:rPr lang="ru-RU" sz="2400" dirty="0" smtClean="0"/>
              <a:t>, глубокий наркоз наступает уже через 3—4 минуты, быстрое пробуждение;</a:t>
            </a:r>
          </a:p>
          <a:p>
            <a:r>
              <a:rPr lang="ru-RU" sz="2400" dirty="0" err="1" smtClean="0"/>
              <a:t>Флюотан</a:t>
            </a:r>
            <a:r>
              <a:rPr lang="ru-RU" sz="2400" dirty="0" smtClean="0"/>
              <a:t> — в комбинации с эфиром обладает более выраженным действием.</a:t>
            </a:r>
            <a:endParaRPr lang="ru-RU" sz="2400" dirty="0"/>
          </a:p>
        </p:txBody>
      </p:sp>
      <p:sp>
        <p:nvSpPr>
          <p:cNvPr id="4" name="Заголовок 1"/>
          <p:cNvSpPr txBox="1">
            <a:spLocks/>
          </p:cNvSpPr>
          <p:nvPr/>
        </p:nvSpPr>
        <p:spPr>
          <a:xfrm>
            <a:off x="179512" y="0"/>
            <a:ext cx="8784976"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9143999" cy="6461795"/>
          </a:xfrm>
          <a:prstGeom prst="rect">
            <a:avLst/>
          </a:prstGeom>
        </p:spPr>
      </p:pic>
      <p:sp>
        <p:nvSpPr>
          <p:cNvPr id="2" name="Заголовок 1"/>
          <p:cNvSpPr>
            <a:spLocks noGrp="1"/>
          </p:cNvSpPr>
          <p:nvPr>
            <p:ph type="title"/>
          </p:nvPr>
        </p:nvSpPr>
        <p:spPr/>
        <p:txBody>
          <a:bodyPr>
            <a:normAutofit/>
          </a:bodyPr>
          <a:lstStyle/>
          <a:p>
            <a:r>
              <a:rPr lang="ru-RU" sz="3600" dirty="0" smtClean="0"/>
              <a:t>Цель экспериментальной хирургии</a:t>
            </a:r>
            <a:endParaRPr lang="ru-RU" sz="3600" dirty="0"/>
          </a:p>
        </p:txBody>
      </p:sp>
      <p:sp>
        <p:nvSpPr>
          <p:cNvPr id="3" name="Содержимое 2"/>
          <p:cNvSpPr>
            <a:spLocks noGrp="1"/>
          </p:cNvSpPr>
          <p:nvPr>
            <p:ph idx="1"/>
          </p:nvPr>
        </p:nvSpPr>
        <p:spPr/>
        <p:txBody>
          <a:bodyPr>
            <a:normAutofit/>
          </a:bodyPr>
          <a:lstStyle/>
          <a:p>
            <a:r>
              <a:rPr lang="ru-RU" sz="2400" dirty="0" smtClean="0"/>
              <a:t>Систематизация, укрепление и расширение теоретических и практических знаний и умений в хирургии.</a:t>
            </a:r>
            <a:endParaRPr lang="ru-RU"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699542"/>
            <a:ext cx="8001056" cy="2196719"/>
          </a:xfrm>
          <a:ln>
            <a:solidFill>
              <a:schemeClr val="bg1"/>
            </a:solidFill>
          </a:ln>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p>
            <a:r>
              <a:rPr lang="ru-RU" b="1" dirty="0" smtClean="0"/>
              <a:t>Местная анестезия </a:t>
            </a:r>
            <a:r>
              <a:rPr lang="ru-RU" dirty="0" smtClean="0"/>
              <a:t> – искусственно вызванное, обратимое угнетение чувствительности (прежде всего болевой) на ограниченных участках тела, которое обеспечивается блокадой периферической нервной системы на разных уровнях. При этом сначала исчезает чувство боли, затем нарушается температурная чувствительность и в последнюю очередь – тактильная чувствительность, а также чувство давления.</a:t>
            </a:r>
            <a:endParaRPr lang="ru-RU" dirty="0"/>
          </a:p>
          <a:p>
            <a:pPr algn="l"/>
            <a:r>
              <a:rPr lang="ru-RU" dirty="0" smtClean="0"/>
              <a:t>У экспериментальных животных используется при малых операциях и манипуляциях в сочетании с </a:t>
            </a:r>
            <a:r>
              <a:rPr lang="ru-RU" dirty="0" err="1" smtClean="0"/>
              <a:t>седацией</a:t>
            </a:r>
            <a:r>
              <a:rPr lang="ru-RU" dirty="0" smtClean="0"/>
              <a:t>.</a:t>
            </a:r>
          </a:p>
        </p:txBody>
      </p:sp>
      <p:sp>
        <p:nvSpPr>
          <p:cNvPr id="3074" name="AutoShape 2" descr="Энтерит у животных. Гастроэнтерит, гастроэнтероколит. Симптомы. Лечение"/>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Энтерит у животных. Гастроэнтерит, гастроэнтероколит. Симптомы. Лечение"/>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Энтерит у животных. Гастроэнтерит, гастроэнтероколит. Симптомы. Лечение"/>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18" name="Picture 2" descr="Местная и регионарная анестезия у кошек и собак: обзор методов и препаратов  - Зооинформ"/>
          <p:cNvPicPr>
            <a:picLocks noChangeAspect="1" noChangeArrowheads="1"/>
          </p:cNvPicPr>
          <p:nvPr/>
        </p:nvPicPr>
        <p:blipFill>
          <a:blip r:embed="rId2" cstate="print"/>
          <a:srcRect/>
          <a:stretch>
            <a:fillRect/>
          </a:stretch>
        </p:blipFill>
        <p:spPr bwMode="auto">
          <a:xfrm>
            <a:off x="5000629" y="3643320"/>
            <a:ext cx="3302021" cy="1285884"/>
          </a:xfrm>
          <a:prstGeom prst="rect">
            <a:avLst/>
          </a:prstGeom>
          <a:noFill/>
        </p:spPr>
      </p:pic>
      <p:pic>
        <p:nvPicPr>
          <p:cNvPr id="9220" name="Picture 4" descr="Анестезиология собак и кошек"/>
          <p:cNvPicPr>
            <a:picLocks noChangeAspect="1" noChangeArrowheads="1"/>
          </p:cNvPicPr>
          <p:nvPr/>
        </p:nvPicPr>
        <p:blipFill>
          <a:blip r:embed="rId3" cstate="print"/>
          <a:srcRect/>
          <a:stretch>
            <a:fillRect/>
          </a:stretch>
        </p:blipFill>
        <p:spPr bwMode="auto">
          <a:xfrm>
            <a:off x="1000101" y="3536163"/>
            <a:ext cx="2834079" cy="141446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683568" y="627534"/>
            <a:ext cx="8031836" cy="535785"/>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p>
            <a:pPr lvl="0" defTabSz="861993">
              <a:lnSpc>
                <a:spcPct val="90000"/>
              </a:lnSpc>
              <a:spcBef>
                <a:spcPts val="942"/>
              </a:spcBef>
              <a:defRPr/>
            </a:pPr>
            <a:r>
              <a:rPr lang="ru-RU" sz="3200" cap="all" dirty="0" smtClean="0">
                <a:solidFill>
                  <a:srgbClr val="007366"/>
                </a:solidFill>
              </a:rPr>
              <a:t>Методы местной анестезии</a:t>
            </a:r>
            <a:endParaRPr kumimoji="0" lang="ru-RU" sz="2263" b="0" i="0" u="none" strike="noStrike" kern="1200" cap="none" spc="0" normalizeH="0" baseline="0" noProof="0" dirty="0">
              <a:ln>
                <a:noFill/>
              </a:ln>
              <a:solidFill>
                <a:srgbClr val="007366"/>
              </a:solidFill>
              <a:effectLst/>
              <a:uLnTx/>
              <a:uFillTx/>
              <a:latin typeface="+mn-lt"/>
              <a:ea typeface="+mn-ea"/>
              <a:cs typeface="+mn-cs"/>
            </a:endParaRPr>
          </a:p>
        </p:txBody>
      </p:sp>
      <p:sp>
        <p:nvSpPr>
          <p:cNvPr id="6" name="Подзаголовок 2"/>
          <p:cNvSpPr txBox="1">
            <a:spLocks/>
          </p:cNvSpPr>
          <p:nvPr/>
        </p:nvSpPr>
        <p:spPr>
          <a:xfrm>
            <a:off x="642910" y="1553758"/>
            <a:ext cx="7286676" cy="3161132"/>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92500" lnSpcReduction="20000"/>
          </a:bodyPr>
          <a:lstStyle/>
          <a:p>
            <a:r>
              <a:rPr lang="ru-RU" sz="1600" b="1" dirty="0" smtClean="0"/>
              <a:t>Местная анестезия подразделяется на:</a:t>
            </a:r>
            <a:r>
              <a:rPr lang="ru-RU" sz="1600" dirty="0" smtClean="0"/>
              <a:t/>
            </a:r>
            <a:br>
              <a:rPr lang="ru-RU" sz="1600" dirty="0" smtClean="0"/>
            </a:br>
            <a:r>
              <a:rPr lang="ru-RU" sz="1600" dirty="0" smtClean="0"/>
              <a:t>– </a:t>
            </a:r>
            <a:r>
              <a:rPr lang="ru-RU" sz="1600" i="1" dirty="0" smtClean="0"/>
              <a:t>терминальную (анестезию поверхности органа)</a:t>
            </a:r>
            <a:r>
              <a:rPr lang="ru-RU" sz="1600" dirty="0" smtClean="0"/>
              <a:t>;</a:t>
            </a:r>
            <a:br>
              <a:rPr lang="ru-RU" sz="1600" dirty="0" smtClean="0"/>
            </a:br>
            <a:r>
              <a:rPr lang="ru-RU" sz="1600" dirty="0" smtClean="0"/>
              <a:t>– </a:t>
            </a:r>
            <a:r>
              <a:rPr lang="ru-RU" sz="1600" i="1" dirty="0" smtClean="0"/>
              <a:t>инфильтрационную (пропитывание анестетиком тканей)</a:t>
            </a:r>
            <a:r>
              <a:rPr lang="ru-RU" sz="1600" dirty="0" smtClean="0"/>
              <a:t>;</a:t>
            </a:r>
            <a:br>
              <a:rPr lang="ru-RU" sz="1600" dirty="0" smtClean="0"/>
            </a:br>
            <a:r>
              <a:rPr lang="ru-RU" sz="1600" dirty="0" smtClean="0"/>
              <a:t>– </a:t>
            </a:r>
            <a:r>
              <a:rPr lang="ru-RU" sz="1600" i="1" dirty="0" smtClean="0"/>
              <a:t>регионарную: </a:t>
            </a:r>
            <a:r>
              <a:rPr lang="ru-RU" sz="1600" i="1" dirty="0" err="1" smtClean="0"/>
              <a:t>паравертебральную</a:t>
            </a:r>
            <a:r>
              <a:rPr lang="ru-RU" sz="1600" i="1" dirty="0" smtClean="0"/>
              <a:t>, межреберную, стволовую, сакральную, анестезию челюстной области</a:t>
            </a:r>
            <a:r>
              <a:rPr lang="ru-RU" sz="1600" dirty="0" smtClean="0"/>
              <a:t>;</a:t>
            </a:r>
            <a:br>
              <a:rPr lang="ru-RU" sz="1600" dirty="0" smtClean="0"/>
            </a:br>
            <a:r>
              <a:rPr lang="ru-RU" sz="1600" dirty="0" smtClean="0"/>
              <a:t>– </a:t>
            </a:r>
            <a:r>
              <a:rPr lang="ru-RU" sz="1600" i="1" dirty="0" smtClean="0"/>
              <a:t>спинномозговую (субарахноидальную)</a:t>
            </a:r>
            <a:r>
              <a:rPr lang="ru-RU" sz="1600" dirty="0" smtClean="0"/>
              <a:t>;</a:t>
            </a:r>
            <a:br>
              <a:rPr lang="ru-RU" sz="1600" dirty="0" smtClean="0"/>
            </a:br>
            <a:r>
              <a:rPr lang="ru-RU" sz="1600" dirty="0" smtClean="0"/>
              <a:t>– </a:t>
            </a:r>
            <a:r>
              <a:rPr lang="ru-RU" sz="1600" i="1" dirty="0" err="1" smtClean="0"/>
              <a:t>перидуральную</a:t>
            </a:r>
            <a:r>
              <a:rPr lang="ru-RU" sz="1600" i="1" dirty="0" smtClean="0"/>
              <a:t> (</a:t>
            </a:r>
            <a:r>
              <a:rPr lang="ru-RU" sz="1600" i="1" dirty="0" err="1" smtClean="0"/>
              <a:t>эпидуральную</a:t>
            </a:r>
            <a:r>
              <a:rPr lang="ru-RU" sz="1600" i="1" dirty="0" smtClean="0"/>
              <a:t>)</a:t>
            </a:r>
            <a:r>
              <a:rPr lang="ru-RU" sz="1600" dirty="0" smtClean="0"/>
              <a:t>;</a:t>
            </a:r>
            <a:br>
              <a:rPr lang="ru-RU" sz="1600" dirty="0" smtClean="0"/>
            </a:br>
            <a:r>
              <a:rPr lang="ru-RU" sz="1600" dirty="0" smtClean="0"/>
              <a:t>– </a:t>
            </a:r>
            <a:r>
              <a:rPr lang="ru-RU" sz="1600" i="1" dirty="0" smtClean="0"/>
              <a:t>внутрикостную</a:t>
            </a:r>
            <a:r>
              <a:rPr lang="ru-RU" sz="1600" dirty="0" smtClean="0"/>
              <a:t>;</a:t>
            </a:r>
            <a:br>
              <a:rPr lang="ru-RU" sz="1600" dirty="0" smtClean="0"/>
            </a:br>
            <a:r>
              <a:rPr lang="ru-RU" sz="1600" dirty="0" smtClean="0"/>
              <a:t>– </a:t>
            </a:r>
            <a:r>
              <a:rPr lang="ru-RU" sz="1600" i="1" dirty="0" smtClean="0"/>
              <a:t>внутривенную регионарную</a:t>
            </a:r>
            <a:r>
              <a:rPr lang="ru-RU" sz="1600" dirty="0" smtClean="0"/>
              <a:t>.</a:t>
            </a:r>
            <a:br>
              <a:rPr lang="ru-RU" sz="1600" dirty="0" smtClean="0"/>
            </a:br>
            <a:endParaRPr lang="ru-RU" sz="1600" dirty="0" smtClean="0"/>
          </a:p>
          <a:p>
            <a:r>
              <a:rPr lang="ru-RU" b="1" dirty="0" smtClean="0"/>
              <a:t>Материалы</a:t>
            </a:r>
            <a:br>
              <a:rPr lang="ru-RU" b="1" dirty="0" smtClean="0"/>
            </a:br>
            <a:r>
              <a:rPr lang="ru-RU" dirty="0" smtClean="0"/>
              <a:t/>
            </a:r>
            <a:br>
              <a:rPr lang="ru-RU" dirty="0" smtClean="0"/>
            </a:br>
            <a:r>
              <a:rPr lang="ru-RU" dirty="0" smtClean="0"/>
              <a:t>Для проведения местной анестезии в первую очередь требуются анестетик, инъекционные иглы (для мелких животных), спинальные иглы (для крупных животных), </a:t>
            </a:r>
            <a:r>
              <a:rPr lang="ru-RU" dirty="0" err="1" smtClean="0"/>
              <a:t>эпидуральные</a:t>
            </a:r>
            <a:r>
              <a:rPr lang="ru-RU" dirty="0" smtClean="0"/>
              <a:t> катетеры.</a:t>
            </a:r>
            <a:endParaRPr kumimoji="0" lang="ru-RU" b="0" i="0" u="none" strike="noStrike" kern="1200" cap="none" spc="0" normalizeH="0" baseline="0" noProof="0" dirty="0">
              <a:ln>
                <a:noFill/>
              </a:ln>
              <a:solidFill>
                <a:srgbClr val="007366"/>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899592" y="589346"/>
            <a:ext cx="8101564" cy="535785"/>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p>
            <a:pPr lvl="0" algn="ctr" defTabSz="861993">
              <a:lnSpc>
                <a:spcPct val="90000"/>
              </a:lnSpc>
              <a:spcBef>
                <a:spcPts val="942"/>
              </a:spcBef>
              <a:defRPr/>
            </a:pPr>
            <a:r>
              <a:rPr lang="ru-RU" sz="3200" cap="all" dirty="0" smtClean="0">
                <a:solidFill>
                  <a:srgbClr val="007366"/>
                </a:solidFill>
              </a:rPr>
              <a:t>Местные Анестетики</a:t>
            </a:r>
            <a:endParaRPr kumimoji="0" lang="ru-RU" sz="2263" b="0" i="0" u="none" strike="noStrike" kern="1200" cap="none" spc="0" normalizeH="0" baseline="0" noProof="0" dirty="0">
              <a:ln>
                <a:noFill/>
              </a:ln>
              <a:solidFill>
                <a:srgbClr val="007366"/>
              </a:solidFill>
              <a:effectLst/>
              <a:uLnTx/>
              <a:uFillTx/>
              <a:latin typeface="+mn-lt"/>
              <a:ea typeface="+mn-ea"/>
              <a:cs typeface="+mn-cs"/>
            </a:endParaRPr>
          </a:p>
        </p:txBody>
      </p:sp>
      <p:graphicFrame>
        <p:nvGraphicFramePr>
          <p:cNvPr id="4" name="Таблица 3"/>
          <p:cNvGraphicFramePr>
            <a:graphicFrameLocks noGrp="1"/>
          </p:cNvGraphicFramePr>
          <p:nvPr/>
        </p:nvGraphicFramePr>
        <p:xfrm>
          <a:off x="1043610" y="1137245"/>
          <a:ext cx="6643160" cy="3672297"/>
        </p:xfrm>
        <a:graphic>
          <a:graphicData uri="http://schemas.openxmlformats.org/drawingml/2006/table">
            <a:tbl>
              <a:tblPr/>
              <a:tblGrid>
                <a:gridCol w="1328632">
                  <a:extLst>
                    <a:ext uri="{9D8B030D-6E8A-4147-A177-3AD203B41FA5}">
                      <a16:colId xmlns:a16="http://schemas.microsoft.com/office/drawing/2014/main" val="20000"/>
                    </a:ext>
                  </a:extLst>
                </a:gridCol>
                <a:gridCol w="1328632">
                  <a:extLst>
                    <a:ext uri="{9D8B030D-6E8A-4147-A177-3AD203B41FA5}">
                      <a16:colId xmlns:a16="http://schemas.microsoft.com/office/drawing/2014/main" val="20001"/>
                    </a:ext>
                  </a:extLst>
                </a:gridCol>
                <a:gridCol w="1328632">
                  <a:extLst>
                    <a:ext uri="{9D8B030D-6E8A-4147-A177-3AD203B41FA5}">
                      <a16:colId xmlns:a16="http://schemas.microsoft.com/office/drawing/2014/main" val="20002"/>
                    </a:ext>
                  </a:extLst>
                </a:gridCol>
                <a:gridCol w="1328632">
                  <a:extLst>
                    <a:ext uri="{9D8B030D-6E8A-4147-A177-3AD203B41FA5}">
                      <a16:colId xmlns:a16="http://schemas.microsoft.com/office/drawing/2014/main" val="20003"/>
                    </a:ext>
                  </a:extLst>
                </a:gridCol>
                <a:gridCol w="1328632">
                  <a:extLst>
                    <a:ext uri="{9D8B030D-6E8A-4147-A177-3AD203B41FA5}">
                      <a16:colId xmlns:a16="http://schemas.microsoft.com/office/drawing/2014/main" val="20004"/>
                    </a:ext>
                  </a:extLst>
                </a:gridCol>
              </a:tblGrid>
              <a:tr h="285312">
                <a:tc>
                  <a:txBody>
                    <a:bodyPr/>
                    <a:lstStyle/>
                    <a:p>
                      <a:pPr fontAlgn="base">
                        <a:lnSpc>
                          <a:spcPts val="1015"/>
                        </a:lnSpc>
                        <a:spcAft>
                          <a:spcPts val="0"/>
                        </a:spcAft>
                      </a:pPr>
                      <a:r>
                        <a:rPr lang="ru-RU" sz="800" dirty="0">
                          <a:solidFill>
                            <a:srgbClr val="555555"/>
                          </a:solidFill>
                          <a:latin typeface="inherit"/>
                          <a:ea typeface="Times New Roman"/>
                          <a:cs typeface="Arial"/>
                        </a:rPr>
                        <a:t>Общее название</a:t>
                      </a:r>
                      <a:endParaRPr lang="ru-RU" sz="900" dirty="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Торговое название</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Сила (прокаин =1)</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Доза</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dirty="0">
                          <a:solidFill>
                            <a:srgbClr val="555555"/>
                          </a:solidFill>
                          <a:latin typeface="inherit"/>
                          <a:ea typeface="Times New Roman"/>
                          <a:cs typeface="Arial"/>
                        </a:rPr>
                        <a:t>Наступления действия и продолжительность</a:t>
                      </a:r>
                      <a:endParaRPr lang="ru-RU" sz="900" dirty="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142503">
                <a:tc>
                  <a:txBody>
                    <a:bodyPr/>
                    <a:lstStyle/>
                    <a:p>
                      <a:pPr fontAlgn="base">
                        <a:lnSpc>
                          <a:spcPts val="1015"/>
                        </a:lnSpc>
                        <a:spcAft>
                          <a:spcPts val="0"/>
                        </a:spcAft>
                      </a:pPr>
                      <a:r>
                        <a:rPr lang="ru-RU" sz="800">
                          <a:solidFill>
                            <a:srgbClr val="555555"/>
                          </a:solidFill>
                          <a:latin typeface="inherit"/>
                          <a:ea typeface="Times New Roman"/>
                          <a:cs typeface="Arial"/>
                        </a:rPr>
                        <a:t>Лидокаин</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dirty="0" err="1">
                          <a:solidFill>
                            <a:srgbClr val="555555"/>
                          </a:solidFill>
                          <a:latin typeface="inherit"/>
                          <a:ea typeface="Times New Roman"/>
                          <a:cs typeface="Arial"/>
                        </a:rPr>
                        <a:t>Ксилокаин</a:t>
                      </a:r>
                      <a:endParaRPr lang="ru-RU" sz="900" dirty="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2</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0.5%-2% для инъекций, 2%-4% для местно использования</a:t>
                      </a:r>
                      <a:br>
                        <a:rPr lang="ru-RU" sz="800">
                          <a:solidFill>
                            <a:srgbClr val="555555"/>
                          </a:solidFill>
                          <a:latin typeface="inherit"/>
                          <a:ea typeface="Times New Roman"/>
                          <a:cs typeface="Arial"/>
                        </a:rPr>
                      </a:br>
                      <a:r>
                        <a:rPr lang="ru-RU" sz="800">
                          <a:solidFill>
                            <a:srgbClr val="555555"/>
                          </a:solidFill>
                          <a:latin typeface="inherit"/>
                          <a:ea typeface="Times New Roman"/>
                          <a:cs typeface="Arial"/>
                        </a:rPr>
                        <a:t>У собак – не превышать 20 мг/кг ПК или 4 мг/кг ВВ</a:t>
                      </a:r>
                      <a:br>
                        <a:rPr lang="ru-RU" sz="800">
                          <a:solidFill>
                            <a:srgbClr val="555555"/>
                          </a:solidFill>
                          <a:latin typeface="inherit"/>
                          <a:ea typeface="Times New Roman"/>
                          <a:cs typeface="Arial"/>
                        </a:rPr>
                      </a:br>
                      <a:r>
                        <a:rPr lang="ru-RU" sz="800">
                          <a:solidFill>
                            <a:srgbClr val="555555"/>
                          </a:solidFill>
                          <a:latin typeface="inherit"/>
                          <a:ea typeface="Times New Roman"/>
                          <a:cs typeface="Arial"/>
                        </a:rPr>
                        <a:t>У кошек – не превышать 4 мг/кг подкожно или 0.5 мг/кг ВВ</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Незамедлительное начало действия; длительность 1-2 часа с эпинефрином, 1 час без эпинефрина; ВВ вводится медленно (15-20 минут)</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77482">
                <a:tc>
                  <a:txBody>
                    <a:bodyPr/>
                    <a:lstStyle/>
                    <a:p>
                      <a:pPr fontAlgn="base">
                        <a:lnSpc>
                          <a:spcPts val="1015"/>
                        </a:lnSpc>
                        <a:spcAft>
                          <a:spcPts val="0"/>
                        </a:spcAft>
                      </a:pPr>
                      <a:r>
                        <a:rPr lang="ru-RU" sz="800">
                          <a:solidFill>
                            <a:srgbClr val="555555"/>
                          </a:solidFill>
                          <a:latin typeface="inherit"/>
                          <a:ea typeface="Times New Roman"/>
                          <a:cs typeface="Arial"/>
                        </a:rPr>
                        <a:t>Бупивакаин</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Маркаин</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8</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0.25%-0.5% для инъекций, вводить только подкожно, у собак не превышать 2 мг/кг, у кошек не превышать 1 мг/кг</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Наступление действия – 20 мин, длительность – 4-6 часов.</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3717">
                <a:tc>
                  <a:txBody>
                    <a:bodyPr/>
                    <a:lstStyle/>
                    <a:p>
                      <a:pPr fontAlgn="base">
                        <a:lnSpc>
                          <a:spcPts val="1015"/>
                        </a:lnSpc>
                        <a:spcAft>
                          <a:spcPts val="0"/>
                        </a:spcAft>
                      </a:pPr>
                      <a:r>
                        <a:rPr lang="ru-RU" sz="800">
                          <a:solidFill>
                            <a:srgbClr val="555555"/>
                          </a:solidFill>
                          <a:latin typeface="inherit"/>
                          <a:ea typeface="Times New Roman"/>
                          <a:cs typeface="Arial"/>
                        </a:rPr>
                        <a:t>Мепивакаин</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Карбокаин</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2.5</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1%-2% для инъекций</a:t>
                      </a:r>
                      <a:br>
                        <a:rPr lang="ru-RU" sz="800">
                          <a:solidFill>
                            <a:srgbClr val="555555"/>
                          </a:solidFill>
                          <a:latin typeface="inherit"/>
                          <a:ea typeface="Times New Roman"/>
                          <a:cs typeface="Arial"/>
                        </a:rPr>
                      </a:br>
                      <a:r>
                        <a:rPr lang="ru-RU" sz="800">
                          <a:solidFill>
                            <a:srgbClr val="555555"/>
                          </a:solidFill>
                          <a:latin typeface="inherit"/>
                          <a:ea typeface="Times New Roman"/>
                          <a:cs typeface="Arial"/>
                        </a:rPr>
                        <a:t>Не превышать у собак 5 мг/кг, у кошек 2.5 мг/кг</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Незамедлительное действие, длительность 90-180 минут.</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12462">
                <a:tc>
                  <a:txBody>
                    <a:bodyPr/>
                    <a:lstStyle/>
                    <a:p>
                      <a:pPr fontAlgn="base">
                        <a:lnSpc>
                          <a:spcPts val="1015"/>
                        </a:lnSpc>
                        <a:spcAft>
                          <a:spcPts val="0"/>
                        </a:spcAft>
                      </a:pPr>
                      <a:r>
                        <a:rPr lang="ru-RU" sz="800">
                          <a:solidFill>
                            <a:srgbClr val="555555"/>
                          </a:solidFill>
                          <a:latin typeface="inherit"/>
                          <a:ea typeface="Times New Roman"/>
                          <a:cs typeface="Arial"/>
                        </a:rPr>
                        <a:t>Тетракаин</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Понтокаин</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12</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0.1% для инъекций, 0.2% для местного использования</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Наступление действия – 5-10 мин, длительность - 2 часа.</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12461">
                <a:tc>
                  <a:txBody>
                    <a:bodyPr/>
                    <a:lstStyle/>
                    <a:p>
                      <a:pPr fontAlgn="base">
                        <a:lnSpc>
                          <a:spcPts val="1015"/>
                        </a:lnSpc>
                        <a:spcAft>
                          <a:spcPts val="0"/>
                        </a:spcAft>
                      </a:pPr>
                      <a:r>
                        <a:rPr lang="ru-RU" sz="800">
                          <a:solidFill>
                            <a:srgbClr val="555555"/>
                          </a:solidFill>
                          <a:latin typeface="inherit"/>
                          <a:ea typeface="Times New Roman"/>
                          <a:cs typeface="Arial"/>
                        </a:rPr>
                        <a:t>Прокаин</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Новокаин</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1</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a:solidFill>
                            <a:srgbClr val="555555"/>
                          </a:solidFill>
                          <a:latin typeface="inherit"/>
                          <a:ea typeface="Times New Roman"/>
                          <a:cs typeface="Arial"/>
                        </a:rPr>
                        <a:t>1%, 2%, 10%</a:t>
                      </a:r>
                      <a:endParaRPr lang="ru-RU" sz="90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base">
                        <a:lnSpc>
                          <a:spcPts val="1015"/>
                        </a:lnSpc>
                        <a:spcAft>
                          <a:spcPts val="0"/>
                        </a:spcAft>
                      </a:pPr>
                      <a:r>
                        <a:rPr lang="ru-RU" sz="800" dirty="0">
                          <a:solidFill>
                            <a:srgbClr val="555555"/>
                          </a:solidFill>
                          <a:latin typeface="inherit"/>
                          <a:ea typeface="Times New Roman"/>
                          <a:cs typeface="Arial"/>
                        </a:rPr>
                        <a:t>Незамедлительное действие; длительность 1 час.</a:t>
                      </a:r>
                      <a:endParaRPr lang="ru-RU" sz="900" dirty="0">
                        <a:latin typeface="Calibri"/>
                        <a:ea typeface="Calibri"/>
                        <a:cs typeface="Times New Roman"/>
                      </a:endParaRPr>
                    </a:p>
                  </a:txBody>
                  <a:tcPr marL="65498" marR="65498" marT="24758" marB="2475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5. Экспериментальные операции</a:t>
            </a:r>
            <a:endParaRPr lang="ru-RU" dirty="0"/>
          </a:p>
        </p:txBody>
      </p:sp>
      <p:pic>
        <p:nvPicPr>
          <p:cNvPr id="2050" name="Picture 2" descr="C:\Users\Екатерина\Desktop\СРС 2025\Фото\photo_2025-05-26_21-50-48.jpg"/>
          <p:cNvPicPr>
            <a:picLocks noGrp="1" noChangeAspect="1" noChangeArrowheads="1"/>
          </p:cNvPicPr>
          <p:nvPr>
            <p:ph sz="half" idx="1"/>
          </p:nvPr>
        </p:nvPicPr>
        <p:blipFill>
          <a:blip r:embed="rId2" cstate="print"/>
          <a:srcRect/>
          <a:stretch>
            <a:fillRect/>
          </a:stretch>
        </p:blipFill>
        <p:spPr bwMode="auto">
          <a:xfrm>
            <a:off x="457200" y="1382712"/>
            <a:ext cx="4038600" cy="3028950"/>
          </a:xfrm>
          <a:prstGeom prst="rect">
            <a:avLst/>
          </a:prstGeom>
          <a:noFill/>
        </p:spPr>
      </p:pic>
      <p:pic>
        <p:nvPicPr>
          <p:cNvPr id="2051" name="Picture 3" descr="C:\Users\Екатерина\Desktop\СРС 2025\Фото\photo_2025-05-26_21-50-59.jpg"/>
          <p:cNvPicPr>
            <a:picLocks noGrp="1" noChangeAspect="1" noChangeArrowheads="1"/>
          </p:cNvPicPr>
          <p:nvPr>
            <p:ph sz="half" idx="2"/>
          </p:nvPr>
        </p:nvPicPr>
        <p:blipFill>
          <a:blip r:embed="rId3" cstate="print"/>
          <a:srcRect/>
          <a:stretch>
            <a:fillRect/>
          </a:stretch>
        </p:blipFill>
        <p:spPr bwMode="auto">
          <a:xfrm>
            <a:off x="4648200" y="1382712"/>
            <a:ext cx="4038600" cy="302895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Этапы экспериментальных операций</a:t>
            </a:r>
            <a:endParaRPr lang="ru-RU" dirty="0"/>
          </a:p>
        </p:txBody>
      </p:sp>
      <p:sp>
        <p:nvSpPr>
          <p:cNvPr id="3" name="Подзаголовок 2"/>
          <p:cNvSpPr>
            <a:spLocks noGrp="1"/>
          </p:cNvSpPr>
          <p:nvPr>
            <p:ph type="subTitle" idx="1"/>
          </p:nvPr>
        </p:nvSpPr>
        <p:spPr/>
        <p:txBody>
          <a:bodyPr>
            <a:normAutofit lnSpcReduction="10000"/>
          </a:bodyPr>
          <a:lstStyle/>
          <a:p>
            <a:pPr marL="457200" indent="-457200">
              <a:buAutoNum type="arabicParenR"/>
            </a:pPr>
            <a:r>
              <a:rPr lang="ru-RU" dirty="0" smtClean="0"/>
              <a:t>Оперативный доступ</a:t>
            </a:r>
            <a:r>
              <a:rPr lang="ru-RU" dirty="0"/>
              <a:t> </a:t>
            </a:r>
            <a:r>
              <a:rPr lang="ru-RU" dirty="0" smtClean="0"/>
              <a:t>– метод, </a:t>
            </a:r>
            <a:r>
              <a:rPr lang="ru-RU" dirty="0"/>
              <a:t>который обеспечивает широкое обнажение патологического очага, возможность его ревизии и минимальное </a:t>
            </a:r>
            <a:r>
              <a:rPr lang="ru-RU" dirty="0" err="1"/>
              <a:t>травмирование</a:t>
            </a:r>
            <a:r>
              <a:rPr lang="ru-RU" dirty="0"/>
              <a:t> тканей. </a:t>
            </a:r>
            <a:endParaRPr lang="ru-RU" dirty="0" smtClean="0"/>
          </a:p>
          <a:p>
            <a:pPr marL="457200" indent="-457200">
              <a:buAutoNum type="arabicParenR"/>
            </a:pPr>
            <a:r>
              <a:rPr lang="ru-RU" dirty="0" smtClean="0"/>
              <a:t>Оперативный прием</a:t>
            </a:r>
            <a:r>
              <a:rPr lang="ru-RU" dirty="0"/>
              <a:t> - главный этап операции, во время которого осуществляется воздействие на патологический </a:t>
            </a:r>
            <a:r>
              <a:rPr lang="ru-RU" dirty="0" smtClean="0"/>
              <a:t>очаг.</a:t>
            </a:r>
          </a:p>
          <a:p>
            <a:pPr marL="457200" indent="-457200">
              <a:buAutoNum type="arabicParenR"/>
            </a:pPr>
            <a:r>
              <a:rPr lang="ru-RU" dirty="0"/>
              <a:t>З</a:t>
            </a:r>
            <a:r>
              <a:rPr lang="ru-RU" dirty="0" smtClean="0"/>
              <a:t>авершение операции</a:t>
            </a:r>
            <a:r>
              <a:rPr lang="ru-RU" dirty="0"/>
              <a:t> заключается в восстановлении анатомического соотношения органов и тканей: дренирование, </a:t>
            </a:r>
            <a:r>
              <a:rPr lang="ru-RU" dirty="0" err="1"/>
              <a:t>перитонизация</a:t>
            </a:r>
            <a:r>
              <a:rPr lang="ru-RU" dirty="0"/>
              <a:t>, послойное </a:t>
            </a:r>
            <a:r>
              <a:rPr lang="ru-RU" dirty="0" err="1"/>
              <a:t>ушивание</a:t>
            </a:r>
            <a:r>
              <a:rPr lang="ru-RU" dirty="0"/>
              <a:t>. </a:t>
            </a:r>
          </a:p>
        </p:txBody>
      </p:sp>
    </p:spTree>
    <p:extLst>
      <p:ext uri="{BB962C8B-B14F-4D97-AF65-F5344CB8AC3E}">
        <p14:creationId xmlns:p14="http://schemas.microsoft.com/office/powerpoint/2010/main" val="841425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Оперативный доступ</a:t>
            </a:r>
            <a:endParaRPr lang="ru-RU" dirty="0"/>
          </a:p>
        </p:txBody>
      </p:sp>
      <p:sp>
        <p:nvSpPr>
          <p:cNvPr id="3" name="Подзаголовок 2"/>
          <p:cNvSpPr>
            <a:spLocks noGrp="1"/>
          </p:cNvSpPr>
          <p:nvPr>
            <p:ph type="subTitle" idx="1"/>
          </p:nvPr>
        </p:nvSpPr>
        <p:spPr/>
        <p:txBody>
          <a:bodyPr>
            <a:normAutofit fontScale="85000" lnSpcReduction="10000"/>
          </a:bodyPr>
          <a:lstStyle/>
          <a:p>
            <a:r>
              <a:rPr lang="ru-RU" dirty="0" smtClean="0"/>
              <a:t>Способ оперативного доступа во многом зависит от целей проводимой операции, но существует несколько общих принципов:</a:t>
            </a:r>
          </a:p>
          <a:p>
            <a:pPr marL="342900" indent="-342900">
              <a:buFont typeface="Arial" panose="020B0604020202020204" pitchFamily="34" charset="0"/>
              <a:buChar char="•"/>
            </a:pPr>
            <a:r>
              <a:rPr lang="ru-RU" dirty="0"/>
              <a:t>Оперативный доступ должен быть </a:t>
            </a:r>
            <a:r>
              <a:rPr lang="ru-RU" dirty="0" smtClean="0"/>
              <a:t>безопасным и наименее </a:t>
            </a:r>
            <a:r>
              <a:rPr lang="ru-RU" dirty="0" err="1"/>
              <a:t>травматичным</a:t>
            </a:r>
            <a:r>
              <a:rPr lang="ru-RU" dirty="0"/>
              <a:t> </a:t>
            </a:r>
            <a:r>
              <a:rPr lang="ru-RU" dirty="0" smtClean="0"/>
              <a:t>для ЭЖ.</a:t>
            </a:r>
          </a:p>
          <a:p>
            <a:pPr marL="342900" indent="-342900">
              <a:buFont typeface="Arial" panose="020B0604020202020204" pitchFamily="34" charset="0"/>
              <a:buChar char="•"/>
            </a:pPr>
            <a:r>
              <a:rPr lang="ru-RU" dirty="0" smtClean="0"/>
              <a:t>Оперативный доступ должен, предоставить достаточного широкое поле хирургу, для совершения основной манипуляции.</a:t>
            </a:r>
            <a:endParaRPr lang="en-US" dirty="0" smtClean="0"/>
          </a:p>
          <a:p>
            <a:pPr marL="342900" indent="-342900">
              <a:buFont typeface="Arial" panose="020B0604020202020204" pitchFamily="34" charset="0"/>
              <a:buChar char="•"/>
            </a:pPr>
            <a:r>
              <a:rPr lang="ru-RU" dirty="0" smtClean="0"/>
              <a:t>Оперативный доступ должен быть кратчайшим путем до цели операции.</a:t>
            </a:r>
          </a:p>
          <a:p>
            <a:pPr marL="342900" indent="-342900">
              <a:buFont typeface="Arial" panose="020B0604020202020204" pitchFamily="34" charset="0"/>
              <a:buChar char="•"/>
            </a:pPr>
            <a:r>
              <a:rPr lang="ru-RU" dirty="0" smtClean="0"/>
              <a:t>Использованный доступ должен быть технически доступен.</a:t>
            </a:r>
          </a:p>
        </p:txBody>
      </p:sp>
    </p:spTree>
    <p:extLst>
      <p:ext uri="{BB962C8B-B14F-4D97-AF65-F5344CB8AC3E}">
        <p14:creationId xmlns:p14="http://schemas.microsoft.com/office/powerpoint/2010/main" val="243101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Оперативный прием</a:t>
            </a:r>
            <a:endParaRPr lang="ru-RU" dirty="0"/>
          </a:p>
        </p:txBody>
      </p:sp>
      <p:sp>
        <p:nvSpPr>
          <p:cNvPr id="3" name="Подзаголовок 2"/>
          <p:cNvSpPr>
            <a:spLocks noGrp="1"/>
          </p:cNvSpPr>
          <p:nvPr>
            <p:ph type="subTitle" idx="1"/>
          </p:nvPr>
        </p:nvSpPr>
        <p:spPr/>
        <p:txBody>
          <a:bodyPr>
            <a:normAutofit fontScale="77500" lnSpcReduction="20000"/>
          </a:bodyPr>
          <a:lstStyle/>
          <a:p>
            <a:r>
              <a:rPr lang="ru-RU" dirty="0"/>
              <a:t>Оперативный прием – непосредственные действия на объекте оперативного </a:t>
            </a:r>
            <a:r>
              <a:rPr lang="ru-RU" dirty="0" smtClean="0"/>
              <a:t>вмешательства.</a:t>
            </a:r>
          </a:p>
          <a:p>
            <a:r>
              <a:rPr lang="ru-RU" dirty="0"/>
              <a:t>Выполнение оперативного приема предусматривает последовательность действий при удалении органа или его части, восстановление проходимости </a:t>
            </a:r>
            <a:r>
              <a:rPr lang="ru-RU" dirty="0" smtClean="0"/>
              <a:t>желудочно</a:t>
            </a:r>
            <a:r>
              <a:rPr lang="ru-RU" dirty="0"/>
              <a:t>-</a:t>
            </a:r>
            <a:r>
              <a:rPr lang="ru-RU" dirty="0" smtClean="0"/>
              <a:t>кишечного </a:t>
            </a:r>
            <a:r>
              <a:rPr lang="ru-RU" dirty="0"/>
              <a:t>тракта, восстановление кровотока или </a:t>
            </a:r>
            <a:r>
              <a:rPr lang="ru-RU" dirty="0" err="1"/>
              <a:t>лимфотока</a:t>
            </a:r>
            <a:r>
              <a:rPr lang="ru-RU" dirty="0"/>
              <a:t> по соответствующему сосуду и </a:t>
            </a:r>
            <a:r>
              <a:rPr lang="ru-RU" dirty="0" smtClean="0"/>
              <a:t>т.д.</a:t>
            </a:r>
          </a:p>
          <a:p>
            <a:r>
              <a:rPr lang="ru-RU" dirty="0"/>
              <a:t>К оперативному приему предъявляются определенные </a:t>
            </a:r>
            <a:r>
              <a:rPr lang="ru-RU" dirty="0" smtClean="0"/>
              <a:t>требования: </a:t>
            </a:r>
          </a:p>
          <a:p>
            <a:pPr marL="342900" indent="-342900">
              <a:buFont typeface="Arial" panose="020B0604020202020204" pitchFamily="34" charset="0"/>
              <a:buChar char="•"/>
            </a:pPr>
            <a:r>
              <a:rPr lang="ru-RU" dirty="0"/>
              <a:t>О</a:t>
            </a:r>
            <a:r>
              <a:rPr lang="ru-RU" dirty="0" smtClean="0"/>
              <a:t>н </a:t>
            </a:r>
            <a:r>
              <a:rPr lang="ru-RU" dirty="0"/>
              <a:t>должен быть </a:t>
            </a:r>
            <a:r>
              <a:rPr lang="ru-RU" dirty="0" smtClean="0"/>
              <a:t>радикальным (</a:t>
            </a:r>
            <a:r>
              <a:rPr lang="ru-RU" dirty="0"/>
              <a:t>максимально полное удаление </a:t>
            </a:r>
            <a:r>
              <a:rPr lang="ru-RU" dirty="0" smtClean="0"/>
              <a:t>очага). </a:t>
            </a:r>
          </a:p>
          <a:p>
            <a:pPr marL="342900" indent="-342900">
              <a:buFont typeface="Arial" panose="020B0604020202020204" pitchFamily="34" charset="0"/>
              <a:buChar char="•"/>
            </a:pPr>
            <a:r>
              <a:rPr lang="ru-RU" dirty="0"/>
              <a:t>М</a:t>
            </a:r>
            <a:r>
              <a:rPr lang="ru-RU" dirty="0" smtClean="0"/>
              <a:t>инимально </a:t>
            </a:r>
            <a:r>
              <a:rPr lang="ru-RU" dirty="0" err="1" smtClean="0"/>
              <a:t>травматичным</a:t>
            </a:r>
            <a:r>
              <a:rPr lang="ru-RU" dirty="0"/>
              <a:t>.</a:t>
            </a:r>
            <a:endParaRPr lang="ru-RU" dirty="0" smtClean="0"/>
          </a:p>
          <a:p>
            <a:pPr marL="342900" indent="-342900">
              <a:buFont typeface="Arial" panose="020B0604020202020204" pitchFamily="34" charset="0"/>
              <a:buChar char="•"/>
            </a:pPr>
            <a:r>
              <a:rPr lang="ru-RU" dirty="0" smtClean="0"/>
              <a:t>Бескровным</a:t>
            </a:r>
            <a:r>
              <a:rPr lang="ru-RU" dirty="0"/>
              <a:t> </a:t>
            </a:r>
            <a:r>
              <a:rPr lang="ru-RU" dirty="0" smtClean="0"/>
              <a:t>(обеспечивается </a:t>
            </a:r>
            <a:r>
              <a:rPr lang="ru-RU" dirty="0"/>
              <a:t>тщательной последовательной остановкой </a:t>
            </a:r>
            <a:r>
              <a:rPr lang="ru-RU" dirty="0" smtClean="0"/>
              <a:t>кровотечения). </a:t>
            </a:r>
          </a:p>
          <a:p>
            <a:pPr marL="342900" indent="-342900">
              <a:buFont typeface="Arial" panose="020B0604020202020204" pitchFamily="34" charset="0"/>
              <a:buChar char="•"/>
            </a:pPr>
            <a:r>
              <a:rPr lang="ru-RU" dirty="0"/>
              <a:t>М</a:t>
            </a:r>
            <a:r>
              <a:rPr lang="ru-RU" dirty="0" smtClean="0"/>
              <a:t>инимально </a:t>
            </a:r>
            <a:r>
              <a:rPr lang="ru-RU" dirty="0"/>
              <a:t>нарушать жизнедеятельность </a:t>
            </a:r>
            <a:r>
              <a:rPr lang="ru-RU" dirty="0" smtClean="0"/>
              <a:t>организма.</a:t>
            </a:r>
            <a:endParaRPr lang="ru-RU" dirty="0"/>
          </a:p>
        </p:txBody>
      </p:sp>
    </p:spTree>
    <p:extLst>
      <p:ext uri="{BB962C8B-B14F-4D97-AF65-F5344CB8AC3E}">
        <p14:creationId xmlns:p14="http://schemas.microsoft.com/office/powerpoint/2010/main" val="32639582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Завершение операции</a:t>
            </a:r>
            <a:endParaRPr lang="ru-RU" dirty="0"/>
          </a:p>
        </p:txBody>
      </p:sp>
      <p:sp>
        <p:nvSpPr>
          <p:cNvPr id="3" name="Подзаголовок 2"/>
          <p:cNvSpPr>
            <a:spLocks noGrp="1"/>
          </p:cNvSpPr>
          <p:nvPr>
            <p:ph type="subTitle" idx="1"/>
          </p:nvPr>
        </p:nvSpPr>
        <p:spPr/>
        <p:txBody>
          <a:bodyPr>
            <a:normAutofit fontScale="92500" lnSpcReduction="20000"/>
          </a:bodyPr>
          <a:lstStyle/>
          <a:p>
            <a:r>
              <a:rPr lang="ru-RU" dirty="0" smtClean="0"/>
              <a:t>Требования:</a:t>
            </a:r>
          </a:p>
          <a:p>
            <a:pPr marL="342900" indent="-342900">
              <a:buFont typeface="Arial" panose="020B0604020202020204" pitchFamily="34" charset="0"/>
              <a:buChar char="•"/>
            </a:pPr>
            <a:r>
              <a:rPr lang="ru-RU" dirty="0" err="1" smtClean="0"/>
              <a:t>Ушивание</a:t>
            </a:r>
            <a:r>
              <a:rPr lang="ru-RU" dirty="0" smtClean="0"/>
              <a:t> тканей с соблюдением принципов однородности.</a:t>
            </a:r>
          </a:p>
          <a:p>
            <a:pPr marL="342900" indent="-342900">
              <a:buFont typeface="Arial" panose="020B0604020202020204" pitchFamily="34" charset="0"/>
              <a:buChar char="•"/>
            </a:pPr>
            <a:r>
              <a:rPr lang="ru-RU" dirty="0" smtClean="0"/>
              <a:t>Предотвращение образования вторичных полостей.</a:t>
            </a:r>
          </a:p>
          <a:p>
            <a:pPr marL="342900" indent="-342900">
              <a:buFont typeface="Arial" panose="020B0604020202020204" pitchFamily="34" charset="0"/>
              <a:buChar char="•"/>
            </a:pPr>
            <a:r>
              <a:rPr lang="ru-RU" dirty="0" smtClean="0"/>
              <a:t>Бережное отношение к тканям, ткани не должны быть натянуты.</a:t>
            </a:r>
          </a:p>
          <a:p>
            <a:pPr marL="342900" indent="-342900">
              <a:buFont typeface="Arial" panose="020B0604020202020204" pitchFamily="34" charset="0"/>
              <a:buChar char="•"/>
            </a:pPr>
            <a:r>
              <a:rPr lang="ru-RU" dirty="0" smtClean="0"/>
              <a:t>Применение шовного материала в соответствии с целями операции.</a:t>
            </a:r>
          </a:p>
          <a:p>
            <a:pPr marL="342900" indent="-342900">
              <a:buFont typeface="Arial" panose="020B0604020202020204" pitchFamily="34" charset="0"/>
              <a:buChar char="•"/>
            </a:pPr>
            <a:r>
              <a:rPr lang="ru-RU" dirty="0" smtClean="0"/>
              <a:t>Обеспечение оптимального функционирования дренажей в операциях без </a:t>
            </a:r>
            <a:r>
              <a:rPr lang="ru-RU" dirty="0" err="1" smtClean="0"/>
              <a:t>ушивания</a:t>
            </a:r>
            <a:r>
              <a:rPr lang="ru-RU" dirty="0" smtClean="0"/>
              <a:t>.</a:t>
            </a:r>
          </a:p>
          <a:p>
            <a:pPr marL="342900" indent="-342900">
              <a:buFont typeface="Arial" panose="020B0604020202020204" pitchFamily="34" charset="0"/>
              <a:buChar char="•"/>
            </a:pPr>
            <a:r>
              <a:rPr lang="ru-RU" dirty="0" err="1" smtClean="0"/>
              <a:t>Косметичность</a:t>
            </a:r>
            <a:r>
              <a:rPr lang="ru-RU" dirty="0" smtClean="0"/>
              <a:t> шва.</a:t>
            </a:r>
          </a:p>
          <a:p>
            <a:pPr marL="342900" indent="-342900">
              <a:buFont typeface="Arial" panose="020B0604020202020204" pitchFamily="34" charset="0"/>
              <a:buChar char="•"/>
            </a:pPr>
            <a:endParaRPr lang="ru-RU" dirty="0" smtClean="0"/>
          </a:p>
          <a:p>
            <a:pPr marL="342900" indent="-342900">
              <a:buFont typeface="Arial" panose="020B0604020202020204" pitchFamily="34" charset="0"/>
              <a:buChar char="•"/>
            </a:pPr>
            <a:endParaRPr lang="ru-RU" dirty="0" smtClean="0"/>
          </a:p>
          <a:p>
            <a:endParaRPr lang="ru-RU" dirty="0" smtClean="0"/>
          </a:p>
        </p:txBody>
      </p:sp>
    </p:spTree>
    <p:extLst>
      <p:ext uri="{BB962C8B-B14F-4D97-AF65-F5344CB8AC3E}">
        <p14:creationId xmlns:p14="http://schemas.microsoft.com/office/powerpoint/2010/main" val="417190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21453"/>
            <a:ext cx="8153400" cy="652463"/>
          </a:xfrm>
        </p:spPr>
        <p:txBody>
          <a:bodyPr>
            <a:normAutofit fontScale="90000"/>
          </a:bodyPr>
          <a:lstStyle/>
          <a:p>
            <a:r>
              <a:rPr lang="ru-RU" dirty="0" smtClean="0"/>
              <a:t>Лапаротомия</a:t>
            </a:r>
            <a:endParaRPr lang="ru-RU" dirty="0"/>
          </a:p>
        </p:txBody>
      </p:sp>
      <p:sp>
        <p:nvSpPr>
          <p:cNvPr id="5" name="Содержимое 4"/>
          <p:cNvSpPr>
            <a:spLocks noGrp="1"/>
          </p:cNvSpPr>
          <p:nvPr>
            <p:ph sz="quarter" idx="2"/>
          </p:nvPr>
        </p:nvSpPr>
        <p:spPr>
          <a:xfrm>
            <a:off x="0" y="2035965"/>
            <a:ext cx="9144000" cy="2035983"/>
          </a:xfrm>
        </p:spPr>
        <p:txBody>
          <a:bodyPr anchor="t">
            <a:noAutofit/>
          </a:bodyPr>
          <a:lstStyle/>
          <a:p>
            <a:pPr indent="0" algn="just">
              <a:buNone/>
            </a:pPr>
            <a:endParaRPr lang="ru-RU" sz="1900" dirty="0" smtClean="0"/>
          </a:p>
          <a:p>
            <a:pPr indent="0" algn="just">
              <a:buNone/>
            </a:pPr>
            <a:r>
              <a:rPr lang="ru-RU" sz="1900" dirty="0" smtClean="0"/>
              <a:t>Экспериментальные модели:</a:t>
            </a:r>
          </a:p>
          <a:p>
            <a:r>
              <a:rPr lang="ru-RU" sz="1600" dirty="0" smtClean="0"/>
              <a:t>Желудочно-кишечный тракт;</a:t>
            </a:r>
          </a:p>
          <a:p>
            <a:r>
              <a:rPr lang="ru-RU" sz="1600" dirty="0" smtClean="0"/>
              <a:t>Печень, селезёнка, поджелудочная железа;</a:t>
            </a:r>
          </a:p>
          <a:p>
            <a:r>
              <a:rPr lang="ru-RU" sz="1600" dirty="0" smtClean="0"/>
              <a:t>Мочевой пузырь;</a:t>
            </a:r>
          </a:p>
          <a:p>
            <a:r>
              <a:rPr lang="ru-RU" sz="1600" dirty="0" smtClean="0"/>
              <a:t>Женские репродуктивные органы;</a:t>
            </a:r>
          </a:p>
          <a:p>
            <a:r>
              <a:rPr lang="ru-RU" sz="1600" dirty="0" smtClean="0"/>
              <a:t>Почки, аорта, лимфатические узлы, брюшная полость.</a:t>
            </a:r>
          </a:p>
          <a:p>
            <a:pPr>
              <a:buNone/>
            </a:pPr>
            <a:endParaRPr lang="ru-RU" sz="1800" dirty="0"/>
          </a:p>
        </p:txBody>
      </p:sp>
      <p:sp>
        <p:nvSpPr>
          <p:cNvPr id="11" name="Текст 10"/>
          <p:cNvSpPr>
            <a:spLocks noGrp="1"/>
          </p:cNvSpPr>
          <p:nvPr>
            <p:ph type="body" sz="quarter" idx="3"/>
          </p:nvPr>
        </p:nvSpPr>
        <p:spPr>
          <a:xfrm>
            <a:off x="357158" y="1285866"/>
            <a:ext cx="8786842" cy="696521"/>
          </a:xfrm>
          <a:noFill/>
        </p:spPr>
        <p:txBody>
          <a:bodyPr anchor="t">
            <a:noAutofit/>
          </a:bodyPr>
          <a:lstStyle/>
          <a:p>
            <a:r>
              <a:rPr lang="ru-RU" sz="1800" b="0" dirty="0" smtClean="0">
                <a:solidFill>
                  <a:schemeClr val="tx1"/>
                </a:solidFill>
              </a:rPr>
              <a:t>Лапаротомия — хирургическое вмешательство, представляющее собой разрезание тела в области живота (разрез брюшной стенки для получения полного или частичного доступа к органам брюшной полости).</a:t>
            </a:r>
          </a:p>
          <a:p>
            <a:endParaRPr lang="ru-RU" sz="1800" b="0" dirty="0">
              <a:solidFill>
                <a:schemeClr val="tx1"/>
              </a:solidFill>
            </a:endParaRPr>
          </a:p>
        </p:txBody>
      </p:sp>
      <p:sp>
        <p:nvSpPr>
          <p:cNvPr id="8" name="Текст 3"/>
          <p:cNvSpPr txBox="1">
            <a:spLocks/>
          </p:cNvSpPr>
          <p:nvPr/>
        </p:nvSpPr>
        <p:spPr>
          <a:xfrm>
            <a:off x="467544" y="4011910"/>
            <a:ext cx="8676456" cy="864096"/>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Tx/>
              <a:buNone/>
              <a:tabLst/>
              <a:defRPr/>
            </a:pPr>
            <a:endParaRPr kumimoji="0" lang="ru-RU" b="0" i="0" u="none" strike="noStrike" kern="1200" cap="none" spc="0" normalizeH="0" baseline="0" noProof="0" dirty="0">
              <a:ln>
                <a:noFill/>
              </a:ln>
              <a:solidFill>
                <a:schemeClr val="tx1"/>
              </a:solidFill>
              <a:effectLst/>
              <a:uLnTx/>
              <a:uFillTx/>
              <a:latin typeface="+mn-lt"/>
              <a:ea typeface="+mn-ea"/>
              <a:cs typeface="+mn-cs"/>
            </a:endParaRPr>
          </a:p>
        </p:txBody>
      </p:sp>
      <p:sp>
        <p:nvSpPr>
          <p:cNvPr id="8194" name="AutoShape 2" descr="https://www.moscow-vet.ru/userfiles/IMG_1012.JPG"/>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196" name="Picture 4" descr="https://www.moscow-vet.ru/userfiles/IMG_1012.JPG"/>
          <p:cNvPicPr>
            <a:picLocks noChangeAspect="1" noChangeArrowheads="1"/>
          </p:cNvPicPr>
          <p:nvPr/>
        </p:nvPicPr>
        <p:blipFill>
          <a:blip r:embed="rId2" cstate="print"/>
          <a:srcRect/>
          <a:stretch>
            <a:fillRect/>
          </a:stretch>
        </p:blipFill>
        <p:spPr bwMode="auto">
          <a:xfrm>
            <a:off x="6012160" y="2931790"/>
            <a:ext cx="2933637" cy="16501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75031"/>
            <a:ext cx="6643734" cy="589346"/>
          </a:xfrm>
        </p:spPr>
        <p:txBody>
          <a:bodyPr>
            <a:normAutofit fontScale="90000"/>
          </a:bodyPr>
          <a:lstStyle/>
          <a:p>
            <a:r>
              <a:rPr lang="ru-RU" dirty="0" smtClean="0"/>
              <a:t>Резекция</a:t>
            </a:r>
            <a:endParaRPr lang="ru-RU" dirty="0"/>
          </a:p>
        </p:txBody>
      </p:sp>
      <p:pic>
        <p:nvPicPr>
          <p:cNvPr id="9" name="Содержимое 8" descr="ил1.png"/>
          <p:cNvPicPr>
            <a:picLocks noGrp="1" noChangeAspect="1"/>
          </p:cNvPicPr>
          <p:nvPr>
            <p:ph sz="quarter" idx="2"/>
          </p:nvPr>
        </p:nvPicPr>
        <p:blipFill>
          <a:blip r:embed="rId2" cstate="print"/>
          <a:srcRect l="7680" t="34307" r="66886" b="23041"/>
          <a:stretch>
            <a:fillRect/>
          </a:stretch>
        </p:blipFill>
        <p:spPr>
          <a:xfrm>
            <a:off x="285720" y="1285866"/>
            <a:ext cx="2357454" cy="2371935"/>
          </a:xfrm>
        </p:spPr>
      </p:pic>
      <p:pic>
        <p:nvPicPr>
          <p:cNvPr id="13" name="Содержимое 12" descr="ил2.png"/>
          <p:cNvPicPr>
            <a:picLocks noGrp="1" noChangeAspect="1"/>
          </p:cNvPicPr>
          <p:nvPr>
            <p:ph sz="quarter" idx="4"/>
          </p:nvPr>
        </p:nvPicPr>
        <p:blipFill>
          <a:blip r:embed="rId3" cstate="print"/>
          <a:srcRect l="16445" t="23267" r="58063" b="28127"/>
          <a:stretch>
            <a:fillRect/>
          </a:stretch>
        </p:blipFill>
        <p:spPr>
          <a:xfrm>
            <a:off x="6929422" y="1339445"/>
            <a:ext cx="2214578" cy="2533498"/>
          </a:xfrm>
        </p:spPr>
      </p:pic>
      <p:sp>
        <p:nvSpPr>
          <p:cNvPr id="10" name="Текст 9"/>
          <p:cNvSpPr>
            <a:spLocks noGrp="1"/>
          </p:cNvSpPr>
          <p:nvPr>
            <p:ph type="body" sz="quarter" idx="1"/>
          </p:nvPr>
        </p:nvSpPr>
        <p:spPr>
          <a:xfrm>
            <a:off x="2643174" y="1553759"/>
            <a:ext cx="4429156" cy="1607355"/>
          </a:xfrm>
          <a:noFill/>
        </p:spPr>
        <p:txBody>
          <a:bodyPr numCol="2">
            <a:noAutofit/>
          </a:bodyPr>
          <a:lstStyle/>
          <a:p>
            <a:r>
              <a:rPr lang="ru-RU" sz="1000" b="0" dirty="0" smtClean="0">
                <a:solidFill>
                  <a:schemeClr val="tx1"/>
                </a:solidFill>
              </a:rPr>
              <a:t>На фиг. 1 схематично показано долевое строение печени крысы и ее </a:t>
            </a:r>
            <a:r>
              <a:rPr lang="ru-RU" sz="1000" b="0" dirty="0" err="1" smtClean="0">
                <a:solidFill>
                  <a:schemeClr val="tx1"/>
                </a:solidFill>
              </a:rPr>
              <a:t>синтопия</a:t>
            </a:r>
            <a:r>
              <a:rPr lang="ru-RU" sz="1000" b="0" dirty="0" smtClean="0">
                <a:solidFill>
                  <a:schemeClr val="tx1"/>
                </a:solidFill>
              </a:rPr>
              <a:t>, где: </a:t>
            </a:r>
          </a:p>
          <a:p>
            <a:endParaRPr lang="ru-RU" sz="1000" b="0" dirty="0" smtClean="0">
              <a:solidFill>
                <a:schemeClr val="tx1"/>
              </a:solidFill>
            </a:endParaRPr>
          </a:p>
          <a:p>
            <a:r>
              <a:rPr lang="ru-RU" sz="1000" b="0" dirty="0" smtClean="0">
                <a:solidFill>
                  <a:schemeClr val="tx1"/>
                </a:solidFill>
              </a:rPr>
              <a:t>1 - вырезка круглой связки, </a:t>
            </a:r>
          </a:p>
          <a:p>
            <a:r>
              <a:rPr lang="ru-RU" sz="1000" b="0" dirty="0" smtClean="0">
                <a:solidFill>
                  <a:schemeClr val="tx1"/>
                </a:solidFill>
              </a:rPr>
              <a:t>2 - левая доля печени, </a:t>
            </a:r>
          </a:p>
          <a:p>
            <a:r>
              <a:rPr lang="ru-RU" sz="1000" b="0" dirty="0" smtClean="0">
                <a:solidFill>
                  <a:schemeClr val="tx1"/>
                </a:solidFill>
              </a:rPr>
              <a:t>3 - хвостатая доля печени, </a:t>
            </a:r>
          </a:p>
          <a:p>
            <a:r>
              <a:rPr lang="ru-RU" sz="1000" b="0" dirty="0" smtClean="0">
                <a:solidFill>
                  <a:schemeClr val="tx1"/>
                </a:solidFill>
              </a:rPr>
              <a:t>4 - пищевод, </a:t>
            </a:r>
          </a:p>
          <a:p>
            <a:r>
              <a:rPr lang="ru-RU" sz="1000" b="0" dirty="0" smtClean="0">
                <a:solidFill>
                  <a:schemeClr val="tx1"/>
                </a:solidFill>
              </a:rPr>
              <a:t>5 - желудок, </a:t>
            </a:r>
          </a:p>
          <a:p>
            <a:r>
              <a:rPr lang="ru-RU" sz="1000" b="0" dirty="0" smtClean="0">
                <a:solidFill>
                  <a:schemeClr val="tx1"/>
                </a:solidFill>
              </a:rPr>
              <a:t>6 - селезенка, </a:t>
            </a:r>
          </a:p>
          <a:p>
            <a:endParaRPr lang="ru-RU" sz="1000" b="0" dirty="0" smtClean="0">
              <a:solidFill>
                <a:schemeClr val="tx1"/>
              </a:solidFill>
            </a:endParaRPr>
          </a:p>
          <a:p>
            <a:r>
              <a:rPr lang="ru-RU" sz="1000" b="0" dirty="0" smtClean="0">
                <a:solidFill>
                  <a:schemeClr val="tx1"/>
                </a:solidFill>
              </a:rPr>
              <a:t>На фиг. 2 схематично показан объем предельно допустимой резекции печени крыс</a:t>
            </a:r>
          </a:p>
          <a:p>
            <a:endParaRPr lang="ru-RU" sz="1000" b="0" dirty="0" smtClean="0">
              <a:solidFill>
                <a:schemeClr val="tx1"/>
              </a:solidFill>
            </a:endParaRPr>
          </a:p>
          <a:p>
            <a:r>
              <a:rPr lang="ru-RU" sz="1000" b="0" dirty="0" smtClean="0">
                <a:solidFill>
                  <a:schemeClr val="tx1"/>
                </a:solidFill>
              </a:rPr>
              <a:t>7 - большой сальник, </a:t>
            </a:r>
          </a:p>
          <a:p>
            <a:r>
              <a:rPr lang="ru-RU" sz="1000" b="0" dirty="0" smtClean="0">
                <a:solidFill>
                  <a:schemeClr val="tx1"/>
                </a:solidFill>
              </a:rPr>
              <a:t>8 - двенадцатиперстная кишка, </a:t>
            </a:r>
          </a:p>
          <a:p>
            <a:r>
              <a:rPr lang="ru-RU" sz="1000" b="0" dirty="0" smtClean="0">
                <a:solidFill>
                  <a:schemeClr val="tx1"/>
                </a:solidFill>
              </a:rPr>
              <a:t>9 - </a:t>
            </a:r>
            <a:r>
              <a:rPr lang="ru-RU" sz="1000" b="0" dirty="0" err="1" smtClean="0">
                <a:solidFill>
                  <a:schemeClr val="tx1"/>
                </a:solidFill>
              </a:rPr>
              <a:t>холедох</a:t>
            </a:r>
            <a:r>
              <a:rPr lang="ru-RU" sz="1000" b="0" dirty="0" smtClean="0">
                <a:solidFill>
                  <a:schemeClr val="tx1"/>
                </a:solidFill>
              </a:rPr>
              <a:t>, </a:t>
            </a:r>
          </a:p>
          <a:p>
            <a:r>
              <a:rPr lang="ru-RU" sz="1000" b="0" dirty="0" smtClean="0">
                <a:solidFill>
                  <a:schemeClr val="tx1"/>
                </a:solidFill>
              </a:rPr>
              <a:t>10 - воротная вена, </a:t>
            </a:r>
          </a:p>
          <a:p>
            <a:r>
              <a:rPr lang="ru-RU" sz="1000" b="0" dirty="0" smtClean="0">
                <a:solidFill>
                  <a:schemeClr val="tx1"/>
                </a:solidFill>
              </a:rPr>
              <a:t>11 - правая доля печени, </a:t>
            </a:r>
          </a:p>
          <a:p>
            <a:r>
              <a:rPr lang="ru-RU" sz="1000" b="0" dirty="0" smtClean="0">
                <a:solidFill>
                  <a:schemeClr val="tx1"/>
                </a:solidFill>
              </a:rPr>
              <a:t>12 - срединная доля печени.</a:t>
            </a:r>
          </a:p>
          <a:p>
            <a:endParaRPr lang="ru-RU" sz="10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9143999" cy="6461795"/>
          </a:xfrm>
          <a:prstGeom prst="rect">
            <a:avLst/>
          </a:prstGeom>
        </p:spPr>
      </p:pic>
      <p:sp>
        <p:nvSpPr>
          <p:cNvPr id="2" name="Заголовок 1"/>
          <p:cNvSpPr>
            <a:spLocks noGrp="1"/>
          </p:cNvSpPr>
          <p:nvPr>
            <p:ph type="title"/>
          </p:nvPr>
        </p:nvSpPr>
        <p:spPr/>
        <p:txBody>
          <a:bodyPr>
            <a:normAutofit/>
          </a:bodyPr>
          <a:lstStyle/>
          <a:p>
            <a:r>
              <a:rPr lang="ru-RU" sz="3600" dirty="0" smtClean="0"/>
              <a:t>Задачи экспериментальной хирургии</a:t>
            </a:r>
            <a:endParaRPr lang="ru-RU" sz="3600" dirty="0"/>
          </a:p>
        </p:txBody>
      </p:sp>
      <p:sp>
        <p:nvSpPr>
          <p:cNvPr id="3" name="Содержимое 2"/>
          <p:cNvSpPr>
            <a:spLocks noGrp="1"/>
          </p:cNvSpPr>
          <p:nvPr>
            <p:ph idx="1"/>
          </p:nvPr>
        </p:nvSpPr>
        <p:spPr>
          <a:xfrm>
            <a:off x="251520" y="987574"/>
            <a:ext cx="8784976" cy="4032448"/>
          </a:xfrm>
        </p:spPr>
        <p:txBody>
          <a:bodyPr>
            <a:noAutofit/>
          </a:bodyPr>
          <a:lstStyle/>
          <a:p>
            <a:r>
              <a:rPr lang="ru-RU" sz="2400" dirty="0" smtClean="0"/>
              <a:t>Усовершенствование, разработка и апробация новых методов и технических приемов хирургических вмешательств;</a:t>
            </a:r>
          </a:p>
          <a:p>
            <a:r>
              <a:rPr lang="ru-RU" sz="2400" dirty="0" smtClean="0"/>
              <a:t>Моделирование патологических процессов для изучения их сущности, методов лечения, воздействия на них фармакологических препаратов;</a:t>
            </a:r>
          </a:p>
          <a:p>
            <a:r>
              <a:rPr lang="ru-RU" sz="2400" dirty="0" smtClean="0"/>
              <a:t>Применение острого или хронического эксперимента для изучения физиологических и патофизиологических процессов;</a:t>
            </a:r>
          </a:p>
          <a:p>
            <a:r>
              <a:rPr lang="ru-RU" sz="2400" dirty="0" smtClean="0"/>
              <a:t>Обучение основам хирургической техники, методики проведения эксперимента над животными.</a:t>
            </a:r>
            <a:endParaRPr lang="ru-RU"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Пункция</a:t>
            </a:r>
            <a:endParaRPr lang="ru-RU" dirty="0"/>
          </a:p>
        </p:txBody>
      </p:sp>
      <p:sp>
        <p:nvSpPr>
          <p:cNvPr id="3" name="Содержимое 2"/>
          <p:cNvSpPr>
            <a:spLocks noGrp="1"/>
          </p:cNvSpPr>
          <p:nvPr>
            <p:ph sz="quarter" idx="1"/>
          </p:nvPr>
        </p:nvSpPr>
        <p:spPr>
          <a:xfrm>
            <a:off x="-214346" y="1125130"/>
            <a:ext cx="5857916" cy="4018370"/>
          </a:xfrm>
        </p:spPr>
        <p:txBody>
          <a:bodyPr anchor="ctr">
            <a:normAutofit fontScale="47500" lnSpcReduction="20000"/>
          </a:bodyPr>
          <a:lstStyle/>
          <a:p>
            <a:pPr indent="0" algn="just">
              <a:buNone/>
            </a:pPr>
            <a:r>
              <a:rPr lang="ru-RU" i="1" dirty="0" smtClean="0"/>
              <a:t>Пункция сердца у морских свинок.</a:t>
            </a:r>
            <a:r>
              <a:rPr lang="ru-RU" dirty="0" smtClean="0"/>
              <a:t> Кончиками III–IV пальцев левой руки нащупывают сердечный толчок, в направлении которого вертикально на глубину 1,5–2 см вкалывают иглу, отступя 1–2 мм от левого края грудины. У морских свинок можно получить таким образом 10–12 мл крови.</a:t>
            </a:r>
          </a:p>
          <a:p>
            <a:pPr indent="0" algn="just">
              <a:buNone/>
            </a:pPr>
            <a:r>
              <a:rPr lang="ru-RU" i="1" dirty="0" smtClean="0"/>
              <a:t>Пункция сердца у крыс.</a:t>
            </a:r>
            <a:r>
              <a:rPr lang="ru-RU" dirty="0" smtClean="0"/>
              <a:t> </a:t>
            </a:r>
            <a:r>
              <a:rPr lang="ru-RU" dirty="0" err="1" smtClean="0"/>
              <a:t>Пальпаторно</a:t>
            </a:r>
            <a:r>
              <a:rPr lang="ru-RU" dirty="0" smtClean="0"/>
              <a:t> определяют место сердечного толчка. На 1 см выше от установленной точки и на 1–2 мм левее от края грудины делают прокол на глубину 1,5–2 см, держа иглу вертикально. </a:t>
            </a:r>
            <a:r>
              <a:rPr lang="ru-RU" dirty="0" err="1" smtClean="0"/>
              <a:t>Одномоментно</a:t>
            </a:r>
            <a:r>
              <a:rPr lang="ru-RU" dirty="0" smtClean="0"/>
              <a:t> у крыс можно получить 6–8 мл крови.</a:t>
            </a:r>
          </a:p>
          <a:p>
            <a:pPr indent="0" algn="just">
              <a:buNone/>
            </a:pPr>
            <a:r>
              <a:rPr lang="ru-RU" i="1" dirty="0" smtClean="0"/>
              <a:t>Пункция сердца у кроликов.</a:t>
            </a:r>
            <a:r>
              <a:rPr lang="ru-RU" dirty="0" smtClean="0"/>
              <a:t> Определяют II пальцем, обработанным спиртом и смазанным спиртовым раствором йода, сердечный толчок, т.е. точку наиболее сильно выраженной пульсации сердца. Обычно она прощупывается в третьем межреберье. Прокол грудной клетки делают в области сердечного толчка на расстоянии 2–4 мм от левого края грудины, иглу ведут в направлении к средней линии на глубину 2–2,5 см. Пункцией сердца можно получить у кролика 25–30 мл крови.</a:t>
            </a:r>
          </a:p>
          <a:p>
            <a:pPr indent="0" algn="just">
              <a:buNone/>
            </a:pPr>
            <a:endParaRPr lang="ru-RU" dirty="0"/>
          </a:p>
        </p:txBody>
      </p:sp>
      <p:pic>
        <p:nvPicPr>
          <p:cNvPr id="5122" name="Picture 2" descr="https://img.patentdb.ru/i/1000x1000/899d805082b75c5dd60bacc414609c3e.jpg"/>
          <p:cNvPicPr>
            <a:picLocks noChangeAspect="1" noChangeArrowheads="1"/>
          </p:cNvPicPr>
          <p:nvPr/>
        </p:nvPicPr>
        <p:blipFill>
          <a:blip r:embed="rId2" cstate="print"/>
          <a:srcRect l="26331" t="12000" r="16384" b="33250"/>
          <a:stretch>
            <a:fillRect/>
          </a:stretch>
        </p:blipFill>
        <p:spPr bwMode="auto">
          <a:xfrm>
            <a:off x="5572132" y="1446602"/>
            <a:ext cx="3357586" cy="340421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Лапароскопия</a:t>
            </a:r>
            <a:endParaRPr lang="ru-RU" dirty="0"/>
          </a:p>
        </p:txBody>
      </p:sp>
      <p:sp>
        <p:nvSpPr>
          <p:cNvPr id="3" name="Содержимое 2"/>
          <p:cNvSpPr>
            <a:spLocks noGrp="1"/>
          </p:cNvSpPr>
          <p:nvPr>
            <p:ph sz="quarter" idx="1"/>
          </p:nvPr>
        </p:nvSpPr>
        <p:spPr>
          <a:xfrm>
            <a:off x="-285784" y="1178709"/>
            <a:ext cx="9429784" cy="1553777"/>
          </a:xfrm>
        </p:spPr>
        <p:txBody>
          <a:bodyPr>
            <a:normAutofit fontScale="92500" lnSpcReduction="10000"/>
          </a:bodyPr>
          <a:lstStyle/>
          <a:p>
            <a:pPr indent="0" algn="just">
              <a:buNone/>
            </a:pPr>
            <a:r>
              <a:rPr lang="ru-RU" sz="1800" dirty="0" smtClean="0"/>
              <a:t>При лапароскопии вводится  оптическая трубка, передающая изображение на экран монитора, через троакар (на фото), которым прокалывается брюшная стенка. При необходимости выполнить какие-либо лечебные или диагностические манипуляции, через дополнительные троакары вводятся другие инструменты. Диагностические и некоторые несложные оперативные вмешательства выполняются под местной анестезией, большинство </a:t>
            </a:r>
            <a:r>
              <a:rPr lang="ru-RU" sz="1800" dirty="0" err="1" smtClean="0"/>
              <a:t>лапароскопических</a:t>
            </a:r>
            <a:r>
              <a:rPr lang="ru-RU" sz="1800" dirty="0" smtClean="0"/>
              <a:t> операций выполняются под наркозом.</a:t>
            </a:r>
          </a:p>
          <a:p>
            <a:pPr indent="0" algn="just">
              <a:buNone/>
            </a:pPr>
            <a:endParaRPr lang="ru-RU" sz="1800" dirty="0" smtClean="0"/>
          </a:p>
          <a:p>
            <a:pPr indent="0" algn="just">
              <a:buNone/>
            </a:pPr>
            <a:endParaRPr lang="ru-RU" sz="1800" dirty="0"/>
          </a:p>
        </p:txBody>
      </p:sp>
      <p:pic>
        <p:nvPicPr>
          <p:cNvPr id="4" name="Рисунок 3" descr="оперативные вмешательства "/>
          <p:cNvPicPr/>
          <p:nvPr/>
        </p:nvPicPr>
        <p:blipFill>
          <a:blip r:embed="rId2" cstate="print"/>
          <a:srcRect/>
          <a:stretch>
            <a:fillRect/>
          </a:stretch>
        </p:blipFill>
        <p:spPr bwMode="auto">
          <a:xfrm>
            <a:off x="5521960" y="2625329"/>
            <a:ext cx="3622040" cy="1710214"/>
          </a:xfrm>
          <a:prstGeom prst="rect">
            <a:avLst/>
          </a:prstGeom>
          <a:ln>
            <a:noFill/>
          </a:ln>
          <a:effectLst>
            <a:softEdge rad="112500"/>
          </a:effectLst>
        </p:spPr>
      </p:pic>
      <p:sp>
        <p:nvSpPr>
          <p:cNvPr id="5" name="TextBox 4"/>
          <p:cNvSpPr txBox="1"/>
          <p:nvPr/>
        </p:nvSpPr>
        <p:spPr>
          <a:xfrm>
            <a:off x="0" y="2858259"/>
            <a:ext cx="5429256" cy="584775"/>
          </a:xfrm>
          <a:prstGeom prst="rect">
            <a:avLst/>
          </a:prstGeom>
          <a:noFill/>
        </p:spPr>
        <p:txBody>
          <a:bodyPr wrap="square" rtlCol="0">
            <a:spAutoFit/>
          </a:bodyPr>
          <a:lstStyle/>
          <a:p>
            <a:pPr indent="0" algn="just">
              <a:buNone/>
            </a:pPr>
            <a:endParaRPr lang="ru-RU" sz="1600" dirty="0" smtClean="0"/>
          </a:p>
          <a:p>
            <a:pPr algn="just"/>
            <a:endParaRPr lang="ru-RU"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Эндоскопия</a:t>
            </a:r>
            <a:endParaRPr lang="ru-RU" dirty="0"/>
          </a:p>
        </p:txBody>
      </p:sp>
      <p:sp>
        <p:nvSpPr>
          <p:cNvPr id="3" name="Содержимое 2"/>
          <p:cNvSpPr>
            <a:spLocks noGrp="1"/>
          </p:cNvSpPr>
          <p:nvPr>
            <p:ph sz="quarter" idx="1"/>
          </p:nvPr>
        </p:nvSpPr>
        <p:spPr>
          <a:xfrm>
            <a:off x="-285784" y="1178709"/>
            <a:ext cx="9215502" cy="1264443"/>
          </a:xfrm>
        </p:spPr>
        <p:txBody>
          <a:bodyPr>
            <a:normAutofit lnSpcReduction="10000"/>
          </a:bodyPr>
          <a:lstStyle/>
          <a:p>
            <a:pPr indent="0" algn="just">
              <a:buNone/>
            </a:pPr>
            <a:r>
              <a:rPr lang="ru-RU" sz="2000" dirty="0" err="1" smtClean="0"/>
              <a:t>Эндоскопи́я</a:t>
            </a:r>
            <a:r>
              <a:rPr lang="ru-RU" sz="2000" dirty="0" smtClean="0"/>
              <a:t> — способ осмотра полостей человеческого тела при помощи эндоскопа. При эндоскопии эндоскопы вводятся в полости через естественные пути, например, в желудок — через рот и пищевод, в бронхи— через гортань, в мочевой пузырь — через мочеиспускательный канал.</a:t>
            </a:r>
            <a:endParaRPr lang="ru-RU" sz="2000" dirty="0"/>
          </a:p>
        </p:txBody>
      </p:sp>
      <p:pic>
        <p:nvPicPr>
          <p:cNvPr id="2050" name="Picture 2" descr="http://scorvet.ru/data/uploads/ldkjhlkjd.jpg"/>
          <p:cNvPicPr>
            <a:picLocks noChangeAspect="1" noChangeArrowheads="1"/>
          </p:cNvPicPr>
          <p:nvPr/>
        </p:nvPicPr>
        <p:blipFill>
          <a:blip r:embed="rId2" cstate="print"/>
          <a:srcRect/>
          <a:stretch>
            <a:fillRect/>
          </a:stretch>
        </p:blipFill>
        <p:spPr bwMode="auto">
          <a:xfrm>
            <a:off x="4929190" y="2946800"/>
            <a:ext cx="4000528" cy="200276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Завершение экспериментальной операции</a:t>
            </a:r>
            <a:endParaRPr lang="ru-RU" sz="3200" dirty="0"/>
          </a:p>
        </p:txBody>
      </p:sp>
      <p:sp>
        <p:nvSpPr>
          <p:cNvPr id="3" name="Содержимое 2"/>
          <p:cNvSpPr>
            <a:spLocks noGrp="1"/>
          </p:cNvSpPr>
          <p:nvPr>
            <p:ph idx="1"/>
          </p:nvPr>
        </p:nvSpPr>
        <p:spPr/>
        <p:txBody>
          <a:bodyPr/>
          <a:lstStyle/>
          <a:p>
            <a:r>
              <a:rPr lang="ru-RU" dirty="0" smtClean="0"/>
              <a:t>Выход из операции, зашивание </a:t>
            </a:r>
            <a:r>
              <a:rPr lang="ru-RU" dirty="0" err="1" smtClean="0"/>
              <a:t>п\о</a:t>
            </a:r>
            <a:r>
              <a:rPr lang="ru-RU" dirty="0" smtClean="0"/>
              <a:t> раны, прекращение наркоза, вывод животного из наркоза, поступление его в послеоперационный блок.</a:t>
            </a:r>
          </a:p>
          <a:p>
            <a:r>
              <a:rPr lang="ru-RU" dirty="0" smtClean="0"/>
              <a:t>Эвтаназия (острый эксперимент)</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9144000" cy="5596086"/>
          </a:xfrm>
          <a:prstGeom prst="rect">
            <a:avLst/>
          </a:prstGeom>
        </p:spPr>
      </p:pic>
      <p:sp>
        <p:nvSpPr>
          <p:cNvPr id="2" name="Заголовок 1"/>
          <p:cNvSpPr>
            <a:spLocks noGrp="1"/>
          </p:cNvSpPr>
          <p:nvPr>
            <p:ph type="title"/>
          </p:nvPr>
        </p:nvSpPr>
        <p:spPr>
          <a:xfrm>
            <a:off x="4572000" y="1203598"/>
            <a:ext cx="4572000" cy="2725811"/>
          </a:xfrm>
        </p:spPr>
        <p:txBody>
          <a:bodyPr/>
          <a:lstStyle/>
          <a:p>
            <a:r>
              <a:rPr lang="ru-RU" b="1" smtClean="0">
                <a:solidFill>
                  <a:srgbClr val="FDE891"/>
                </a:solidFill>
              </a:rPr>
              <a:t>Благодарю </a:t>
            </a:r>
            <a:r>
              <a:rPr lang="ru-RU" b="1" dirty="0" smtClean="0">
                <a:solidFill>
                  <a:srgbClr val="FDE891"/>
                </a:solidFill>
              </a:rPr>
              <a:t>за внимание!</a:t>
            </a:r>
            <a:endParaRPr lang="ru-RU" b="1" dirty="0">
              <a:solidFill>
                <a:srgbClr val="FDE891"/>
              </a:solidFill>
            </a:endParaRPr>
          </a:p>
        </p:txBody>
      </p:sp>
      <p:pic>
        <p:nvPicPr>
          <p:cNvPr id="5" name="Рисунок 4">
            <a:extLst>
              <a:ext uri="{FF2B5EF4-FFF2-40B4-BE49-F238E27FC236}">
                <a16:creationId xmlns:a16="http://schemas.microsoft.com/office/drawing/2014/main" id="{08C7B61D-54B3-425B-906D-FAE6D90930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64384" y="123478"/>
            <a:ext cx="2879616" cy="10264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9143999" cy="6461795"/>
          </a:xfrm>
          <a:prstGeom prst="rect">
            <a:avLst/>
          </a:prstGeom>
        </p:spPr>
      </p:pic>
      <p:sp>
        <p:nvSpPr>
          <p:cNvPr id="2" name="Заголовок 1"/>
          <p:cNvSpPr>
            <a:spLocks noGrp="1"/>
          </p:cNvSpPr>
          <p:nvPr>
            <p:ph type="title"/>
          </p:nvPr>
        </p:nvSpPr>
        <p:spPr>
          <a:xfrm>
            <a:off x="251520" y="195486"/>
            <a:ext cx="8712968" cy="1080119"/>
          </a:xfrm>
        </p:spPr>
        <p:txBody>
          <a:bodyPr>
            <a:noAutofit/>
          </a:bodyPr>
          <a:lstStyle/>
          <a:p>
            <a:r>
              <a:rPr lang="ru-RU" sz="3600" dirty="0" smtClean="0"/>
              <a:t>Классификация экспериментальных операций</a:t>
            </a:r>
            <a:endParaRPr lang="ru-RU" sz="3600" dirty="0"/>
          </a:p>
        </p:txBody>
      </p:sp>
      <p:sp>
        <p:nvSpPr>
          <p:cNvPr id="3" name="Содержимое 2"/>
          <p:cNvSpPr>
            <a:spLocks noGrp="1"/>
          </p:cNvSpPr>
          <p:nvPr>
            <p:ph idx="1"/>
          </p:nvPr>
        </p:nvSpPr>
        <p:spPr>
          <a:xfrm>
            <a:off x="539552" y="1635646"/>
            <a:ext cx="8229600" cy="2304256"/>
          </a:xfrm>
        </p:spPr>
        <p:txBody>
          <a:bodyPr>
            <a:normAutofit/>
          </a:bodyPr>
          <a:lstStyle/>
          <a:p>
            <a:r>
              <a:rPr lang="ru-RU" sz="2400" dirty="0" smtClean="0"/>
              <a:t>Для разработки новых методик оперативного лечения;</a:t>
            </a:r>
          </a:p>
          <a:p>
            <a:r>
              <a:rPr lang="ru-RU" sz="2400" dirty="0" smtClean="0"/>
              <a:t>Для изучения отдельных функций органов и систем;</a:t>
            </a:r>
          </a:p>
          <a:p>
            <a:r>
              <a:rPr lang="ru-RU" sz="2400" dirty="0" smtClean="0"/>
              <a:t>Для моделирования патологического процесса;</a:t>
            </a:r>
          </a:p>
          <a:p>
            <a:r>
              <a:rPr lang="ru-RU" sz="2400" dirty="0" smtClean="0"/>
              <a:t>Для отработки мануальных навыков.</a:t>
            </a:r>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ru-RU" dirty="0" smtClean="0"/>
              <a:t>Для проведения операций выбирают здоровых животных по своим антропометрическим и физиологическим параметрам, подходящими для эксперимента без каких либо клинических признаков заболевания. </a:t>
            </a:r>
          </a:p>
          <a:p>
            <a:r>
              <a:rPr lang="ru-RU" dirty="0" smtClean="0"/>
              <a:t>Только что прибывшие животные должны пройти период акклиматизации, санации, исключены инфекционные заболевания в инкубационном периоде, для исключения негативного влияния на чистоту эксперимента.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Заголовок 1"/>
          <p:cNvSpPr>
            <a:spLocks noGrp="1"/>
          </p:cNvSpPr>
          <p:nvPr>
            <p:ph type="title"/>
          </p:nvPr>
        </p:nvSpPr>
        <p:spPr/>
        <p:txBody>
          <a:bodyPr/>
          <a:lstStyle/>
          <a:p>
            <a:r>
              <a:rPr lang="ru-RU" sz="2400" dirty="0" smtClean="0"/>
              <a:t>Подготовка</a:t>
            </a:r>
            <a:r>
              <a:rPr lang="en-US" altLang="ru-RU" sz="2400" dirty="0" smtClean="0"/>
              <a:t> </a:t>
            </a:r>
            <a:r>
              <a:rPr lang="ru-RU" altLang="ru-RU" sz="2400" dirty="0" smtClean="0"/>
              <a:t>животных</a:t>
            </a:r>
            <a:r>
              <a:rPr lang="en-US" altLang="ru-RU" sz="2400" dirty="0" smtClean="0"/>
              <a:t> </a:t>
            </a:r>
            <a:r>
              <a:rPr lang="ru-RU" altLang="ru-RU" sz="2400" dirty="0" smtClean="0"/>
              <a:t>к</a:t>
            </a:r>
            <a:r>
              <a:rPr lang="en-US" altLang="ru-RU" sz="2400" dirty="0" smtClean="0"/>
              <a:t> </a:t>
            </a:r>
            <a:r>
              <a:rPr lang="ru-RU" altLang="ru-RU" sz="2400" dirty="0" smtClean="0"/>
              <a:t>операции</a:t>
            </a:r>
            <a:br>
              <a:rPr lang="ru-RU" altLang="ru-RU" sz="2400" dirty="0" smtClean="0"/>
            </a:br>
            <a:r>
              <a:rPr lang="ru-RU" altLang="ru-RU" sz="2400" dirty="0" smtClean="0"/>
              <a:t>Общие правила</a:t>
            </a:r>
            <a:r>
              <a:rPr lang="ru-RU" sz="2400" dirty="0" smtClean="0"/>
              <a:t> </a:t>
            </a:r>
            <a:endParaRPr lang="ru-RU" dirty="0"/>
          </a:p>
        </p:txBody>
      </p:sp>
      <p:sp>
        <p:nvSpPr>
          <p:cNvPr id="1048607" name="Объект 2"/>
          <p:cNvSpPr>
            <a:spLocks noGrp="1"/>
          </p:cNvSpPr>
          <p:nvPr>
            <p:ph idx="1"/>
          </p:nvPr>
        </p:nvSpPr>
        <p:spPr/>
        <p:txBody>
          <a:bodyPr>
            <a:noAutofit/>
          </a:bodyPr>
          <a:lstStyle/>
          <a:p>
            <a:r>
              <a:rPr lang="ru-RU" sz="2400" dirty="0" smtClean="0"/>
              <a:t>У крупных видов животных принято отказываться от пищи перед операцией, чтобы предотвратить возможность аспирационной пневмонии после </a:t>
            </a:r>
            <a:r>
              <a:rPr lang="ru-RU" sz="2400" dirty="0" err="1" smtClean="0"/>
              <a:t>регургитации</a:t>
            </a:r>
            <a:r>
              <a:rPr lang="ru-RU" sz="2400" dirty="0" smtClean="0"/>
              <a:t>, однако</a:t>
            </a:r>
            <a:r>
              <a:rPr lang="en-US" altLang="ru-RU" sz="2400" dirty="0" smtClean="0"/>
              <a:t> </a:t>
            </a:r>
            <a:r>
              <a:rPr lang="ru-RU" sz="2400" dirty="0" smtClean="0"/>
              <a:t>эта практика не является необходимой у грызунов или кроликов. </a:t>
            </a:r>
            <a:endParaRPr lang="ru-RU" sz="2400" dirty="0"/>
          </a:p>
          <a:p>
            <a:r>
              <a:rPr lang="ru-RU" sz="2400" dirty="0" smtClean="0"/>
              <a:t>Не следует отказываться от воды, однако, надо прекратить ее подачу минимум за 6 часов до операции.</a:t>
            </a:r>
            <a:endParaRPr lang="ru-RU" sz="2400" dirty="0"/>
          </a:p>
          <a:p>
            <a:r>
              <a:rPr lang="ru-RU" sz="2400" dirty="0" smtClean="0"/>
              <a:t>Перед операцией все животные должны быть взвешены.</a:t>
            </a:r>
            <a:endParaRPr lang="ru-RU" sz="2400" dirty="0"/>
          </a:p>
        </p:txBody>
      </p:sp>
      <p:pic>
        <p:nvPicPr>
          <p:cNvPr id="2097158" name="Рисунок 2097157"/>
          <p:cNvPicPr>
            <a:picLocks/>
          </p:cNvPicPr>
          <p:nvPr/>
        </p:nvPicPr>
        <p:blipFill>
          <a:blip r:embed="rId2" cstate="print"/>
          <a:stretch>
            <a:fillRect/>
          </a:stretch>
        </p:blipFill>
        <p:spPr>
          <a:xfrm>
            <a:off x="7476104" y="273440"/>
            <a:ext cx="1406476" cy="9945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31640" y="483518"/>
            <a:ext cx="3204557" cy="900246"/>
          </a:xfrm>
          <a:prstGeom prst="rect">
            <a:avLst/>
          </a:prstGeom>
          <a:noFill/>
        </p:spPr>
        <p:txBody>
          <a:bodyPr wrap="square" lIns="68580" tIns="34290" rIns="68580" bIns="34290" rtlCol="0">
            <a:spAutoFit/>
          </a:bodyPr>
          <a:lstStyle/>
          <a:p>
            <a:r>
              <a:rPr lang="ru-RU" dirty="0" smtClean="0"/>
              <a:t>Общая подготовка  животных к экспериментальной операции включает</a:t>
            </a:r>
            <a:endParaRPr lang="ru-RU" dirty="0"/>
          </a:p>
        </p:txBody>
      </p:sp>
      <p:sp>
        <p:nvSpPr>
          <p:cNvPr id="9" name="TextBox 8"/>
          <p:cNvSpPr txBox="1"/>
          <p:nvPr/>
        </p:nvSpPr>
        <p:spPr>
          <a:xfrm>
            <a:off x="986775" y="1486517"/>
            <a:ext cx="1907771" cy="2285241"/>
          </a:xfrm>
          <a:prstGeom prst="rect">
            <a:avLst/>
          </a:prstGeom>
          <a:noFill/>
        </p:spPr>
        <p:txBody>
          <a:bodyPr wrap="square" lIns="68580" tIns="34290" rIns="68580" bIns="34290" rtlCol="0">
            <a:spAutoFit/>
          </a:bodyPr>
          <a:lstStyle/>
          <a:p>
            <a:pPr marL="214313" indent="-214313">
              <a:buFont typeface="Arial" panose="020B0604020202020204" pitchFamily="34" charset="0"/>
              <a:buChar char="•"/>
            </a:pPr>
            <a:r>
              <a:rPr lang="ru-RU" dirty="0" smtClean="0"/>
              <a:t>Оценку общего состояния организма</a:t>
            </a:r>
          </a:p>
          <a:p>
            <a:pPr marL="214313" indent="-214313">
              <a:buFont typeface="Arial" panose="020B0604020202020204" pitchFamily="34" charset="0"/>
              <a:buChar char="•"/>
            </a:pPr>
            <a:r>
              <a:rPr lang="ru-RU" dirty="0" smtClean="0"/>
              <a:t>Клиническое исследование перед </a:t>
            </a:r>
            <a:r>
              <a:rPr lang="ru-RU" dirty="0" err="1" smtClean="0"/>
              <a:t>экспериметом</a:t>
            </a:r>
            <a:endParaRPr lang="ru-RU" dirty="0" smtClean="0"/>
          </a:p>
          <a:p>
            <a:pPr marL="214313" indent="-214313">
              <a:buFont typeface="Arial" panose="020B0604020202020204" pitchFamily="34" charset="0"/>
              <a:buChar char="•"/>
            </a:pPr>
            <a:endParaRPr lang="ru-RU" dirty="0" smtClean="0"/>
          </a:p>
        </p:txBody>
      </p:sp>
      <p:pic>
        <p:nvPicPr>
          <p:cNvPr id="11" name="Рисунок 10"/>
          <p:cNvPicPr>
            <a:picLocks noChangeAspect="1"/>
          </p:cNvPicPr>
          <p:nvPr/>
        </p:nvPicPr>
        <p:blipFill>
          <a:blip r:embed="rId2" cstate="print"/>
          <a:stretch>
            <a:fillRect/>
          </a:stretch>
        </p:blipFill>
        <p:spPr>
          <a:xfrm>
            <a:off x="3466515" y="1259881"/>
            <a:ext cx="2705513" cy="1690947"/>
          </a:xfrm>
          <a:prstGeom prst="rect">
            <a:avLst/>
          </a:prstGeom>
        </p:spPr>
      </p:pic>
      <p:pic>
        <p:nvPicPr>
          <p:cNvPr id="12" name="Рисунок 11"/>
          <p:cNvPicPr>
            <a:picLocks noChangeAspect="1"/>
          </p:cNvPicPr>
          <p:nvPr/>
        </p:nvPicPr>
        <p:blipFill>
          <a:blip r:embed="rId3" cstate="print"/>
          <a:stretch>
            <a:fillRect/>
          </a:stretch>
        </p:blipFill>
        <p:spPr>
          <a:xfrm>
            <a:off x="6256594" y="1942509"/>
            <a:ext cx="2784641" cy="2203233"/>
          </a:xfrm>
          <a:prstGeom prst="rect">
            <a:avLst/>
          </a:prstGeom>
        </p:spPr>
      </p:pic>
      <p:pic>
        <p:nvPicPr>
          <p:cNvPr id="2050" name="Picture 2" descr="https://cutekitte.ru/wp-content/uploads/2020/06/sobaka-otravilas-1536x10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0095" y="21808"/>
            <a:ext cx="2777238" cy="1851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20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Содержимое 1048607"/>
          <p:cNvSpPr>
            <a:spLocks noGrp="1"/>
          </p:cNvSpPr>
          <p:nvPr>
            <p:ph idx="1"/>
          </p:nvPr>
        </p:nvSpPr>
        <p:spPr/>
        <p:txBody>
          <a:bodyPr>
            <a:normAutofit/>
          </a:bodyPr>
          <a:lstStyle/>
          <a:p>
            <a:r>
              <a:rPr lang="ru-RU" sz="2800" dirty="0" err="1"/>
              <a:t>Премедика́ция</a:t>
            </a:r>
            <a:r>
              <a:rPr lang="ru-RU" sz="2800" dirty="0"/>
              <a:t> — предварительная медикаментозная подготовка больного к общей анестезии и хирургическому вмешательству. </a:t>
            </a:r>
            <a:endParaRPr lang="ru-RU" sz="2800" dirty="0" smtClean="0"/>
          </a:p>
          <a:p>
            <a:r>
              <a:rPr lang="ru-RU" sz="2800" dirty="0" smtClean="0"/>
              <a:t>Цель </a:t>
            </a:r>
            <a:r>
              <a:rPr lang="ru-RU" sz="2800" dirty="0" err="1" smtClean="0"/>
              <a:t>премедикации</a:t>
            </a:r>
            <a:r>
              <a:rPr lang="ru-RU" sz="2800" dirty="0" smtClean="0"/>
              <a:t>— </a:t>
            </a:r>
            <a:r>
              <a:rPr lang="ru-RU" sz="2800" dirty="0"/>
              <a:t>снижение уровня </a:t>
            </a:r>
            <a:r>
              <a:rPr lang="ru-RU" sz="2800" dirty="0" smtClean="0"/>
              <a:t>тревоги, </a:t>
            </a:r>
            <a:r>
              <a:rPr lang="ru-RU" sz="2800" dirty="0"/>
              <a:t>снижение секреции желез, усиление действия препаратов для анестезии.</a:t>
            </a:r>
          </a:p>
        </p:txBody>
      </p:sp>
      <p:pic>
        <p:nvPicPr>
          <p:cNvPr id="2097159" name="Рисунок 2097158"/>
          <p:cNvPicPr>
            <a:picLocks/>
          </p:cNvPicPr>
          <p:nvPr/>
        </p:nvPicPr>
        <p:blipFill>
          <a:blip r:embed="rId2" cstate="print"/>
          <a:stretch>
            <a:fillRect/>
          </a:stretch>
        </p:blipFill>
        <p:spPr>
          <a:xfrm>
            <a:off x="7476104" y="273440"/>
            <a:ext cx="1406476" cy="994576"/>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3174</TotalTime>
  <Words>1696</Words>
  <Application>Microsoft Office PowerPoint</Application>
  <PresentationFormat>Экран (16:9)</PresentationFormat>
  <Paragraphs>220</Paragraphs>
  <Slides>44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44</vt:i4>
      </vt:variant>
    </vt:vector>
  </HeadingPairs>
  <TitlesOfParts>
    <vt:vector size="50" baseType="lpstr">
      <vt:lpstr>Arial</vt:lpstr>
      <vt:lpstr>Calibri</vt:lpstr>
      <vt:lpstr>inherit</vt:lpstr>
      <vt:lpstr>Times New Roman</vt:lpstr>
      <vt:lpstr>Тема Office</vt:lpstr>
      <vt:lpstr>1_Тема Office</vt:lpstr>
      <vt:lpstr>ОРГАНИЗАЦИЯ  ЭКСПЕРИМЕНТАЛЬНОЙ ОПЕРАЦИИ В ЛАБОРАТОРНЫХ УСЛОВИЯХ.</vt:lpstr>
      <vt:lpstr>Презентация PowerPoint</vt:lpstr>
      <vt:lpstr>Цель экспериментальной хирургии</vt:lpstr>
      <vt:lpstr>Задачи экспериментальной хирургии</vt:lpstr>
      <vt:lpstr>Классификация экспериментальных операций</vt:lpstr>
      <vt:lpstr>Презентация PowerPoint</vt:lpstr>
      <vt:lpstr>Подготовка животных к операции Общие правила </vt:lpstr>
      <vt:lpstr>Презентация PowerPoint</vt:lpstr>
      <vt:lpstr>Презентация PowerPoint</vt:lpstr>
      <vt:lpstr>Презентация PowerPoint</vt:lpstr>
      <vt:lpstr>Премедикация</vt:lpstr>
      <vt:lpstr>После премедикации и достижения седации ЭЖ производится:</vt:lpstr>
      <vt:lpstr>1. Постановка внутривенного катетера</vt:lpstr>
      <vt:lpstr>Места введения</vt:lpstr>
      <vt:lpstr>Презентация PowerPoint</vt:lpstr>
      <vt:lpstr>Презентация PowerPoint</vt:lpstr>
      <vt:lpstr>3. Подготовка операционного поля</vt:lpstr>
      <vt:lpstr>3. Подготовка операционного поля</vt:lpstr>
      <vt:lpstr>                         4. Наркоз</vt:lpstr>
      <vt:lpstr>Стадии наркоза (по Лоусону):</vt:lpstr>
      <vt:lpstr>Презентация PowerPoint</vt:lpstr>
      <vt:lpstr>Презентация PowerPoint</vt:lpstr>
      <vt:lpstr>Внутривенный наркоз</vt:lpstr>
      <vt:lpstr>Препараты для внутривенного наркоза</vt:lpstr>
      <vt:lpstr>Ингаляционный наркоз</vt:lpstr>
      <vt:lpstr>Способы введения </vt:lpstr>
      <vt:lpstr>Способы введения </vt:lpstr>
      <vt:lpstr>Способы введения </vt:lpstr>
      <vt:lpstr>Препараты для ингаляционного наркоза</vt:lpstr>
      <vt:lpstr>Презентация PowerPoint</vt:lpstr>
      <vt:lpstr>Презентация PowerPoint</vt:lpstr>
      <vt:lpstr>Презентация PowerPoint</vt:lpstr>
      <vt:lpstr>5. Экспериментальные операции</vt:lpstr>
      <vt:lpstr>Этапы экспериментальных операций</vt:lpstr>
      <vt:lpstr>Оперативный доступ</vt:lpstr>
      <vt:lpstr>Оперативный прием</vt:lpstr>
      <vt:lpstr>Завершение операции</vt:lpstr>
      <vt:lpstr>Лапаротомия</vt:lpstr>
      <vt:lpstr>Резекция</vt:lpstr>
      <vt:lpstr>Пункция</vt:lpstr>
      <vt:lpstr>Лапароскопия</vt:lpstr>
      <vt:lpstr>Эндоскопия</vt:lpstr>
      <vt:lpstr>Завершение экспериментальной операции</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Экспериментальная хирургия. Цели и задачи. Выдающиеся хирурги экспериментаторы.</dc:title>
  <dc:creator>Таня</dc:creator>
  <cp:lastModifiedBy>user</cp:lastModifiedBy>
  <cp:revision>55</cp:revision>
  <dcterms:created xsi:type="dcterms:W3CDTF">2021-10-01T12:47:38Z</dcterms:created>
  <dcterms:modified xsi:type="dcterms:W3CDTF">2025-06-05T17:29:14Z</dcterms:modified>
</cp:coreProperties>
</file>